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59" r:id="rId10"/>
    <p:sldId id="260" r:id="rId11"/>
    <p:sldId id="261" r:id="rId12"/>
    <p:sldId id="262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86" y="-48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184E237-03FE-4607-90B1-C8ED41784FC9}" type="datetimeFigureOut">
              <a:rPr lang="en-US"/>
              <a:pPr/>
              <a:t>2/24/2010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1033B4F8-ECA2-4162-820E-F3D910BB2DA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1C8C9-9FAD-4A19-855E-EFC242AB947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1C8C9-9FAD-4A19-855E-EFC242AB947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1C8C9-9FAD-4A19-855E-EFC242AB947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1C8C9-9FAD-4A19-855E-EFC242AB947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1C8C9-9FAD-4A19-855E-EFC242AB947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1C8C9-9FAD-4A19-855E-EFC242AB947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9/8/2009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43892B-9FF0-428B-BF2D-1FD596A237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9/8/2009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1D95E0-830B-442E-B1C5-B8C947C166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9/8/2009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B50C40-804F-4609-909D-C951D16895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9/8/2009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85596-13C1-4CB9-B2C0-B82D4E28DE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9/8/2009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8138BF-7420-43BC-9144-7CF19DFE06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9/8/2009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C6F9EC-B40D-4F24-B519-433C35C775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9/8/2009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6BD72A-C715-4E4C-8E0C-AAF0EF65CB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9/8/2009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431DCD-F7CC-4C1E-9F1E-5AEAF1A1BE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9/8/2009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FA691D-217B-408C-871A-90E0EFA8B1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9/8/2009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51A71C-6EB5-4A3D-9CBB-D04F654BFB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9/8/2009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CD56E-E8D4-4C02-84CF-33C1A36738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9/8/2009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err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0BF951B5-251F-4B27-B385-4E7980F43C0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771650"/>
          </a:xfrm>
        </p:spPr>
        <p:txBody>
          <a:bodyPr/>
          <a:lstStyle/>
          <a:p>
            <a:r>
              <a:rPr lang="en-US" sz="3200" dirty="0" smtClean="0"/>
              <a:t>ICS 421 Spring 2010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Relational Query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78486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Asst. Prof.  </a:t>
            </a:r>
            <a:r>
              <a:rPr lang="en-US" dirty="0" err="1" smtClean="0"/>
              <a:t>Lipyeow</a:t>
            </a:r>
            <a:r>
              <a:rPr lang="en-US" dirty="0" smtClean="0"/>
              <a:t> Lim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Information &amp; Computer Science Department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University of Hawaii at </a:t>
            </a:r>
            <a:r>
              <a:rPr lang="en-US" dirty="0" err="1" smtClean="0"/>
              <a:t>Manoa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9/8/2009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4DFB-2F48-4B87-B35E-334202384CD7}" type="slidenum">
              <a:rPr lang="en-US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dirty="0" smtClean="0"/>
              <a:t>Example: Sort Merge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6019800" cy="3124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Sort Merge Join requires materializing  both legs  for sorting.</a:t>
            </a:r>
          </a:p>
          <a:p>
            <a:r>
              <a:rPr lang="en-US" dirty="0" smtClean="0"/>
              <a:t>With 50% selectivity, T1 has 100 pages</a:t>
            </a:r>
          </a:p>
          <a:p>
            <a:r>
              <a:rPr lang="en-US" dirty="0" smtClean="0"/>
              <a:t>With 10% selectivity, T2 has  250 pages</a:t>
            </a:r>
          </a:p>
          <a:p>
            <a:r>
              <a:rPr lang="en-US" dirty="0" smtClean="0"/>
              <a:t>Disk accesses for scans = 1000 + 500</a:t>
            </a:r>
          </a:p>
          <a:p>
            <a:r>
              <a:rPr lang="en-US" dirty="0" smtClean="0"/>
              <a:t>Writing T1 &amp; T2 = 100 + 250</a:t>
            </a:r>
          </a:p>
          <a:p>
            <a:r>
              <a:rPr lang="en-US" dirty="0" smtClean="0"/>
              <a:t>Sort Merge Join = 100 log 100 + 250 log 250 + 100+250 (assume 10 way merge sort)</a:t>
            </a:r>
          </a:p>
          <a:p>
            <a:r>
              <a:rPr lang="en-US" dirty="0" smtClean="0"/>
              <a:t>Total disk access = 52.8 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F4C2-8369-4FFA-815A-17C998E7FA5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914400"/>
            <a:ext cx="6096000" cy="11977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b="1" dirty="0">
                <a:latin typeface="+mn-lt"/>
              </a:rPr>
              <a:t>SELECT</a:t>
            </a:r>
            <a:r>
              <a:rPr lang="en-US" sz="2000" dirty="0">
                <a:latin typeface="+mn-lt"/>
              </a:rPr>
              <a:t>  </a:t>
            </a:r>
            <a:r>
              <a:rPr lang="en-US" sz="2000" dirty="0" err="1">
                <a:latin typeface="+mn-lt"/>
              </a:rPr>
              <a:t>S.sname</a:t>
            </a:r>
            <a:endParaRPr lang="en-US" sz="2000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FROM</a:t>
            </a:r>
            <a:r>
              <a:rPr lang="en-US" sz="2000" dirty="0">
                <a:latin typeface="+mn-lt"/>
              </a:rPr>
              <a:t>  Reserves R, Sailors S</a:t>
            </a:r>
          </a:p>
          <a:p>
            <a:r>
              <a:rPr lang="en-US" sz="2400" b="1" dirty="0">
                <a:latin typeface="+mn-lt"/>
              </a:rPr>
              <a:t>WHERE</a:t>
            </a:r>
            <a:r>
              <a:rPr lang="en-US" sz="2000" dirty="0">
                <a:latin typeface="+mn-lt"/>
              </a:rPr>
              <a:t>  R.sid=S.sid </a:t>
            </a:r>
            <a:r>
              <a:rPr lang="en-US" sz="2400" b="1" dirty="0">
                <a:latin typeface="+mn-lt"/>
              </a:rPr>
              <a:t>AND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  R.bid=100 </a:t>
            </a:r>
            <a:r>
              <a:rPr lang="en-US" sz="2400" b="1" dirty="0">
                <a:latin typeface="+mn-lt"/>
              </a:rPr>
              <a:t>AND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S.rating</a:t>
            </a:r>
            <a:r>
              <a:rPr lang="en-US" sz="2000" dirty="0">
                <a:latin typeface="+mn-lt"/>
              </a:rPr>
              <a:t>&gt;5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96200" y="4191000"/>
            <a:ext cx="10668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ym typeface="Symbol"/>
              </a:rPr>
              <a:t></a:t>
            </a:r>
            <a:r>
              <a:rPr lang="en-US" baseline="-25000" dirty="0" err="1" smtClean="0"/>
              <a:t>S.rating</a:t>
            </a:r>
            <a:r>
              <a:rPr lang="en-US" baseline="-25000" dirty="0" smtClean="0"/>
              <a:t>&gt;5</a:t>
            </a:r>
            <a:endParaRPr lang="en-US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6400800" y="4964668"/>
            <a:ext cx="11592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Reserves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0"/>
            <a:endCxn id="27" idx="2"/>
          </p:cNvCxnSpPr>
          <p:nvPr/>
        </p:nvCxnSpPr>
        <p:spPr>
          <a:xfrm rot="5400000" flipH="1" flipV="1">
            <a:off x="6799089" y="4753357"/>
            <a:ext cx="392668" cy="299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72400" y="4976336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Sailors </a:t>
            </a:r>
            <a:endParaRPr lang="en-US" dirty="0"/>
          </a:p>
        </p:txBody>
      </p:sp>
      <p:grpSp>
        <p:nvGrpSpPr>
          <p:cNvPr id="11" name="Group 16"/>
          <p:cNvGrpSpPr/>
          <p:nvPr/>
        </p:nvGrpSpPr>
        <p:grpSpPr>
          <a:xfrm>
            <a:off x="7086600" y="2614136"/>
            <a:ext cx="990600" cy="762000"/>
            <a:chOff x="6172200" y="1143000"/>
            <a:chExt cx="990600" cy="762000"/>
          </a:xfrm>
        </p:grpSpPr>
        <p:sp>
          <p:nvSpPr>
            <p:cNvPr id="16" name="TextBox 15"/>
            <p:cNvSpPr txBox="1"/>
            <p:nvPr/>
          </p:nvSpPr>
          <p:spPr>
            <a:xfrm>
              <a:off x="6172200" y="1143000"/>
              <a:ext cx="990600" cy="76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baseline="-25000" dirty="0" smtClean="0"/>
                <a:t>     </a:t>
              </a:r>
            </a:p>
            <a:p>
              <a:endParaRPr lang="en-US" baseline="-25000" dirty="0"/>
            </a:p>
            <a:p>
              <a:r>
                <a:rPr lang="en-US" baseline="-25000" dirty="0" smtClean="0"/>
                <a:t>R.sid=S.sid</a:t>
              </a:r>
            </a:p>
            <a:p>
              <a:endParaRPr lang="en-US" baseline="-250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77000" y="1371600"/>
              <a:ext cx="381000" cy="152400"/>
              <a:chOff x="2286000" y="3505200"/>
              <a:chExt cx="381000" cy="152400"/>
            </a:xfrm>
          </p:grpSpPr>
          <p:sp>
            <p:nvSpPr>
              <p:cNvPr id="14" name="Isosceles Triangle 13"/>
              <p:cNvSpPr/>
              <p:nvPr/>
            </p:nvSpPr>
            <p:spPr>
              <a:xfrm>
                <a:off x="2438400" y="3505200"/>
                <a:ext cx="228600" cy="152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>
                <a:off x="2286000" y="3505200"/>
                <a:ext cx="228600" cy="152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9" name="Straight Arrow Connector 18"/>
          <p:cNvCxnSpPr>
            <a:stCxn id="12" idx="0"/>
            <a:endCxn id="8" idx="2"/>
          </p:cNvCxnSpPr>
          <p:nvPr/>
        </p:nvCxnSpPr>
        <p:spPr>
          <a:xfrm rot="5400000" flipH="1" flipV="1">
            <a:off x="8036987" y="4783723"/>
            <a:ext cx="385226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10400" y="1002268"/>
            <a:ext cx="10668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ym typeface="Symbol"/>
              </a:rPr>
              <a:t>π</a:t>
            </a:r>
            <a:r>
              <a:rPr lang="en-US" baseline="-25000" dirty="0" err="1" smtClean="0"/>
              <a:t>S.sname</a:t>
            </a:r>
            <a:endParaRPr lang="en-US" baseline="-25000" dirty="0"/>
          </a:p>
        </p:txBody>
      </p:sp>
      <p:cxnSp>
        <p:nvCxnSpPr>
          <p:cNvPr id="26" name="Straight Arrow Connector 25"/>
          <p:cNvCxnSpPr>
            <a:stCxn id="27" idx="0"/>
            <a:endCxn id="16" idx="2"/>
          </p:cNvCxnSpPr>
          <p:nvPr/>
        </p:nvCxnSpPr>
        <p:spPr>
          <a:xfrm rot="5400000" flipH="1" flipV="1">
            <a:off x="6898273" y="3488263"/>
            <a:ext cx="795754" cy="571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0"/>
            <a:endCxn id="16" idx="2"/>
          </p:cNvCxnSpPr>
          <p:nvPr/>
        </p:nvCxnSpPr>
        <p:spPr>
          <a:xfrm rot="16200000" flipV="1">
            <a:off x="7498318" y="3459718"/>
            <a:ext cx="814864" cy="647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077200" y="2514600"/>
            <a:ext cx="8386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</a:p>
          <a:p>
            <a:r>
              <a:rPr lang="en-US" dirty="0" smtClean="0"/>
              <a:t>Merge</a:t>
            </a:r>
          </a:p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696200" y="15240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the fly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477000" y="4171890"/>
            <a:ext cx="10668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ym typeface="Symbol"/>
              </a:rPr>
              <a:t></a:t>
            </a:r>
            <a:r>
              <a:rPr lang="en-US" baseline="-25000" dirty="0" smtClean="0"/>
              <a:t>R.bid=100</a:t>
            </a:r>
            <a:endParaRPr lang="en-US" baseline="-25000" dirty="0"/>
          </a:p>
        </p:txBody>
      </p:sp>
      <p:cxnSp>
        <p:nvCxnSpPr>
          <p:cNvPr id="42" name="Straight Arrow Connector 41"/>
          <p:cNvCxnSpPr>
            <a:stCxn id="16" idx="0"/>
            <a:endCxn id="25" idx="2"/>
          </p:cNvCxnSpPr>
          <p:nvPr/>
        </p:nvCxnSpPr>
        <p:spPr>
          <a:xfrm rot="16200000" flipV="1">
            <a:off x="6956971" y="1989207"/>
            <a:ext cx="1211758" cy="38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934200" y="45720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(SCAN)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164245" y="45720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(SCAN)</a:t>
            </a:r>
            <a:endParaRPr lang="en-US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304800" y="2286000"/>
          <a:ext cx="6096000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66800"/>
                <a:gridCol w="1600200"/>
                <a:gridCol w="1905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Reserves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40 bytes/</a:t>
                      </a:r>
                      <a:r>
                        <a:rPr lang="en-US" b="0" dirty="0" err="1" smtClean="0"/>
                        <a:t>tuple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100 </a:t>
                      </a:r>
                      <a:r>
                        <a:rPr lang="en-US" b="0" dirty="0" err="1" smtClean="0"/>
                        <a:t>tuples</a:t>
                      </a:r>
                      <a:r>
                        <a:rPr lang="en-US" b="0" dirty="0" smtClean="0"/>
                        <a:t>/page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1000 pages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Sailors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bytes/</a:t>
                      </a:r>
                      <a:r>
                        <a:rPr lang="en-US" dirty="0" err="1" smtClean="0"/>
                        <a:t>tuple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 </a:t>
                      </a:r>
                      <a:r>
                        <a:rPr lang="en-US" dirty="0" err="1" smtClean="0"/>
                        <a:t>tuples</a:t>
                      </a:r>
                      <a:r>
                        <a:rPr lang="en-US" dirty="0" smtClean="0"/>
                        <a:t>/page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 pages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7848600" y="3505200"/>
            <a:ext cx="113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Temp T2</a:t>
            </a:r>
            <a:endParaRPr lang="en-US" dirty="0"/>
          </a:p>
        </p:txBody>
      </p:sp>
      <p:sp>
        <p:nvSpPr>
          <p:cNvPr id="56" name="Rounded Rectangular Callout 55"/>
          <p:cNvSpPr/>
          <p:nvPr/>
        </p:nvSpPr>
        <p:spPr>
          <a:xfrm>
            <a:off x="3733800" y="1143000"/>
            <a:ext cx="762000" cy="53340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10%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7" name="Rounded Rectangular Callout 56"/>
          <p:cNvSpPr/>
          <p:nvPr/>
        </p:nvSpPr>
        <p:spPr>
          <a:xfrm>
            <a:off x="5410200" y="1143000"/>
            <a:ext cx="762000" cy="53340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  <a:r>
              <a:rPr lang="en-US" b="1" dirty="0" smtClean="0">
                <a:solidFill>
                  <a:schemeClr val="tx1"/>
                </a:solidFill>
              </a:rPr>
              <a:t>0%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8" name="Rounded Rectangular Callout 57"/>
          <p:cNvSpPr/>
          <p:nvPr/>
        </p:nvSpPr>
        <p:spPr>
          <a:xfrm>
            <a:off x="6096000" y="5410200"/>
            <a:ext cx="2819400" cy="914400"/>
          </a:xfrm>
          <a:prstGeom prst="wedgeRoundRectCallout">
            <a:avLst>
              <a:gd name="adj1" fmla="val -65618"/>
              <a:gd name="adj2" fmla="val -25316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happens if we make the left leg the inner table of the join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72200" y="3505200"/>
            <a:ext cx="113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Temp T1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/>
      <p:bldP spid="45" grpId="0"/>
      <p:bldP spid="46" grpId="0"/>
      <p:bldP spid="50" grpId="0"/>
      <p:bldP spid="56" grpId="0" animBg="1"/>
      <p:bldP spid="57" grpId="0" animBg="1"/>
      <p:bldP spid="58" grpId="0" animBg="1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dirty="0" smtClean="0"/>
              <a:t>Example: Index Nested Loop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6019800" cy="2895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With 10% selectivity, selection on R has  10K </a:t>
            </a:r>
            <a:r>
              <a:rPr lang="en-US" dirty="0" err="1" smtClean="0"/>
              <a:t>tuples</a:t>
            </a:r>
            <a:endParaRPr lang="en-US" dirty="0" smtClean="0"/>
          </a:p>
          <a:p>
            <a:r>
              <a:rPr lang="en-US" dirty="0" smtClean="0"/>
              <a:t>Disk accesses for scan = 1000</a:t>
            </a:r>
          </a:p>
          <a:p>
            <a:r>
              <a:rPr lang="en-US" dirty="0" smtClean="0"/>
              <a:t>Index Nested Loop Join = 10K*( 1 + log</a:t>
            </a:r>
            <a:r>
              <a:rPr lang="en-US" baseline="-25000" dirty="0" smtClean="0"/>
              <a:t>10</a:t>
            </a:r>
            <a:r>
              <a:rPr lang="en-US" dirty="0" smtClean="0"/>
              <a:t> 200)  = 33K</a:t>
            </a:r>
          </a:p>
          <a:p>
            <a:r>
              <a:rPr lang="en-US" dirty="0" smtClean="0"/>
              <a:t>Total disk access = 34 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F4C2-8369-4FFA-815A-17C998E7FA5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914400"/>
            <a:ext cx="6096000" cy="11977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b="1" dirty="0">
                <a:latin typeface="+mn-lt"/>
              </a:rPr>
              <a:t>SELECT</a:t>
            </a:r>
            <a:r>
              <a:rPr lang="en-US" sz="2000" dirty="0">
                <a:latin typeface="+mn-lt"/>
              </a:rPr>
              <a:t>  </a:t>
            </a:r>
            <a:r>
              <a:rPr lang="en-US" sz="2000" dirty="0" err="1">
                <a:latin typeface="+mn-lt"/>
              </a:rPr>
              <a:t>S.sname</a:t>
            </a:r>
            <a:endParaRPr lang="en-US" sz="2000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FROM</a:t>
            </a:r>
            <a:r>
              <a:rPr lang="en-US" sz="2000" dirty="0">
                <a:latin typeface="+mn-lt"/>
              </a:rPr>
              <a:t>  Reserves R, Sailors S</a:t>
            </a:r>
          </a:p>
          <a:p>
            <a:r>
              <a:rPr lang="en-US" sz="2400" b="1" dirty="0">
                <a:latin typeface="+mn-lt"/>
              </a:rPr>
              <a:t>WHERE</a:t>
            </a:r>
            <a:r>
              <a:rPr lang="en-US" sz="2000" dirty="0">
                <a:latin typeface="+mn-lt"/>
              </a:rPr>
              <a:t>  R.sid=S.sid </a:t>
            </a:r>
            <a:r>
              <a:rPr lang="en-US" sz="2400" b="1" dirty="0">
                <a:latin typeface="+mn-lt"/>
              </a:rPr>
              <a:t>AND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  R.bid=100 </a:t>
            </a:r>
            <a:r>
              <a:rPr lang="en-US" sz="2400" b="1" dirty="0">
                <a:latin typeface="+mn-lt"/>
              </a:rPr>
              <a:t>AND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S.rating</a:t>
            </a:r>
            <a:r>
              <a:rPr lang="en-US" sz="2000" dirty="0">
                <a:latin typeface="+mn-lt"/>
              </a:rPr>
              <a:t>&gt;5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4964668"/>
            <a:ext cx="11592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Reserves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0"/>
            <a:endCxn id="27" idx="2"/>
          </p:cNvCxnSpPr>
          <p:nvPr/>
        </p:nvCxnSpPr>
        <p:spPr>
          <a:xfrm rot="5400000" flipH="1" flipV="1">
            <a:off x="6770544" y="4724812"/>
            <a:ext cx="449758" cy="299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72400" y="4976336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Sailors </a:t>
            </a:r>
            <a:endParaRPr lang="en-US" dirty="0"/>
          </a:p>
        </p:txBody>
      </p:sp>
      <p:grpSp>
        <p:nvGrpSpPr>
          <p:cNvPr id="8" name="Group 16"/>
          <p:cNvGrpSpPr/>
          <p:nvPr/>
        </p:nvGrpSpPr>
        <p:grpSpPr>
          <a:xfrm>
            <a:off x="7086600" y="2614136"/>
            <a:ext cx="990600" cy="762000"/>
            <a:chOff x="6172200" y="1143000"/>
            <a:chExt cx="990600" cy="762000"/>
          </a:xfrm>
        </p:grpSpPr>
        <p:sp>
          <p:nvSpPr>
            <p:cNvPr id="16" name="TextBox 15"/>
            <p:cNvSpPr txBox="1"/>
            <p:nvPr/>
          </p:nvSpPr>
          <p:spPr>
            <a:xfrm>
              <a:off x="6172200" y="1143000"/>
              <a:ext cx="990600" cy="76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baseline="-25000" dirty="0" smtClean="0"/>
                <a:t>     </a:t>
              </a:r>
            </a:p>
            <a:p>
              <a:endParaRPr lang="en-US" baseline="-25000" dirty="0"/>
            </a:p>
            <a:p>
              <a:r>
                <a:rPr lang="en-US" baseline="-25000" dirty="0" smtClean="0"/>
                <a:t>R.sid=S.sid</a:t>
              </a:r>
            </a:p>
            <a:p>
              <a:endParaRPr lang="en-US" baseline="-25000" dirty="0"/>
            </a:p>
          </p:txBody>
        </p:sp>
        <p:grpSp>
          <p:nvGrpSpPr>
            <p:cNvPr id="11" name="Group 12"/>
            <p:cNvGrpSpPr/>
            <p:nvPr/>
          </p:nvGrpSpPr>
          <p:grpSpPr>
            <a:xfrm>
              <a:off x="6477000" y="1371600"/>
              <a:ext cx="381000" cy="152400"/>
              <a:chOff x="2286000" y="3505200"/>
              <a:chExt cx="381000" cy="152400"/>
            </a:xfrm>
          </p:grpSpPr>
          <p:sp>
            <p:nvSpPr>
              <p:cNvPr id="14" name="Isosceles Triangle 13"/>
              <p:cNvSpPr/>
              <p:nvPr/>
            </p:nvSpPr>
            <p:spPr>
              <a:xfrm>
                <a:off x="2438400" y="3505200"/>
                <a:ext cx="228600" cy="152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>
                <a:off x="2286000" y="3505200"/>
                <a:ext cx="228600" cy="152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9" name="Straight Arrow Connector 18"/>
          <p:cNvCxnSpPr>
            <a:stCxn id="12" idx="0"/>
            <a:endCxn id="16" idx="2"/>
          </p:cNvCxnSpPr>
          <p:nvPr/>
        </p:nvCxnSpPr>
        <p:spPr>
          <a:xfrm rot="16200000" flipV="1">
            <a:off x="7105650" y="3852386"/>
            <a:ext cx="1600200" cy="647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10400" y="1002268"/>
            <a:ext cx="10668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ym typeface="Symbol"/>
              </a:rPr>
              <a:t>π</a:t>
            </a:r>
            <a:r>
              <a:rPr lang="en-US" baseline="-25000" dirty="0" err="1" smtClean="0"/>
              <a:t>S.sname</a:t>
            </a:r>
            <a:endParaRPr lang="en-US" baseline="-25000" dirty="0"/>
          </a:p>
        </p:txBody>
      </p:sp>
      <p:cxnSp>
        <p:nvCxnSpPr>
          <p:cNvPr id="26" name="Straight Arrow Connector 25"/>
          <p:cNvCxnSpPr>
            <a:stCxn id="27" idx="0"/>
            <a:endCxn id="16" idx="2"/>
          </p:cNvCxnSpPr>
          <p:nvPr/>
        </p:nvCxnSpPr>
        <p:spPr>
          <a:xfrm rot="5400000" flipH="1" flipV="1">
            <a:off x="6926818" y="3459718"/>
            <a:ext cx="738664" cy="571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077200" y="2514600"/>
            <a:ext cx="11336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ndex</a:t>
            </a:r>
          </a:p>
          <a:p>
            <a:r>
              <a:rPr lang="en-US" dirty="0" smtClean="0"/>
              <a:t>nested</a:t>
            </a:r>
          </a:p>
          <a:p>
            <a:r>
              <a:rPr lang="en-US" dirty="0" smtClean="0"/>
              <a:t>Loop</a:t>
            </a:r>
          </a:p>
          <a:p>
            <a:r>
              <a:rPr lang="en-US" dirty="0" smtClean="0"/>
              <a:t>Using </a:t>
            </a:r>
          </a:p>
          <a:p>
            <a:r>
              <a:rPr lang="en-US" dirty="0" smtClean="0"/>
              <a:t>Index on </a:t>
            </a:r>
          </a:p>
          <a:p>
            <a:r>
              <a:rPr lang="en-US" dirty="0" smtClean="0"/>
              <a:t>S.sid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696200" y="13716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the fly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477000" y="4114800"/>
            <a:ext cx="10668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ym typeface="Symbol"/>
              </a:rPr>
              <a:t></a:t>
            </a:r>
            <a:r>
              <a:rPr lang="en-US" baseline="-25000" dirty="0" smtClean="0"/>
              <a:t>R.bid=100</a:t>
            </a:r>
            <a:endParaRPr lang="en-US" baseline="-25000" dirty="0"/>
          </a:p>
        </p:txBody>
      </p:sp>
      <p:cxnSp>
        <p:nvCxnSpPr>
          <p:cNvPr id="42" name="Straight Arrow Connector 41"/>
          <p:cNvCxnSpPr>
            <a:stCxn id="16" idx="0"/>
            <a:endCxn id="35" idx="2"/>
          </p:cNvCxnSpPr>
          <p:nvPr/>
        </p:nvCxnSpPr>
        <p:spPr>
          <a:xfrm rot="16200000" flipV="1">
            <a:off x="7332137" y="2364373"/>
            <a:ext cx="461426" cy="38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934200" y="45720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(SCAN)</a:t>
            </a:r>
            <a:endParaRPr lang="en-US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304800" y="2286000"/>
          <a:ext cx="6324600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3978"/>
                <a:gridCol w="1660207"/>
                <a:gridCol w="1720215"/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Reserves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40 bytes/</a:t>
                      </a:r>
                      <a:r>
                        <a:rPr lang="en-US" b="0" dirty="0" err="1" smtClean="0"/>
                        <a:t>tuple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100 </a:t>
                      </a:r>
                      <a:r>
                        <a:rPr lang="en-US" b="0" dirty="0" err="1" smtClean="0"/>
                        <a:t>tuples</a:t>
                      </a:r>
                      <a:r>
                        <a:rPr lang="en-US" b="0" dirty="0" smtClean="0"/>
                        <a:t>/page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1000 pages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Sailors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bytes/</a:t>
                      </a:r>
                      <a:r>
                        <a:rPr lang="en-US" dirty="0" err="1" smtClean="0"/>
                        <a:t>tuple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 </a:t>
                      </a:r>
                      <a:r>
                        <a:rPr lang="en-US" dirty="0" err="1" smtClean="0"/>
                        <a:t>tuples</a:t>
                      </a:r>
                      <a:r>
                        <a:rPr lang="en-US" dirty="0" smtClean="0"/>
                        <a:t>/page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 pages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Index(S.sid)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 leaf pages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Rounded Rectangular Callout 55"/>
          <p:cNvSpPr/>
          <p:nvPr/>
        </p:nvSpPr>
        <p:spPr>
          <a:xfrm>
            <a:off x="3733800" y="1143000"/>
            <a:ext cx="762000" cy="53340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10%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7" name="Rounded Rectangular Callout 56"/>
          <p:cNvSpPr/>
          <p:nvPr/>
        </p:nvSpPr>
        <p:spPr>
          <a:xfrm>
            <a:off x="5410200" y="1143000"/>
            <a:ext cx="762000" cy="53340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  <a:r>
              <a:rPr lang="en-US" b="1" dirty="0" smtClean="0">
                <a:solidFill>
                  <a:schemeClr val="tx1"/>
                </a:solidFill>
              </a:rPr>
              <a:t>0%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8" name="Rounded Rectangular Callout 57"/>
          <p:cNvSpPr/>
          <p:nvPr/>
        </p:nvSpPr>
        <p:spPr>
          <a:xfrm>
            <a:off x="6096000" y="5410200"/>
            <a:ext cx="2819400" cy="914400"/>
          </a:xfrm>
          <a:prstGeom prst="wedgeRoundRectCallout">
            <a:avLst>
              <a:gd name="adj1" fmla="val -65618"/>
              <a:gd name="adj2" fmla="val -25316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happens if we make the left leg the inner table of the join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10400" y="1752600"/>
            <a:ext cx="10668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ym typeface="Symbol"/>
              </a:rPr>
              <a:t></a:t>
            </a:r>
            <a:r>
              <a:rPr lang="en-US" baseline="-25000" dirty="0" err="1" smtClean="0"/>
              <a:t>S.rating</a:t>
            </a:r>
            <a:r>
              <a:rPr lang="en-US" baseline="-25000" dirty="0" smtClean="0"/>
              <a:t>&gt;5</a:t>
            </a:r>
            <a:endParaRPr lang="en-US" baseline="-25000" dirty="0"/>
          </a:p>
        </p:txBody>
      </p:sp>
      <p:cxnSp>
        <p:nvCxnSpPr>
          <p:cNvPr id="37" name="Straight Arrow Connector 36"/>
          <p:cNvCxnSpPr>
            <a:stCxn id="35" idx="0"/>
            <a:endCxn id="25" idx="2"/>
          </p:cNvCxnSpPr>
          <p:nvPr/>
        </p:nvCxnSpPr>
        <p:spPr>
          <a:xfrm rot="5400000" flipH="1" flipV="1">
            <a:off x="7368689" y="1577489"/>
            <a:ext cx="350222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696200" y="21336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the fly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/>
      <p:bldP spid="45" grpId="0"/>
      <p:bldP spid="56" grpId="0" animBg="1"/>
      <p:bldP spid="57" grpId="0" animBg="1"/>
      <p:bldP spid="58" grpId="0" animBg="1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/>
              <a:t>Join Ordering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F4C2-8369-4FFA-815A-17C998E7FA5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38200" y="1828800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00200" y="2678668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14600" y="2667000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21" name="Straight Arrow Connector 20"/>
          <p:cNvCxnSpPr>
            <a:stCxn id="16" idx="0"/>
          </p:cNvCxnSpPr>
          <p:nvPr/>
        </p:nvCxnSpPr>
        <p:spPr>
          <a:xfrm rot="5400000" flipH="1" flipV="1">
            <a:off x="1774254" y="2281223"/>
            <a:ext cx="392668" cy="402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0"/>
          </p:cNvCxnSpPr>
          <p:nvPr/>
        </p:nvCxnSpPr>
        <p:spPr>
          <a:xfrm rot="16200000" flipV="1">
            <a:off x="2237289" y="2220411"/>
            <a:ext cx="381000" cy="5121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V="1">
            <a:off x="1714500" y="1371600"/>
            <a:ext cx="3048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34"/>
          <p:cNvGrpSpPr/>
          <p:nvPr/>
        </p:nvGrpSpPr>
        <p:grpSpPr>
          <a:xfrm>
            <a:off x="1219200" y="1066800"/>
            <a:ext cx="685800" cy="457200"/>
            <a:chOff x="1219200" y="1219200"/>
            <a:chExt cx="685800" cy="457200"/>
          </a:xfrm>
        </p:grpSpPr>
        <p:sp>
          <p:nvSpPr>
            <p:cNvPr id="36" name="Rectangle 35"/>
            <p:cNvSpPr/>
            <p:nvPr/>
          </p:nvSpPr>
          <p:spPr>
            <a:xfrm>
              <a:off x="1219200" y="1219200"/>
              <a:ext cx="6858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8"/>
            <p:cNvGrpSpPr/>
            <p:nvPr/>
          </p:nvGrpSpPr>
          <p:grpSpPr>
            <a:xfrm>
              <a:off x="1371600" y="1371600"/>
              <a:ext cx="381000" cy="152400"/>
              <a:chOff x="2286000" y="3505200"/>
              <a:chExt cx="381000" cy="152400"/>
            </a:xfrm>
          </p:grpSpPr>
          <p:sp>
            <p:nvSpPr>
              <p:cNvPr id="38" name="Isosceles Triangle 37"/>
              <p:cNvSpPr/>
              <p:nvPr/>
            </p:nvSpPr>
            <p:spPr>
              <a:xfrm>
                <a:off x="2438400" y="3505200"/>
                <a:ext cx="228600" cy="152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2286000" y="3505200"/>
                <a:ext cx="228600" cy="152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" name="Group 39"/>
          <p:cNvGrpSpPr/>
          <p:nvPr/>
        </p:nvGrpSpPr>
        <p:grpSpPr>
          <a:xfrm>
            <a:off x="1828800" y="1828800"/>
            <a:ext cx="685800" cy="457200"/>
            <a:chOff x="1219200" y="1219200"/>
            <a:chExt cx="685800" cy="457200"/>
          </a:xfrm>
        </p:grpSpPr>
        <p:sp>
          <p:nvSpPr>
            <p:cNvPr id="41" name="Rectangle 40"/>
            <p:cNvSpPr/>
            <p:nvPr/>
          </p:nvSpPr>
          <p:spPr>
            <a:xfrm>
              <a:off x="1219200" y="1219200"/>
              <a:ext cx="6858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371600" y="1371600"/>
              <a:ext cx="381000" cy="152400"/>
              <a:chOff x="2286000" y="3505200"/>
              <a:chExt cx="381000" cy="152400"/>
            </a:xfrm>
          </p:grpSpPr>
          <p:sp>
            <p:nvSpPr>
              <p:cNvPr id="43" name="Isosceles Triangle 42"/>
              <p:cNvSpPr/>
              <p:nvPr/>
            </p:nvSpPr>
            <p:spPr>
              <a:xfrm>
                <a:off x="2438400" y="3505200"/>
                <a:ext cx="228600" cy="152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>
                <a:off x="2286000" y="3505200"/>
                <a:ext cx="228600" cy="152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03" name="Straight Arrow Connector 102"/>
          <p:cNvCxnSpPr>
            <a:stCxn id="15" idx="0"/>
          </p:cNvCxnSpPr>
          <p:nvPr/>
        </p:nvCxnSpPr>
        <p:spPr>
          <a:xfrm rot="5400000" flipH="1" flipV="1">
            <a:off x="1132388" y="1399089"/>
            <a:ext cx="304800" cy="5546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029200" y="1828800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429000" y="2678668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343400" y="2667000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10" name="Straight Arrow Connector 109"/>
          <p:cNvCxnSpPr>
            <a:stCxn id="108" idx="0"/>
          </p:cNvCxnSpPr>
          <p:nvPr/>
        </p:nvCxnSpPr>
        <p:spPr>
          <a:xfrm rot="5400000" flipH="1" flipV="1">
            <a:off x="3603054" y="2281223"/>
            <a:ext cx="392668" cy="402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9" idx="0"/>
          </p:cNvCxnSpPr>
          <p:nvPr/>
        </p:nvCxnSpPr>
        <p:spPr>
          <a:xfrm rot="16200000" flipV="1">
            <a:off x="4066089" y="2220411"/>
            <a:ext cx="381000" cy="5121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7" idx="0"/>
          </p:cNvCxnSpPr>
          <p:nvPr/>
        </p:nvCxnSpPr>
        <p:spPr>
          <a:xfrm rot="16200000" flipV="1">
            <a:off x="4751889" y="1382211"/>
            <a:ext cx="304800" cy="5883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12"/>
          <p:cNvGrpSpPr/>
          <p:nvPr/>
        </p:nvGrpSpPr>
        <p:grpSpPr>
          <a:xfrm>
            <a:off x="4267200" y="1066800"/>
            <a:ext cx="685800" cy="457200"/>
            <a:chOff x="1219200" y="1219200"/>
            <a:chExt cx="685800" cy="457200"/>
          </a:xfrm>
        </p:grpSpPr>
        <p:sp>
          <p:nvSpPr>
            <p:cNvPr id="114" name="Rectangle 113"/>
            <p:cNvSpPr/>
            <p:nvPr/>
          </p:nvSpPr>
          <p:spPr>
            <a:xfrm>
              <a:off x="1219200" y="1219200"/>
              <a:ext cx="6858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1371600" y="1371600"/>
              <a:ext cx="381000" cy="152400"/>
              <a:chOff x="2286000" y="3505200"/>
              <a:chExt cx="381000" cy="152400"/>
            </a:xfrm>
          </p:grpSpPr>
          <p:sp>
            <p:nvSpPr>
              <p:cNvPr id="116" name="Isosceles Triangle 115"/>
              <p:cNvSpPr/>
              <p:nvPr/>
            </p:nvSpPr>
            <p:spPr>
              <a:xfrm>
                <a:off x="2438400" y="3505200"/>
                <a:ext cx="228600" cy="152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Isosceles Triangle 116"/>
              <p:cNvSpPr/>
              <p:nvPr/>
            </p:nvSpPr>
            <p:spPr>
              <a:xfrm>
                <a:off x="2286000" y="3505200"/>
                <a:ext cx="228600" cy="152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7"/>
          <p:cNvGrpSpPr/>
          <p:nvPr/>
        </p:nvGrpSpPr>
        <p:grpSpPr>
          <a:xfrm>
            <a:off x="3657600" y="1828800"/>
            <a:ext cx="685800" cy="457200"/>
            <a:chOff x="1219200" y="1219200"/>
            <a:chExt cx="685800" cy="457200"/>
          </a:xfrm>
        </p:grpSpPr>
        <p:sp>
          <p:nvSpPr>
            <p:cNvPr id="119" name="Rectangle 118"/>
            <p:cNvSpPr/>
            <p:nvPr/>
          </p:nvSpPr>
          <p:spPr>
            <a:xfrm>
              <a:off x="1219200" y="1219200"/>
              <a:ext cx="6858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8"/>
            <p:cNvGrpSpPr/>
            <p:nvPr/>
          </p:nvGrpSpPr>
          <p:grpSpPr>
            <a:xfrm>
              <a:off x="1371600" y="1371600"/>
              <a:ext cx="381000" cy="152400"/>
              <a:chOff x="2286000" y="3505200"/>
              <a:chExt cx="381000" cy="152400"/>
            </a:xfrm>
          </p:grpSpPr>
          <p:sp>
            <p:nvSpPr>
              <p:cNvPr id="121" name="Isosceles Triangle 120"/>
              <p:cNvSpPr/>
              <p:nvPr/>
            </p:nvSpPr>
            <p:spPr>
              <a:xfrm>
                <a:off x="2438400" y="3505200"/>
                <a:ext cx="228600" cy="152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Isosceles Triangle 121"/>
              <p:cNvSpPr/>
              <p:nvPr/>
            </p:nvSpPr>
            <p:spPr>
              <a:xfrm>
                <a:off x="2286000" y="3505200"/>
                <a:ext cx="228600" cy="152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23" name="Straight Arrow Connector 122"/>
          <p:cNvCxnSpPr/>
          <p:nvPr/>
        </p:nvCxnSpPr>
        <p:spPr>
          <a:xfrm rot="5400000" flipH="1" flipV="1">
            <a:off x="4152900" y="1371600"/>
            <a:ext cx="3048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8" name="Table 127"/>
          <p:cNvGraphicFramePr>
            <a:graphicFrameLocks noGrp="1"/>
          </p:cNvGraphicFramePr>
          <p:nvPr/>
        </p:nvGraphicFramePr>
        <p:xfrm>
          <a:off x="5867400" y="914400"/>
          <a:ext cx="3048000" cy="21945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43000"/>
                <a:gridCol w="871780"/>
                <a:gridCol w="1033220"/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Tuples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Pages</a:t>
                      </a:r>
                      <a:endParaRPr lang="en-US" b="1" dirty="0"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10K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b="0" dirty="0"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dirty="0" smtClean="0"/>
                        <a:t>A join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dirty="0" smtClean="0"/>
                        <a:t>B join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" name="TextBox 128"/>
          <p:cNvSpPr txBox="1"/>
          <p:nvPr/>
        </p:nvSpPr>
        <p:spPr>
          <a:xfrm>
            <a:off x="533400" y="14478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10K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143000" y="22860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0K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2590800" y="22860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0K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2057400" y="13716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3200400" y="22860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10K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4343400" y="22860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0K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5181600" y="13716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30K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3505200" y="13716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10K</a:t>
            </a:r>
            <a:endParaRPr lang="en-US" dirty="0"/>
          </a:p>
        </p:txBody>
      </p:sp>
      <p:sp>
        <p:nvSpPr>
          <p:cNvPr id="140" name="Content Placeholder 139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773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Independent of what join algorithm is chosen, the order in which joins are perform affects the performance.</a:t>
            </a:r>
          </a:p>
          <a:p>
            <a:r>
              <a:rPr lang="en-US" dirty="0" smtClean="0"/>
              <a:t>Rule of thumb: do the most “selective” join first</a:t>
            </a:r>
          </a:p>
          <a:p>
            <a:r>
              <a:rPr lang="en-US" dirty="0" smtClean="0"/>
              <a:t>In practice, left deep trees (</a:t>
            </a:r>
            <a:r>
              <a:rPr lang="en-US" dirty="0" err="1" smtClean="0"/>
              <a:t>eg</a:t>
            </a:r>
            <a:r>
              <a:rPr lang="en-US" dirty="0" smtClean="0"/>
              <a:t>. the right one above) are preferred --- why 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How to estimate the selectivity &amp; cardinality 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9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</a:t>
            </a:r>
            <a:r>
              <a:rPr lang="en-US" sz="3900" baseline="-25000" dirty="0" err="1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col</a:t>
            </a:r>
            <a:r>
              <a:rPr lang="en-US" sz="3900" baseline="-250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=value</a:t>
            </a:r>
          </a:p>
          <a:p>
            <a:r>
              <a:rPr lang="en-US" dirty="0" smtClean="0">
                <a:sym typeface="Symbol"/>
              </a:rPr>
              <a:t>Arbitrary constant 10%</a:t>
            </a:r>
          </a:p>
          <a:p>
            <a:r>
              <a:rPr lang="en-US" dirty="0" smtClean="0">
                <a:sym typeface="Symbol"/>
              </a:rPr>
              <a:t>1 / Number of distinct values in the column</a:t>
            </a:r>
          </a:p>
          <a:p>
            <a:r>
              <a:rPr lang="en-US" dirty="0" smtClean="0">
                <a:sym typeface="Symbol"/>
              </a:rPr>
              <a:t>1 / Number of keys in Index(</a:t>
            </a:r>
            <a:r>
              <a:rPr lang="en-US" dirty="0" err="1" smtClean="0">
                <a:sym typeface="Symbol"/>
              </a:rPr>
              <a:t>col</a:t>
            </a:r>
            <a:r>
              <a:rPr lang="en-US" dirty="0" smtClean="0">
                <a:sym typeface="Symbol"/>
              </a:rPr>
              <a:t>)</a:t>
            </a:r>
          </a:p>
          <a:p>
            <a:pPr>
              <a:buNone/>
            </a:pPr>
            <a:r>
              <a:rPr lang="en-US" sz="39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</a:t>
            </a:r>
            <a:r>
              <a:rPr lang="en-US" sz="3900" baseline="-25000" dirty="0" err="1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col</a:t>
            </a:r>
            <a:r>
              <a:rPr lang="en-US" sz="3900" baseline="-250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&gt;value</a:t>
            </a:r>
            <a:r>
              <a:rPr lang="en-US" sz="39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</a:t>
            </a:r>
          </a:p>
          <a:p>
            <a:r>
              <a:rPr lang="en-US" dirty="0" smtClean="0"/>
              <a:t>Arbitrary constant of 50% if non numeric </a:t>
            </a:r>
          </a:p>
          <a:p>
            <a:r>
              <a:rPr lang="en-US" dirty="0" smtClean="0"/>
              <a:t>(High Key – value)/(High Key – Low Key)</a:t>
            </a:r>
          </a:p>
          <a:p>
            <a:endParaRPr lang="en-US" dirty="0" smtClean="0">
              <a:sym typeface="Symbol"/>
            </a:endParaRPr>
          </a:p>
          <a:p>
            <a:endParaRPr lang="en-US" baseline="-250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>
              <a:buNone/>
            </a:pP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</a:t>
            </a:r>
            <a:r>
              <a:rPr lang="en-US" sz="3600" baseline="-250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R.col&gt;S.col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</a:t>
            </a:r>
            <a:endParaRPr lang="en-US" sz="3600" dirty="0" smtClean="0">
              <a:solidFill>
                <a:schemeClr val="accent2">
                  <a:lumMod val="50000"/>
                </a:schemeClr>
              </a:solidFill>
              <a:sym typeface="Symbol"/>
            </a:endParaRPr>
          </a:p>
          <a:p>
            <a:r>
              <a:rPr lang="en-US" dirty="0" smtClean="0"/>
              <a:t>Join result size</a:t>
            </a:r>
          </a:p>
          <a:p>
            <a:r>
              <a:rPr lang="en-US" dirty="0" smtClean="0">
                <a:sym typeface="Symbol"/>
              </a:rPr>
              <a:t>Arbitrary constant 10</a:t>
            </a:r>
            <a:r>
              <a:rPr lang="en-US" dirty="0" smtClean="0">
                <a:sym typeface="Symbol"/>
              </a:rPr>
              <a:t>%</a:t>
            </a:r>
            <a:endParaRPr lang="en-US" dirty="0" smtClean="0"/>
          </a:p>
          <a:p>
            <a:r>
              <a:rPr lang="en-US" dirty="0" smtClean="0"/>
              <a:t>1/MAX( </a:t>
            </a:r>
            <a:r>
              <a:rPr lang="en-US" dirty="0" err="1" smtClean="0"/>
              <a:t>Nkeys</a:t>
            </a:r>
            <a:r>
              <a:rPr lang="en-US" dirty="0" smtClean="0"/>
              <a:t>(Index(R.col), </a:t>
            </a:r>
            <a:r>
              <a:rPr lang="en-US" dirty="0" err="1" smtClean="0"/>
              <a:t>Nkeys</a:t>
            </a:r>
            <a:r>
              <a:rPr lang="en-US" dirty="0" smtClean="0"/>
              <a:t>(Index(S.col) 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9/8/2009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4800600" y="4419600"/>
            <a:ext cx="3810000" cy="1143000"/>
          </a:xfrm>
          <a:prstGeom prst="wedgeRoundRectCallout">
            <a:avLst>
              <a:gd name="adj1" fmla="val -60222"/>
              <a:gd name="adj2" fmla="val -54672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Can we do better ?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2819400" y="42672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9/8/2009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F9EC-B40D-4F24-B519-433C35C77509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9600" y="609600"/>
          <a:ext cx="609600" cy="5407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415925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415925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415925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415925"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</a:tr>
              <a:tr h="415925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</a:tr>
              <a:tr h="415925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415925"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  <a:tr h="415925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415925"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</a:tr>
              <a:tr h="415925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415925"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415925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</a:tr>
              <a:tr h="415925">
                <a:tc>
                  <a:txBody>
                    <a:bodyPr/>
                    <a:lstStyle/>
                    <a:p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981200" y="1143000"/>
            <a:ext cx="533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90800" y="1143000"/>
            <a:ext cx="533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00400" y="1524000"/>
            <a:ext cx="533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10000" y="19050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19600" y="1524000"/>
            <a:ext cx="533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29200" y="19050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1257300" y="17145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1905000" y="236220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0200" y="6096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Freq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990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524000" y="1371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24000" y="1752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18398169">
            <a:off x="1592204" y="259850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10-19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18398169">
            <a:off x="2278004" y="259850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20-29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 rot="18398169">
            <a:off x="2887603" y="259850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30-39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18398169">
            <a:off x="3497204" y="259850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40-49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rot="18398169">
            <a:off x="4106804" y="259850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50-59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18398169">
            <a:off x="4716404" y="259850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60-69</a:t>
            </a:r>
            <a:endParaRPr lang="en-US" dirty="0"/>
          </a:p>
        </p:txBody>
      </p:sp>
      <p:sp>
        <p:nvSpPr>
          <p:cNvPr id="34" name="Rounded Rectangular Callout 33"/>
          <p:cNvSpPr/>
          <p:nvPr/>
        </p:nvSpPr>
        <p:spPr>
          <a:xfrm>
            <a:off x="5791200" y="990600"/>
            <a:ext cx="3124200" cy="1371600"/>
          </a:xfrm>
          <a:prstGeom prst="wedgeRoundRectCallout">
            <a:avLst>
              <a:gd name="adj1" fmla="val -64889"/>
              <a:gd name="adj2" fmla="val -22080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sym typeface="Symbol"/>
              </a:rPr>
              <a:t></a:t>
            </a:r>
            <a:r>
              <a:rPr lang="en-US" sz="2800" baseline="-25000" dirty="0" smtClean="0">
                <a:solidFill>
                  <a:schemeClr val="tx1"/>
                </a:solidFill>
                <a:sym typeface="Symbol"/>
              </a:rPr>
              <a:t>age&gt;45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: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  <a:sym typeface="Symbol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sym typeface="Symbol"/>
              </a:rPr>
              <a:t>0.5*f(D) + f(E) + f(G)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57400" y="19928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667000" y="19928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276600" y="19928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86200" y="19928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495800" y="19928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105400" y="19928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562600" y="24384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dirty="0" smtClean="0"/>
              <a:t>ge</a:t>
            </a:r>
            <a:endParaRPr lang="en-US" dirty="0"/>
          </a:p>
        </p:txBody>
      </p:sp>
      <p:sp>
        <p:nvSpPr>
          <p:cNvPr id="42" name="Rounded Rectangular Callout 41"/>
          <p:cNvSpPr/>
          <p:nvPr/>
        </p:nvSpPr>
        <p:spPr>
          <a:xfrm>
            <a:off x="6248400" y="2514600"/>
            <a:ext cx="2514600" cy="762000"/>
          </a:xfrm>
          <a:prstGeom prst="wedgeRoundRectCallout">
            <a:avLst>
              <a:gd name="adj1" fmla="val -87262"/>
              <a:gd name="adj2" fmla="val 30513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sym typeface="Symbol"/>
              </a:rPr>
              <a:t>Equi</a:t>
            </a:r>
            <a:r>
              <a:rPr lang="en-US" sz="2400" dirty="0" smtClean="0">
                <a:solidFill>
                  <a:schemeClr val="tx1"/>
                </a:solidFill>
                <a:sym typeface="Symbol"/>
              </a:rPr>
              <a:t>-width buckets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057400" y="3429000"/>
            <a:ext cx="685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267200" y="42672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rot="5400000">
            <a:off x="1143000" y="419100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0800000">
            <a:off x="1981200" y="502920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905000" y="51054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18--24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743200" y="510540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25-----------34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267200" y="51054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40----------61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133600" y="46598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581400" y="46598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724400" y="46482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638800" y="51054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dirty="0" smtClean="0"/>
              <a:t>ge</a:t>
            </a:r>
            <a:endParaRPr lang="en-US" dirty="0"/>
          </a:p>
        </p:txBody>
      </p:sp>
      <p:sp>
        <p:nvSpPr>
          <p:cNvPr id="68" name="Rounded Rectangular Callout 67"/>
          <p:cNvSpPr/>
          <p:nvPr/>
        </p:nvSpPr>
        <p:spPr>
          <a:xfrm>
            <a:off x="6172200" y="5181600"/>
            <a:ext cx="2743200" cy="609600"/>
          </a:xfrm>
          <a:prstGeom prst="wedgeRoundRectCallout">
            <a:avLst>
              <a:gd name="adj1" fmla="val -66925"/>
              <a:gd name="adj2" fmla="val -102821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sym typeface="Symbol"/>
              </a:rPr>
              <a:t>Equi</a:t>
            </a:r>
            <a:r>
              <a:rPr lang="en-US" sz="2400" dirty="0" smtClean="0">
                <a:solidFill>
                  <a:schemeClr val="tx1"/>
                </a:solidFill>
                <a:sym typeface="Symbol"/>
              </a:rPr>
              <a:t>-depth buckets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2" name="Rounded Rectangular Callout 71"/>
          <p:cNvSpPr/>
          <p:nvPr/>
        </p:nvSpPr>
        <p:spPr>
          <a:xfrm>
            <a:off x="5791200" y="3657600"/>
            <a:ext cx="3124200" cy="1143000"/>
          </a:xfrm>
          <a:prstGeom prst="wedgeRoundRectCallout">
            <a:avLst>
              <a:gd name="adj1" fmla="val -64889"/>
              <a:gd name="adj2" fmla="val -22080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sym typeface="Symbol"/>
              </a:rPr>
              <a:t></a:t>
            </a:r>
            <a:r>
              <a:rPr lang="en-US" sz="2800" baseline="-25000" dirty="0" smtClean="0">
                <a:solidFill>
                  <a:schemeClr val="tx1"/>
                </a:solidFill>
                <a:sym typeface="Symbol"/>
              </a:rPr>
              <a:t>age&gt;30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:</a:t>
            </a:r>
            <a:r>
              <a:rPr lang="en-US" sz="2800" dirty="0" smtClean="0">
                <a:solidFill>
                  <a:schemeClr val="tx1"/>
                </a:solidFill>
                <a:sym typeface="Symbol"/>
              </a:rPr>
              <a:t> 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sym typeface="Symbol"/>
              </a:rPr>
              <a:t>(34-30)/(34-25)*B + 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895600" y="3468469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Bucket </a:t>
            </a:r>
          </a:p>
          <a:p>
            <a:r>
              <a:rPr lang="en-US" dirty="0" smtClean="0"/>
              <a:t>Counts 4 entries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2" grpId="0" animBg="1"/>
      <p:bldP spid="68" grpId="0" animBg="1"/>
      <p:bldP spid="7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Statistics Collection in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Page size</a:t>
            </a:r>
          </a:p>
          <a:p>
            <a:r>
              <a:rPr lang="en-US" dirty="0" smtClean="0"/>
              <a:t>Data Statistics:</a:t>
            </a:r>
          </a:p>
          <a:p>
            <a:pPr lvl="1"/>
            <a:r>
              <a:rPr lang="en-US" dirty="0" smtClean="0"/>
              <a:t>Record size -&gt; number of records per data page</a:t>
            </a:r>
          </a:p>
          <a:p>
            <a:pPr lvl="1"/>
            <a:r>
              <a:rPr lang="en-US" dirty="0" smtClean="0"/>
              <a:t>Cardinality of relations (including temporary tables)</a:t>
            </a:r>
          </a:p>
          <a:p>
            <a:pPr lvl="1"/>
            <a:r>
              <a:rPr lang="en-US" dirty="0" smtClean="0"/>
              <a:t>Selectivity of selection operator on different columns of a relation</a:t>
            </a:r>
          </a:p>
          <a:p>
            <a:r>
              <a:rPr lang="en-US" dirty="0" smtClean="0"/>
              <a:t>(Tree) Index Statistics</a:t>
            </a:r>
          </a:p>
          <a:p>
            <a:pPr lvl="1"/>
            <a:r>
              <a:rPr lang="en-US" dirty="0" smtClean="0"/>
              <a:t>number of leaf pages, index entries</a:t>
            </a:r>
          </a:p>
          <a:p>
            <a:pPr lvl="1"/>
            <a:r>
              <a:rPr lang="en-US" dirty="0" smtClean="0"/>
              <a:t>Height</a:t>
            </a:r>
          </a:p>
          <a:p>
            <a:r>
              <a:rPr lang="en-US" dirty="0" smtClean="0"/>
              <a:t>Statistics collection is user triggered</a:t>
            </a:r>
          </a:p>
          <a:p>
            <a:pPr lvl="1"/>
            <a:r>
              <a:rPr lang="en-US" dirty="0" smtClean="0"/>
              <a:t>DB2: RUNSTATS ON TABLE </a:t>
            </a:r>
            <a:r>
              <a:rPr lang="en-US" dirty="0" err="1" smtClean="0"/>
              <a:t>mytable</a:t>
            </a:r>
            <a:r>
              <a:rPr lang="en-US" dirty="0" smtClean="0"/>
              <a:t> AND INDEXES ALL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10/29/2009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F4C2-8369-4FFA-815A-17C998E7FA5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/>
          <a:lstStyle/>
          <a:p>
            <a:r>
              <a:rPr lang="en-US" dirty="0" smtClean="0"/>
              <a:t>Query Optimization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2514600" y="1066800"/>
            <a:ext cx="61722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Two main issues:</a:t>
            </a:r>
          </a:p>
          <a:p>
            <a:pPr lvl="1">
              <a:buSzPct val="75000"/>
            </a:pPr>
            <a:r>
              <a:rPr lang="en-US" dirty="0" smtClean="0"/>
              <a:t>For a given query, </a:t>
            </a:r>
            <a:r>
              <a:rPr lang="en-US" dirty="0" smtClean="0">
                <a:solidFill>
                  <a:schemeClr val="accent2"/>
                </a:solidFill>
              </a:rPr>
              <a:t>what plans are considered</a:t>
            </a:r>
            <a:r>
              <a:rPr lang="en-US" dirty="0" smtClean="0"/>
              <a:t>?</a:t>
            </a:r>
          </a:p>
          <a:p>
            <a:pPr lvl="1">
              <a:buSzPct val="75000"/>
            </a:pPr>
            <a:r>
              <a:rPr lang="en-US" dirty="0" smtClean="0"/>
              <a:t>How is the </a:t>
            </a:r>
            <a:r>
              <a:rPr lang="en-US" dirty="0" smtClean="0">
                <a:solidFill>
                  <a:schemeClr val="accent2"/>
                </a:solidFill>
              </a:rPr>
              <a:t>cost of a plan estimated</a:t>
            </a:r>
            <a:r>
              <a:rPr lang="en-US" dirty="0" smtClean="0"/>
              <a:t>?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Ideally: </a:t>
            </a:r>
            <a:r>
              <a:rPr lang="en-US" dirty="0" smtClean="0"/>
              <a:t>Want to find best plan.  </a:t>
            </a:r>
            <a:r>
              <a:rPr lang="en-US" dirty="0" smtClean="0">
                <a:solidFill>
                  <a:schemeClr val="accent2"/>
                </a:solidFill>
              </a:rPr>
              <a:t>Practically: </a:t>
            </a:r>
            <a:r>
              <a:rPr lang="en-US" dirty="0" smtClean="0"/>
              <a:t>Avoid worst plans!</a:t>
            </a:r>
          </a:p>
          <a:p>
            <a:r>
              <a:rPr lang="en-US" dirty="0" smtClean="0"/>
              <a:t>System R Optimizer:</a:t>
            </a:r>
          </a:p>
          <a:p>
            <a:pPr lvl="1"/>
            <a:r>
              <a:rPr lang="en-US" dirty="0" smtClean="0"/>
              <a:t>Most widely used currently; works well for &lt; 10 joins.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Statistics</a:t>
            </a:r>
            <a:r>
              <a:rPr lang="en-US" dirty="0" smtClean="0"/>
              <a:t>, maintained in system catalogs, used to estimate cost of operations and result sizes.</a:t>
            </a:r>
          </a:p>
          <a:p>
            <a:pPr lvl="1"/>
            <a:r>
              <a:rPr lang="en-US" dirty="0" smtClean="0"/>
              <a:t>Only the space of </a:t>
            </a:r>
            <a:r>
              <a:rPr lang="en-US" i="1" dirty="0" smtClean="0">
                <a:solidFill>
                  <a:schemeClr val="accent2"/>
                </a:solidFill>
              </a:rPr>
              <a:t>left-deep plans </a:t>
            </a:r>
            <a:r>
              <a:rPr lang="en-US" dirty="0" smtClean="0"/>
              <a:t>is considered.</a:t>
            </a:r>
          </a:p>
          <a:p>
            <a:pPr lvl="1"/>
            <a:r>
              <a:rPr lang="en-US" dirty="0" smtClean="0"/>
              <a:t>Cartesian products avoided.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9/8/2009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A45B-C466-4210-93D7-2D371B090AF2}" type="slidenum">
              <a:rPr lang="en-US"/>
              <a:pPr/>
              <a:t>2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9600" y="12954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Parse Query</a:t>
            </a:r>
            <a:endParaRPr lang="en-US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609600" y="2057400"/>
            <a:ext cx="1524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Enumerate Plans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609600" y="2971800"/>
            <a:ext cx="1524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Estimate Cost</a:t>
            </a:r>
            <a:endParaRPr 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609600" y="3810000"/>
            <a:ext cx="1524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Choose  Best Plan</a:t>
            </a:r>
            <a:endParaRPr lang="en-US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609600" y="4724400"/>
            <a:ext cx="1524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Evaluate Query Plan</a:t>
            </a:r>
            <a:endParaRPr lang="en-US" sz="2000" dirty="0"/>
          </a:p>
        </p:txBody>
      </p:sp>
      <p:sp>
        <p:nvSpPr>
          <p:cNvPr id="12" name="Parallelogram 11"/>
          <p:cNvSpPr/>
          <p:nvPr/>
        </p:nvSpPr>
        <p:spPr>
          <a:xfrm>
            <a:off x="762000" y="5715000"/>
            <a:ext cx="1143000" cy="381000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Result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20" idx="3"/>
            <a:endCxn id="7" idx="0"/>
          </p:cNvCxnSpPr>
          <p:nvPr/>
        </p:nvCxnSpPr>
        <p:spPr>
          <a:xfrm rot="16200000" flipH="1">
            <a:off x="1252537" y="1176337"/>
            <a:ext cx="228600" cy="95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>
          <a:xfrm rot="5400000">
            <a:off x="1257300" y="1943100"/>
            <a:ext cx="228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 rot="5400000">
            <a:off x="1219200" y="2819400"/>
            <a:ext cx="304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10" idx="0"/>
          </p:cNvCxnSpPr>
          <p:nvPr/>
        </p:nvCxnSpPr>
        <p:spPr>
          <a:xfrm rot="5400000">
            <a:off x="1257300" y="3695700"/>
            <a:ext cx="228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11" idx="0"/>
          </p:cNvCxnSpPr>
          <p:nvPr/>
        </p:nvCxnSpPr>
        <p:spPr>
          <a:xfrm rot="5400000">
            <a:off x="1257300" y="4610100"/>
            <a:ext cx="228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12" idx="1"/>
          </p:cNvCxnSpPr>
          <p:nvPr/>
        </p:nvCxnSpPr>
        <p:spPr>
          <a:xfrm rot="16200000" flipH="1">
            <a:off x="1223962" y="5557837"/>
            <a:ext cx="304800" cy="95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7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28600"/>
            <a:ext cx="1010717" cy="959291"/>
          </a:xfrm>
          <a:prstGeom prst="rect">
            <a:avLst/>
          </a:prstGeom>
          <a:noFill/>
        </p:spPr>
      </p:pic>
      <p:sp>
        <p:nvSpPr>
          <p:cNvPr id="20" name="Parallelogram 19"/>
          <p:cNvSpPr/>
          <p:nvPr/>
        </p:nvSpPr>
        <p:spPr>
          <a:xfrm>
            <a:off x="838200" y="685800"/>
            <a:ext cx="1143000" cy="381000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Query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57200" y="1905000"/>
            <a:ext cx="1828800" cy="26670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124200"/>
            <a:ext cx="6172200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Nested Loop Join cost 1K+ 100K*500</a:t>
            </a:r>
          </a:p>
          <a:p>
            <a:r>
              <a:rPr lang="en-US" dirty="0" smtClean="0"/>
              <a:t>On the fly selection and project does not incur any disk access.</a:t>
            </a:r>
          </a:p>
          <a:p>
            <a:r>
              <a:rPr lang="en-US" dirty="0" smtClean="0"/>
              <a:t>Total disk access = 500001K (worst case)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Lipyeow</a:t>
            </a:r>
            <a:r>
              <a:rPr lang="en-US" dirty="0" smtClean="0"/>
              <a:t> Lim -- University of Hawaii at </a:t>
            </a:r>
            <a:r>
              <a:rPr lang="en-US" dirty="0" err="1" smtClean="0"/>
              <a:t>Manoa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F4C2-8369-4FFA-815A-17C998E7FA5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914400"/>
            <a:ext cx="6096000" cy="11977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b="1" dirty="0">
                <a:latin typeface="+mn-lt"/>
              </a:rPr>
              <a:t>SELECT</a:t>
            </a:r>
            <a:r>
              <a:rPr lang="en-US" sz="2000" dirty="0">
                <a:latin typeface="+mn-lt"/>
              </a:rPr>
              <a:t>  </a:t>
            </a:r>
            <a:r>
              <a:rPr lang="en-US" sz="2000" dirty="0" err="1">
                <a:latin typeface="+mn-lt"/>
              </a:rPr>
              <a:t>S.sname</a:t>
            </a:r>
            <a:endParaRPr lang="en-US" sz="2000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FROM</a:t>
            </a:r>
            <a:r>
              <a:rPr lang="en-US" sz="2000" dirty="0">
                <a:latin typeface="+mn-lt"/>
              </a:rPr>
              <a:t>  Reserves R, Sailors S</a:t>
            </a:r>
          </a:p>
          <a:p>
            <a:r>
              <a:rPr lang="en-US" sz="2400" b="1" dirty="0">
                <a:latin typeface="+mn-lt"/>
              </a:rPr>
              <a:t>WHERE</a:t>
            </a:r>
            <a:r>
              <a:rPr lang="en-US" sz="2000" dirty="0">
                <a:latin typeface="+mn-lt"/>
              </a:rPr>
              <a:t>  R.sid=S.sid </a:t>
            </a:r>
            <a:r>
              <a:rPr lang="en-US" sz="2400" b="1" dirty="0">
                <a:latin typeface="+mn-lt"/>
              </a:rPr>
              <a:t>AND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  R.bid=100 </a:t>
            </a:r>
            <a:r>
              <a:rPr lang="en-US" sz="2400" b="1" dirty="0">
                <a:latin typeface="+mn-lt"/>
              </a:rPr>
              <a:t>AND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S.rating</a:t>
            </a:r>
            <a:r>
              <a:rPr lang="en-US" sz="2000" dirty="0">
                <a:latin typeface="+mn-lt"/>
              </a:rPr>
              <a:t>&gt;5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7000" y="1764268"/>
            <a:ext cx="21336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ym typeface="Symbol"/>
              </a:rPr>
              <a:t></a:t>
            </a:r>
            <a:r>
              <a:rPr lang="en-US" baseline="-25000" dirty="0" err="1" smtClean="0"/>
              <a:t>S.rating</a:t>
            </a:r>
            <a:r>
              <a:rPr lang="en-US" baseline="-25000" dirty="0" smtClean="0"/>
              <a:t>&gt;5 AND R.bid=100</a:t>
            </a:r>
            <a:endParaRPr lang="en-US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6613108" y="3821668"/>
            <a:ext cx="11592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Reserves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rot="5400000" flipH="1" flipV="1">
            <a:off x="7164561" y="3404329"/>
            <a:ext cx="445532" cy="389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72400" y="3833336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Sailors </a:t>
            </a:r>
            <a:endParaRPr lang="en-US" dirty="0"/>
          </a:p>
        </p:txBody>
      </p:sp>
      <p:grpSp>
        <p:nvGrpSpPr>
          <p:cNvPr id="11" name="Group 16"/>
          <p:cNvGrpSpPr/>
          <p:nvPr/>
        </p:nvGrpSpPr>
        <p:grpSpPr>
          <a:xfrm>
            <a:off x="7086600" y="2614136"/>
            <a:ext cx="990600" cy="762000"/>
            <a:chOff x="6172200" y="1143000"/>
            <a:chExt cx="990600" cy="762000"/>
          </a:xfrm>
        </p:grpSpPr>
        <p:sp>
          <p:nvSpPr>
            <p:cNvPr id="16" name="TextBox 15"/>
            <p:cNvSpPr txBox="1"/>
            <p:nvPr/>
          </p:nvSpPr>
          <p:spPr>
            <a:xfrm>
              <a:off x="6172200" y="1143000"/>
              <a:ext cx="990600" cy="76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baseline="-25000" dirty="0" smtClean="0"/>
                <a:t>     </a:t>
              </a:r>
            </a:p>
            <a:p>
              <a:endParaRPr lang="en-US" baseline="-25000" dirty="0"/>
            </a:p>
            <a:p>
              <a:r>
                <a:rPr lang="en-US" baseline="-25000" dirty="0" smtClean="0"/>
                <a:t>R.sid=S.sid</a:t>
              </a:r>
            </a:p>
            <a:p>
              <a:endParaRPr lang="en-US" baseline="-250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77000" y="1371600"/>
              <a:ext cx="381000" cy="152400"/>
              <a:chOff x="2286000" y="3505200"/>
              <a:chExt cx="381000" cy="152400"/>
            </a:xfrm>
          </p:grpSpPr>
          <p:sp>
            <p:nvSpPr>
              <p:cNvPr id="14" name="Isosceles Triangle 13"/>
              <p:cNvSpPr/>
              <p:nvPr/>
            </p:nvSpPr>
            <p:spPr>
              <a:xfrm>
                <a:off x="2438400" y="3505200"/>
                <a:ext cx="228600" cy="152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>
                <a:off x="2286000" y="3505200"/>
                <a:ext cx="228600" cy="152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9" name="Straight Arrow Connector 18"/>
          <p:cNvCxnSpPr>
            <a:stCxn id="12" idx="0"/>
          </p:cNvCxnSpPr>
          <p:nvPr/>
        </p:nvCxnSpPr>
        <p:spPr>
          <a:xfrm rot="16200000" flipV="1">
            <a:off x="7677150" y="3280886"/>
            <a:ext cx="457200" cy="647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10400" y="1002268"/>
            <a:ext cx="10668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ym typeface="Symbol"/>
              </a:rPr>
              <a:t>π</a:t>
            </a:r>
            <a:r>
              <a:rPr lang="en-US" baseline="-25000" dirty="0" err="1" smtClean="0"/>
              <a:t>S.sname</a:t>
            </a:r>
            <a:endParaRPr lang="en-US" baseline="-25000" dirty="0"/>
          </a:p>
        </p:txBody>
      </p:sp>
      <p:cxnSp>
        <p:nvCxnSpPr>
          <p:cNvPr id="26" name="Straight Arrow Connector 25"/>
          <p:cNvCxnSpPr>
            <a:endCxn id="8" idx="2"/>
          </p:cNvCxnSpPr>
          <p:nvPr/>
        </p:nvCxnSpPr>
        <p:spPr>
          <a:xfrm rot="16200000" flipV="1">
            <a:off x="7337971" y="2370207"/>
            <a:ext cx="449758" cy="38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0"/>
            <a:endCxn id="25" idx="2"/>
          </p:cNvCxnSpPr>
          <p:nvPr/>
        </p:nvCxnSpPr>
        <p:spPr>
          <a:xfrm rot="5400000" flipH="1" flipV="1">
            <a:off x="7362855" y="1583323"/>
            <a:ext cx="36189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077200" y="2669738"/>
            <a:ext cx="9797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Nested </a:t>
            </a:r>
          </a:p>
          <a:p>
            <a:r>
              <a:rPr lang="en-US" dirty="0" smtClean="0"/>
              <a:t>Loop </a:t>
            </a:r>
          </a:p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848600" y="215693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the fly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848600" y="139493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the fly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705600" y="41264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(SCAN)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772400" y="41264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(SCAN)</a:t>
            </a:r>
            <a:endParaRPr lang="en-US" dirty="0"/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304800" y="2286000"/>
          <a:ext cx="6096000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66800"/>
                <a:gridCol w="1600200"/>
                <a:gridCol w="1905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Reserves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40 bytes/</a:t>
                      </a:r>
                      <a:r>
                        <a:rPr lang="en-US" b="0" dirty="0" err="1" smtClean="0"/>
                        <a:t>tuple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100 </a:t>
                      </a:r>
                      <a:r>
                        <a:rPr lang="en-US" b="0" dirty="0" err="1" smtClean="0"/>
                        <a:t>tuples</a:t>
                      </a:r>
                      <a:r>
                        <a:rPr lang="en-US" b="0" dirty="0" smtClean="0"/>
                        <a:t>/page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1000 pages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Sailors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bytes/</a:t>
                      </a:r>
                      <a:r>
                        <a:rPr lang="en-US" dirty="0" err="1" smtClean="0"/>
                        <a:t>tuple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 </a:t>
                      </a:r>
                      <a:r>
                        <a:rPr lang="en-US" dirty="0" err="1" smtClean="0"/>
                        <a:t>tuples</a:t>
                      </a:r>
                      <a:r>
                        <a:rPr lang="en-US" dirty="0" smtClean="0"/>
                        <a:t>/page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 pages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dirty="0" smtClean="0"/>
              <a:t>What about complex queries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0"/>
            <a:ext cx="6400800" cy="23161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For each block, the plans considered are:</a:t>
            </a:r>
          </a:p>
          <a:p>
            <a:pPr lvl="1"/>
            <a:r>
              <a:rPr lang="en-US" dirty="0" smtClean="0"/>
              <a:t>All available access methods, for each </a:t>
            </a:r>
            <a:r>
              <a:rPr lang="en-US" dirty="0" err="1" smtClean="0"/>
              <a:t>reln</a:t>
            </a:r>
            <a:r>
              <a:rPr lang="en-US" dirty="0" smtClean="0"/>
              <a:t> in FROM clause.</a:t>
            </a:r>
          </a:p>
          <a:p>
            <a:pPr lvl="1"/>
            <a:r>
              <a:rPr lang="en-US" dirty="0" smtClean="0"/>
              <a:t>All left-deep join trees (i.e., all ways to join the relations one-at-a-time, with the inner </a:t>
            </a:r>
            <a:r>
              <a:rPr lang="en-US" dirty="0" err="1" smtClean="0"/>
              <a:t>reln</a:t>
            </a:r>
            <a:r>
              <a:rPr lang="en-US" dirty="0" smtClean="0"/>
              <a:t> in the FROM clause, considering all </a:t>
            </a:r>
            <a:r>
              <a:rPr lang="en-US" dirty="0" err="1" smtClean="0"/>
              <a:t>reln</a:t>
            </a:r>
            <a:r>
              <a:rPr lang="en-US" dirty="0" smtClean="0"/>
              <a:t> permutations and join methods.)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9/8/2009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8600" y="990600"/>
            <a:ext cx="5791200" cy="27366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b="1" dirty="0">
                <a:latin typeface="+mn-lt"/>
              </a:rPr>
              <a:t>SELECT</a:t>
            </a:r>
            <a:r>
              <a:rPr lang="en-US" sz="2000" dirty="0">
                <a:latin typeface="+mn-lt"/>
              </a:rPr>
              <a:t>  </a:t>
            </a:r>
            <a:r>
              <a:rPr lang="en-US" sz="2000" dirty="0" smtClean="0">
                <a:latin typeface="+mn-lt"/>
              </a:rPr>
              <a:t>S.sid, MIN( </a:t>
            </a:r>
            <a:r>
              <a:rPr lang="en-US" sz="2000" dirty="0" err="1" smtClean="0">
                <a:latin typeface="+mn-lt"/>
              </a:rPr>
              <a:t>R.day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FROM</a:t>
            </a:r>
            <a:r>
              <a:rPr lang="en-US" sz="2000" dirty="0">
                <a:latin typeface="+mn-lt"/>
              </a:rPr>
              <a:t>  </a:t>
            </a:r>
            <a:r>
              <a:rPr lang="en-US" sz="2000" dirty="0" smtClean="0">
                <a:latin typeface="+mn-lt"/>
              </a:rPr>
              <a:t>Sailors S, Reserves R, Boats B</a:t>
            </a:r>
            <a:endParaRPr lang="en-US" sz="2000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WHERE</a:t>
            </a:r>
            <a:r>
              <a:rPr lang="en-US" sz="2000" dirty="0">
                <a:latin typeface="+mn-lt"/>
              </a:rPr>
              <a:t>  </a:t>
            </a:r>
            <a:r>
              <a:rPr lang="en-US" sz="2000" dirty="0" smtClean="0">
                <a:latin typeface="+mn-lt"/>
              </a:rPr>
              <a:t>S.sid=R.sid </a:t>
            </a:r>
            <a:r>
              <a:rPr lang="en-US" sz="2000" b="1" dirty="0" smtClean="0">
                <a:latin typeface="+mn-lt"/>
              </a:rPr>
              <a:t>AND</a:t>
            </a:r>
            <a:r>
              <a:rPr lang="en-US" sz="2000" dirty="0" smtClean="0">
                <a:latin typeface="+mn-lt"/>
              </a:rPr>
              <a:t> R.bid=B.bid </a:t>
            </a:r>
            <a:r>
              <a:rPr lang="en-US" sz="2000" b="1" dirty="0" smtClean="0">
                <a:latin typeface="+mn-lt"/>
              </a:rPr>
              <a:t>AND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B.color</a:t>
            </a:r>
            <a:r>
              <a:rPr lang="en-US" sz="2000" dirty="0" smtClean="0">
                <a:latin typeface="+mn-lt"/>
              </a:rPr>
              <a:t>=‘red’ </a:t>
            </a:r>
            <a:r>
              <a:rPr lang="en-US" sz="2000" b="1" dirty="0" smtClean="0">
                <a:latin typeface="+mn-lt"/>
              </a:rPr>
              <a:t>AND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S.rating</a:t>
            </a:r>
            <a:r>
              <a:rPr lang="en-US" sz="2000" dirty="0" smtClean="0">
                <a:latin typeface="+mn-lt"/>
              </a:rPr>
              <a:t> = </a:t>
            </a:r>
          </a:p>
          <a:p>
            <a:r>
              <a:rPr lang="en-US" sz="2000" dirty="0" smtClean="0">
                <a:latin typeface="+mn-lt"/>
              </a:rPr>
              <a:t>	(</a:t>
            </a:r>
            <a:r>
              <a:rPr lang="en-US" sz="2000" b="1" dirty="0" smtClean="0">
                <a:latin typeface="+mn-lt"/>
              </a:rPr>
              <a:t>SELECT MAX</a:t>
            </a:r>
            <a:r>
              <a:rPr lang="en-US" sz="2000" dirty="0" smtClean="0">
                <a:latin typeface="+mn-lt"/>
              </a:rPr>
              <a:t>(S2.rating)</a:t>
            </a:r>
          </a:p>
          <a:p>
            <a:r>
              <a:rPr lang="en-US" sz="2000" dirty="0" smtClean="0">
                <a:latin typeface="+mn-lt"/>
              </a:rPr>
              <a:t>	</a:t>
            </a:r>
            <a:r>
              <a:rPr lang="en-US" sz="2000" b="1" dirty="0" smtClean="0">
                <a:latin typeface="+mn-lt"/>
              </a:rPr>
              <a:t>FROM</a:t>
            </a:r>
            <a:r>
              <a:rPr lang="en-US" sz="2000" dirty="0" smtClean="0">
                <a:latin typeface="+mn-lt"/>
              </a:rPr>
              <a:t> Sailors S2)</a:t>
            </a:r>
          </a:p>
          <a:p>
            <a:r>
              <a:rPr lang="en-US" sz="2000" b="1" dirty="0" smtClean="0">
                <a:latin typeface="+mn-lt"/>
              </a:rPr>
              <a:t>GROUP BY</a:t>
            </a:r>
            <a:r>
              <a:rPr lang="en-US" sz="2000" dirty="0" smtClean="0">
                <a:latin typeface="+mn-lt"/>
              </a:rPr>
              <a:t> S.sid</a:t>
            </a:r>
          </a:p>
          <a:p>
            <a:r>
              <a:rPr lang="en-US" sz="2000" b="1" dirty="0" smtClean="0">
                <a:latin typeface="+mn-lt"/>
              </a:rPr>
              <a:t>HAVING COUNT</a:t>
            </a:r>
            <a:r>
              <a:rPr lang="en-US" sz="2000" dirty="0" smtClean="0">
                <a:latin typeface="+mn-lt"/>
              </a:rPr>
              <a:t>(*) &gt; 1</a:t>
            </a:r>
            <a:endParaRPr lang="en-US" sz="2000" dirty="0">
              <a:latin typeface="+mn-lt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343400" y="1066800"/>
            <a:ext cx="1600200" cy="533400"/>
          </a:xfrm>
          <a:prstGeom prst="wedgeRoundRectCallout">
            <a:avLst>
              <a:gd name="adj1" fmla="val -77110"/>
              <a:gd name="adj2" fmla="val 13150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 Block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4343400" y="2514600"/>
            <a:ext cx="1600200" cy="533400"/>
          </a:xfrm>
          <a:prstGeom prst="wedgeRoundRectCallout">
            <a:avLst>
              <a:gd name="adj1" fmla="val -90138"/>
              <a:gd name="adj2" fmla="val -40945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Nested Block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39000" y="2667000"/>
            <a:ext cx="12192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ym typeface="Symbol"/>
              </a:rPr>
              <a:t></a:t>
            </a:r>
            <a:r>
              <a:rPr lang="en-US" baseline="-25000" dirty="0" err="1" smtClean="0">
                <a:sym typeface="Symbol"/>
              </a:rPr>
              <a:t>B</a:t>
            </a:r>
            <a:r>
              <a:rPr lang="en-US" baseline="-25000" dirty="0" err="1" smtClean="0"/>
              <a:t>.color</a:t>
            </a:r>
            <a:r>
              <a:rPr lang="en-US" baseline="-25000" dirty="0" smtClean="0"/>
              <a:t>=‘red’</a:t>
            </a:r>
            <a:endParaRPr lang="en-US" baseline="-25000" dirty="0"/>
          </a:p>
        </p:txBody>
      </p:sp>
      <p:cxnSp>
        <p:nvCxnSpPr>
          <p:cNvPr id="13" name="Straight Arrow Connector 12"/>
          <p:cNvCxnSpPr>
            <a:stCxn id="51" idx="0"/>
            <a:endCxn id="16" idx="2"/>
          </p:cNvCxnSpPr>
          <p:nvPr/>
        </p:nvCxnSpPr>
        <p:spPr>
          <a:xfrm rot="5400000" flipH="1" flipV="1">
            <a:off x="7467600" y="4533900"/>
            <a:ext cx="2286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01000" y="5181600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Boats </a:t>
            </a:r>
            <a:endParaRPr lang="en-US" dirty="0"/>
          </a:p>
        </p:txBody>
      </p:sp>
      <p:grpSp>
        <p:nvGrpSpPr>
          <p:cNvPr id="15" name="Group 16"/>
          <p:cNvGrpSpPr/>
          <p:nvPr/>
        </p:nvGrpSpPr>
        <p:grpSpPr>
          <a:xfrm>
            <a:off x="7391400" y="3962400"/>
            <a:ext cx="990600" cy="762000"/>
            <a:chOff x="6172200" y="1143000"/>
            <a:chExt cx="990600" cy="762000"/>
          </a:xfrm>
        </p:grpSpPr>
        <p:sp>
          <p:nvSpPr>
            <p:cNvPr id="16" name="TextBox 15"/>
            <p:cNvSpPr txBox="1"/>
            <p:nvPr/>
          </p:nvSpPr>
          <p:spPr>
            <a:xfrm>
              <a:off x="6172200" y="1143000"/>
              <a:ext cx="990600" cy="76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baseline="-25000" dirty="0" smtClean="0"/>
                <a:t>     </a:t>
              </a:r>
            </a:p>
            <a:p>
              <a:endParaRPr lang="en-US" baseline="-25000" dirty="0"/>
            </a:p>
            <a:p>
              <a:r>
                <a:rPr lang="en-US" baseline="-25000" dirty="0" smtClean="0"/>
                <a:t>R.bid=B.bid</a:t>
              </a:r>
            </a:p>
            <a:p>
              <a:endParaRPr lang="en-US" baseline="-25000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77000" y="1371600"/>
              <a:ext cx="381000" cy="152400"/>
              <a:chOff x="2286000" y="3505200"/>
              <a:chExt cx="381000" cy="152400"/>
            </a:xfrm>
          </p:grpSpPr>
          <p:sp>
            <p:nvSpPr>
              <p:cNvPr id="18" name="Isosceles Triangle 17"/>
              <p:cNvSpPr/>
              <p:nvPr/>
            </p:nvSpPr>
            <p:spPr>
              <a:xfrm>
                <a:off x="2438400" y="3505200"/>
                <a:ext cx="228600" cy="152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>
                <a:off x="2286000" y="3505200"/>
                <a:ext cx="228600" cy="152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0" name="Straight Arrow Connector 19"/>
          <p:cNvCxnSpPr>
            <a:stCxn id="14" idx="0"/>
            <a:endCxn id="16" idx="2"/>
          </p:cNvCxnSpPr>
          <p:nvPr/>
        </p:nvCxnSpPr>
        <p:spPr>
          <a:xfrm rot="16200000" flipV="1">
            <a:off x="7943850" y="4667250"/>
            <a:ext cx="457200" cy="571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81800" y="838200"/>
            <a:ext cx="19812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ym typeface="Symbol"/>
              </a:rPr>
              <a:t>π</a:t>
            </a:r>
            <a:r>
              <a:rPr lang="en-US" baseline="-25000" dirty="0" err="1" smtClean="0"/>
              <a:t>S.sname</a:t>
            </a:r>
            <a:r>
              <a:rPr lang="en-US" baseline="-25000" dirty="0" smtClean="0"/>
              <a:t>, </a:t>
            </a:r>
            <a:r>
              <a:rPr lang="en-US" baseline="-25000" dirty="0" err="1" smtClean="0"/>
              <a:t>MIN(R.day</a:t>
            </a:r>
            <a:r>
              <a:rPr lang="en-US" baseline="-25000" dirty="0" smtClean="0"/>
              <a:t>)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66" idx="0"/>
            <a:endCxn id="11" idx="2"/>
          </p:cNvCxnSpPr>
          <p:nvPr/>
        </p:nvCxnSpPr>
        <p:spPr>
          <a:xfrm rot="16200000" flipV="1">
            <a:off x="7762905" y="3152805"/>
            <a:ext cx="209490" cy="38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7" idx="0"/>
            <a:endCxn id="38" idx="2"/>
          </p:cNvCxnSpPr>
          <p:nvPr/>
        </p:nvCxnSpPr>
        <p:spPr>
          <a:xfrm rot="16200000" flipV="1">
            <a:off x="7665482" y="2000250"/>
            <a:ext cx="251936" cy="38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232108" y="5867400"/>
            <a:ext cx="11592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Reserves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7" idx="0"/>
            <a:endCxn id="51" idx="2"/>
          </p:cNvCxnSpPr>
          <p:nvPr/>
        </p:nvCxnSpPr>
        <p:spPr>
          <a:xfrm rot="5400000" flipH="1" flipV="1">
            <a:off x="6968227" y="5558527"/>
            <a:ext cx="152400" cy="4653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391400" y="5879068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Sailors </a:t>
            </a:r>
            <a:endParaRPr lang="en-US" dirty="0"/>
          </a:p>
        </p:txBody>
      </p:sp>
      <p:grpSp>
        <p:nvGrpSpPr>
          <p:cNvPr id="50" name="Group 16"/>
          <p:cNvGrpSpPr/>
          <p:nvPr/>
        </p:nvGrpSpPr>
        <p:grpSpPr>
          <a:xfrm>
            <a:off x="6781800" y="4953000"/>
            <a:ext cx="990600" cy="762000"/>
            <a:chOff x="6172200" y="1143000"/>
            <a:chExt cx="990600" cy="762000"/>
          </a:xfrm>
        </p:grpSpPr>
        <p:sp>
          <p:nvSpPr>
            <p:cNvPr id="51" name="TextBox 50"/>
            <p:cNvSpPr txBox="1"/>
            <p:nvPr/>
          </p:nvSpPr>
          <p:spPr>
            <a:xfrm>
              <a:off x="6172200" y="1143000"/>
              <a:ext cx="990600" cy="76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baseline="-25000" dirty="0" smtClean="0"/>
                <a:t>     </a:t>
              </a:r>
            </a:p>
            <a:p>
              <a:endParaRPr lang="en-US" baseline="-25000" dirty="0"/>
            </a:p>
            <a:p>
              <a:r>
                <a:rPr lang="en-US" baseline="-25000" dirty="0" smtClean="0"/>
                <a:t>R.sid=S.sid</a:t>
              </a:r>
            </a:p>
            <a:p>
              <a:endParaRPr lang="en-US" baseline="-25000" dirty="0"/>
            </a:p>
          </p:txBody>
        </p:sp>
        <p:grpSp>
          <p:nvGrpSpPr>
            <p:cNvPr id="52" name="Group 16"/>
            <p:cNvGrpSpPr/>
            <p:nvPr/>
          </p:nvGrpSpPr>
          <p:grpSpPr>
            <a:xfrm>
              <a:off x="6477000" y="1371600"/>
              <a:ext cx="381000" cy="152400"/>
              <a:chOff x="2286000" y="3505200"/>
              <a:chExt cx="381000" cy="152400"/>
            </a:xfrm>
          </p:grpSpPr>
          <p:sp>
            <p:nvSpPr>
              <p:cNvPr id="53" name="Isosceles Triangle 52"/>
              <p:cNvSpPr/>
              <p:nvPr/>
            </p:nvSpPr>
            <p:spPr>
              <a:xfrm>
                <a:off x="2438400" y="3505200"/>
                <a:ext cx="228600" cy="152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Isosceles Triangle 53"/>
              <p:cNvSpPr/>
              <p:nvPr/>
            </p:nvSpPr>
            <p:spPr>
              <a:xfrm>
                <a:off x="2286000" y="3505200"/>
                <a:ext cx="228600" cy="152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5" name="Straight Arrow Connector 54"/>
          <p:cNvCxnSpPr>
            <a:stCxn id="49" idx="0"/>
            <a:endCxn id="51" idx="2"/>
          </p:cNvCxnSpPr>
          <p:nvPr/>
        </p:nvCxnSpPr>
        <p:spPr>
          <a:xfrm rot="16200000" flipV="1">
            <a:off x="7480816" y="5511284"/>
            <a:ext cx="164068" cy="571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934200" y="3276600"/>
            <a:ext cx="19050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ym typeface="Symbol"/>
              </a:rPr>
              <a:t></a:t>
            </a:r>
            <a:r>
              <a:rPr lang="en-US" baseline="-25000" dirty="0" err="1" smtClean="0">
                <a:sym typeface="Symbol"/>
              </a:rPr>
              <a:t>S.rating</a:t>
            </a:r>
            <a:r>
              <a:rPr lang="en-US" baseline="-25000" dirty="0" smtClean="0"/>
              <a:t>=nested block</a:t>
            </a:r>
            <a:endParaRPr lang="en-US" baseline="-25000" dirty="0"/>
          </a:p>
        </p:txBody>
      </p:sp>
      <p:cxnSp>
        <p:nvCxnSpPr>
          <p:cNvPr id="74" name="Straight Arrow Connector 73"/>
          <p:cNvCxnSpPr>
            <a:stCxn id="16" idx="0"/>
            <a:endCxn id="66" idx="2"/>
          </p:cNvCxnSpPr>
          <p:nvPr/>
        </p:nvCxnSpPr>
        <p:spPr>
          <a:xfrm rot="5400000" flipH="1" flipV="1">
            <a:off x="7743855" y="3819555"/>
            <a:ext cx="28569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858000" y="2145268"/>
            <a:ext cx="1905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ym typeface="Symbol"/>
              </a:rPr>
              <a:t>Groupby(S.sid</a:t>
            </a:r>
            <a:r>
              <a:rPr lang="en-US" dirty="0" smtClean="0">
                <a:sym typeface="Symbol"/>
              </a:rPr>
              <a:t>) </a:t>
            </a:r>
            <a:endParaRPr lang="en-US" baseline="-25000" dirty="0"/>
          </a:p>
        </p:txBody>
      </p:sp>
      <p:cxnSp>
        <p:nvCxnSpPr>
          <p:cNvPr id="34" name="Straight Arrow Connector 33"/>
          <p:cNvCxnSpPr>
            <a:stCxn id="11" idx="0"/>
            <a:endCxn id="87" idx="2"/>
          </p:cNvCxnSpPr>
          <p:nvPr/>
        </p:nvCxnSpPr>
        <p:spPr>
          <a:xfrm rot="16200000" flipV="1">
            <a:off x="7753350" y="2571750"/>
            <a:ext cx="152400" cy="38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29400" y="1524000"/>
            <a:ext cx="2286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ym typeface="Symbol"/>
              </a:rPr>
              <a:t>Having(Count</a:t>
            </a:r>
            <a:r>
              <a:rPr lang="en-US" dirty="0" smtClean="0">
                <a:sym typeface="Symbol"/>
              </a:rPr>
              <a:t>(*)&gt;1) </a:t>
            </a:r>
            <a:endParaRPr lang="en-US" baseline="-25000" dirty="0"/>
          </a:p>
        </p:txBody>
      </p:sp>
      <p:cxnSp>
        <p:nvCxnSpPr>
          <p:cNvPr id="45" name="Straight Arrow Connector 44"/>
          <p:cNvCxnSpPr>
            <a:stCxn id="38" idx="0"/>
            <a:endCxn id="21" idx="2"/>
          </p:cNvCxnSpPr>
          <p:nvPr/>
        </p:nvCxnSpPr>
        <p:spPr>
          <a:xfrm rot="5400000" flipH="1" flipV="1">
            <a:off x="7629555" y="1381155"/>
            <a:ext cx="28569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RA Equivalences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dirty="0" smtClean="0"/>
              <a:t>Selections</a:t>
            </a:r>
          </a:p>
          <a:p>
            <a:pPr lvl="1"/>
            <a:r>
              <a:rPr lang="en-US" dirty="0" smtClean="0"/>
              <a:t>cascade: </a:t>
            </a:r>
            <a:r>
              <a:rPr lang="en-US" dirty="0" smtClean="0">
                <a:sym typeface="Symbol"/>
              </a:rPr>
              <a:t></a:t>
            </a:r>
            <a:r>
              <a:rPr lang="en-US" baseline="-25000" dirty="0" smtClean="0"/>
              <a:t>c1</a:t>
            </a:r>
            <a:r>
              <a:rPr lang="en-US" baseline="-25000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baseline="-25000" dirty="0" smtClean="0"/>
              <a:t>…</a:t>
            </a:r>
            <a:r>
              <a:rPr lang="en-US" baseline="-25000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baseline="-25000" dirty="0" err="1" smtClean="0"/>
              <a:t>cn</a:t>
            </a:r>
            <a:r>
              <a:rPr lang="en-US" dirty="0" smtClean="0"/>
              <a:t>(R)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</a:t>
            </a:r>
            <a:r>
              <a:rPr lang="en-US" baseline="-25000" dirty="0" smtClean="0"/>
              <a:t>c1</a:t>
            </a:r>
            <a:r>
              <a:rPr lang="en-US" dirty="0" smtClean="0"/>
              <a:t>(… </a:t>
            </a:r>
            <a:r>
              <a:rPr lang="en-US" dirty="0" smtClean="0">
                <a:sym typeface="Symbol"/>
              </a:rPr>
              <a:t></a:t>
            </a:r>
            <a:r>
              <a:rPr lang="en-US" baseline="-25000" dirty="0" err="1" smtClean="0"/>
              <a:t>cn</a:t>
            </a:r>
            <a:r>
              <a:rPr lang="en-US" dirty="0" smtClean="0"/>
              <a:t>(R</a:t>
            </a:r>
            <a:r>
              <a:rPr lang="en-US" dirty="0" smtClean="0"/>
              <a:t>)… ) </a:t>
            </a:r>
          </a:p>
          <a:p>
            <a:pPr lvl="1"/>
            <a:r>
              <a:rPr lang="en-US" dirty="0" smtClean="0"/>
              <a:t>commute: </a:t>
            </a:r>
            <a:r>
              <a:rPr lang="en-US" dirty="0" smtClean="0">
                <a:sym typeface="Symbol"/>
              </a:rPr>
              <a:t></a:t>
            </a:r>
            <a:r>
              <a:rPr lang="en-US" baseline="-25000" dirty="0" smtClean="0"/>
              <a:t>c1</a:t>
            </a:r>
            <a:r>
              <a:rPr lang="en-US" dirty="0" smtClean="0"/>
              <a:t>(</a:t>
            </a:r>
            <a:r>
              <a:rPr lang="en-US" dirty="0" smtClean="0">
                <a:sym typeface="Symbol"/>
              </a:rPr>
              <a:t></a:t>
            </a:r>
            <a:r>
              <a:rPr lang="en-US" baseline="-25000" dirty="0" err="1" smtClean="0"/>
              <a:t>cn</a:t>
            </a:r>
            <a:r>
              <a:rPr lang="en-US" dirty="0" smtClean="0"/>
              <a:t>(R</a:t>
            </a:r>
            <a:r>
              <a:rPr lang="en-US" dirty="0" smtClean="0"/>
              <a:t>))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</a:t>
            </a:r>
            <a:r>
              <a:rPr lang="en-US" baseline="-25000" dirty="0" err="1" smtClean="0"/>
              <a:t>cn</a:t>
            </a:r>
            <a:r>
              <a:rPr lang="en-US" dirty="0" smtClean="0"/>
              <a:t>(</a:t>
            </a:r>
            <a:r>
              <a:rPr lang="en-US" dirty="0" smtClean="0">
                <a:sym typeface="Symbol"/>
              </a:rPr>
              <a:t></a:t>
            </a:r>
            <a:r>
              <a:rPr lang="en-US" baseline="-25000" dirty="0" smtClean="0"/>
              <a:t>c1</a:t>
            </a:r>
            <a:r>
              <a:rPr lang="en-US" dirty="0" smtClean="0"/>
              <a:t>(R</a:t>
            </a:r>
            <a:r>
              <a:rPr lang="en-US" dirty="0" smtClean="0"/>
              <a:t>))</a:t>
            </a:r>
          </a:p>
          <a:p>
            <a:r>
              <a:rPr lang="en-US" dirty="0" smtClean="0"/>
              <a:t>Projections</a:t>
            </a:r>
          </a:p>
          <a:p>
            <a:pPr lvl="1"/>
            <a:r>
              <a:rPr lang="en-US" dirty="0" smtClean="0"/>
              <a:t>cascade: π</a:t>
            </a:r>
            <a:r>
              <a:rPr lang="en-US" baseline="-25000" dirty="0" smtClean="0"/>
              <a:t>c1</a:t>
            </a:r>
            <a:r>
              <a:rPr lang="en-US" dirty="0" smtClean="0"/>
              <a:t>(R) = π</a:t>
            </a:r>
            <a:r>
              <a:rPr lang="en-US" baseline="-25000" dirty="0" smtClean="0"/>
              <a:t>c1</a:t>
            </a:r>
            <a:r>
              <a:rPr lang="en-US" dirty="0" smtClean="0"/>
              <a:t>(… </a:t>
            </a:r>
            <a:r>
              <a:rPr lang="en-US" dirty="0" err="1" smtClean="0"/>
              <a:t>π</a:t>
            </a:r>
            <a:r>
              <a:rPr lang="en-US" baseline="-25000" dirty="0" err="1" smtClean="0"/>
              <a:t>cn</a:t>
            </a:r>
            <a:r>
              <a:rPr lang="en-US" dirty="0" err="1" smtClean="0"/>
              <a:t>(R</a:t>
            </a:r>
            <a:r>
              <a:rPr lang="en-US" dirty="0" smtClean="0"/>
              <a:t>)… ), c1 subset </a:t>
            </a:r>
            <a:r>
              <a:rPr lang="en-US" dirty="0" err="1" smtClean="0"/>
              <a:t>ci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&gt;1 </a:t>
            </a:r>
          </a:p>
          <a:p>
            <a:r>
              <a:rPr lang="en-US" dirty="0" smtClean="0"/>
              <a:t>Joins</a:t>
            </a:r>
          </a:p>
          <a:p>
            <a:pPr lvl="1"/>
            <a:r>
              <a:rPr lang="en-US" dirty="0" err="1" smtClean="0"/>
              <a:t>associativity</a:t>
            </a:r>
            <a:r>
              <a:rPr lang="en-US" dirty="0" smtClean="0"/>
              <a:t>: R join (S join T)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 smtClean="0"/>
              <a:t>(R join S) join T</a:t>
            </a:r>
          </a:p>
          <a:p>
            <a:pPr lvl="1"/>
            <a:r>
              <a:rPr lang="en-US" dirty="0" smtClean="0"/>
              <a:t>commutative: R join 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 smtClean="0"/>
              <a:t>S join R</a:t>
            </a:r>
          </a:p>
          <a:p>
            <a:pPr lvl="1"/>
            <a:r>
              <a:rPr lang="en-US" dirty="0" smtClean="0"/>
              <a:t>R join 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</a:t>
            </a:r>
            <a:r>
              <a:rPr lang="en-US" baseline="-25000" dirty="0" smtClean="0"/>
              <a:t>R.col=S.col </a:t>
            </a:r>
            <a:r>
              <a:rPr lang="en-US" dirty="0" smtClean="0"/>
              <a:t>(R × 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9/8/2009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More equivalences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Commutability between projection &amp; selection</a:t>
            </a:r>
          </a:p>
          <a:p>
            <a:pPr lvl="1"/>
            <a:r>
              <a:rPr lang="en-US" dirty="0" smtClean="0"/>
              <a:t>π</a:t>
            </a:r>
            <a:r>
              <a:rPr lang="en-US" baseline="-25000" dirty="0" smtClean="0"/>
              <a:t>c1,…</a:t>
            </a:r>
            <a:r>
              <a:rPr lang="en-US" baseline="-25000" dirty="0" err="1" smtClean="0"/>
              <a:t>cn</a:t>
            </a:r>
            <a:r>
              <a:rPr lang="en-US" baseline="-25000" dirty="0" smtClean="0"/>
              <a:t> </a:t>
            </a:r>
            <a:r>
              <a:rPr lang="en-US" dirty="0" smtClean="0"/>
              <a:t>(</a:t>
            </a:r>
            <a:r>
              <a:rPr lang="en-US" dirty="0" smtClean="0">
                <a:sym typeface="Symbol"/>
              </a:rPr>
              <a:t></a:t>
            </a:r>
            <a:r>
              <a:rPr lang="en-US" baseline="-25000" dirty="0" smtClean="0"/>
              <a:t>predicate </a:t>
            </a:r>
            <a:r>
              <a:rPr lang="en-US" dirty="0" smtClean="0"/>
              <a:t>(S))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</a:t>
            </a:r>
            <a:r>
              <a:rPr lang="en-US" baseline="-25000" dirty="0" smtClean="0"/>
              <a:t>predicate </a:t>
            </a:r>
            <a:r>
              <a:rPr lang="en-US" dirty="0" smtClean="0"/>
              <a:t>(π</a:t>
            </a:r>
            <a:r>
              <a:rPr lang="en-US" baseline="-25000" dirty="0" smtClean="0"/>
              <a:t>c1,…</a:t>
            </a:r>
            <a:r>
              <a:rPr lang="en-US" baseline="-25000" dirty="0" err="1" smtClean="0"/>
              <a:t>cn</a:t>
            </a:r>
            <a:r>
              <a:rPr lang="en-US" baseline="-25000" dirty="0" smtClean="0"/>
              <a:t> </a:t>
            </a:r>
            <a:r>
              <a:rPr lang="en-US" dirty="0" smtClean="0"/>
              <a:t>(S)) </a:t>
            </a:r>
            <a:r>
              <a:rPr lang="en-US" dirty="0" err="1" smtClean="0"/>
              <a:t>iff</a:t>
            </a:r>
            <a:r>
              <a:rPr lang="en-US" dirty="0" smtClean="0"/>
              <a:t> predicate only uses c1,…,</a:t>
            </a:r>
            <a:r>
              <a:rPr lang="en-US" dirty="0" err="1" smtClean="0"/>
              <a:t>cn</a:t>
            </a:r>
            <a:endParaRPr lang="en-US" dirty="0" smtClean="0"/>
          </a:p>
          <a:p>
            <a:r>
              <a:rPr lang="en-US" dirty="0" smtClean="0"/>
              <a:t>Commutability between selection &amp; join (predicate pushdown)</a:t>
            </a:r>
          </a:p>
          <a:p>
            <a:pPr lvl="1"/>
            <a:r>
              <a:rPr lang="en-US" dirty="0" smtClean="0">
                <a:sym typeface="Symbol"/>
              </a:rPr>
              <a:t></a:t>
            </a:r>
            <a:r>
              <a:rPr lang="en-US" baseline="-25000" dirty="0" smtClean="0"/>
              <a:t>predicate </a:t>
            </a:r>
            <a:r>
              <a:rPr lang="en-US" dirty="0" smtClean="0"/>
              <a:t>(R join 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(</a:t>
            </a:r>
            <a:r>
              <a:rPr lang="en-US" dirty="0" smtClean="0">
                <a:sym typeface="Symbol"/>
              </a:rPr>
              <a:t></a:t>
            </a:r>
            <a:r>
              <a:rPr lang="en-US" baseline="-25000" dirty="0" smtClean="0"/>
              <a:t>predicate</a:t>
            </a:r>
            <a:r>
              <a:rPr lang="en-US" dirty="0" smtClean="0"/>
              <a:t>(R</a:t>
            </a:r>
            <a:r>
              <a:rPr lang="en-US" dirty="0" smtClean="0"/>
              <a:t>)) join S </a:t>
            </a:r>
            <a:r>
              <a:rPr lang="en-US" dirty="0" err="1" smtClean="0"/>
              <a:t>iff</a:t>
            </a:r>
            <a:r>
              <a:rPr lang="en-US" dirty="0" smtClean="0"/>
              <a:t> predicate only uses attributes from R</a:t>
            </a:r>
          </a:p>
          <a:p>
            <a:r>
              <a:rPr lang="en-US" dirty="0" smtClean="0"/>
              <a:t>Commutability between projection &amp; join</a:t>
            </a:r>
          </a:p>
          <a:p>
            <a:pPr lvl="1"/>
            <a:r>
              <a:rPr lang="en-US" dirty="0" smtClean="0"/>
              <a:t>π</a:t>
            </a:r>
            <a:r>
              <a:rPr lang="en-US" baseline="-25000" dirty="0" smtClean="0"/>
              <a:t>c1,..,cn </a:t>
            </a:r>
            <a:r>
              <a:rPr lang="en-US" dirty="0" smtClean="0"/>
              <a:t>(R </a:t>
            </a:r>
            <a:r>
              <a:rPr lang="en-US" dirty="0" err="1" smtClean="0"/>
              <a:t>join</a:t>
            </a:r>
            <a:r>
              <a:rPr lang="en-US" baseline="-25000" dirty="0" err="1" smtClean="0"/>
              <a:t>cr</a:t>
            </a:r>
            <a:r>
              <a:rPr lang="en-US" baseline="-25000" dirty="0" smtClean="0"/>
              <a:t>=</a:t>
            </a:r>
            <a:r>
              <a:rPr lang="en-US" baseline="-25000" dirty="0" err="1" smtClean="0"/>
              <a:t>cs</a:t>
            </a:r>
            <a:r>
              <a:rPr lang="en-US" dirty="0" smtClean="0"/>
              <a:t> 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 smtClean="0"/>
              <a:t>(π</a:t>
            </a:r>
            <a:r>
              <a:rPr lang="en-US" baseline="-25000" dirty="0" smtClean="0"/>
              <a:t>c1,..,cn,cr</a:t>
            </a:r>
            <a:r>
              <a:rPr lang="en-US" dirty="0" smtClean="0"/>
              <a:t>(R)) </a:t>
            </a:r>
            <a:r>
              <a:rPr lang="en-US" dirty="0" err="1" smtClean="0"/>
              <a:t>join</a:t>
            </a:r>
            <a:r>
              <a:rPr lang="en-US" baseline="-25000" dirty="0" err="1" smtClean="0"/>
              <a:t>cr</a:t>
            </a:r>
            <a:r>
              <a:rPr lang="en-US" baseline="-25000" dirty="0" smtClean="0"/>
              <a:t>=</a:t>
            </a:r>
            <a:r>
              <a:rPr lang="en-US" baseline="-25000" dirty="0" err="1" smtClean="0"/>
              <a:t>cs</a:t>
            </a:r>
            <a:r>
              <a:rPr lang="en-US" dirty="0" smtClean="0"/>
              <a:t> 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9/8/2009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Examples: Using Equivalences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9/8/2009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2438400"/>
            <a:ext cx="21336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ym typeface="Symbol"/>
              </a:rPr>
              <a:t></a:t>
            </a:r>
            <a:r>
              <a:rPr lang="en-US" baseline="-25000" dirty="0" err="1" smtClean="0"/>
              <a:t>S.rating</a:t>
            </a:r>
            <a:r>
              <a:rPr lang="en-US" baseline="-25000" dirty="0" smtClean="0"/>
              <a:t>&gt;5 AND R.bid=100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593308" y="4495800"/>
            <a:ext cx="11592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Reserves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rot="5400000" flipH="1" flipV="1">
            <a:off x="1144761" y="4078461"/>
            <a:ext cx="445532" cy="389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2600" y="4507468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Sailors </a:t>
            </a:r>
            <a:endParaRPr lang="en-US" dirty="0"/>
          </a:p>
        </p:txBody>
      </p:sp>
      <p:grpSp>
        <p:nvGrpSpPr>
          <p:cNvPr id="11" name="Group 16"/>
          <p:cNvGrpSpPr/>
          <p:nvPr/>
        </p:nvGrpSpPr>
        <p:grpSpPr>
          <a:xfrm>
            <a:off x="1066800" y="3288268"/>
            <a:ext cx="990600" cy="762000"/>
            <a:chOff x="6172200" y="1143000"/>
            <a:chExt cx="990600" cy="762000"/>
          </a:xfrm>
        </p:grpSpPr>
        <p:sp>
          <p:nvSpPr>
            <p:cNvPr id="12" name="TextBox 11"/>
            <p:cNvSpPr txBox="1"/>
            <p:nvPr/>
          </p:nvSpPr>
          <p:spPr>
            <a:xfrm>
              <a:off x="6172200" y="1143000"/>
              <a:ext cx="990600" cy="76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baseline="-25000" dirty="0" smtClean="0"/>
                <a:t>     </a:t>
              </a:r>
            </a:p>
            <a:p>
              <a:endParaRPr lang="en-US" baseline="-25000" dirty="0"/>
            </a:p>
            <a:p>
              <a:r>
                <a:rPr lang="en-US" baseline="-25000" dirty="0" smtClean="0"/>
                <a:t>R.sid=S.sid</a:t>
              </a:r>
            </a:p>
            <a:p>
              <a:endParaRPr lang="en-US" baseline="-250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77000" y="1371600"/>
              <a:ext cx="381000" cy="152400"/>
              <a:chOff x="2286000" y="3505200"/>
              <a:chExt cx="381000" cy="152400"/>
            </a:xfrm>
          </p:grpSpPr>
          <p:sp>
            <p:nvSpPr>
              <p:cNvPr id="14" name="Isosceles Triangle 13"/>
              <p:cNvSpPr/>
              <p:nvPr/>
            </p:nvSpPr>
            <p:spPr>
              <a:xfrm>
                <a:off x="2438400" y="3505200"/>
                <a:ext cx="228600" cy="152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>
                <a:off x="2286000" y="3505200"/>
                <a:ext cx="228600" cy="152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6" name="Straight Arrow Connector 15"/>
          <p:cNvCxnSpPr>
            <a:stCxn id="10" idx="0"/>
          </p:cNvCxnSpPr>
          <p:nvPr/>
        </p:nvCxnSpPr>
        <p:spPr>
          <a:xfrm rot="16200000" flipV="1">
            <a:off x="1657350" y="3955018"/>
            <a:ext cx="457200" cy="647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0600" y="1676400"/>
            <a:ext cx="10668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ym typeface="Symbol"/>
              </a:rPr>
              <a:t>π</a:t>
            </a:r>
            <a:r>
              <a:rPr lang="en-US" baseline="-25000" dirty="0" err="1" smtClean="0"/>
              <a:t>S.sname</a:t>
            </a:r>
            <a:endParaRPr lang="en-US" baseline="-25000" dirty="0"/>
          </a:p>
        </p:txBody>
      </p:sp>
      <p:cxnSp>
        <p:nvCxnSpPr>
          <p:cNvPr id="18" name="Straight Arrow Connector 17"/>
          <p:cNvCxnSpPr>
            <a:endCxn id="7" idx="2"/>
          </p:cNvCxnSpPr>
          <p:nvPr/>
        </p:nvCxnSpPr>
        <p:spPr>
          <a:xfrm rot="16200000" flipV="1">
            <a:off x="1318171" y="3044339"/>
            <a:ext cx="449758" cy="38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0"/>
            <a:endCxn id="17" idx="2"/>
          </p:cNvCxnSpPr>
          <p:nvPr/>
        </p:nvCxnSpPr>
        <p:spPr>
          <a:xfrm rot="5400000" flipH="1" flipV="1">
            <a:off x="1343055" y="2257455"/>
            <a:ext cx="36189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19600" y="4350842"/>
            <a:ext cx="10668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ym typeface="Symbol"/>
              </a:rPr>
              <a:t></a:t>
            </a:r>
            <a:r>
              <a:rPr lang="en-US" baseline="-25000" dirty="0" err="1" smtClean="0"/>
              <a:t>S.rating</a:t>
            </a:r>
            <a:r>
              <a:rPr lang="en-US" baseline="-25000" dirty="0" smtClean="0"/>
              <a:t>&gt;5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3124200" y="5124510"/>
            <a:ext cx="11592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Reserves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6" idx="0"/>
            <a:endCxn id="39" idx="2"/>
          </p:cNvCxnSpPr>
          <p:nvPr/>
        </p:nvCxnSpPr>
        <p:spPr>
          <a:xfrm rot="5400000" flipH="1" flipV="1">
            <a:off x="3522489" y="4913199"/>
            <a:ext cx="392668" cy="299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95800" y="5136178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Sailors </a:t>
            </a:r>
            <a:endParaRPr lang="en-US" dirty="0"/>
          </a:p>
        </p:txBody>
      </p:sp>
      <p:grpSp>
        <p:nvGrpSpPr>
          <p:cNvPr id="29" name="Group 16"/>
          <p:cNvGrpSpPr/>
          <p:nvPr/>
        </p:nvGrpSpPr>
        <p:grpSpPr>
          <a:xfrm>
            <a:off x="3810000" y="2773978"/>
            <a:ext cx="990600" cy="762000"/>
            <a:chOff x="6172200" y="1143000"/>
            <a:chExt cx="990600" cy="762000"/>
          </a:xfrm>
        </p:grpSpPr>
        <p:sp>
          <p:nvSpPr>
            <p:cNvPr id="30" name="TextBox 29"/>
            <p:cNvSpPr txBox="1"/>
            <p:nvPr/>
          </p:nvSpPr>
          <p:spPr>
            <a:xfrm>
              <a:off x="6172200" y="1143000"/>
              <a:ext cx="990600" cy="76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baseline="-25000" dirty="0" smtClean="0"/>
                <a:t>     </a:t>
              </a:r>
            </a:p>
            <a:p>
              <a:endParaRPr lang="en-US" baseline="-25000" dirty="0"/>
            </a:p>
            <a:p>
              <a:r>
                <a:rPr lang="en-US" baseline="-25000" dirty="0" smtClean="0"/>
                <a:t>R.sid=S.sid</a:t>
              </a:r>
            </a:p>
            <a:p>
              <a:endParaRPr lang="en-US" baseline="-25000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6477000" y="1371600"/>
              <a:ext cx="381000" cy="152400"/>
              <a:chOff x="2286000" y="3505200"/>
              <a:chExt cx="381000" cy="152400"/>
            </a:xfrm>
          </p:grpSpPr>
          <p:sp>
            <p:nvSpPr>
              <p:cNvPr id="32" name="Isosceles Triangle 31"/>
              <p:cNvSpPr/>
              <p:nvPr/>
            </p:nvSpPr>
            <p:spPr>
              <a:xfrm>
                <a:off x="2438400" y="3505200"/>
                <a:ext cx="228600" cy="152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>
                <a:off x="2286000" y="3505200"/>
                <a:ext cx="228600" cy="152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4" name="Straight Arrow Connector 33"/>
          <p:cNvCxnSpPr>
            <a:stCxn id="28" idx="0"/>
            <a:endCxn id="25" idx="2"/>
          </p:cNvCxnSpPr>
          <p:nvPr/>
        </p:nvCxnSpPr>
        <p:spPr>
          <a:xfrm rot="5400000" flipH="1" flipV="1">
            <a:off x="4760387" y="4943565"/>
            <a:ext cx="385226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733800" y="1524000"/>
            <a:ext cx="10668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ym typeface="Symbol"/>
              </a:rPr>
              <a:t>π</a:t>
            </a:r>
            <a:r>
              <a:rPr lang="en-US" baseline="-25000" dirty="0" err="1" smtClean="0"/>
              <a:t>S.sname</a:t>
            </a:r>
            <a:endParaRPr lang="en-US" baseline="-25000" dirty="0"/>
          </a:p>
        </p:txBody>
      </p:sp>
      <p:cxnSp>
        <p:nvCxnSpPr>
          <p:cNvPr id="36" name="Straight Arrow Connector 35"/>
          <p:cNvCxnSpPr>
            <a:stCxn id="39" idx="0"/>
          </p:cNvCxnSpPr>
          <p:nvPr/>
        </p:nvCxnSpPr>
        <p:spPr>
          <a:xfrm rot="5400000" flipH="1" flipV="1">
            <a:off x="3621673" y="3648105"/>
            <a:ext cx="795754" cy="571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0"/>
          </p:cNvCxnSpPr>
          <p:nvPr/>
        </p:nvCxnSpPr>
        <p:spPr>
          <a:xfrm rot="16200000" flipV="1">
            <a:off x="4221718" y="3619560"/>
            <a:ext cx="814864" cy="647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00400" y="4331732"/>
            <a:ext cx="10668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ym typeface="Symbol"/>
              </a:rPr>
              <a:t></a:t>
            </a:r>
            <a:r>
              <a:rPr lang="en-US" baseline="-25000" dirty="0" smtClean="0"/>
              <a:t>R.bid=100</a:t>
            </a:r>
            <a:endParaRPr lang="en-US" baseline="-25000" dirty="0"/>
          </a:p>
        </p:txBody>
      </p:sp>
      <p:cxnSp>
        <p:nvCxnSpPr>
          <p:cNvPr id="40" name="Straight Arrow Connector 39"/>
          <p:cNvCxnSpPr>
            <a:endCxn id="35" idx="2"/>
          </p:cNvCxnSpPr>
          <p:nvPr/>
        </p:nvCxnSpPr>
        <p:spPr>
          <a:xfrm rot="16200000" flipV="1">
            <a:off x="3861316" y="2329994"/>
            <a:ext cx="849868" cy="38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543800" y="4427042"/>
            <a:ext cx="10668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ym typeface="Symbol"/>
              </a:rPr>
              <a:t></a:t>
            </a:r>
            <a:r>
              <a:rPr lang="en-US" baseline="-25000" dirty="0" err="1" smtClean="0"/>
              <a:t>S.rating</a:t>
            </a:r>
            <a:r>
              <a:rPr lang="en-US" baseline="-25000" dirty="0" smtClean="0"/>
              <a:t>&gt;5</a:t>
            </a:r>
            <a:endParaRPr lang="en-US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6248400" y="5200710"/>
            <a:ext cx="11592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Reserves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5" idx="0"/>
            <a:endCxn id="58" idx="2"/>
          </p:cNvCxnSpPr>
          <p:nvPr/>
        </p:nvCxnSpPr>
        <p:spPr>
          <a:xfrm rot="5400000" flipH="1" flipV="1">
            <a:off x="6646689" y="4989399"/>
            <a:ext cx="392668" cy="299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620000" y="5212378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Sailors </a:t>
            </a:r>
            <a:endParaRPr lang="en-US" dirty="0"/>
          </a:p>
        </p:txBody>
      </p:sp>
      <p:grpSp>
        <p:nvGrpSpPr>
          <p:cNvPr id="48" name="Group 16"/>
          <p:cNvGrpSpPr/>
          <p:nvPr/>
        </p:nvGrpSpPr>
        <p:grpSpPr>
          <a:xfrm>
            <a:off x="6553200" y="1695510"/>
            <a:ext cx="990600" cy="762000"/>
            <a:chOff x="6172200" y="1143000"/>
            <a:chExt cx="990600" cy="762000"/>
          </a:xfrm>
        </p:grpSpPr>
        <p:sp>
          <p:nvSpPr>
            <p:cNvPr id="49" name="TextBox 48"/>
            <p:cNvSpPr txBox="1"/>
            <p:nvPr/>
          </p:nvSpPr>
          <p:spPr>
            <a:xfrm>
              <a:off x="6172200" y="1143000"/>
              <a:ext cx="990600" cy="76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baseline="-25000" dirty="0" smtClean="0"/>
                <a:t>     </a:t>
              </a:r>
            </a:p>
            <a:p>
              <a:endParaRPr lang="en-US" baseline="-25000" dirty="0"/>
            </a:p>
            <a:p>
              <a:r>
                <a:rPr lang="en-US" baseline="-25000" dirty="0" smtClean="0"/>
                <a:t>R.sid=S.sid</a:t>
              </a:r>
            </a:p>
            <a:p>
              <a:endParaRPr lang="en-US" baseline="-25000" dirty="0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6477000" y="1371600"/>
              <a:ext cx="381000" cy="152400"/>
              <a:chOff x="2286000" y="3505200"/>
              <a:chExt cx="381000" cy="152400"/>
            </a:xfrm>
          </p:grpSpPr>
          <p:sp>
            <p:nvSpPr>
              <p:cNvPr id="51" name="Isosceles Triangle 50"/>
              <p:cNvSpPr/>
              <p:nvPr/>
            </p:nvSpPr>
            <p:spPr>
              <a:xfrm>
                <a:off x="2438400" y="3505200"/>
                <a:ext cx="228600" cy="152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2286000" y="3505200"/>
                <a:ext cx="228600" cy="152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3" name="Straight Arrow Connector 52"/>
          <p:cNvCxnSpPr>
            <a:stCxn id="47" idx="0"/>
            <a:endCxn id="44" idx="2"/>
          </p:cNvCxnSpPr>
          <p:nvPr/>
        </p:nvCxnSpPr>
        <p:spPr>
          <a:xfrm rot="5400000" flipH="1" flipV="1">
            <a:off x="7884587" y="5019765"/>
            <a:ext cx="385226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39000" y="3219510"/>
            <a:ext cx="14478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ym typeface="Symbol"/>
              </a:rPr>
              <a:t>π</a:t>
            </a:r>
            <a:r>
              <a:rPr lang="en-US" sz="2000" baseline="-25000" dirty="0" err="1" smtClean="0">
                <a:sym typeface="Symbol"/>
              </a:rPr>
              <a:t>S.sid,</a:t>
            </a:r>
            <a:r>
              <a:rPr lang="en-US" baseline="-25000" dirty="0" err="1" smtClean="0"/>
              <a:t>S.sname</a:t>
            </a:r>
            <a:endParaRPr lang="en-US" baseline="-25000" dirty="0"/>
          </a:p>
        </p:txBody>
      </p:sp>
      <p:cxnSp>
        <p:nvCxnSpPr>
          <p:cNvPr id="55" name="Straight Arrow Connector 54"/>
          <p:cNvCxnSpPr>
            <a:stCxn id="58" idx="0"/>
          </p:cNvCxnSpPr>
          <p:nvPr/>
        </p:nvCxnSpPr>
        <p:spPr>
          <a:xfrm rot="5400000" flipH="1" flipV="1">
            <a:off x="5978039" y="3337471"/>
            <a:ext cx="1950422" cy="190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4" idx="0"/>
            <a:endCxn id="54" idx="2"/>
          </p:cNvCxnSpPr>
          <p:nvPr/>
        </p:nvCxnSpPr>
        <p:spPr>
          <a:xfrm rot="16200000" flipV="1">
            <a:off x="7616339" y="3966181"/>
            <a:ext cx="807422" cy="114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324600" y="4407932"/>
            <a:ext cx="10668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ym typeface="Symbol"/>
              </a:rPr>
              <a:t></a:t>
            </a:r>
            <a:r>
              <a:rPr lang="en-US" baseline="-25000" dirty="0" smtClean="0"/>
              <a:t>R.bid=100</a:t>
            </a:r>
            <a:endParaRPr lang="en-US" baseline="-25000" dirty="0"/>
          </a:p>
        </p:txBody>
      </p:sp>
      <p:cxnSp>
        <p:nvCxnSpPr>
          <p:cNvPr id="59" name="Straight Arrow Connector 58"/>
          <p:cNvCxnSpPr>
            <a:stCxn id="54" idx="0"/>
          </p:cNvCxnSpPr>
          <p:nvPr/>
        </p:nvCxnSpPr>
        <p:spPr>
          <a:xfrm rot="16200000" flipV="1">
            <a:off x="7124700" y="2381310"/>
            <a:ext cx="762000" cy="914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plan considered, must estimate cost:</a:t>
            </a:r>
          </a:p>
          <a:p>
            <a:pPr lvl="1">
              <a:buSzPct val="75000"/>
            </a:pPr>
            <a:r>
              <a:rPr lang="en-US" dirty="0" smtClean="0"/>
              <a:t>Must </a:t>
            </a:r>
            <a:r>
              <a:rPr lang="en-US" dirty="0" smtClean="0">
                <a:solidFill>
                  <a:schemeClr val="accent2"/>
                </a:solidFill>
              </a:rPr>
              <a:t>estimate </a:t>
            </a:r>
            <a:r>
              <a:rPr lang="en-US" i="1" dirty="0" smtClean="0">
                <a:solidFill>
                  <a:schemeClr val="accent2"/>
                </a:solidFill>
              </a:rPr>
              <a:t>cost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of each operation in plan tree.</a:t>
            </a:r>
          </a:p>
          <a:p>
            <a:pPr lvl="2"/>
            <a:r>
              <a:rPr lang="en-US" dirty="0" smtClean="0"/>
              <a:t>Depends on input cardinalities.</a:t>
            </a:r>
          </a:p>
          <a:p>
            <a:pPr lvl="2"/>
            <a:r>
              <a:rPr lang="en-US" dirty="0" smtClean="0"/>
              <a:t>We’ve already discussed how to estimate the cost of operations (sequential scan, index scan, joins, etc.)</a:t>
            </a:r>
          </a:p>
          <a:p>
            <a:pPr lvl="1">
              <a:buSzPct val="75000"/>
            </a:pPr>
            <a:r>
              <a:rPr lang="en-US" dirty="0" smtClean="0"/>
              <a:t>Must also </a:t>
            </a:r>
            <a:r>
              <a:rPr lang="en-US" dirty="0" smtClean="0">
                <a:solidFill>
                  <a:schemeClr val="accent2"/>
                </a:solidFill>
              </a:rPr>
              <a:t>estimate </a:t>
            </a:r>
            <a:r>
              <a:rPr lang="en-US" i="1" dirty="0" smtClean="0">
                <a:solidFill>
                  <a:schemeClr val="accent2"/>
                </a:solidFill>
              </a:rPr>
              <a:t>size of result </a:t>
            </a:r>
            <a:r>
              <a:rPr lang="en-US" dirty="0" smtClean="0"/>
              <a:t>for each operation in tree!</a:t>
            </a:r>
          </a:p>
          <a:p>
            <a:pPr lvl="2"/>
            <a:r>
              <a:rPr lang="en-US" dirty="0" smtClean="0"/>
              <a:t>Use information about the input relations.</a:t>
            </a:r>
          </a:p>
          <a:p>
            <a:pPr lvl="2"/>
            <a:r>
              <a:rPr lang="en-US" dirty="0" smtClean="0"/>
              <a:t>For selections and joins, assume independence of predicates.</a:t>
            </a:r>
            <a:endParaRPr lang="en-US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9/8/2009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dirty="0" smtClean="0"/>
              <a:t>Example: Predicate Pushdown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6019800" cy="3124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Nested Loop Join requires materializing the inner table as T1.</a:t>
            </a:r>
          </a:p>
          <a:p>
            <a:r>
              <a:rPr lang="en-US" dirty="0" smtClean="0"/>
              <a:t>With 50% selectivity, T1 has 250 pages</a:t>
            </a:r>
          </a:p>
          <a:p>
            <a:r>
              <a:rPr lang="en-US" dirty="0" smtClean="0"/>
              <a:t>With 10% selectivity, outer “table” in join has 10K </a:t>
            </a:r>
            <a:r>
              <a:rPr lang="en-US" dirty="0" err="1" smtClean="0"/>
              <a:t>tuples</a:t>
            </a:r>
            <a:endParaRPr lang="en-US" dirty="0" smtClean="0"/>
          </a:p>
          <a:p>
            <a:r>
              <a:rPr lang="en-US" dirty="0" smtClean="0"/>
              <a:t>Disk accesses for scans = 1000 + 500</a:t>
            </a:r>
          </a:p>
          <a:p>
            <a:r>
              <a:rPr lang="en-US" dirty="0" smtClean="0"/>
              <a:t>Writing T1 = 250</a:t>
            </a:r>
          </a:p>
          <a:p>
            <a:r>
              <a:rPr lang="en-US" dirty="0" err="1" smtClean="0"/>
              <a:t>NLJoin</a:t>
            </a:r>
            <a:r>
              <a:rPr lang="en-US" dirty="0" smtClean="0"/>
              <a:t> = 10K * 250</a:t>
            </a:r>
          </a:p>
          <a:p>
            <a:r>
              <a:rPr lang="en-US" dirty="0" smtClean="0"/>
              <a:t>Total disk access = 2500.175 K (worst case)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F4C2-8369-4FFA-815A-17C998E7FA5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914400"/>
            <a:ext cx="6096000" cy="11977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b="1" dirty="0">
                <a:latin typeface="+mn-lt"/>
              </a:rPr>
              <a:t>SELECT</a:t>
            </a:r>
            <a:r>
              <a:rPr lang="en-US" sz="2000" dirty="0">
                <a:latin typeface="+mn-lt"/>
              </a:rPr>
              <a:t>  </a:t>
            </a:r>
            <a:r>
              <a:rPr lang="en-US" sz="2000" dirty="0" err="1">
                <a:latin typeface="+mn-lt"/>
              </a:rPr>
              <a:t>S.sname</a:t>
            </a:r>
            <a:endParaRPr lang="en-US" sz="2000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FROM</a:t>
            </a:r>
            <a:r>
              <a:rPr lang="en-US" sz="2000" dirty="0">
                <a:latin typeface="+mn-lt"/>
              </a:rPr>
              <a:t>  Reserves R, Sailors S</a:t>
            </a:r>
          </a:p>
          <a:p>
            <a:r>
              <a:rPr lang="en-US" sz="2400" b="1" dirty="0">
                <a:latin typeface="+mn-lt"/>
              </a:rPr>
              <a:t>WHERE</a:t>
            </a:r>
            <a:r>
              <a:rPr lang="en-US" sz="2000" dirty="0">
                <a:latin typeface="+mn-lt"/>
              </a:rPr>
              <a:t>  R.sid=S.sid </a:t>
            </a:r>
            <a:r>
              <a:rPr lang="en-US" sz="2400" b="1" dirty="0">
                <a:latin typeface="+mn-lt"/>
              </a:rPr>
              <a:t>AND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  R.bid=100 </a:t>
            </a:r>
            <a:r>
              <a:rPr lang="en-US" sz="2400" b="1" dirty="0">
                <a:latin typeface="+mn-lt"/>
              </a:rPr>
              <a:t>AND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S.rating</a:t>
            </a:r>
            <a:r>
              <a:rPr lang="en-US" sz="2000" dirty="0">
                <a:latin typeface="+mn-lt"/>
              </a:rPr>
              <a:t>&gt;5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96200" y="4191000"/>
            <a:ext cx="10668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ym typeface="Symbol"/>
              </a:rPr>
              <a:t></a:t>
            </a:r>
            <a:r>
              <a:rPr lang="en-US" baseline="-25000" dirty="0" err="1" smtClean="0"/>
              <a:t>S.rating</a:t>
            </a:r>
            <a:r>
              <a:rPr lang="en-US" baseline="-25000" dirty="0" smtClean="0"/>
              <a:t>&gt;5</a:t>
            </a:r>
            <a:endParaRPr lang="en-US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6400800" y="4964668"/>
            <a:ext cx="11592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Reserves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0"/>
            <a:endCxn id="27" idx="2"/>
          </p:cNvCxnSpPr>
          <p:nvPr/>
        </p:nvCxnSpPr>
        <p:spPr>
          <a:xfrm rot="5400000" flipH="1" flipV="1">
            <a:off x="6799089" y="4753357"/>
            <a:ext cx="392668" cy="299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72400" y="4976336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Sailors </a:t>
            </a:r>
            <a:endParaRPr lang="en-US" dirty="0"/>
          </a:p>
        </p:txBody>
      </p:sp>
      <p:grpSp>
        <p:nvGrpSpPr>
          <p:cNvPr id="11" name="Group 16"/>
          <p:cNvGrpSpPr/>
          <p:nvPr/>
        </p:nvGrpSpPr>
        <p:grpSpPr>
          <a:xfrm>
            <a:off x="7086600" y="2614136"/>
            <a:ext cx="990600" cy="762000"/>
            <a:chOff x="6172200" y="1143000"/>
            <a:chExt cx="990600" cy="762000"/>
          </a:xfrm>
        </p:grpSpPr>
        <p:sp>
          <p:nvSpPr>
            <p:cNvPr id="16" name="TextBox 15"/>
            <p:cNvSpPr txBox="1"/>
            <p:nvPr/>
          </p:nvSpPr>
          <p:spPr>
            <a:xfrm>
              <a:off x="6172200" y="1143000"/>
              <a:ext cx="990600" cy="76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baseline="-25000" dirty="0" smtClean="0"/>
                <a:t>     </a:t>
              </a:r>
            </a:p>
            <a:p>
              <a:endParaRPr lang="en-US" baseline="-25000" dirty="0"/>
            </a:p>
            <a:p>
              <a:r>
                <a:rPr lang="en-US" baseline="-25000" dirty="0" smtClean="0"/>
                <a:t>R.sid=S.sid</a:t>
              </a:r>
            </a:p>
            <a:p>
              <a:endParaRPr lang="en-US" baseline="-250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77000" y="1371600"/>
              <a:ext cx="381000" cy="152400"/>
              <a:chOff x="2286000" y="3505200"/>
              <a:chExt cx="381000" cy="152400"/>
            </a:xfrm>
          </p:grpSpPr>
          <p:sp>
            <p:nvSpPr>
              <p:cNvPr id="14" name="Isosceles Triangle 13"/>
              <p:cNvSpPr/>
              <p:nvPr/>
            </p:nvSpPr>
            <p:spPr>
              <a:xfrm>
                <a:off x="2438400" y="3505200"/>
                <a:ext cx="228600" cy="152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>
                <a:off x="2286000" y="3505200"/>
                <a:ext cx="228600" cy="152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9" name="Straight Arrow Connector 18"/>
          <p:cNvCxnSpPr>
            <a:stCxn id="12" idx="0"/>
            <a:endCxn id="8" idx="2"/>
          </p:cNvCxnSpPr>
          <p:nvPr/>
        </p:nvCxnSpPr>
        <p:spPr>
          <a:xfrm rot="5400000" flipH="1" flipV="1">
            <a:off x="8036987" y="4783723"/>
            <a:ext cx="385226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10400" y="1002268"/>
            <a:ext cx="10668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ym typeface="Symbol"/>
              </a:rPr>
              <a:t>π</a:t>
            </a:r>
            <a:r>
              <a:rPr lang="en-US" baseline="-25000" dirty="0" err="1" smtClean="0"/>
              <a:t>S.sname</a:t>
            </a:r>
            <a:endParaRPr lang="en-US" baseline="-25000" dirty="0"/>
          </a:p>
        </p:txBody>
      </p:sp>
      <p:cxnSp>
        <p:nvCxnSpPr>
          <p:cNvPr id="26" name="Straight Arrow Connector 25"/>
          <p:cNvCxnSpPr>
            <a:stCxn id="27" idx="0"/>
            <a:endCxn id="16" idx="2"/>
          </p:cNvCxnSpPr>
          <p:nvPr/>
        </p:nvCxnSpPr>
        <p:spPr>
          <a:xfrm rot="5400000" flipH="1" flipV="1">
            <a:off x="6898273" y="3488263"/>
            <a:ext cx="795754" cy="571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0"/>
            <a:endCxn id="16" idx="2"/>
          </p:cNvCxnSpPr>
          <p:nvPr/>
        </p:nvCxnSpPr>
        <p:spPr>
          <a:xfrm rot="16200000" flipV="1">
            <a:off x="7498318" y="3459718"/>
            <a:ext cx="814864" cy="647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077200" y="2514600"/>
            <a:ext cx="9797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Nested </a:t>
            </a:r>
          </a:p>
          <a:p>
            <a:r>
              <a:rPr lang="en-US" dirty="0" smtClean="0"/>
              <a:t>Loop </a:t>
            </a:r>
          </a:p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696200" y="15240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the fly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477000" y="4171890"/>
            <a:ext cx="10668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ym typeface="Symbol"/>
              </a:rPr>
              <a:t></a:t>
            </a:r>
            <a:r>
              <a:rPr lang="en-US" baseline="-25000" dirty="0" smtClean="0"/>
              <a:t>R.bid=100</a:t>
            </a:r>
            <a:endParaRPr lang="en-US" baseline="-25000" dirty="0"/>
          </a:p>
        </p:txBody>
      </p:sp>
      <p:cxnSp>
        <p:nvCxnSpPr>
          <p:cNvPr id="42" name="Straight Arrow Connector 41"/>
          <p:cNvCxnSpPr>
            <a:stCxn id="16" idx="0"/>
            <a:endCxn id="25" idx="2"/>
          </p:cNvCxnSpPr>
          <p:nvPr/>
        </p:nvCxnSpPr>
        <p:spPr>
          <a:xfrm rot="16200000" flipV="1">
            <a:off x="6956971" y="1989207"/>
            <a:ext cx="1211758" cy="38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934200" y="45720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(SCAN)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164245" y="45720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(SCAN)</a:t>
            </a:r>
            <a:endParaRPr lang="en-US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304800" y="2286000"/>
          <a:ext cx="6096000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66800"/>
                <a:gridCol w="1600200"/>
                <a:gridCol w="1905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Reserves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40 bytes/</a:t>
                      </a:r>
                      <a:r>
                        <a:rPr lang="en-US" b="0" dirty="0" err="1" smtClean="0"/>
                        <a:t>tuple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100 </a:t>
                      </a:r>
                      <a:r>
                        <a:rPr lang="en-US" b="0" dirty="0" err="1" smtClean="0"/>
                        <a:t>tuples</a:t>
                      </a:r>
                      <a:r>
                        <a:rPr lang="en-US" b="0" dirty="0" smtClean="0"/>
                        <a:t>/page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1000 pages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Sailors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bytes/</a:t>
                      </a:r>
                      <a:r>
                        <a:rPr lang="en-US" dirty="0" err="1" smtClean="0"/>
                        <a:t>tuple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 </a:t>
                      </a:r>
                      <a:r>
                        <a:rPr lang="en-US" dirty="0" err="1" smtClean="0"/>
                        <a:t>tuples</a:t>
                      </a:r>
                      <a:r>
                        <a:rPr lang="en-US" dirty="0" smtClean="0"/>
                        <a:t>/page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 pages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7848600" y="3505200"/>
            <a:ext cx="113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Temp T1</a:t>
            </a:r>
            <a:endParaRPr lang="en-US" dirty="0"/>
          </a:p>
        </p:txBody>
      </p:sp>
      <p:sp>
        <p:nvSpPr>
          <p:cNvPr id="56" name="Rounded Rectangular Callout 55"/>
          <p:cNvSpPr/>
          <p:nvPr/>
        </p:nvSpPr>
        <p:spPr>
          <a:xfrm>
            <a:off x="3733800" y="1143000"/>
            <a:ext cx="762000" cy="53340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10%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7" name="Rounded Rectangular Callout 56"/>
          <p:cNvSpPr/>
          <p:nvPr/>
        </p:nvSpPr>
        <p:spPr>
          <a:xfrm>
            <a:off x="5410200" y="1143000"/>
            <a:ext cx="762000" cy="53340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  <a:r>
              <a:rPr lang="en-US" b="1" dirty="0" smtClean="0">
                <a:solidFill>
                  <a:schemeClr val="tx1"/>
                </a:solidFill>
              </a:rPr>
              <a:t>0%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8" name="Rounded Rectangular Callout 57"/>
          <p:cNvSpPr/>
          <p:nvPr/>
        </p:nvSpPr>
        <p:spPr>
          <a:xfrm>
            <a:off x="6096000" y="5410200"/>
            <a:ext cx="2819400" cy="914400"/>
          </a:xfrm>
          <a:prstGeom prst="wedgeRoundRectCallout">
            <a:avLst>
              <a:gd name="adj1" fmla="val -65618"/>
              <a:gd name="adj2" fmla="val -25316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happens if we make the left leg the inner table of the join ?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/>
      <p:bldP spid="45" grpId="0"/>
      <p:bldP spid="46" grpId="0"/>
      <p:bldP spid="50" grpId="0"/>
      <p:bldP spid="56" grpId="0" animBg="1"/>
      <p:bldP spid="57" grpId="0" animBg="1"/>
      <p:bldP spid="58" grpId="0" animBg="1"/>
    </p:bldLst>
  </p:timing>
</p:sld>
</file>

<file path=ppt/theme/theme1.xml><?xml version="1.0" encoding="utf-8"?>
<a:theme xmlns:a="http://schemas.openxmlformats.org/drawingml/2006/main" name="ICS 421 Spring 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 421 Spring 2010</Template>
  <TotalTime>195</TotalTime>
  <Words>1467</Words>
  <Application>Microsoft Office PowerPoint</Application>
  <PresentationFormat>On-screen Show (4:3)</PresentationFormat>
  <Paragraphs>406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ICS 421 Spring 2010</vt:lpstr>
      <vt:lpstr>ICS 421 Spring 2010 Relational Query Optimization</vt:lpstr>
      <vt:lpstr>Query Optimization</vt:lpstr>
      <vt:lpstr>Example</vt:lpstr>
      <vt:lpstr>What about complex queries ?</vt:lpstr>
      <vt:lpstr>RA Equivalences</vt:lpstr>
      <vt:lpstr>More equivalences</vt:lpstr>
      <vt:lpstr>Examples: Using Equivalences</vt:lpstr>
      <vt:lpstr>Cost Estimation</vt:lpstr>
      <vt:lpstr>Example: Predicate Pushdown</vt:lpstr>
      <vt:lpstr>Example: Sort Merge Join</vt:lpstr>
      <vt:lpstr>Example: Index Nested Loop Join</vt:lpstr>
      <vt:lpstr>Join Ordering</vt:lpstr>
      <vt:lpstr>How to estimate the selectivity &amp; cardinality ?</vt:lpstr>
      <vt:lpstr>Histograms</vt:lpstr>
      <vt:lpstr>Statistics Collection in DBMS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421 Spring 2010 Database Design</dc:title>
  <dc:creator>Lipyeow Lim</dc:creator>
  <cp:lastModifiedBy>Lipyeow Lim</cp:lastModifiedBy>
  <cp:revision>17</cp:revision>
  <dcterms:created xsi:type="dcterms:W3CDTF">2010-02-25T00:03:04Z</dcterms:created>
  <dcterms:modified xsi:type="dcterms:W3CDTF">2010-02-25T02:43:25Z</dcterms:modified>
</cp:coreProperties>
</file>