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0" r:id="rId6"/>
    <p:sldId id="262" r:id="rId7"/>
    <p:sldId id="257" r:id="rId8"/>
    <p:sldId id="263" r:id="rId9"/>
    <p:sldId id="264" r:id="rId10"/>
    <p:sldId id="266" r:id="rId11"/>
    <p:sldId id="265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917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3/1/2010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81000" y="1828800"/>
            <a:ext cx="84582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Transactions &amp; </a:t>
            </a:r>
            <a:r>
              <a:rPr lang="en-US" dirty="0" smtClean="0"/>
              <a:t>Concurrency Control (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 (Strict 2PL)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/>
          <a:lstStyle/>
          <a:p>
            <a:r>
              <a:rPr lang="en-US" dirty="0" smtClean="0"/>
              <a:t>Consider the dirty read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24600" y="1981200"/>
          <a:ext cx="2057400" cy="409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/>
                <a:gridCol w="1028700"/>
              </a:tblGrid>
              <a:tr h="4673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X(A)</a:t>
                      </a:r>
                    </a:p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Abort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X(A)</a:t>
                      </a:r>
                    </a:p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2133600"/>
          <a:ext cx="243840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A=1.06*A</a:t>
                      </a:r>
                    </a:p>
                    <a:p>
                      <a:r>
                        <a:rPr lang="en-US" sz="2000" dirty="0" smtClean="0"/>
                        <a:t>Commit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B=B-100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Abort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3124200" y="2057400"/>
            <a:ext cx="1524000" cy="457200"/>
          </a:xfrm>
          <a:prstGeom prst="wedgeRoundRectCallout">
            <a:avLst>
              <a:gd name="adj1" fmla="val -58786"/>
              <a:gd name="adj2" fmla="val -140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20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124200" y="2590800"/>
            <a:ext cx="1524000" cy="457200"/>
          </a:xfrm>
          <a:prstGeom prst="wedgeRoundRectCallout">
            <a:avLst>
              <a:gd name="adj1" fmla="val -58786"/>
              <a:gd name="adj2" fmla="val -140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120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124200" y="3124200"/>
            <a:ext cx="2438400" cy="457200"/>
          </a:xfrm>
          <a:prstGeom prst="wedgeRoundRectCallout">
            <a:avLst>
              <a:gd name="adj1" fmla="val -69131"/>
              <a:gd name="adj2" fmla="val -3821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Dirty read on A!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133600" y="4648200"/>
            <a:ext cx="3657600" cy="1371600"/>
          </a:xfrm>
          <a:prstGeom prst="wedgeRoundRectCallout">
            <a:avLst>
              <a:gd name="adj1" fmla="val 90532"/>
              <a:gd name="adj2" fmla="val -2623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With Strict 2PL, T2 can only access A when T1 aborts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124200" y="3657600"/>
            <a:ext cx="1524000" cy="457200"/>
          </a:xfrm>
          <a:prstGeom prst="wedgeRoundRectCallout">
            <a:avLst>
              <a:gd name="adj1" fmla="val -74303"/>
              <a:gd name="adj2" fmla="val -6235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127.2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Two-Phase Locking (2PL)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Two-Phase Locking Protocol</a:t>
            </a:r>
          </a:p>
          <a:p>
            <a:pPr lvl="1">
              <a:buSzPct val="75000"/>
            </a:pPr>
            <a:r>
              <a:rPr lang="en-US" dirty="0" smtClean="0"/>
              <a:t>Each </a:t>
            </a:r>
            <a:r>
              <a:rPr lang="en-US" dirty="0" err="1" smtClean="0"/>
              <a:t>Xact</a:t>
            </a:r>
            <a:r>
              <a:rPr lang="en-US" dirty="0" smtClean="0"/>
              <a:t> must obtain a S (</a:t>
            </a:r>
            <a:r>
              <a:rPr lang="en-US" i="1" dirty="0" smtClean="0"/>
              <a:t>shared</a:t>
            </a:r>
            <a:r>
              <a:rPr lang="en-US" dirty="0" smtClean="0"/>
              <a:t>) lock on object before reading, and an X (</a:t>
            </a:r>
            <a:r>
              <a:rPr lang="en-US" i="1" dirty="0" smtClean="0"/>
              <a:t>exclusive</a:t>
            </a:r>
            <a:r>
              <a:rPr lang="en-US" dirty="0" smtClean="0"/>
              <a:t>) lock on object before writing.</a:t>
            </a:r>
          </a:p>
          <a:p>
            <a:pPr lvl="1"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A transaction can not request additional locks once it releases any locks.</a:t>
            </a:r>
          </a:p>
          <a:p>
            <a:pPr lvl="1">
              <a:buSzPct val="75000"/>
            </a:pPr>
            <a:r>
              <a:rPr lang="en-US" dirty="0" smtClean="0"/>
              <a:t> If an </a:t>
            </a:r>
            <a:r>
              <a:rPr lang="en-US" dirty="0" err="1" smtClean="0"/>
              <a:t>Xact</a:t>
            </a:r>
            <a:r>
              <a:rPr lang="en-US" dirty="0" smtClean="0"/>
              <a:t> holds an X lock on an object, no other </a:t>
            </a:r>
            <a:r>
              <a:rPr lang="en-US" dirty="0" err="1" smtClean="0"/>
              <a:t>Xact</a:t>
            </a:r>
            <a:r>
              <a:rPr lang="en-US" dirty="0" smtClean="0"/>
              <a:t> can get a lock (S or X) on that object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 (Non-Strict 2PL)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/>
          <a:lstStyle/>
          <a:p>
            <a:r>
              <a:rPr lang="en-US" dirty="0" smtClean="0"/>
              <a:t>Consider the dirty read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24600" y="1981200"/>
          <a:ext cx="2057400" cy="439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/>
                <a:gridCol w="1028700"/>
              </a:tblGrid>
              <a:tr h="4673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X(A)</a:t>
                      </a:r>
                    </a:p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</a:p>
                    <a:p>
                      <a:r>
                        <a:rPr lang="en-US" sz="2000" b="1" dirty="0" smtClean="0"/>
                        <a:t>RX(A)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X(A)</a:t>
                      </a:r>
                    </a:p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Abort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2133600"/>
          <a:ext cx="243840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A=1.06*A</a:t>
                      </a:r>
                    </a:p>
                    <a:p>
                      <a:r>
                        <a:rPr lang="en-US" sz="2000" dirty="0" smtClean="0"/>
                        <a:t>Commit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B=B-100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Abort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3124200" y="2057400"/>
            <a:ext cx="1524000" cy="457200"/>
          </a:xfrm>
          <a:prstGeom prst="wedgeRoundRectCallout">
            <a:avLst>
              <a:gd name="adj1" fmla="val -58786"/>
              <a:gd name="adj2" fmla="val -140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20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124200" y="2590800"/>
            <a:ext cx="1524000" cy="457200"/>
          </a:xfrm>
          <a:prstGeom prst="wedgeRoundRectCallout">
            <a:avLst>
              <a:gd name="adj1" fmla="val -58786"/>
              <a:gd name="adj2" fmla="val -140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120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124200" y="3124200"/>
            <a:ext cx="2438400" cy="457200"/>
          </a:xfrm>
          <a:prstGeom prst="wedgeRoundRectCallout">
            <a:avLst>
              <a:gd name="adj1" fmla="val -69131"/>
              <a:gd name="adj2" fmla="val -3821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Dirty read on A!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371600" y="4648200"/>
            <a:ext cx="4419600" cy="1371600"/>
          </a:xfrm>
          <a:prstGeom prst="wedgeRoundRectCallout">
            <a:avLst>
              <a:gd name="adj1" fmla="val 83547"/>
              <a:gd name="adj2" fmla="val -7565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With non-strict 2PL, T2 can still read uncommitted data if T1 aborts!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124200" y="3657600"/>
            <a:ext cx="1524000" cy="457200"/>
          </a:xfrm>
          <a:prstGeom prst="wedgeRoundRectCallout">
            <a:avLst>
              <a:gd name="adj1" fmla="val -74303"/>
              <a:gd name="adj2" fmla="val -6235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127.2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Lock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Lock and unlock requests are handled by the lock manager</a:t>
            </a:r>
          </a:p>
          <a:p>
            <a:r>
              <a:rPr lang="en-US" dirty="0" smtClean="0"/>
              <a:t>Lock table entry:</a:t>
            </a:r>
          </a:p>
          <a:p>
            <a:pPr lvl="1">
              <a:buSzPct val="75000"/>
            </a:pPr>
            <a:r>
              <a:rPr lang="en-US" dirty="0" smtClean="0"/>
              <a:t>Number of transactions currently holding a lock</a:t>
            </a:r>
          </a:p>
          <a:p>
            <a:pPr lvl="1">
              <a:buSzPct val="75000"/>
            </a:pPr>
            <a:r>
              <a:rPr lang="en-US" dirty="0" smtClean="0"/>
              <a:t>Type of lock held (shared or exclusive)</a:t>
            </a:r>
          </a:p>
          <a:p>
            <a:pPr lvl="1">
              <a:buSzPct val="75000"/>
            </a:pPr>
            <a:r>
              <a:rPr lang="en-US" dirty="0" smtClean="0"/>
              <a:t>Pointer to queue of lock requests</a:t>
            </a:r>
          </a:p>
          <a:p>
            <a:r>
              <a:rPr lang="en-US" dirty="0" smtClean="0"/>
              <a:t>Locking and unlocking have to be atomic operations</a:t>
            </a:r>
          </a:p>
          <a:p>
            <a:r>
              <a:rPr lang="en-US" dirty="0" smtClean="0"/>
              <a:t>Lock upgrade: transaction that holds a shared lock can be upgraded to hold an exclusive lock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8674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Cycle of transactions waiting for locks to be </a:t>
            </a:r>
            <a:r>
              <a:rPr lang="en-US" dirty="0" smtClean="0"/>
              <a:t>released</a:t>
            </a:r>
          </a:p>
          <a:p>
            <a:pPr lvl="1"/>
            <a:r>
              <a:rPr lang="en-US" dirty="0" smtClean="0"/>
              <a:t>Create a </a:t>
            </a:r>
            <a:r>
              <a:rPr lang="en-US" dirty="0" smtClean="0">
                <a:solidFill>
                  <a:schemeClr val="accent2"/>
                </a:solidFill>
              </a:rPr>
              <a:t>waits-for graph</a:t>
            </a:r>
            <a:r>
              <a:rPr lang="en-US" dirty="0" smtClean="0"/>
              <a:t>:</a:t>
            </a:r>
          </a:p>
          <a:p>
            <a:pPr lvl="2">
              <a:buSzPct val="75000"/>
            </a:pPr>
            <a:r>
              <a:rPr lang="en-US" dirty="0" smtClean="0"/>
              <a:t>Nodes are transactions</a:t>
            </a:r>
          </a:p>
          <a:p>
            <a:pPr lvl="2">
              <a:buSzPct val="75000"/>
            </a:pPr>
            <a:r>
              <a:rPr lang="en-US" dirty="0" smtClean="0"/>
              <a:t>There is an edge from Ti to </a:t>
            </a:r>
            <a:r>
              <a:rPr lang="en-US" dirty="0" err="1" smtClean="0"/>
              <a:t>Tj</a:t>
            </a:r>
            <a:r>
              <a:rPr lang="en-US" dirty="0" smtClean="0"/>
              <a:t> if Ti is waiting for </a:t>
            </a:r>
            <a:r>
              <a:rPr lang="en-US" dirty="0" err="1" smtClean="0"/>
              <a:t>Tj</a:t>
            </a:r>
            <a:r>
              <a:rPr lang="en-US" dirty="0" smtClean="0"/>
              <a:t> to release a lock</a:t>
            </a:r>
          </a:p>
          <a:p>
            <a:pPr lvl="1"/>
            <a:r>
              <a:rPr lang="en-US" dirty="0" smtClean="0"/>
              <a:t>Periodically check for cycles in the waits-for </a:t>
            </a:r>
            <a:r>
              <a:rPr lang="en-US" dirty="0" smtClean="0"/>
              <a:t>graph</a:t>
            </a:r>
            <a:endParaRPr lang="en-US" dirty="0" smtClean="0"/>
          </a:p>
          <a:p>
            <a:r>
              <a:rPr lang="en-US" dirty="0" smtClean="0"/>
              <a:t>DBMS has to either prevent or resolve deadlocks</a:t>
            </a:r>
          </a:p>
          <a:p>
            <a:r>
              <a:rPr lang="en-US" dirty="0" smtClean="0"/>
              <a:t>Common approach: </a:t>
            </a:r>
          </a:p>
          <a:p>
            <a:pPr lvl="1"/>
            <a:r>
              <a:rPr lang="en-US" dirty="0" smtClean="0"/>
              <a:t>Detect via timeout</a:t>
            </a:r>
          </a:p>
          <a:p>
            <a:pPr lvl="1"/>
            <a:r>
              <a:rPr lang="en-US" dirty="0" smtClean="0"/>
              <a:t>Resolve  by aborting transactions	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24600" y="1371600"/>
          <a:ext cx="2362200" cy="22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181100"/>
              </a:tblGrid>
              <a:tr h="4673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Req</a:t>
                      </a:r>
                      <a:r>
                        <a:rPr lang="en-US" sz="2000" b="1" dirty="0" smtClean="0"/>
                        <a:t> X(A)</a:t>
                      </a:r>
                    </a:p>
                    <a:p>
                      <a:r>
                        <a:rPr lang="en-US" sz="2000" b="1" dirty="0" smtClean="0"/>
                        <a:t>Gets X(A)</a:t>
                      </a:r>
                    </a:p>
                    <a:p>
                      <a:r>
                        <a:rPr lang="en-US" sz="2000" dirty="0" smtClean="0"/>
                        <a:t>…</a:t>
                      </a:r>
                    </a:p>
                    <a:p>
                      <a:r>
                        <a:rPr lang="en-US" sz="2000" b="1" dirty="0" err="1" smtClean="0"/>
                        <a:t>Req</a:t>
                      </a:r>
                      <a:r>
                        <a:rPr lang="en-US" sz="2000" b="1" dirty="0" smtClean="0"/>
                        <a:t> X(B)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Req</a:t>
                      </a:r>
                      <a:r>
                        <a:rPr lang="en-US" sz="2000" b="1" dirty="0" smtClean="0"/>
                        <a:t> X(B)</a:t>
                      </a:r>
                    </a:p>
                    <a:p>
                      <a:r>
                        <a:rPr lang="en-US" sz="2000" b="1" dirty="0" smtClean="0"/>
                        <a:t>Gets X(B)</a:t>
                      </a:r>
                    </a:p>
                    <a:p>
                      <a:r>
                        <a:rPr lang="en-US" sz="2000" b="1" dirty="0" smtClean="0"/>
                        <a:t>….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Req</a:t>
                      </a:r>
                      <a:r>
                        <a:rPr lang="en-US" sz="2000" b="1" dirty="0" smtClean="0"/>
                        <a:t> X(A)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ACID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4 important properties of transactions</a:t>
            </a:r>
          </a:p>
          <a:p>
            <a:r>
              <a:rPr lang="en-US" b="1" dirty="0" smtClean="0"/>
              <a:t>Atomicity</a:t>
            </a:r>
            <a:r>
              <a:rPr lang="en-US" dirty="0" smtClean="0"/>
              <a:t>: all or nothing</a:t>
            </a:r>
          </a:p>
          <a:p>
            <a:pPr lvl="1"/>
            <a:r>
              <a:rPr lang="en-US" dirty="0" smtClean="0"/>
              <a:t>Users regard execution of a transaction as atomic</a:t>
            </a:r>
          </a:p>
          <a:p>
            <a:pPr lvl="1"/>
            <a:r>
              <a:rPr lang="en-US" dirty="0" smtClean="0"/>
              <a:t>No worries about incomplete transactions</a:t>
            </a:r>
          </a:p>
          <a:p>
            <a:r>
              <a:rPr lang="en-US" b="1" dirty="0" smtClean="0"/>
              <a:t>Consistency</a:t>
            </a:r>
            <a:r>
              <a:rPr lang="en-US" dirty="0" smtClean="0"/>
              <a:t>:  a transaction must leave the database in a good state</a:t>
            </a:r>
          </a:p>
          <a:p>
            <a:pPr lvl="1"/>
            <a:r>
              <a:rPr lang="en-US" dirty="0" smtClean="0"/>
              <a:t>Semantics of consistency is application dependent</a:t>
            </a:r>
          </a:p>
          <a:p>
            <a:pPr lvl="1"/>
            <a:r>
              <a:rPr lang="en-US" dirty="0" smtClean="0"/>
              <a:t>The user assumes responsibility</a:t>
            </a:r>
          </a:p>
          <a:p>
            <a:r>
              <a:rPr lang="en-US" b="1" dirty="0" smtClean="0"/>
              <a:t>Isolation</a:t>
            </a:r>
            <a:r>
              <a:rPr lang="en-US" dirty="0" smtClean="0"/>
              <a:t>: a transaction is isolated from the effects of other concurrent transaction</a:t>
            </a:r>
          </a:p>
          <a:p>
            <a:r>
              <a:rPr lang="en-US" b="1" dirty="0" smtClean="0"/>
              <a:t>Durability</a:t>
            </a:r>
            <a:r>
              <a:rPr lang="en-US" dirty="0" smtClean="0"/>
              <a:t>: Effects of completed transactions persists even if system crashes before all changes are written out to disk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Scheduling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i="1" u="sng" dirty="0" smtClean="0">
                <a:solidFill>
                  <a:schemeClr val="accent2"/>
                </a:solidFill>
              </a:rPr>
              <a:t>Serial schedule:</a:t>
            </a:r>
            <a:r>
              <a:rPr lang="en-US" dirty="0" smtClean="0"/>
              <a:t> Schedule that does not interleave the actions of different transactions.</a:t>
            </a:r>
          </a:p>
          <a:p>
            <a:r>
              <a:rPr lang="en-US" i="1" u="sng" dirty="0" smtClean="0">
                <a:solidFill>
                  <a:schemeClr val="accent2"/>
                </a:solidFill>
              </a:rPr>
              <a:t>Equivalent schedules</a:t>
            </a:r>
            <a:r>
              <a:rPr lang="en-US" u="sng" dirty="0" smtClean="0">
                <a:solidFill>
                  <a:schemeClr val="accent2"/>
                </a:solidFill>
              </a:rPr>
              <a:t>:</a:t>
            </a:r>
            <a:r>
              <a:rPr lang="en-US" dirty="0" smtClean="0">
                <a:solidFill>
                  <a:schemeClr val="accent2"/>
                </a:solidFill>
              </a:rPr>
              <a:t>  </a:t>
            </a:r>
            <a:r>
              <a:rPr lang="en-US" dirty="0" smtClean="0"/>
              <a:t>For any database state, the effect (on the set of objects in the database) of executing the first schedule is identical to the effect of executing the second schedule.</a:t>
            </a:r>
          </a:p>
          <a:p>
            <a:r>
              <a:rPr lang="en-US" i="1" u="sng" dirty="0" err="1" smtClean="0">
                <a:solidFill>
                  <a:schemeClr val="accent2"/>
                </a:solidFill>
              </a:rPr>
              <a:t>Serializable</a:t>
            </a:r>
            <a:r>
              <a:rPr lang="en-US" i="1" u="sng" dirty="0" smtClean="0">
                <a:solidFill>
                  <a:schemeClr val="accent2"/>
                </a:solidFill>
              </a:rPr>
              <a:t> schedule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A schedule that is equivalent to some serial execution of the transactions.</a:t>
            </a:r>
          </a:p>
          <a:p>
            <a:pPr>
              <a:buNone/>
            </a:pPr>
            <a:r>
              <a:rPr lang="en-US" dirty="0" smtClean="0"/>
              <a:t>(Note: If each transaction preserves consistency, every </a:t>
            </a:r>
            <a:r>
              <a:rPr lang="en-US" dirty="0" err="1" smtClean="0"/>
              <a:t>serializable</a:t>
            </a:r>
            <a:r>
              <a:rPr lang="en-US" dirty="0" smtClean="0"/>
              <a:t> schedule preserves consistency.)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Lipyeow</a:t>
            </a:r>
            <a:r>
              <a:rPr lang="en-US" dirty="0" smtClean="0"/>
              <a:t> Lim -- University of Hawaii at </a:t>
            </a:r>
            <a:r>
              <a:rPr lang="en-US" dirty="0" err="1" smtClean="0"/>
              <a:t>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Example: Transactions &amp; Schedules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57200" y="990600"/>
            <a:ext cx="2305455" cy="13208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 smtClean="0">
                <a:latin typeface="+mn-lt"/>
              </a:rPr>
              <a:t>T1:	BEGIN   </a:t>
            </a:r>
            <a:endParaRPr lang="en-US" sz="2000" dirty="0" smtClean="0">
              <a:latin typeface="+mn-lt"/>
            </a:endParaRPr>
          </a:p>
          <a:p>
            <a:r>
              <a:rPr lang="en-US" sz="2000" dirty="0" smtClean="0">
                <a:latin typeface="+mn-lt"/>
              </a:rPr>
              <a:t>	A=A+100</a:t>
            </a:r>
          </a:p>
          <a:p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B=B-100   </a:t>
            </a:r>
          </a:p>
          <a:p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END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533400" y="3708326"/>
            <a:ext cx="2209800" cy="132087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r>
              <a:rPr lang="en-US" sz="2000" dirty="0" smtClean="0">
                <a:latin typeface="+mn-lt"/>
              </a:rPr>
              <a:t>T2</a:t>
            </a:r>
            <a:r>
              <a:rPr lang="en-US" sz="2000" dirty="0">
                <a:latin typeface="+mn-lt"/>
              </a:rPr>
              <a:t>:	BEGIN   </a:t>
            </a:r>
            <a:endParaRPr lang="en-US" sz="2000" dirty="0" smtClean="0">
              <a:latin typeface="+mn-lt"/>
            </a:endParaRPr>
          </a:p>
          <a:p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A=1.06*A</a:t>
            </a:r>
          </a:p>
          <a:p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B=1.06*B   </a:t>
            </a:r>
          </a:p>
          <a:p>
            <a:r>
              <a:rPr lang="en-US" sz="2000" dirty="0">
                <a:latin typeface="+mn-lt"/>
              </a:rPr>
              <a:t>	</a:t>
            </a:r>
            <a:r>
              <a:rPr lang="en-US" sz="2000" dirty="0" smtClean="0">
                <a:latin typeface="+mn-lt"/>
              </a:rPr>
              <a:t>END</a:t>
            </a:r>
            <a:endParaRPr lang="en-US" sz="2000" dirty="0">
              <a:latin typeface="+mn-lt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7200" y="2514600"/>
            <a:ext cx="2286000" cy="914400"/>
          </a:xfrm>
          <a:prstGeom prst="wedgeRoundRectCallout">
            <a:avLst>
              <a:gd name="adj1" fmla="val 24912"/>
              <a:gd name="adj2" fmla="val -89779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Transfer $100 </a:t>
            </a:r>
            <a:r>
              <a:rPr lang="en-US" sz="2000" dirty="0" smtClean="0">
                <a:solidFill>
                  <a:schemeClr val="tx1"/>
                </a:solidFill>
              </a:rPr>
              <a:t>from B’s </a:t>
            </a:r>
            <a:r>
              <a:rPr lang="en-US" sz="2000" dirty="0" smtClean="0">
                <a:solidFill>
                  <a:schemeClr val="tx1"/>
                </a:solidFill>
              </a:rPr>
              <a:t>a/c </a:t>
            </a:r>
            <a:r>
              <a:rPr lang="en-US" sz="2000" dirty="0" smtClean="0">
                <a:solidFill>
                  <a:schemeClr val="tx1"/>
                </a:solidFill>
              </a:rPr>
              <a:t>to A’s </a:t>
            </a:r>
            <a:r>
              <a:rPr lang="en-US" sz="2000" dirty="0" smtClean="0">
                <a:solidFill>
                  <a:schemeClr val="tx1"/>
                </a:solidFill>
              </a:rPr>
              <a:t>a/c.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33400" y="5257800"/>
            <a:ext cx="2209800" cy="838200"/>
          </a:xfrm>
          <a:prstGeom prst="wedgeRoundRectCallout">
            <a:avLst>
              <a:gd name="adj1" fmla="val 19104"/>
              <a:gd name="adj2" fmla="val -81528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Credit interest to both a/c</a:t>
            </a:r>
            <a:endParaRPr 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352800" y="1066800"/>
          <a:ext cx="2438400" cy="406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T1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R(A)</a:t>
                      </a:r>
                    </a:p>
                    <a:p>
                      <a:r>
                        <a:rPr lang="en-US" sz="1800" dirty="0" smtClean="0"/>
                        <a:t>A=A+100</a:t>
                      </a:r>
                    </a:p>
                    <a:p>
                      <a:r>
                        <a:rPr lang="en-US" sz="1800" dirty="0" smtClean="0"/>
                        <a:t>W(A)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B=B-100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W(B)</a:t>
                      </a:r>
                      <a:endParaRPr lang="en-US" sz="18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A=1.06*A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W(A)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R(B)</a:t>
                      </a:r>
                    </a:p>
                    <a:p>
                      <a:r>
                        <a:rPr lang="en-US" sz="1800" dirty="0" smtClean="0"/>
                        <a:t>B=1.06*B</a:t>
                      </a:r>
                    </a:p>
                    <a:p>
                      <a:r>
                        <a:rPr lang="en-US" sz="1800" dirty="0" smtClean="0"/>
                        <a:t>W(B)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096000" y="1051560"/>
          <a:ext cx="2438400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A=A+100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W(A)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A=1.06*A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R(B)</a:t>
                      </a:r>
                    </a:p>
                    <a:p>
                      <a:r>
                        <a:rPr lang="en-US" sz="2000" dirty="0" smtClean="0"/>
                        <a:t>B=B-100</a:t>
                      </a:r>
                    </a:p>
                    <a:p>
                      <a:r>
                        <a:rPr lang="en-US" sz="2000" dirty="0" smtClean="0"/>
                        <a:t>W(B)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R(B)</a:t>
                      </a:r>
                    </a:p>
                    <a:p>
                      <a:r>
                        <a:rPr lang="en-US" sz="2000" dirty="0" smtClean="0"/>
                        <a:t>B=1.06*B</a:t>
                      </a:r>
                    </a:p>
                    <a:p>
                      <a:r>
                        <a:rPr lang="en-US" sz="2000" dirty="0" smtClean="0"/>
                        <a:t>W(B)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Conflict </a:t>
            </a:r>
            <a:r>
              <a:rPr lang="en-US" dirty="0" err="1" smtClean="0"/>
              <a:t>Serializability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Two operations in a schedule </a:t>
            </a:r>
            <a:r>
              <a:rPr lang="en-US" b="1" u="sng" dirty="0" smtClean="0"/>
              <a:t>conflict </a:t>
            </a:r>
            <a:r>
              <a:rPr lang="en-US" dirty="0" smtClean="0"/>
              <a:t>if</a:t>
            </a:r>
          </a:p>
          <a:p>
            <a:pPr lvl="1"/>
            <a:r>
              <a:rPr lang="en-US" dirty="0" smtClean="0"/>
              <a:t>They belong to different transactions </a:t>
            </a:r>
            <a:r>
              <a:rPr lang="en-US" b="1" dirty="0" smtClean="0"/>
              <a:t>AND</a:t>
            </a:r>
          </a:p>
          <a:p>
            <a:pPr lvl="1"/>
            <a:r>
              <a:rPr lang="en-US" dirty="0" smtClean="0"/>
              <a:t>They access the same item X </a:t>
            </a:r>
            <a:r>
              <a:rPr lang="en-US" b="1" dirty="0" smtClean="0"/>
              <a:t>AND</a:t>
            </a:r>
          </a:p>
          <a:p>
            <a:pPr lvl="1"/>
            <a:r>
              <a:rPr lang="en-US" dirty="0" smtClean="0"/>
              <a:t>At least one of them is a write</a:t>
            </a:r>
          </a:p>
          <a:p>
            <a:r>
              <a:rPr lang="en-US" dirty="0" smtClean="0"/>
              <a:t>Two schedules are </a:t>
            </a:r>
            <a:r>
              <a:rPr lang="en-US" b="1" u="sng" dirty="0" smtClean="0"/>
              <a:t>conflict equivalent</a:t>
            </a:r>
            <a:r>
              <a:rPr lang="en-US" dirty="0" smtClean="0"/>
              <a:t> if the order of any two conflicting operations is the same in both schedules.</a:t>
            </a:r>
          </a:p>
          <a:p>
            <a:r>
              <a:rPr lang="en-US" dirty="0" smtClean="0"/>
              <a:t>A schedule is </a:t>
            </a:r>
            <a:r>
              <a:rPr lang="en-US" b="1" u="sng" dirty="0" smtClean="0"/>
              <a:t>conflict </a:t>
            </a:r>
            <a:r>
              <a:rPr lang="en-US" b="1" u="sng" dirty="0" err="1" smtClean="0"/>
              <a:t>serializable</a:t>
            </a:r>
            <a:r>
              <a:rPr lang="en-US" dirty="0" smtClean="0"/>
              <a:t> if it is conflict equivalent to some serial schedule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 smtClean="0"/>
              <a:t>Example: Conflicts &amp; Schedules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1066800"/>
          <a:ext cx="2743200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5875"/>
                <a:gridCol w="1457325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A=A+100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B=B-100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W(B)</a:t>
                      </a:r>
                      <a:endParaRPr lang="en-US" sz="2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A=1.06*A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W(A)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R(B)</a:t>
                      </a:r>
                    </a:p>
                    <a:p>
                      <a:r>
                        <a:rPr lang="en-US" sz="2000" dirty="0" smtClean="0"/>
                        <a:t>B=1.06*B</a:t>
                      </a:r>
                    </a:p>
                    <a:p>
                      <a:r>
                        <a:rPr lang="en-US" sz="2000" dirty="0" smtClean="0"/>
                        <a:t>W(B)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172200" y="1066800"/>
          <a:ext cx="2438400" cy="4434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A=A+100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W(A)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A=1.06*A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R(B)</a:t>
                      </a:r>
                    </a:p>
                    <a:p>
                      <a:r>
                        <a:rPr lang="en-US" sz="2000" dirty="0" smtClean="0"/>
                        <a:t>B=B-100</a:t>
                      </a:r>
                    </a:p>
                    <a:p>
                      <a:r>
                        <a:rPr lang="en-US" sz="2000" dirty="0" smtClean="0"/>
                        <a:t>W(B)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R(B)</a:t>
                      </a:r>
                    </a:p>
                    <a:p>
                      <a:r>
                        <a:rPr lang="en-US" sz="2000" dirty="0" smtClean="0"/>
                        <a:t>B=1.06*B</a:t>
                      </a:r>
                    </a:p>
                    <a:p>
                      <a:r>
                        <a:rPr lang="en-US" sz="2000" dirty="0" smtClean="0"/>
                        <a:t>W(B)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14" name="Straight Connector 13"/>
          <p:cNvCxnSpPr/>
          <p:nvPr/>
        </p:nvCxnSpPr>
        <p:spPr>
          <a:xfrm rot="16200000" flipH="1">
            <a:off x="38100" y="2552700"/>
            <a:ext cx="2514600" cy="762000"/>
          </a:xfrm>
          <a:prstGeom prst="line">
            <a:avLst/>
          </a:prstGeom>
          <a:ln w="254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762000" y="2590800"/>
            <a:ext cx="1143000" cy="685800"/>
          </a:xfrm>
          <a:prstGeom prst="line">
            <a:avLst/>
          </a:prstGeom>
          <a:ln w="254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76200" y="3581400"/>
            <a:ext cx="2438400" cy="762000"/>
          </a:xfrm>
          <a:prstGeom prst="line">
            <a:avLst/>
          </a:prstGeom>
          <a:ln w="254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6200000" flipH="1">
            <a:off x="647700" y="3619500"/>
            <a:ext cx="1143000" cy="914400"/>
          </a:xfrm>
          <a:prstGeom prst="line">
            <a:avLst/>
          </a:prstGeom>
          <a:ln w="254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381000" y="3048000"/>
            <a:ext cx="1905000" cy="685800"/>
          </a:xfrm>
          <a:prstGeom prst="line">
            <a:avLst/>
          </a:prstGeom>
          <a:ln w="254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H="1">
            <a:off x="266700" y="3924300"/>
            <a:ext cx="1828800" cy="990600"/>
          </a:xfrm>
          <a:prstGeom prst="line">
            <a:avLst/>
          </a:prstGeom>
          <a:ln w="25400">
            <a:solidFill>
              <a:srgbClr val="C0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3276600" y="1092200"/>
          <a:ext cx="2590800" cy="4429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/>
                <a:gridCol w="12954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A=A+100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A=1.06*A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B=1.06*B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W(B)</a:t>
                      </a:r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B=B-100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W(B)</a:t>
                      </a:r>
                      <a:endParaRPr lang="en-US" sz="2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Testing for Conflict </a:t>
            </a:r>
            <a:r>
              <a:rPr lang="en-US" dirty="0" err="1" smtClean="0"/>
              <a:t>Serializability</a:t>
            </a:r>
            <a:endParaRPr 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Construct a </a:t>
            </a:r>
            <a:r>
              <a:rPr lang="en-US" b="1" dirty="0" smtClean="0"/>
              <a:t>dependency</a:t>
            </a:r>
            <a:r>
              <a:rPr lang="en-US" dirty="0" smtClean="0"/>
              <a:t> or </a:t>
            </a:r>
            <a:r>
              <a:rPr lang="en-US" b="1" dirty="0" smtClean="0"/>
              <a:t>s</a:t>
            </a:r>
            <a:r>
              <a:rPr lang="en-US" b="1" dirty="0" smtClean="0"/>
              <a:t>erialization Graph</a:t>
            </a:r>
          </a:p>
          <a:p>
            <a:pPr lvl="1"/>
            <a:r>
              <a:rPr lang="en-US" dirty="0" smtClean="0"/>
              <a:t>One node per transaction</a:t>
            </a:r>
          </a:p>
          <a:p>
            <a:pPr lvl="1"/>
            <a:r>
              <a:rPr lang="en-US" dirty="0" smtClean="0"/>
              <a:t>For each object X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Ti:W</a:t>
            </a:r>
            <a:r>
              <a:rPr lang="en-US" dirty="0" smtClean="0"/>
              <a:t>(X) </a:t>
            </a:r>
            <a:r>
              <a:rPr lang="en-US" dirty="0" smtClean="0"/>
              <a:t>followed by </a:t>
            </a:r>
            <a:r>
              <a:rPr lang="en-US" dirty="0" err="1" smtClean="0"/>
              <a:t>Tj:R</a:t>
            </a:r>
            <a:r>
              <a:rPr lang="en-US" dirty="0" smtClean="0"/>
              <a:t>(X) or </a:t>
            </a:r>
            <a:r>
              <a:rPr lang="en-US" dirty="0" err="1" smtClean="0"/>
              <a:t>Tj:W</a:t>
            </a:r>
            <a:r>
              <a:rPr lang="en-US" dirty="0" smtClean="0"/>
              <a:t>(X), then add edge (Ti, </a:t>
            </a:r>
            <a:r>
              <a:rPr lang="en-US" dirty="0" err="1" smtClean="0"/>
              <a:t>Tj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If </a:t>
            </a:r>
            <a:r>
              <a:rPr lang="en-US" dirty="0" err="1" smtClean="0"/>
              <a:t>Ti:R</a:t>
            </a:r>
            <a:r>
              <a:rPr lang="en-US" dirty="0" smtClean="0"/>
              <a:t>(X) followed by </a:t>
            </a:r>
            <a:r>
              <a:rPr lang="en-US" dirty="0" err="1" smtClean="0"/>
              <a:t>Tj:W</a:t>
            </a:r>
            <a:r>
              <a:rPr lang="en-US" dirty="0" smtClean="0"/>
              <a:t>(X), then add edge (</a:t>
            </a:r>
            <a:r>
              <a:rPr lang="en-US" dirty="0" err="1" smtClean="0"/>
              <a:t>Ti,Tj</a:t>
            </a:r>
            <a:r>
              <a:rPr lang="en-US" dirty="0" smtClean="0"/>
              <a:t>)</a:t>
            </a:r>
          </a:p>
          <a:p>
            <a:r>
              <a:rPr lang="en-US" b="1" u="sng" dirty="0" smtClean="0"/>
              <a:t>Theorem</a:t>
            </a:r>
            <a:r>
              <a:rPr lang="en-US" dirty="0" smtClean="0"/>
              <a:t>: Schedule is conflict </a:t>
            </a:r>
            <a:r>
              <a:rPr lang="en-US" dirty="0" err="1" smtClean="0"/>
              <a:t>serializable</a:t>
            </a:r>
            <a:r>
              <a:rPr lang="en-US" dirty="0" smtClean="0"/>
              <a:t> if and only if its dependency graph is acyclic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Example: Dependency Graphs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1447800"/>
          <a:ext cx="2209800" cy="406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"/>
                <a:gridCol w="11049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T1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R(A)</a:t>
                      </a:r>
                    </a:p>
                    <a:p>
                      <a:r>
                        <a:rPr lang="en-US" sz="1800" dirty="0" smtClean="0"/>
                        <a:t>A=A+100</a:t>
                      </a:r>
                    </a:p>
                    <a:p>
                      <a:r>
                        <a:rPr lang="en-US" sz="1800" dirty="0" smtClean="0"/>
                        <a:t>W(A)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R(A)</a:t>
                      </a:r>
                    </a:p>
                    <a:p>
                      <a:r>
                        <a:rPr lang="en-US" sz="1800" dirty="0" smtClean="0"/>
                        <a:t>A=1.06*A</a:t>
                      </a:r>
                    </a:p>
                    <a:p>
                      <a:r>
                        <a:rPr lang="en-US" sz="1800" dirty="0" smtClean="0"/>
                        <a:t>W(A)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B=1.06*B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W(B)</a:t>
                      </a:r>
                      <a:endParaRPr lang="en-US" sz="1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R(B)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B=B-100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W(B)</a:t>
                      </a:r>
                      <a:endParaRPr lang="en-US" sz="18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2667000" y="1981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648200" y="1981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10" name="Arc 9"/>
          <p:cNvSpPr/>
          <p:nvPr/>
        </p:nvSpPr>
        <p:spPr>
          <a:xfrm>
            <a:off x="2971800" y="1752600"/>
            <a:ext cx="1828800" cy="990600"/>
          </a:xfrm>
          <a:prstGeom prst="arc">
            <a:avLst>
              <a:gd name="adj1" fmla="val 11593160"/>
              <a:gd name="adj2" fmla="val 2081502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33800" y="1371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Arc 11"/>
          <p:cNvSpPr/>
          <p:nvPr/>
        </p:nvSpPr>
        <p:spPr>
          <a:xfrm flipV="1">
            <a:off x="3048000" y="1905000"/>
            <a:ext cx="1828800" cy="914400"/>
          </a:xfrm>
          <a:prstGeom prst="arc">
            <a:avLst>
              <a:gd name="adj1" fmla="val 11593160"/>
              <a:gd name="adj2" fmla="val 20815024"/>
            </a:avLst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733800" y="2438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143000" y="2590800"/>
            <a:ext cx="609600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6200000" flipH="1">
            <a:off x="990600" y="2743200"/>
            <a:ext cx="9144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85800" y="4191000"/>
            <a:ext cx="1447800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0800000" flipV="1">
            <a:off x="990600" y="4419600"/>
            <a:ext cx="685800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16200000" flipH="1">
            <a:off x="723900" y="2324100"/>
            <a:ext cx="1371600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6172200" y="1280160"/>
          <a:ext cx="2438400" cy="406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T1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T2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R(A)</a:t>
                      </a:r>
                    </a:p>
                    <a:p>
                      <a:r>
                        <a:rPr lang="en-US" sz="1800" dirty="0" smtClean="0"/>
                        <a:t>A=A+100</a:t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W(A)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R(A)</a:t>
                      </a:r>
                    </a:p>
                    <a:p>
                      <a:r>
                        <a:rPr lang="en-US" sz="1800" dirty="0" smtClean="0"/>
                        <a:t>A=1.06*A</a:t>
                      </a:r>
                    </a:p>
                    <a:p>
                      <a:r>
                        <a:rPr lang="en-US" sz="1800" dirty="0" smtClean="0"/>
                        <a:t>W(A)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R(B)</a:t>
                      </a:r>
                    </a:p>
                    <a:p>
                      <a:r>
                        <a:rPr lang="en-US" sz="1800" dirty="0" smtClean="0"/>
                        <a:t>B=B-100</a:t>
                      </a:r>
                    </a:p>
                    <a:p>
                      <a:r>
                        <a:rPr lang="en-US" sz="1800" dirty="0" smtClean="0"/>
                        <a:t>W(B)</a:t>
                      </a:r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R(B)</a:t>
                      </a:r>
                    </a:p>
                    <a:p>
                      <a:r>
                        <a:rPr lang="en-US" sz="1800" dirty="0" smtClean="0"/>
                        <a:t>B=1.06*B</a:t>
                      </a:r>
                    </a:p>
                    <a:p>
                      <a:r>
                        <a:rPr lang="en-US" sz="1800" dirty="0" smtClean="0"/>
                        <a:t>W(B)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6781800" y="2438400"/>
            <a:ext cx="609600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6200000" flipH="1">
            <a:off x="6629400" y="2590800"/>
            <a:ext cx="9144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6400800" y="2209800"/>
            <a:ext cx="1295400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781800" y="4191000"/>
            <a:ext cx="609600" cy="3810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6200000" flipH="1">
            <a:off x="6553200" y="4419600"/>
            <a:ext cx="10668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6438900" y="4076700"/>
            <a:ext cx="1219200" cy="685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990600" y="4648200"/>
            <a:ext cx="838200" cy="533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37338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T1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5715000" y="4648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T2</a:t>
            </a:r>
            <a:endParaRPr lang="en-US" dirty="0"/>
          </a:p>
        </p:txBody>
      </p:sp>
      <p:sp>
        <p:nvSpPr>
          <p:cNvPr id="56" name="Arc 55"/>
          <p:cNvSpPr/>
          <p:nvPr/>
        </p:nvSpPr>
        <p:spPr>
          <a:xfrm>
            <a:off x="4038600" y="4419600"/>
            <a:ext cx="1828800" cy="990600"/>
          </a:xfrm>
          <a:prstGeom prst="arc">
            <a:avLst>
              <a:gd name="adj1" fmla="val 11593160"/>
              <a:gd name="adj2" fmla="val 20815024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800600" y="40386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58" name="Arc 57"/>
          <p:cNvSpPr/>
          <p:nvPr/>
        </p:nvSpPr>
        <p:spPr>
          <a:xfrm flipV="1">
            <a:off x="4114800" y="4572000"/>
            <a:ext cx="1828800" cy="914400"/>
          </a:xfrm>
          <a:prstGeom prst="arc">
            <a:avLst>
              <a:gd name="adj1" fmla="val 11593160"/>
              <a:gd name="adj2" fmla="val 20815024"/>
            </a:avLst>
          </a:prstGeom>
          <a:ln w="254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800600" y="51054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Strict Two-Phase 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 u="sng" dirty="0" smtClean="0">
                <a:solidFill>
                  <a:schemeClr val="accent2"/>
                </a:solidFill>
              </a:rPr>
              <a:t>Strict Two-phase Locking (Strict 2PL) Protocol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Each </a:t>
            </a:r>
            <a:r>
              <a:rPr lang="en-US" dirty="0" err="1" smtClean="0"/>
              <a:t>Xact</a:t>
            </a:r>
            <a:r>
              <a:rPr lang="en-US" dirty="0" smtClean="0"/>
              <a:t> must obtain a </a:t>
            </a:r>
            <a:r>
              <a:rPr lang="en-US" dirty="0" smtClean="0">
                <a:solidFill>
                  <a:schemeClr val="accent2"/>
                </a:solidFill>
              </a:rPr>
              <a:t>S (</a:t>
            </a:r>
            <a:r>
              <a:rPr lang="en-US" i="1" dirty="0" smtClean="0">
                <a:solidFill>
                  <a:schemeClr val="accent2"/>
                </a:solidFill>
              </a:rPr>
              <a:t>shared</a:t>
            </a:r>
            <a:r>
              <a:rPr lang="en-US" dirty="0" smtClean="0">
                <a:solidFill>
                  <a:schemeClr val="accent2"/>
                </a:solidFill>
              </a:rPr>
              <a:t>) lock </a:t>
            </a:r>
            <a:r>
              <a:rPr lang="en-US" dirty="0" smtClean="0"/>
              <a:t>on object before reading, and an </a:t>
            </a:r>
            <a:r>
              <a:rPr lang="en-US" dirty="0" smtClean="0">
                <a:solidFill>
                  <a:schemeClr val="accent2"/>
                </a:solidFill>
              </a:rPr>
              <a:t>X (</a:t>
            </a:r>
            <a:r>
              <a:rPr lang="en-US" i="1" dirty="0" smtClean="0">
                <a:solidFill>
                  <a:schemeClr val="accent2"/>
                </a:solidFill>
              </a:rPr>
              <a:t>exclusive</a:t>
            </a:r>
            <a:r>
              <a:rPr lang="en-US" dirty="0" smtClean="0">
                <a:solidFill>
                  <a:schemeClr val="accent2"/>
                </a:solidFill>
              </a:rPr>
              <a:t>) lock </a:t>
            </a:r>
            <a:r>
              <a:rPr lang="en-US" dirty="0" smtClean="0"/>
              <a:t>on object before writing.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All locks held by a transaction are released when the transaction completes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 If an </a:t>
            </a:r>
            <a:r>
              <a:rPr lang="en-US" dirty="0" err="1" smtClean="0"/>
              <a:t>Xact</a:t>
            </a:r>
            <a:r>
              <a:rPr lang="en-US" dirty="0" smtClean="0"/>
              <a:t> holds an X lock on an object, no other </a:t>
            </a:r>
            <a:r>
              <a:rPr lang="en-US" dirty="0" err="1" smtClean="0"/>
              <a:t>Xact</a:t>
            </a:r>
            <a:r>
              <a:rPr lang="en-US" dirty="0" smtClean="0"/>
              <a:t> can get a lock (S or X) on that object.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Strict 2PL allows only schedules whose precedence graph is acyclic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3/2/2010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169</TotalTime>
  <Words>1099</Words>
  <Application>Microsoft Office PowerPoint</Application>
  <PresentationFormat>On-screen Show (4:3)</PresentationFormat>
  <Paragraphs>299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ICS 421 Spring 2010</vt:lpstr>
      <vt:lpstr>ICS 421 Spring 2010 Transactions &amp; Concurrency Control (i)</vt:lpstr>
      <vt:lpstr>ACID Properties</vt:lpstr>
      <vt:lpstr>Scheduling Transactions</vt:lpstr>
      <vt:lpstr>Example: Transactions &amp; Schedules</vt:lpstr>
      <vt:lpstr>Conflict Serializability</vt:lpstr>
      <vt:lpstr>Example: Conflicts &amp; Schedules</vt:lpstr>
      <vt:lpstr>Testing for Conflict Serializability</vt:lpstr>
      <vt:lpstr>Example: Dependency Graphs</vt:lpstr>
      <vt:lpstr>Strict Two-Phase Locking</vt:lpstr>
      <vt:lpstr>Example (Strict 2PL)</vt:lpstr>
      <vt:lpstr>Two-Phase Locking (2PL)</vt:lpstr>
      <vt:lpstr>Example (Non-Strict 2PL)</vt:lpstr>
      <vt:lpstr>Lock Management</vt:lpstr>
      <vt:lpstr>Deadlocks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Transactions &amp; Concurrency Control</dc:title>
  <dc:creator>Lipyeow Lim</dc:creator>
  <cp:lastModifiedBy>Lipyeow Lim</cp:lastModifiedBy>
  <cp:revision>19</cp:revision>
  <dcterms:created xsi:type="dcterms:W3CDTF">2010-03-01T20:38:07Z</dcterms:created>
  <dcterms:modified xsi:type="dcterms:W3CDTF">2010-03-01T23:27:35Z</dcterms:modified>
</cp:coreProperties>
</file>