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2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3/3/2010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 &amp; Recovery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Periodically, the DBMS creates a </a:t>
            </a:r>
            <a:r>
              <a:rPr lang="en-US" u="sng" dirty="0" smtClean="0">
                <a:solidFill>
                  <a:schemeClr val="accent2"/>
                </a:solidFill>
              </a:rPr>
              <a:t>checkpoint</a:t>
            </a:r>
            <a:r>
              <a:rPr lang="en-US" dirty="0" smtClean="0"/>
              <a:t>, in order to minimize the time taken to recover in the event of a system crash.  Write to log: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Indicates when </a:t>
            </a:r>
            <a:r>
              <a:rPr lang="en-US" dirty="0" err="1" smtClean="0"/>
              <a:t>chkpt</a:t>
            </a:r>
            <a:r>
              <a:rPr lang="en-US" dirty="0" smtClean="0"/>
              <a:t> began.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record:  Contains current </a:t>
            </a:r>
            <a:r>
              <a:rPr lang="en-US" i="1" dirty="0" err="1" smtClean="0"/>
              <a:t>Xact</a:t>
            </a:r>
            <a:r>
              <a:rPr lang="en-US" i="1" dirty="0" smtClean="0"/>
              <a:t> table </a:t>
            </a:r>
            <a:r>
              <a:rPr lang="en-US" dirty="0" smtClean="0"/>
              <a:t>and </a:t>
            </a:r>
            <a:r>
              <a:rPr lang="en-US" i="1" dirty="0" smtClean="0"/>
              <a:t>dirty page table</a:t>
            </a:r>
            <a:r>
              <a:rPr lang="en-US" dirty="0" smtClean="0"/>
              <a:t>.  This is a </a:t>
            </a:r>
            <a:r>
              <a:rPr lang="en-US" dirty="0" smtClean="0">
                <a:solidFill>
                  <a:schemeClr val="accent2"/>
                </a:solidFill>
              </a:rPr>
              <a:t>`fuzzy checkpoint’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 smtClean="0"/>
              <a:t>Xacts</a:t>
            </a:r>
            <a:r>
              <a:rPr lang="en-US" dirty="0" smtClean="0"/>
              <a:t> continue to run; so these tables accurate only as of the time of the </a:t>
            </a:r>
            <a:r>
              <a:rPr lang="en-US" dirty="0" err="1" smtClean="0">
                <a:solidFill>
                  <a:schemeClr val="accent2"/>
                </a:solidFill>
              </a:rPr>
              <a:t>begin_checkpoint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record.</a:t>
            </a:r>
          </a:p>
          <a:p>
            <a:pPr lvl="2"/>
            <a:r>
              <a:rPr lang="en-US" dirty="0" smtClean="0"/>
              <a:t>No attempt to force dirty pages to disk; effectiveness of checkpoint limited by oldest unwritten change to a dirty page. (So it’s a good idea to periodically flush dirty pages to disk!)</a:t>
            </a:r>
          </a:p>
          <a:p>
            <a:pPr lvl="1"/>
            <a:r>
              <a:rPr lang="en-US" dirty="0" smtClean="0"/>
              <a:t>Store LSN of </a:t>
            </a:r>
            <a:r>
              <a:rPr lang="en-US" dirty="0" err="1" smtClean="0"/>
              <a:t>chkpt</a:t>
            </a:r>
            <a:r>
              <a:rPr lang="en-US" dirty="0" smtClean="0"/>
              <a:t> record in a safe place (</a:t>
            </a:r>
            <a:r>
              <a:rPr lang="en-US" i="1" dirty="0" smtClean="0">
                <a:solidFill>
                  <a:schemeClr val="accent2"/>
                </a:solidFill>
              </a:rPr>
              <a:t>master </a:t>
            </a:r>
            <a:r>
              <a:rPr lang="en-US" dirty="0" smtClean="0"/>
              <a:t>record).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What’s Stored 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800600" y="3200400"/>
            <a:ext cx="3810000" cy="304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/>
              <a:t>DB on Disk</a:t>
            </a:r>
          </a:p>
          <a:p>
            <a:pPr algn="ctr"/>
            <a:r>
              <a:rPr lang="en-US" sz="3200" dirty="0" smtClean="0"/>
              <a:t>Data Pages with </a:t>
            </a:r>
            <a:r>
              <a:rPr lang="en-US" sz="3200" dirty="0" err="1" smtClean="0"/>
              <a:t>pageLSN</a:t>
            </a:r>
            <a:endParaRPr lang="en-US" sz="3200" dirty="0" smtClean="0"/>
          </a:p>
          <a:p>
            <a:pPr algn="ctr"/>
            <a:r>
              <a:rPr lang="en-US" sz="3200" dirty="0" smtClean="0"/>
              <a:t>master record</a:t>
            </a:r>
            <a:endParaRPr lang="en-US" sz="3200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457200" y="3276600"/>
            <a:ext cx="4038600" cy="2743200"/>
          </a:xfrm>
          <a:prstGeom prst="flowChartMagneticDrum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u="sng" dirty="0" smtClean="0"/>
              <a:t>Log</a:t>
            </a:r>
          </a:p>
          <a:p>
            <a:r>
              <a:rPr lang="en-US" sz="2400" dirty="0" err="1" smtClean="0"/>
              <a:t>LogRec</a:t>
            </a:r>
            <a:r>
              <a:rPr lang="en-US" sz="2400" dirty="0" smtClean="0"/>
              <a:t>(LSN, </a:t>
            </a:r>
            <a:r>
              <a:rPr lang="en-US" sz="2400" dirty="0" err="1" smtClean="0"/>
              <a:t>prevLSN,XID,type,pageID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, offset, before, after)</a:t>
            </a:r>
            <a:endParaRPr lang="en-US" sz="2400" dirty="0"/>
          </a:p>
        </p:txBody>
      </p:sp>
      <p:sp>
        <p:nvSpPr>
          <p:cNvPr id="11" name="Bevel 10"/>
          <p:cNvSpPr/>
          <p:nvPr/>
        </p:nvSpPr>
        <p:spPr>
          <a:xfrm>
            <a:off x="685800" y="1219200"/>
            <a:ext cx="7467600" cy="1828800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flushedLSN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Xact</a:t>
            </a:r>
            <a:r>
              <a:rPr lang="en-US" sz="2400" b="1" dirty="0" smtClean="0">
                <a:solidFill>
                  <a:schemeClr val="tx1"/>
                </a:solidFill>
              </a:rPr>
              <a:t> Table </a:t>
            </a:r>
            <a:r>
              <a:rPr lang="en-US" sz="2400" dirty="0" smtClean="0">
                <a:solidFill>
                  <a:schemeClr val="tx1"/>
                </a:solidFill>
              </a:rPr>
              <a:t>(XID, </a:t>
            </a:r>
            <a:r>
              <a:rPr lang="en-US" sz="2400" dirty="0" err="1" smtClean="0">
                <a:solidFill>
                  <a:schemeClr val="tx1"/>
                </a:solidFill>
              </a:rPr>
              <a:t>lastLSN</a:t>
            </a:r>
            <a:r>
              <a:rPr lang="en-US" sz="2400" dirty="0" smtClean="0">
                <a:solidFill>
                  <a:schemeClr val="tx1"/>
                </a:solidFill>
              </a:rPr>
              <a:t>, status)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Dirty Page Table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pageID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recLSN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ARIES Recovery Algorithm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962400" y="1219200"/>
            <a:ext cx="487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ook Antiqua" pitchFamily="18" charset="0"/>
              </a:rPr>
              <a:t>Start from a </a:t>
            </a:r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checkpoint</a:t>
            </a:r>
            <a:r>
              <a:rPr lang="en-US" dirty="0" smtClean="0">
                <a:latin typeface="Book Antiqua" pitchFamily="18" charset="0"/>
              </a:rPr>
              <a:t> (found via </a:t>
            </a:r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master</a:t>
            </a:r>
            <a:r>
              <a:rPr lang="en-US" dirty="0" smtClean="0">
                <a:latin typeface="Book Antiqua" pitchFamily="18" charset="0"/>
              </a:rPr>
              <a:t> record).</a:t>
            </a:r>
          </a:p>
          <a:p>
            <a:r>
              <a:rPr lang="en-US" dirty="0" smtClean="0">
                <a:latin typeface="Book Antiqua" pitchFamily="18" charset="0"/>
              </a:rPr>
              <a:t>Three phases.  Need to:</a:t>
            </a:r>
          </a:p>
          <a:p>
            <a:pPr lvl="1">
              <a:buClr>
                <a:schemeClr val="tx1"/>
              </a:buClr>
              <a:buFontTx/>
              <a:buChar char="–"/>
            </a:pPr>
            <a:r>
              <a:rPr lang="en-US" dirty="0" smtClean="0">
                <a:solidFill>
                  <a:srgbClr val="0000FF"/>
                </a:solidFill>
                <a:latin typeface="Book Antiqua" pitchFamily="18" charset="0"/>
              </a:rPr>
              <a:t>Analyze : </a:t>
            </a:r>
            <a:r>
              <a:rPr lang="en-US" dirty="0" smtClean="0">
                <a:latin typeface="Book Antiqua" pitchFamily="18" charset="0"/>
              </a:rPr>
              <a:t>Figure </a:t>
            </a:r>
            <a:r>
              <a:rPr lang="en-US" dirty="0" smtClean="0">
                <a:latin typeface="Book Antiqua" pitchFamily="18" charset="0"/>
              </a:rPr>
              <a:t>out which </a:t>
            </a:r>
            <a:r>
              <a:rPr lang="en-US" dirty="0" err="1" smtClean="0">
                <a:latin typeface="Book Antiqua" pitchFamily="18" charset="0"/>
              </a:rPr>
              <a:t>Xacts</a:t>
            </a:r>
            <a:r>
              <a:rPr lang="en-US" dirty="0" smtClean="0">
                <a:latin typeface="Book Antiqua" pitchFamily="18" charset="0"/>
              </a:rPr>
              <a:t> committed since checkpoint, which </a:t>
            </a:r>
            <a:r>
              <a:rPr lang="en-US" dirty="0" smtClean="0">
                <a:latin typeface="Book Antiqua" pitchFamily="18" charset="0"/>
              </a:rPr>
              <a:t>failed.</a:t>
            </a:r>
            <a:endParaRPr lang="en-US" dirty="0" smtClean="0">
              <a:latin typeface="Book Antiqua" pitchFamily="18" charset="0"/>
            </a:endParaRPr>
          </a:p>
          <a:p>
            <a:pPr lvl="1">
              <a:buClr>
                <a:schemeClr val="tx1"/>
              </a:buClr>
              <a:buFontTx/>
              <a:buChar char="–"/>
            </a:pPr>
            <a:r>
              <a:rPr lang="en-US" dirty="0" smtClean="0">
                <a:solidFill>
                  <a:schemeClr val="accent2"/>
                </a:solidFill>
                <a:latin typeface="Book Antiqua" pitchFamily="18" charset="0"/>
              </a:rPr>
              <a:t>REDO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i="1" dirty="0" smtClean="0">
                <a:latin typeface="Book Antiqua" pitchFamily="18" charset="0"/>
              </a:rPr>
              <a:t>all</a:t>
            </a:r>
            <a:r>
              <a:rPr lang="en-US" dirty="0" smtClean="0">
                <a:latin typeface="Book Antiqua" pitchFamily="18" charset="0"/>
              </a:rPr>
              <a:t> actions.</a:t>
            </a:r>
          </a:p>
          <a:p>
            <a:pPr lvl="2">
              <a:buClr>
                <a:schemeClr val="tx1"/>
              </a:buClr>
              <a:buSzPct val="65000"/>
              <a:buFont typeface="Monotype Sorts" charset="2"/>
              <a:buChar char="u"/>
            </a:pPr>
            <a:r>
              <a:rPr lang="en-US" dirty="0" smtClean="0">
                <a:latin typeface="Book Antiqua" pitchFamily="18" charset="0"/>
              </a:rPr>
              <a:t>(repeat history)</a:t>
            </a:r>
          </a:p>
          <a:p>
            <a:pPr lvl="1">
              <a:buClr>
                <a:schemeClr val="tx1"/>
              </a:buClr>
              <a:buFontTx/>
              <a:buChar char="–"/>
            </a:pPr>
            <a:r>
              <a:rPr lang="en-US" dirty="0" smtClean="0">
                <a:solidFill>
                  <a:srgbClr val="009900"/>
                </a:solidFill>
                <a:latin typeface="Book Antiqua" pitchFamily="18" charset="0"/>
              </a:rPr>
              <a:t>UNDO</a:t>
            </a:r>
            <a:r>
              <a:rPr lang="en-US" dirty="0" smtClean="0">
                <a:latin typeface="Book Antiqua" pitchFamily="18" charset="0"/>
              </a:rPr>
              <a:t> effects of failed </a:t>
            </a:r>
            <a:r>
              <a:rPr lang="en-US" dirty="0" err="1" smtClean="0">
                <a:latin typeface="Book Antiqua" pitchFamily="18" charset="0"/>
              </a:rPr>
              <a:t>Xacts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57400" y="1341437"/>
            <a:ext cx="0" cy="41402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8450" y="1295400"/>
            <a:ext cx="1684338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latin typeface="Book Antiqua" pitchFamily="18" charset="0"/>
              </a:rPr>
              <a:t>Oldest log rec. of Xact active at crash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96863" y="2514600"/>
            <a:ext cx="1684337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latin typeface="Book Antiqua" pitchFamily="18" charset="0"/>
              </a:rPr>
              <a:t>Smallest recLSN in dirty page table after Analysis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5275" y="4648200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latin typeface="Book Antiqua" pitchFamily="18" charset="0"/>
              </a:rPr>
              <a:t>Last chkpt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71475" y="5334000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latin typeface="Book Antiqua" pitchFamily="18" charset="0"/>
              </a:rPr>
              <a:t>CRASH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17700" y="1849437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17700" y="3221037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917700" y="4821237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917700" y="5583237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4846637"/>
            <a:ext cx="0" cy="711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95600" y="3246437"/>
            <a:ext cx="0" cy="2311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52800" y="1874837"/>
            <a:ext cx="0" cy="36830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63775" y="5715000"/>
            <a:ext cx="4143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720975" y="5716587"/>
            <a:ext cx="396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R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78175" y="5716587"/>
            <a:ext cx="4143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009900"/>
                </a:solidFill>
                <a:latin typeface="Book Antiqua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Reconstruct state at checkpoint.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>
                <a:solidFill>
                  <a:schemeClr val="accent2"/>
                </a:solidFill>
              </a:rPr>
              <a:t>end_checkpoint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record.</a:t>
            </a:r>
          </a:p>
          <a:p>
            <a:r>
              <a:rPr lang="en-US" dirty="0" smtClean="0"/>
              <a:t>Scan log forward from checkpoint.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record: Remove </a:t>
            </a:r>
            <a:r>
              <a:rPr lang="en-US" dirty="0" err="1" smtClean="0"/>
              <a:t>Xact</a:t>
            </a:r>
            <a:r>
              <a:rPr lang="en-US" dirty="0" smtClean="0"/>
              <a:t> from </a:t>
            </a:r>
            <a:r>
              <a:rPr lang="en-US" dirty="0" err="1" smtClean="0"/>
              <a:t>Xact</a:t>
            </a:r>
            <a:r>
              <a:rPr lang="en-US" dirty="0" smtClean="0"/>
              <a:t> table.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Other records: </a:t>
            </a:r>
            <a:r>
              <a:rPr lang="en-US" dirty="0" smtClean="0"/>
              <a:t>Add </a:t>
            </a:r>
            <a:r>
              <a:rPr lang="en-US" dirty="0" err="1" smtClean="0"/>
              <a:t>Xact</a:t>
            </a:r>
            <a:r>
              <a:rPr lang="en-US" dirty="0" smtClean="0"/>
              <a:t> to </a:t>
            </a:r>
            <a:r>
              <a:rPr lang="en-US" dirty="0" err="1" smtClean="0"/>
              <a:t>Xact</a:t>
            </a:r>
            <a:r>
              <a:rPr lang="en-US" dirty="0" smtClean="0"/>
              <a:t> table, set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=LSN</a:t>
            </a:r>
            <a:r>
              <a:rPr lang="en-US" dirty="0" smtClean="0"/>
              <a:t>, change </a:t>
            </a:r>
            <a:r>
              <a:rPr lang="en-US" dirty="0" err="1" smtClean="0"/>
              <a:t>Xact</a:t>
            </a:r>
            <a:r>
              <a:rPr lang="en-US" dirty="0" smtClean="0"/>
              <a:t> status on </a:t>
            </a:r>
            <a:r>
              <a:rPr lang="en-US" dirty="0" smtClean="0">
                <a:solidFill>
                  <a:schemeClr val="accent2"/>
                </a:solidFill>
              </a:rPr>
              <a:t>commit.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record: If P not in Dirty Page Table,</a:t>
            </a:r>
          </a:p>
          <a:p>
            <a:pPr lvl="2"/>
            <a:r>
              <a:rPr lang="en-US" dirty="0" smtClean="0"/>
              <a:t>Add P to D.P.T., set its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>
                <a:solidFill>
                  <a:schemeClr val="accent2"/>
                </a:solidFill>
              </a:rPr>
              <a:t>=LSN.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REDO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</a:t>
            </a:r>
            <a:r>
              <a:rPr lang="en-US" i="1" dirty="0" smtClean="0">
                <a:solidFill>
                  <a:schemeClr val="accent2"/>
                </a:solidFill>
              </a:rPr>
              <a:t> repeat History</a:t>
            </a:r>
            <a:r>
              <a:rPr lang="en-US" dirty="0" smtClean="0"/>
              <a:t> to reconstruct state at crash:</a:t>
            </a:r>
          </a:p>
          <a:p>
            <a:pPr lvl="1"/>
            <a:r>
              <a:rPr lang="en-US" dirty="0" smtClean="0"/>
              <a:t>Reapply </a:t>
            </a:r>
            <a:r>
              <a:rPr lang="en-US" i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updates (even of aborted </a:t>
            </a:r>
            <a:r>
              <a:rPr lang="en-US" dirty="0" err="1" smtClean="0"/>
              <a:t>Xacts</a:t>
            </a:r>
            <a:r>
              <a:rPr lang="en-US" dirty="0" smtClean="0"/>
              <a:t>!), redo CLRs.</a:t>
            </a:r>
          </a:p>
          <a:p>
            <a:r>
              <a:rPr lang="en-US" dirty="0" smtClean="0"/>
              <a:t>Scan forward from log </a:t>
            </a:r>
            <a:r>
              <a:rPr lang="en-US" dirty="0" err="1" smtClean="0"/>
              <a:t>rec</a:t>
            </a:r>
            <a:r>
              <a:rPr lang="en-US" dirty="0" smtClean="0"/>
              <a:t> containing smallest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in D.P.T. For each </a:t>
            </a:r>
            <a:r>
              <a:rPr lang="en-US" sz="2400" dirty="0" smtClean="0"/>
              <a:t>CLR</a:t>
            </a:r>
            <a:r>
              <a:rPr lang="en-US" dirty="0" smtClean="0"/>
              <a:t> or update log </a:t>
            </a:r>
            <a:r>
              <a:rPr lang="en-US" dirty="0" err="1" smtClean="0"/>
              <a:t>rec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, </a:t>
            </a:r>
            <a:r>
              <a:rPr lang="en-US" sz="2400" dirty="0" smtClean="0"/>
              <a:t>REDO</a:t>
            </a:r>
            <a:r>
              <a:rPr lang="en-US" dirty="0" smtClean="0"/>
              <a:t> the action unless:  </a:t>
            </a:r>
          </a:p>
          <a:p>
            <a:pPr lvl="1"/>
            <a:r>
              <a:rPr lang="en-US" dirty="0" smtClean="0"/>
              <a:t>Affected page is not in the Dirty Page Table, or</a:t>
            </a:r>
          </a:p>
          <a:p>
            <a:pPr lvl="1"/>
            <a:r>
              <a:rPr lang="en-US" dirty="0" smtClean="0"/>
              <a:t>Affected page is in D.P.T., but has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>
                <a:solidFill>
                  <a:schemeClr val="accent2"/>
                </a:solidFill>
              </a:rPr>
              <a:t> &gt; LSN, </a:t>
            </a:r>
            <a:r>
              <a:rPr lang="en-US" dirty="0" smtClean="0"/>
              <a:t>or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(in DB)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>
                <a:solidFill>
                  <a:schemeClr val="accent2"/>
                </a:solidFill>
              </a:rPr>
              <a:t>LSN.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sz="2400" dirty="0" smtClean="0">
                <a:solidFill>
                  <a:schemeClr val="accent2"/>
                </a:solidFill>
              </a:rPr>
              <a:t>REDO</a:t>
            </a:r>
            <a:r>
              <a:rPr lang="en-US" dirty="0" smtClean="0"/>
              <a:t> an action:</a:t>
            </a:r>
          </a:p>
          <a:p>
            <a:pPr lvl="1"/>
            <a:r>
              <a:rPr lang="en-US" dirty="0" smtClean="0"/>
              <a:t>Reapply logged action.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LSN</a:t>
            </a:r>
            <a:r>
              <a:rPr lang="en-US" dirty="0" smtClean="0"/>
              <a:t>.  No additional logging!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UNDO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{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| </a:t>
            </a:r>
            <a:r>
              <a:rPr lang="en-US" i="1" dirty="0" smtClean="0">
                <a:solidFill>
                  <a:schemeClr val="accent2"/>
                </a:solidFill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a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 of a “loser” </a:t>
            </a:r>
            <a:r>
              <a:rPr lang="en-US" dirty="0" err="1" smtClean="0">
                <a:solidFill>
                  <a:schemeClr val="accent2"/>
                </a:solidFill>
              </a:rPr>
              <a:t>Xact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Repeat:</a:t>
            </a:r>
            <a:endParaRPr lang="en-US" dirty="0" smtClean="0"/>
          </a:p>
          <a:p>
            <a:pPr lvl="1"/>
            <a:r>
              <a:rPr lang="en-US" dirty="0" smtClean="0"/>
              <a:t>Choose largest LSN among </a:t>
            </a:r>
            <a:r>
              <a:rPr lang="en-US" dirty="0" err="1" smtClean="0"/>
              <a:t>ToUndo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==NULL</a:t>
            </a:r>
            <a:endParaRPr lang="en-US" dirty="0" smtClean="0"/>
          </a:p>
          <a:p>
            <a:pPr lvl="2"/>
            <a:r>
              <a:rPr lang="en-US" dirty="0" smtClean="0"/>
              <a:t>Write an </a:t>
            </a:r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record for this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this LSN is a </a:t>
            </a:r>
            <a:r>
              <a:rPr lang="en-US" dirty="0" smtClean="0">
                <a:solidFill>
                  <a:schemeClr val="accent2"/>
                </a:solidFill>
              </a:rPr>
              <a:t>CLR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>
                <a:solidFill>
                  <a:schemeClr val="accent2"/>
                </a:solidFill>
              </a:rPr>
              <a:t> != NULL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Else this LSN is an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.  Undo the update, write a CLR, add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chemeClr val="accent2"/>
                </a:solidFill>
              </a:rPr>
              <a:t>ToUndo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Until </a:t>
            </a:r>
            <a:r>
              <a:rPr lang="en-US" b="1" dirty="0" err="1" smtClean="0">
                <a:solidFill>
                  <a:schemeClr val="accent2"/>
                </a:solidFill>
              </a:rPr>
              <a:t>ToUndo</a:t>
            </a:r>
            <a:r>
              <a:rPr lang="en-US" b="1" dirty="0" smtClean="0">
                <a:solidFill>
                  <a:schemeClr val="accent1"/>
                </a:solidFill>
              </a:rPr>
              <a:t> is empty.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Crash Recovery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838200"/>
            <a:ext cx="3733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transaction.</a:t>
            </a:r>
          </a:p>
          <a:p>
            <a:r>
              <a:rPr lang="en-US" dirty="0" smtClean="0"/>
              <a:t>Checkpoint has empty </a:t>
            </a:r>
            <a:r>
              <a:rPr lang="en-US" dirty="0" err="1" smtClean="0"/>
              <a:t>Xact</a:t>
            </a:r>
            <a:r>
              <a:rPr lang="en-US" dirty="0" smtClean="0"/>
              <a:t> &amp; dirty page tables.</a:t>
            </a:r>
          </a:p>
          <a:p>
            <a:r>
              <a:rPr lang="en-US" dirty="0" smtClean="0"/>
              <a:t>Analysis Phase:</a:t>
            </a:r>
          </a:p>
          <a:p>
            <a:pPr lvl="1"/>
            <a:r>
              <a:rPr lang="en-US" dirty="0" smtClean="0"/>
              <a:t>rebuilds </a:t>
            </a:r>
            <a:r>
              <a:rPr lang="en-US" dirty="0" err="1" smtClean="0"/>
              <a:t>Xact</a:t>
            </a:r>
            <a:r>
              <a:rPr lang="en-US" dirty="0" smtClean="0"/>
              <a:t> table &amp; dirty page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sync on disk data pages up to crash</a:t>
            </a:r>
          </a:p>
          <a:p>
            <a:r>
              <a:rPr lang="en-US" dirty="0" smtClean="0"/>
              <a:t>UNDO</a:t>
            </a:r>
          </a:p>
          <a:p>
            <a:pPr lvl="1"/>
            <a:r>
              <a:rPr lang="en-US" dirty="0" smtClean="0"/>
              <a:t>rollback all uncommitted transactions at time of crash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1066800"/>
            <a:ext cx="1082348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T1</a:t>
            </a:r>
          </a:p>
          <a:p>
            <a:r>
              <a:rPr lang="en-US" dirty="0" smtClean="0"/>
              <a:t>R(P1)</a:t>
            </a:r>
            <a:endParaRPr lang="en-US" dirty="0" smtClean="0"/>
          </a:p>
          <a:p>
            <a:r>
              <a:rPr lang="en-US" dirty="0" smtClean="0"/>
              <a:t>W(P1)</a:t>
            </a:r>
            <a:endParaRPr lang="en-US" dirty="0" smtClean="0"/>
          </a:p>
          <a:p>
            <a:r>
              <a:rPr lang="en-US" dirty="0" smtClean="0"/>
              <a:t>W(P2)</a:t>
            </a:r>
          </a:p>
          <a:p>
            <a:r>
              <a:rPr lang="en-US" dirty="0" smtClean="0"/>
              <a:t>W(P1)</a:t>
            </a:r>
            <a:endParaRPr lang="en-US" dirty="0" smtClean="0"/>
          </a:p>
          <a:p>
            <a:r>
              <a:rPr lang="en-US" b="1" dirty="0" smtClean="0"/>
              <a:t>CRASH!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990600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24384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dirty page 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800" y="1371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10400" y="13716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72400" y="1371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lastLSN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00800" y="1676400"/>
            <a:ext cx="609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16764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2400" y="16764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86421" y="28194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pageID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24621" y="2819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recLSN</a:t>
            </a:r>
            <a:endParaRPr lang="en-US" dirty="0" smtClean="0"/>
          </a:p>
        </p:txBody>
      </p:sp>
      <p:grpSp>
        <p:nvGrpSpPr>
          <p:cNvPr id="2" name="Group 74"/>
          <p:cNvGrpSpPr/>
          <p:nvPr/>
        </p:nvGrpSpPr>
        <p:grpSpPr>
          <a:xfrm>
            <a:off x="6486421" y="3124200"/>
            <a:ext cx="1905000" cy="304800"/>
            <a:chOff x="6858000" y="3429000"/>
            <a:chExt cx="1905000" cy="304800"/>
          </a:xfrm>
        </p:grpSpPr>
        <p:sp>
          <p:nvSpPr>
            <p:cNvPr id="25" name="Rectangle 24"/>
            <p:cNvSpPr/>
            <p:nvPr/>
          </p:nvSpPr>
          <p:spPr>
            <a:xfrm>
              <a:off x="6858000" y="3429000"/>
              <a:ext cx="8382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96200" y="3429000"/>
              <a:ext cx="1066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19600" y="4038600"/>
            <a:ext cx="4495800" cy="381000"/>
            <a:chOff x="4267200" y="4419600"/>
            <a:chExt cx="4495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4267200" y="4419600"/>
              <a:ext cx="697624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LSN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64824" y="4419600"/>
              <a:ext cx="1007679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prevLSN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72503" y="4419600"/>
              <a:ext cx="697624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70128" y="4419600"/>
              <a:ext cx="697624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67752" y="4419600"/>
              <a:ext cx="852652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pageID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20403" y="4419600"/>
              <a:ext cx="542597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71"/>
          <p:cNvGrpSpPr/>
          <p:nvPr/>
        </p:nvGrpSpPr>
        <p:grpSpPr>
          <a:xfrm>
            <a:off x="4419600" y="5181600"/>
            <a:ext cx="4495800" cy="381000"/>
            <a:chOff x="457200" y="2895600"/>
            <a:chExt cx="4495800" cy="381000"/>
          </a:xfrm>
        </p:grpSpPr>
        <p:sp>
          <p:nvSpPr>
            <p:cNvPr id="45" name="Rectangle 44"/>
            <p:cNvSpPr/>
            <p:nvPr/>
          </p:nvSpPr>
          <p:spPr>
            <a:xfrm>
              <a:off x="457200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54824" y="2895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2503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60128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7752" y="2895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0403" y="2895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4419600" y="5562600"/>
            <a:ext cx="4495800" cy="381000"/>
            <a:chOff x="457200" y="3276600"/>
            <a:chExt cx="4495800" cy="381000"/>
          </a:xfrm>
        </p:grpSpPr>
        <p:sp>
          <p:nvSpPr>
            <p:cNvPr id="51" name="Rectangle 50"/>
            <p:cNvSpPr/>
            <p:nvPr/>
          </p:nvSpPr>
          <p:spPr>
            <a:xfrm>
              <a:off x="457200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54824" y="3276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62503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60128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57752" y="3276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10403" y="3276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73"/>
          <p:cNvGrpSpPr/>
          <p:nvPr/>
        </p:nvGrpSpPr>
        <p:grpSpPr>
          <a:xfrm>
            <a:off x="4419600" y="5943600"/>
            <a:ext cx="4495800" cy="381000"/>
            <a:chOff x="457200" y="3657600"/>
            <a:chExt cx="4495800" cy="381000"/>
          </a:xfrm>
        </p:grpSpPr>
        <p:sp>
          <p:nvSpPr>
            <p:cNvPr id="57" name="Rectangle 56"/>
            <p:cNvSpPr/>
            <p:nvPr/>
          </p:nvSpPr>
          <p:spPr>
            <a:xfrm>
              <a:off x="457200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4824" y="3657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62503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60128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7752" y="3657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10403" y="3657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75"/>
          <p:cNvGrpSpPr/>
          <p:nvPr/>
        </p:nvGrpSpPr>
        <p:grpSpPr>
          <a:xfrm>
            <a:off x="6486421" y="3429000"/>
            <a:ext cx="1905000" cy="304800"/>
            <a:chOff x="6858000" y="3733800"/>
            <a:chExt cx="1905000" cy="304800"/>
          </a:xfrm>
        </p:grpSpPr>
        <p:sp>
          <p:nvSpPr>
            <p:cNvPr id="63" name="Rectangle 62"/>
            <p:cNvSpPr/>
            <p:nvPr/>
          </p:nvSpPr>
          <p:spPr>
            <a:xfrm>
              <a:off x="6858000" y="3733800"/>
              <a:ext cx="8382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96200" y="3733800"/>
              <a:ext cx="1066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71"/>
          <p:cNvGrpSpPr/>
          <p:nvPr/>
        </p:nvGrpSpPr>
        <p:grpSpPr>
          <a:xfrm>
            <a:off x="4419600" y="4800600"/>
            <a:ext cx="4495800" cy="381000"/>
            <a:chOff x="457200" y="2895600"/>
            <a:chExt cx="4495800" cy="381000"/>
          </a:xfrm>
        </p:grpSpPr>
        <p:sp>
          <p:nvSpPr>
            <p:cNvPr id="72" name="Rectangle 71"/>
            <p:cNvSpPr/>
            <p:nvPr/>
          </p:nvSpPr>
          <p:spPr>
            <a:xfrm>
              <a:off x="457200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54824" y="2895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62503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60128" y="2895600"/>
              <a:ext cx="209287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checkpoint</a:t>
              </a:r>
            </a:p>
          </p:txBody>
        </p:sp>
      </p:grpSp>
      <p:grpSp>
        <p:nvGrpSpPr>
          <p:cNvPr id="78" name="Group 71"/>
          <p:cNvGrpSpPr/>
          <p:nvPr/>
        </p:nvGrpSpPr>
        <p:grpSpPr>
          <a:xfrm>
            <a:off x="4419600" y="4419600"/>
            <a:ext cx="4495800" cy="381000"/>
            <a:chOff x="457200" y="2895600"/>
            <a:chExt cx="4495800" cy="381000"/>
          </a:xfrm>
        </p:grpSpPr>
        <p:sp>
          <p:nvSpPr>
            <p:cNvPr id="79" name="Rectangle 78"/>
            <p:cNvSpPr/>
            <p:nvPr/>
          </p:nvSpPr>
          <p:spPr>
            <a:xfrm>
              <a:off x="457200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4824" y="2895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62503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60128" y="2895600"/>
              <a:ext cx="209287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begin checkpoint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67200" y="3200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flushedLSN</a:t>
            </a:r>
            <a:endParaRPr lang="en-US" dirty="0"/>
          </a:p>
        </p:txBody>
      </p:sp>
      <p:cxnSp>
        <p:nvCxnSpPr>
          <p:cNvPr id="86" name="Elbow Connector 85"/>
          <p:cNvCxnSpPr>
            <a:stCxn id="85" idx="3"/>
            <a:endCxn id="51" idx="1"/>
          </p:cNvCxnSpPr>
          <p:nvPr/>
        </p:nvCxnSpPr>
        <p:spPr>
          <a:xfrm flipH="1">
            <a:off x="4419600" y="3385066"/>
            <a:ext cx="1224900" cy="2368034"/>
          </a:xfrm>
          <a:prstGeom prst="bentConnector5">
            <a:avLst>
              <a:gd name="adj1" fmla="val -18663"/>
              <a:gd name="adj2" fmla="val 18414"/>
              <a:gd name="adj3" fmla="val 118663"/>
            </a:avLst>
          </a:prstGeom>
          <a:ln w="254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5720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What happens when transactions abort (“rollback”) ?</a:t>
            </a:r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What if DBMS crashes ?</a:t>
            </a:r>
          </a:p>
          <a:p>
            <a:r>
              <a:rPr lang="en-US" dirty="0" smtClean="0"/>
              <a:t>Desired behavior</a:t>
            </a:r>
          </a:p>
          <a:p>
            <a:pPr lvl="1"/>
            <a:r>
              <a:rPr lang="en-US" dirty="0" smtClean="0"/>
              <a:t>What is the state before crash ?</a:t>
            </a:r>
          </a:p>
          <a:p>
            <a:pPr lvl="1"/>
            <a:r>
              <a:rPr lang="en-US" dirty="0" smtClean="0"/>
              <a:t>What is the state after restart 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733800"/>
            <a:ext cx="5181600" cy="158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60917" y="58028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81600" y="2286000"/>
            <a:ext cx="1371600" cy="0"/>
          </a:xfrm>
          <a:prstGeom prst="line">
            <a:avLst/>
          </a:prstGeom>
          <a:ln w="38100"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638800" y="2895600"/>
            <a:ext cx="1371600" cy="0"/>
          </a:xfrm>
          <a:prstGeom prst="line">
            <a:avLst/>
          </a:prstGeom>
          <a:ln w="38100"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096000" y="3657600"/>
            <a:ext cx="1371600" cy="0"/>
          </a:xfrm>
          <a:prstGeom prst="line">
            <a:avLst/>
          </a:prstGeom>
          <a:ln w="38100">
            <a:headEnd type="oval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1524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89717" y="2133600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895600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705600" y="3962400"/>
            <a:ext cx="1371600" cy="0"/>
          </a:xfrm>
          <a:prstGeom prst="line">
            <a:avLst/>
          </a:prstGeom>
          <a:ln w="38100"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6517" y="3200400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7086599" y="4648199"/>
            <a:ext cx="1676400" cy="1"/>
          </a:xfrm>
          <a:prstGeom prst="line">
            <a:avLst/>
          </a:prstGeom>
          <a:ln w="38100">
            <a:headEnd type="oval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89917" y="3657600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57800" y="54864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xplosion 1 26"/>
          <p:cNvSpPr/>
          <p:nvPr/>
        </p:nvSpPr>
        <p:spPr>
          <a:xfrm>
            <a:off x="6019800" y="5181600"/>
            <a:ext cx="1752600" cy="6858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4267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Stealing Frames &amp; Forcing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943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Steal</a:t>
            </a:r>
            <a:r>
              <a:rPr lang="en-US" dirty="0" smtClean="0"/>
              <a:t>: steal </a:t>
            </a:r>
            <a:r>
              <a:rPr lang="en-US" dirty="0" err="1" smtClean="0"/>
              <a:t>bufferpool</a:t>
            </a:r>
            <a:r>
              <a:rPr lang="en-US" dirty="0" smtClean="0"/>
              <a:t> frames from </a:t>
            </a:r>
            <a:r>
              <a:rPr lang="en-US" dirty="0" err="1" smtClean="0"/>
              <a:t>uncommited</a:t>
            </a:r>
            <a:r>
              <a:rPr lang="en-US" dirty="0" smtClean="0"/>
              <a:t> transactions</a:t>
            </a:r>
            <a:endParaRPr lang="en-US" dirty="0" smtClean="0"/>
          </a:p>
          <a:p>
            <a:pPr lvl="1"/>
            <a:r>
              <a:rPr lang="en-US" dirty="0" smtClean="0"/>
              <a:t>T1 updates row r</a:t>
            </a:r>
          </a:p>
          <a:p>
            <a:pPr lvl="1"/>
            <a:r>
              <a:rPr lang="en-US" dirty="0" smtClean="0"/>
              <a:t>T2 needs to fetch a page</a:t>
            </a:r>
          </a:p>
          <a:p>
            <a:pPr lvl="1"/>
            <a:r>
              <a:rPr lang="en-US" dirty="0" err="1" smtClean="0"/>
              <a:t>bufferpool</a:t>
            </a:r>
            <a:r>
              <a:rPr lang="en-US" dirty="0" smtClean="0"/>
              <a:t> is full and page containing r is chosen for eviction</a:t>
            </a:r>
          </a:p>
          <a:p>
            <a:pPr lvl="1"/>
            <a:r>
              <a:rPr lang="en-US" dirty="0" smtClean="0"/>
              <a:t>Write page containing r back to disk (optimistic)</a:t>
            </a:r>
          </a:p>
          <a:p>
            <a:pPr lvl="1"/>
            <a:r>
              <a:rPr lang="en-US" dirty="0" smtClean="0"/>
              <a:t>What happens if T1 aborts ?</a:t>
            </a:r>
          </a:p>
          <a:p>
            <a:r>
              <a:rPr lang="en-US" b="1" dirty="0" smtClean="0"/>
              <a:t>Force</a:t>
            </a:r>
            <a:r>
              <a:rPr lang="en-US" dirty="0" smtClean="0"/>
              <a:t>: force </a:t>
            </a:r>
            <a:r>
              <a:rPr lang="en-US" dirty="0" smtClean="0"/>
              <a:t>modified </a:t>
            </a:r>
            <a:r>
              <a:rPr lang="en-US" dirty="0" smtClean="0"/>
              <a:t>pages </a:t>
            </a:r>
            <a:r>
              <a:rPr lang="en-US" dirty="0" smtClean="0"/>
              <a:t>back to disk when </a:t>
            </a:r>
            <a:r>
              <a:rPr lang="en-US" dirty="0" smtClean="0"/>
              <a:t>a transaction </a:t>
            </a:r>
            <a:r>
              <a:rPr lang="en-US" dirty="0" smtClean="0"/>
              <a:t>commits.</a:t>
            </a:r>
          </a:p>
          <a:p>
            <a:pPr lvl="1"/>
            <a:r>
              <a:rPr lang="en-US" dirty="0" smtClean="0"/>
              <a:t>If no-force is used, what happens after a crash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16200000">
            <a:off x="6211887" y="1535113"/>
            <a:ext cx="8858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rgbClr val="3365FB"/>
                </a:solidFill>
                <a:latin typeface="Arial" pitchFamily="34" charset="0"/>
              </a:rPr>
              <a:t>Force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16200000">
            <a:off x="6007100" y="2654301"/>
            <a:ext cx="1295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rgbClr val="3365FB"/>
                </a:solidFill>
                <a:latin typeface="Arial" pitchFamily="34" charset="0"/>
              </a:rPr>
              <a:t>No Force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91325" y="1295400"/>
            <a:ext cx="12096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Arial" pitchFamily="34" charset="0"/>
              </a:rPr>
              <a:t>No Steal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86700" y="1295400"/>
            <a:ext cx="8001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Arial" pitchFamily="34" charset="0"/>
              </a:rPr>
              <a:t>Steal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0" y="1676400"/>
            <a:ext cx="990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trivial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48600" y="1676400"/>
            <a:ext cx="990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2209800"/>
            <a:ext cx="990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8600" y="2209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Write-Ahead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162800" cy="5059363"/>
          </a:xfrm>
        </p:spPr>
        <p:txBody>
          <a:bodyPr/>
          <a:lstStyle/>
          <a:p>
            <a:r>
              <a:rPr lang="en-US" dirty="0" smtClean="0"/>
              <a:t>Keep a log (aka trail, journal) of updates executed by DBMS on disk.</a:t>
            </a:r>
          </a:p>
          <a:p>
            <a:r>
              <a:rPr lang="en-US" dirty="0" smtClean="0"/>
              <a:t>The Write-Ahead Logging Protocol:</a:t>
            </a:r>
          </a:p>
          <a:p>
            <a:pPr lvl="1">
              <a:buFont typeface="Wingdings" pitchFamily="2" charset="2"/>
              <a:buChar char="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force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2"/>
                </a:solidFill>
              </a:rPr>
              <a:t>log record</a:t>
            </a:r>
            <a:r>
              <a:rPr lang="en-US" dirty="0" smtClean="0"/>
              <a:t> for an update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the corresponding </a:t>
            </a:r>
            <a:r>
              <a:rPr lang="en-US" dirty="0" smtClean="0">
                <a:solidFill>
                  <a:schemeClr val="accent2"/>
                </a:solidFill>
              </a:rPr>
              <a:t>data page</a:t>
            </a:r>
            <a:r>
              <a:rPr lang="en-US" dirty="0" smtClean="0"/>
              <a:t> gets to disk.</a:t>
            </a:r>
          </a:p>
          <a:p>
            <a:pPr lvl="1">
              <a:buFont typeface="Wingdings" pitchFamily="2" charset="2"/>
              <a:buChar char="‚"/>
            </a:pPr>
            <a:r>
              <a:rPr lang="en-US" dirty="0" smtClean="0"/>
              <a:t> Must </a:t>
            </a:r>
            <a:r>
              <a:rPr lang="en-US" dirty="0" smtClean="0">
                <a:solidFill>
                  <a:schemeClr val="accent2"/>
                </a:solidFill>
              </a:rPr>
              <a:t>write all log records</a:t>
            </a:r>
            <a:r>
              <a:rPr lang="en-US" dirty="0" smtClean="0"/>
              <a:t> for a </a:t>
            </a:r>
            <a:r>
              <a:rPr lang="en-US" dirty="0" err="1" smtClean="0"/>
              <a:t>Xact</a:t>
            </a:r>
            <a:r>
              <a:rPr lang="en-US" dirty="0" smtClean="0"/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dirty="0" smtClean="0"/>
              <a:t>Recover using ARIES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467600" y="2514600"/>
            <a:ext cx="1447800" cy="609600"/>
          </a:xfrm>
          <a:prstGeom prst="wedgeRoundRectCallout">
            <a:avLst>
              <a:gd name="adj1" fmla="val -76974"/>
              <a:gd name="adj2" fmla="val 4305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Atomicity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467600" y="3733800"/>
            <a:ext cx="1447800" cy="609600"/>
          </a:xfrm>
          <a:prstGeom prst="wedgeRoundRectCallout">
            <a:avLst>
              <a:gd name="adj1" fmla="val -74634"/>
              <a:gd name="adj2" fmla="val 375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Durability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943600" cy="5257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log record has a unique </a:t>
            </a:r>
            <a:r>
              <a:rPr lang="en-US" dirty="0" smtClean="0">
                <a:solidFill>
                  <a:schemeClr val="accent2"/>
                </a:solidFill>
              </a:rPr>
              <a:t>Log Sequence Number (LSN).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LSNs always increasing.</a:t>
            </a:r>
          </a:p>
          <a:p>
            <a:r>
              <a:rPr lang="en-US" dirty="0" smtClean="0"/>
              <a:t>Each </a:t>
            </a:r>
            <a:r>
              <a:rPr lang="en-US" i="1" u="sng" dirty="0" smtClean="0">
                <a:solidFill>
                  <a:schemeClr val="accent2"/>
                </a:solidFill>
              </a:rPr>
              <a:t>data page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contains 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pageLSN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sz="2400" dirty="0" smtClean="0"/>
          </a:p>
          <a:p>
            <a:pPr lvl="1"/>
            <a:r>
              <a:rPr lang="en-US" dirty="0" smtClean="0"/>
              <a:t>The LSN of the most recent </a:t>
            </a:r>
            <a:r>
              <a:rPr lang="en-US" i="1" dirty="0" smtClean="0"/>
              <a:t>log record </a:t>
            </a:r>
            <a:r>
              <a:rPr lang="en-US" i="1" dirty="0" smtClean="0"/>
              <a:t> </a:t>
            </a:r>
            <a:r>
              <a:rPr lang="en-US" dirty="0" smtClean="0"/>
              <a:t>for an update to that page.</a:t>
            </a:r>
          </a:p>
          <a:p>
            <a:r>
              <a:rPr lang="en-US" dirty="0" smtClean="0"/>
              <a:t>System keeps track of </a:t>
            </a:r>
            <a:r>
              <a:rPr lang="en-US" dirty="0" err="1" smtClean="0">
                <a:solidFill>
                  <a:schemeClr val="accent2"/>
                </a:solidFill>
              </a:rPr>
              <a:t>flushedLSN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The max LSN flushed so far.</a:t>
            </a:r>
          </a:p>
          <a:p>
            <a:r>
              <a:rPr lang="en-US" u="sng" dirty="0" smtClean="0">
                <a:solidFill>
                  <a:schemeClr val="accent2"/>
                </a:solidFill>
              </a:rPr>
              <a:t>WAL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a page is written,</a:t>
            </a:r>
          </a:p>
          <a:p>
            <a:pPr lvl="1"/>
            <a:r>
              <a:rPr lang="en-US" dirty="0" err="1" smtClean="0"/>
              <a:t>pageLSN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flushedLSN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981700" y="3390900"/>
            <a:ext cx="5562600" cy="158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00" y="990600"/>
            <a:ext cx="304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4495800"/>
            <a:ext cx="3048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0820" y="2286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</a:t>
            </a:r>
          </a:p>
          <a:p>
            <a:r>
              <a:rPr lang="en-US" dirty="0" smtClean="0"/>
              <a:t>LSN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50292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Tail</a:t>
            </a:r>
          </a:p>
          <a:p>
            <a:r>
              <a:rPr lang="en-US" dirty="0" smtClean="0"/>
              <a:t>(in memory)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99060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records</a:t>
            </a:r>
          </a:p>
          <a:p>
            <a:r>
              <a:rPr lang="en-US" dirty="0" smtClean="0"/>
              <a:t>flushed to</a:t>
            </a:r>
          </a:p>
          <a:p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6096000" y="4191000"/>
            <a:ext cx="1828800" cy="304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Possible log record types: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Commit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Abort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End </a:t>
            </a:r>
            <a:r>
              <a:rPr lang="en-US" dirty="0" smtClean="0"/>
              <a:t>(signifies end of commit or abort)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Compensation Log Records (CLRs)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UNDO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219200"/>
            <a:ext cx="7086600" cy="457200"/>
            <a:chOff x="1066800" y="1219200"/>
            <a:chExt cx="708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0668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LSN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prevLSN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1219200"/>
              <a:ext cx="838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pageID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1219200"/>
              <a:ext cx="838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length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1219200"/>
              <a:ext cx="838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offset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219200"/>
              <a:ext cx="838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before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676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after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5981700" y="-38100"/>
            <a:ext cx="381000" cy="396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29200" y="21336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records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1066800"/>
            <a:ext cx="83058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Other Log-Related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52800"/>
            <a:ext cx="4038600" cy="2773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Transaction Table:</a:t>
            </a:r>
          </a:p>
          <a:p>
            <a:pPr lvl="1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entry per active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2"/>
                </a:solidFill>
              </a:rPr>
              <a:t>XID, status </a:t>
            </a:r>
            <a:r>
              <a:rPr lang="en-US" dirty="0" smtClean="0"/>
              <a:t>(running/</a:t>
            </a:r>
            <a:r>
              <a:rPr lang="en-US" dirty="0" err="1" smtClean="0"/>
              <a:t>commited</a:t>
            </a:r>
            <a:r>
              <a:rPr lang="en-US" dirty="0" smtClean="0"/>
              <a:t>/aborted), and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2773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Dirty Page Table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 smtClean="0"/>
              <a:t>buffer manager</a:t>
            </a:r>
            <a:endParaRPr lang="en-US" dirty="0" smtClean="0"/>
          </a:p>
          <a:p>
            <a:pPr lvl="1"/>
            <a:r>
              <a:rPr lang="en-US" dirty="0" smtClean="0"/>
              <a:t>One entry per dirty page in buffer pool.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>
                <a:solidFill>
                  <a:schemeClr val="accent2"/>
                </a:solidFill>
              </a:rPr>
              <a:t>recLSN</a:t>
            </a:r>
            <a:r>
              <a:rPr lang="en-US" dirty="0" smtClean="0"/>
              <a:t> -- the LSN of the log record which </a:t>
            </a:r>
            <a:r>
              <a:rPr lang="en-US" b="1" i="1" u="sng" dirty="0" smtClean="0"/>
              <a:t>first</a:t>
            </a:r>
            <a:r>
              <a:rPr lang="en-US" i="1" dirty="0" smtClean="0"/>
              <a:t> </a:t>
            </a:r>
            <a:r>
              <a:rPr lang="en-US" dirty="0" smtClean="0"/>
              <a:t>caused the page to be dirty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447801"/>
          <a:ext cx="3505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085850"/>
                <a:gridCol w="5905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lastLSN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05400" y="1447801"/>
          <a:ext cx="33527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530"/>
                <a:gridCol w="874643"/>
                <a:gridCol w="947530"/>
                <a:gridCol w="583096"/>
              </a:tblGrid>
              <a:tr h="4214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recLSN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98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8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2819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066800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Table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10668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dirty page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Transaction Abort/Rollback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3733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crash. Transaction aborted explicitly.</a:t>
            </a:r>
            <a:endParaRPr lang="en-US" dirty="0" smtClean="0"/>
          </a:p>
          <a:p>
            <a:r>
              <a:rPr lang="en-US" dirty="0" smtClean="0"/>
              <a:t>UNDO updates using Log.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err="1" smtClean="0">
                <a:solidFill>
                  <a:schemeClr val="accent2"/>
                </a:solidFill>
              </a:rPr>
              <a:t>lastLSN</a:t>
            </a:r>
            <a:r>
              <a:rPr lang="en-US" dirty="0" smtClean="0"/>
              <a:t> of </a:t>
            </a:r>
            <a:r>
              <a:rPr lang="en-US" dirty="0" err="1" smtClean="0"/>
              <a:t>Xact</a:t>
            </a:r>
            <a:r>
              <a:rPr lang="en-US" dirty="0" smtClean="0"/>
              <a:t> from </a:t>
            </a:r>
            <a:r>
              <a:rPr lang="en-US" dirty="0" err="1" smtClean="0"/>
              <a:t>Xact</a:t>
            </a:r>
            <a:r>
              <a:rPr lang="en-US" dirty="0" smtClean="0"/>
              <a:t> table.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Can follow chain of log records backward via the </a:t>
            </a:r>
            <a:r>
              <a:rPr lang="en-US" dirty="0" err="1" smtClean="0">
                <a:solidFill>
                  <a:schemeClr val="accent2"/>
                </a:solidFill>
              </a:rPr>
              <a:t>prevLSN</a:t>
            </a:r>
            <a:r>
              <a:rPr lang="en-US" dirty="0" smtClean="0"/>
              <a:t> field.</a:t>
            </a:r>
          </a:p>
          <a:p>
            <a:pPr lvl="1"/>
            <a:r>
              <a:rPr lang="en-US" dirty="0" smtClean="0"/>
              <a:t>Before starting UNDO, write an </a:t>
            </a:r>
            <a:r>
              <a:rPr lang="en-US" i="1" dirty="0" smtClean="0">
                <a:solidFill>
                  <a:schemeClr val="accent2"/>
                </a:solidFill>
              </a:rPr>
              <a:t>Abort </a:t>
            </a:r>
            <a:r>
              <a:rPr lang="en-US" dirty="0" smtClean="0">
                <a:solidFill>
                  <a:schemeClr val="accent2"/>
                </a:solidFill>
              </a:rPr>
              <a:t>log record.</a:t>
            </a:r>
          </a:p>
          <a:p>
            <a:pPr lvl="2"/>
            <a:r>
              <a:rPr lang="en-US" dirty="0" smtClean="0"/>
              <a:t>For recovering from crash during UNDO!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1066800"/>
            <a:ext cx="838691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T1</a:t>
            </a:r>
          </a:p>
          <a:p>
            <a:r>
              <a:rPr lang="en-US" dirty="0" smtClean="0"/>
              <a:t>R(P1)</a:t>
            </a:r>
            <a:endParaRPr lang="en-US" dirty="0" smtClean="0"/>
          </a:p>
          <a:p>
            <a:r>
              <a:rPr lang="en-US" dirty="0" smtClean="0"/>
              <a:t>W(P1)</a:t>
            </a:r>
            <a:endParaRPr lang="en-US" dirty="0" smtClean="0"/>
          </a:p>
          <a:p>
            <a:r>
              <a:rPr lang="en-US" dirty="0" smtClean="0"/>
              <a:t>W(P2)</a:t>
            </a:r>
          </a:p>
          <a:p>
            <a:r>
              <a:rPr lang="en-US" dirty="0" smtClean="0"/>
              <a:t>W(P1)</a:t>
            </a:r>
            <a:endParaRPr lang="en-US" dirty="0" smtClean="0"/>
          </a:p>
          <a:p>
            <a:r>
              <a:rPr lang="en-US" b="1" dirty="0" smtClean="0"/>
              <a:t>Abort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990600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2379" y="2754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dirty page 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800" y="1371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10400" y="13716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72400" y="1371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lastLSN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00800" y="1676400"/>
            <a:ext cx="609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16764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2400" y="16764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124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pageID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96200" y="3124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recLSN</a:t>
            </a:r>
            <a:endParaRPr lang="en-US" dirty="0" smtClean="0"/>
          </a:p>
        </p:txBody>
      </p:sp>
      <p:grpSp>
        <p:nvGrpSpPr>
          <p:cNvPr id="75" name="Group 74"/>
          <p:cNvGrpSpPr/>
          <p:nvPr/>
        </p:nvGrpSpPr>
        <p:grpSpPr>
          <a:xfrm>
            <a:off x="6858000" y="3429000"/>
            <a:ext cx="1905000" cy="304800"/>
            <a:chOff x="6858000" y="3429000"/>
            <a:chExt cx="1905000" cy="304800"/>
          </a:xfrm>
        </p:grpSpPr>
        <p:sp>
          <p:nvSpPr>
            <p:cNvPr id="25" name="Rectangle 24"/>
            <p:cNvSpPr/>
            <p:nvPr/>
          </p:nvSpPr>
          <p:spPr>
            <a:xfrm>
              <a:off x="6858000" y="3429000"/>
              <a:ext cx="8382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96200" y="3429000"/>
              <a:ext cx="1066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267200" y="4419600"/>
            <a:ext cx="69762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64824" y="4419600"/>
            <a:ext cx="1007679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prevLSN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72503" y="4419600"/>
            <a:ext cx="69762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0128" y="4419600"/>
            <a:ext cx="697624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67752" y="4419600"/>
            <a:ext cx="852652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pageID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20403" y="4419600"/>
            <a:ext cx="542597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267200" y="4800600"/>
            <a:ext cx="4495800" cy="381000"/>
            <a:chOff x="457200" y="2895600"/>
            <a:chExt cx="4495800" cy="381000"/>
          </a:xfrm>
        </p:grpSpPr>
        <p:sp>
          <p:nvSpPr>
            <p:cNvPr id="45" name="Rectangle 44"/>
            <p:cNvSpPr/>
            <p:nvPr/>
          </p:nvSpPr>
          <p:spPr>
            <a:xfrm>
              <a:off x="457200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54824" y="2895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2503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60128" y="2895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7752" y="2895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0403" y="2895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67200" y="5181600"/>
            <a:ext cx="4495800" cy="381000"/>
            <a:chOff x="457200" y="3276600"/>
            <a:chExt cx="4495800" cy="381000"/>
          </a:xfrm>
        </p:grpSpPr>
        <p:sp>
          <p:nvSpPr>
            <p:cNvPr id="51" name="Rectangle 50"/>
            <p:cNvSpPr/>
            <p:nvPr/>
          </p:nvSpPr>
          <p:spPr>
            <a:xfrm>
              <a:off x="457200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54824" y="3276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62503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60128" y="3276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57752" y="3276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10403" y="3276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267200" y="5562600"/>
            <a:ext cx="4495800" cy="381000"/>
            <a:chOff x="457200" y="3657600"/>
            <a:chExt cx="4495800" cy="381000"/>
          </a:xfrm>
        </p:grpSpPr>
        <p:sp>
          <p:nvSpPr>
            <p:cNvPr id="57" name="Rectangle 56"/>
            <p:cNvSpPr/>
            <p:nvPr/>
          </p:nvSpPr>
          <p:spPr>
            <a:xfrm>
              <a:off x="457200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4824" y="3657600"/>
              <a:ext cx="1007679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62503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60128" y="3657600"/>
              <a:ext cx="697624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7752" y="3657600"/>
              <a:ext cx="852652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10403" y="3657600"/>
              <a:ext cx="54259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858000" y="3733800"/>
            <a:ext cx="1905000" cy="304800"/>
            <a:chOff x="6858000" y="3733800"/>
            <a:chExt cx="1905000" cy="304800"/>
          </a:xfrm>
        </p:grpSpPr>
        <p:sp>
          <p:nvSpPr>
            <p:cNvPr id="63" name="Rectangle 62"/>
            <p:cNvSpPr/>
            <p:nvPr/>
          </p:nvSpPr>
          <p:spPr>
            <a:xfrm>
              <a:off x="6858000" y="3733800"/>
              <a:ext cx="8382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96200" y="3733800"/>
              <a:ext cx="1066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001000" y="16426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110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001000" y="1981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120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8001000" y="2286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130</a:t>
            </a:r>
            <a:endParaRPr lang="en-US" sz="16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01000" y="1828800"/>
            <a:ext cx="53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01000" y="2133600"/>
            <a:ext cx="53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Abort : </a:t>
            </a:r>
            <a:r>
              <a:rPr lang="en-US" dirty="0" err="1" smtClean="0"/>
              <a:t>Nitty</a:t>
            </a:r>
            <a:r>
              <a:rPr lang="en-US" dirty="0" smtClean="0"/>
              <a:t> Gritty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perform </a:t>
            </a:r>
            <a:r>
              <a:rPr lang="en-US" sz="2400" dirty="0" smtClean="0"/>
              <a:t>UNDO</a:t>
            </a:r>
            <a:r>
              <a:rPr lang="en-US" dirty="0" smtClean="0"/>
              <a:t>, must have a lock on data!</a:t>
            </a:r>
          </a:p>
          <a:p>
            <a:pPr lvl="1"/>
            <a:r>
              <a:rPr lang="en-US" dirty="0" smtClean="0"/>
              <a:t>No problem!</a:t>
            </a:r>
          </a:p>
          <a:p>
            <a:r>
              <a:rPr lang="en-US" dirty="0" smtClean="0"/>
              <a:t>Before restoring old value of a page, write a CLR:</a:t>
            </a:r>
          </a:p>
          <a:p>
            <a:pPr lvl="1"/>
            <a:r>
              <a:rPr lang="en-US" dirty="0" smtClean="0"/>
              <a:t>You continue logging while you UNDO!!</a:t>
            </a:r>
          </a:p>
          <a:p>
            <a:pPr lvl="1"/>
            <a:r>
              <a:rPr lang="en-US" dirty="0" smtClean="0"/>
              <a:t>CLR has one extra field: </a:t>
            </a:r>
            <a:r>
              <a:rPr lang="en-US" dirty="0" err="1" smtClean="0">
                <a:solidFill>
                  <a:schemeClr val="accent2"/>
                </a:solidFill>
              </a:rPr>
              <a:t>undonextLSN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Points to the next LSN to undo (i.e. the </a:t>
            </a:r>
            <a:r>
              <a:rPr lang="en-US" dirty="0" err="1" smtClean="0"/>
              <a:t>prevLSN</a:t>
            </a:r>
            <a:r>
              <a:rPr lang="en-US" dirty="0" smtClean="0"/>
              <a:t> of the record we’re currently undoing).</a:t>
            </a:r>
          </a:p>
          <a:p>
            <a:pPr lvl="1"/>
            <a:r>
              <a:rPr lang="en-US" dirty="0" smtClean="0"/>
              <a:t>CLRs </a:t>
            </a:r>
            <a:r>
              <a:rPr lang="en-US" i="1" dirty="0" smtClean="0">
                <a:solidFill>
                  <a:schemeClr val="accent2"/>
                </a:solidFill>
              </a:rPr>
              <a:t>never</a:t>
            </a:r>
            <a:r>
              <a:rPr lang="en-US" dirty="0" smtClean="0"/>
              <a:t> Undone (but they might be Redone when repeating history: guarantees Atomicity!)</a:t>
            </a:r>
          </a:p>
          <a:p>
            <a:r>
              <a:rPr lang="en-US" dirty="0" smtClean="0"/>
              <a:t>At end of </a:t>
            </a:r>
            <a:r>
              <a:rPr lang="en-US" sz="2400" dirty="0" smtClean="0"/>
              <a:t>UNDO</a:t>
            </a:r>
            <a:r>
              <a:rPr lang="en-US" dirty="0" smtClean="0"/>
              <a:t>, write an “end” log record.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176</TotalTime>
  <Words>1344</Words>
  <Application>Microsoft Office PowerPoint</Application>
  <PresentationFormat>On-screen Show (4:3)</PresentationFormat>
  <Paragraphs>336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ICS 421 Spring 2010</vt:lpstr>
      <vt:lpstr>ICS 421 Spring 2010 Transactions &amp; Recovery</vt:lpstr>
      <vt:lpstr>The Problem</vt:lpstr>
      <vt:lpstr>Stealing Frames &amp; Forcing Pages</vt:lpstr>
      <vt:lpstr>Write-Ahead Logging</vt:lpstr>
      <vt:lpstr>The Log</vt:lpstr>
      <vt:lpstr>Log Records</vt:lpstr>
      <vt:lpstr>Other Log-Related State</vt:lpstr>
      <vt:lpstr>Transaction Abort/Rollback</vt:lpstr>
      <vt:lpstr>Abort : Nitty Gritty</vt:lpstr>
      <vt:lpstr>Checkpointing</vt:lpstr>
      <vt:lpstr>What’s Stored Where</vt:lpstr>
      <vt:lpstr>ARIES Recovery Algorithm</vt:lpstr>
      <vt:lpstr>Analysis Phase</vt:lpstr>
      <vt:lpstr>REDO Phase</vt:lpstr>
      <vt:lpstr>UNDO Phase</vt:lpstr>
      <vt:lpstr>Example: Crash Recovery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Transactions &amp; Recovery</dc:title>
  <dc:creator>Lipyeow Lim</dc:creator>
  <cp:lastModifiedBy>Lipyeow Lim</cp:lastModifiedBy>
  <cp:revision>20</cp:revision>
  <dcterms:created xsi:type="dcterms:W3CDTF">2010-03-03T21:08:52Z</dcterms:created>
  <dcterms:modified xsi:type="dcterms:W3CDTF">2010-03-04T00:05:12Z</dcterms:modified>
</cp:coreProperties>
</file>