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6" y="-4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3/15/2010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Distributed Transactions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Restart after a failure at a 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If we have a </a:t>
            </a:r>
            <a:r>
              <a:rPr lang="en-US" dirty="0" smtClean="0">
                <a:solidFill>
                  <a:schemeClr val="accent2"/>
                </a:solidFill>
              </a:rPr>
              <a:t>commit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chemeClr val="accent2"/>
                </a:solidFill>
              </a:rPr>
              <a:t>abort</a:t>
            </a:r>
            <a:r>
              <a:rPr lang="en-US" dirty="0" smtClean="0"/>
              <a:t> log </a:t>
            </a:r>
            <a:r>
              <a:rPr lang="en-US" dirty="0" err="1" smtClean="0"/>
              <a:t>rec</a:t>
            </a:r>
            <a:r>
              <a:rPr lang="en-US" dirty="0" smtClean="0"/>
              <a:t> for </a:t>
            </a:r>
            <a:r>
              <a:rPr lang="en-US" dirty="0" err="1" smtClean="0"/>
              <a:t>Xact</a:t>
            </a:r>
            <a:r>
              <a:rPr lang="en-US" dirty="0" smtClean="0"/>
              <a:t> T, but not an end </a:t>
            </a:r>
            <a:r>
              <a:rPr lang="en-US" dirty="0" err="1" smtClean="0"/>
              <a:t>rec</a:t>
            </a:r>
            <a:r>
              <a:rPr lang="en-US" dirty="0" smtClean="0"/>
              <a:t>, must redo/undo T.</a:t>
            </a:r>
          </a:p>
          <a:p>
            <a:pPr lvl="1"/>
            <a:r>
              <a:rPr lang="en-US" dirty="0" smtClean="0"/>
              <a:t>If this site is the coordinator for T, keep sending </a:t>
            </a:r>
            <a:r>
              <a:rPr lang="en-US" b="1" dirty="0" smtClean="0">
                <a:solidFill>
                  <a:srgbClr val="4F36D0"/>
                </a:solidFill>
              </a:rPr>
              <a:t>commit/abort</a:t>
            </a:r>
            <a:r>
              <a:rPr lang="en-US" dirty="0" smtClean="0"/>
              <a:t> </a:t>
            </a:r>
            <a:r>
              <a:rPr lang="en-US" dirty="0" err="1" smtClean="0"/>
              <a:t>msgs</a:t>
            </a:r>
            <a:r>
              <a:rPr lang="en-US" dirty="0" smtClean="0"/>
              <a:t> to subs until </a:t>
            </a:r>
            <a:r>
              <a:rPr lang="en-US" b="1" dirty="0" err="1" smtClean="0">
                <a:solidFill>
                  <a:srgbClr val="4F36D0"/>
                </a:solidFill>
              </a:rPr>
              <a:t>acks</a:t>
            </a:r>
            <a:r>
              <a:rPr lang="en-US" dirty="0" smtClean="0"/>
              <a:t> received.</a:t>
            </a:r>
          </a:p>
          <a:p>
            <a:r>
              <a:rPr lang="en-US" dirty="0" smtClean="0"/>
              <a:t>If we have a </a:t>
            </a:r>
            <a:r>
              <a:rPr lang="en-US" dirty="0" smtClean="0">
                <a:solidFill>
                  <a:schemeClr val="accent2"/>
                </a:solidFill>
              </a:rPr>
              <a:t>prepare</a:t>
            </a:r>
            <a:r>
              <a:rPr lang="en-US" dirty="0" smtClean="0"/>
              <a:t> log </a:t>
            </a:r>
            <a:r>
              <a:rPr lang="en-US" dirty="0" err="1" smtClean="0"/>
              <a:t>rec</a:t>
            </a:r>
            <a:r>
              <a:rPr lang="en-US" dirty="0" smtClean="0"/>
              <a:t> for </a:t>
            </a:r>
            <a:r>
              <a:rPr lang="en-US" dirty="0" err="1" smtClean="0"/>
              <a:t>Xact</a:t>
            </a:r>
            <a:r>
              <a:rPr lang="en-US" dirty="0" smtClean="0"/>
              <a:t> T, but not </a:t>
            </a:r>
            <a:r>
              <a:rPr lang="en-US" dirty="0" smtClean="0">
                <a:solidFill>
                  <a:schemeClr val="accent2"/>
                </a:solidFill>
              </a:rPr>
              <a:t>commit/abort,</a:t>
            </a:r>
            <a:r>
              <a:rPr lang="en-US" dirty="0" smtClean="0"/>
              <a:t> this site is a subordinate for T.</a:t>
            </a:r>
          </a:p>
          <a:p>
            <a:pPr lvl="1"/>
            <a:r>
              <a:rPr lang="en-US" dirty="0" smtClean="0"/>
              <a:t>Repeatedly contact the coordinator to find status of T, then write </a:t>
            </a:r>
            <a:r>
              <a:rPr lang="en-US" b="1" dirty="0" smtClean="0">
                <a:solidFill>
                  <a:schemeClr val="accent2"/>
                </a:solidFill>
              </a:rPr>
              <a:t>commit/abort</a:t>
            </a:r>
            <a:r>
              <a:rPr lang="en-US" dirty="0" smtClean="0"/>
              <a:t> log </a:t>
            </a:r>
            <a:r>
              <a:rPr lang="en-US" dirty="0" err="1" smtClean="0"/>
              <a:t>rec</a:t>
            </a:r>
            <a:r>
              <a:rPr lang="en-US" dirty="0" smtClean="0"/>
              <a:t>; redo/undo T; and write </a:t>
            </a:r>
            <a:r>
              <a:rPr lang="en-US" b="1" dirty="0" smtClean="0">
                <a:solidFill>
                  <a:schemeClr val="accent2"/>
                </a:solidFill>
              </a:rPr>
              <a:t>end</a:t>
            </a:r>
            <a:r>
              <a:rPr lang="en-US" dirty="0" smtClean="0"/>
              <a:t> log rec.</a:t>
            </a:r>
          </a:p>
          <a:p>
            <a:r>
              <a:rPr lang="en-US" dirty="0" smtClean="0"/>
              <a:t>If we don’t have even a </a:t>
            </a:r>
            <a:r>
              <a:rPr lang="en-US" dirty="0" smtClean="0">
                <a:solidFill>
                  <a:schemeClr val="accent2"/>
                </a:solidFill>
              </a:rPr>
              <a:t>prepare </a:t>
            </a:r>
            <a:r>
              <a:rPr lang="en-US" dirty="0" smtClean="0"/>
              <a:t>log </a:t>
            </a:r>
            <a:r>
              <a:rPr lang="en-US" dirty="0" err="1" smtClean="0"/>
              <a:t>rec</a:t>
            </a:r>
            <a:r>
              <a:rPr lang="en-US" dirty="0" smtClean="0"/>
              <a:t> for T, unilaterally abort and undo T.</a:t>
            </a:r>
          </a:p>
          <a:p>
            <a:pPr lvl="1"/>
            <a:r>
              <a:rPr lang="en-US" dirty="0" smtClean="0"/>
              <a:t>This site may be coordinator!  If so, subs may send </a:t>
            </a:r>
            <a:r>
              <a:rPr lang="en-US" dirty="0" err="1" smtClean="0"/>
              <a:t>msgs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Coordinator Failures: Blocking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coordinator for </a:t>
            </a:r>
            <a:r>
              <a:rPr lang="en-US" dirty="0" err="1" smtClean="0"/>
              <a:t>Xact</a:t>
            </a:r>
            <a:r>
              <a:rPr lang="en-US" dirty="0" smtClean="0"/>
              <a:t> T fails, subordinates who have voted </a:t>
            </a:r>
            <a:r>
              <a:rPr lang="en-US" dirty="0" smtClean="0">
                <a:solidFill>
                  <a:srgbClr val="4F36D0"/>
                </a:solidFill>
              </a:rPr>
              <a:t>yes </a:t>
            </a:r>
            <a:r>
              <a:rPr lang="en-US" dirty="0" smtClean="0"/>
              <a:t>cannot decide whether to commit or abort T until coordinator recovers.</a:t>
            </a:r>
          </a:p>
          <a:p>
            <a:pPr lvl="1"/>
            <a:r>
              <a:rPr lang="en-US" dirty="0" smtClean="0"/>
              <a:t>T is </a:t>
            </a:r>
            <a:r>
              <a:rPr lang="en-US" u="sng" dirty="0" smtClean="0"/>
              <a:t>blocked.</a:t>
            </a:r>
          </a:p>
          <a:p>
            <a:pPr lvl="1"/>
            <a:r>
              <a:rPr lang="en-US" dirty="0" smtClean="0"/>
              <a:t>Even if all subordinates know each other (extra overhead in </a:t>
            </a:r>
            <a:r>
              <a:rPr lang="en-US" dirty="0" smtClean="0">
                <a:solidFill>
                  <a:srgbClr val="4F36D0"/>
                </a:solidFill>
              </a:rPr>
              <a:t>prepare </a:t>
            </a:r>
            <a:r>
              <a:rPr lang="en-US" dirty="0" err="1" smtClean="0"/>
              <a:t>msg</a:t>
            </a:r>
            <a:r>
              <a:rPr lang="en-US" dirty="0" smtClean="0"/>
              <a:t>) they are blocked unless one of them voted </a:t>
            </a:r>
            <a:r>
              <a:rPr lang="en-US" dirty="0" smtClean="0">
                <a:solidFill>
                  <a:srgbClr val="4F36D0"/>
                </a:solidFill>
              </a:rPr>
              <a:t>no.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Link and Remote Site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If a remote site does not respond during the commit protocol for </a:t>
            </a:r>
            <a:r>
              <a:rPr lang="en-US" dirty="0" err="1" smtClean="0"/>
              <a:t>Xact</a:t>
            </a:r>
            <a:r>
              <a:rPr lang="en-US" dirty="0" smtClean="0"/>
              <a:t> T, either because the site failed or the link failed:</a:t>
            </a:r>
          </a:p>
          <a:p>
            <a:pPr lvl="1"/>
            <a:r>
              <a:rPr lang="en-US" dirty="0" smtClean="0"/>
              <a:t>If the current site is the coordinator for T, should abort T.</a:t>
            </a:r>
          </a:p>
          <a:p>
            <a:pPr lvl="1"/>
            <a:r>
              <a:rPr lang="en-US" dirty="0" smtClean="0"/>
              <a:t>If the current site is a subordinate, and has not yet voted </a:t>
            </a:r>
            <a:r>
              <a:rPr lang="en-US" dirty="0" smtClean="0">
                <a:solidFill>
                  <a:srgbClr val="4F36D0"/>
                </a:solidFill>
              </a:rPr>
              <a:t>yes,</a:t>
            </a:r>
            <a:r>
              <a:rPr lang="en-US" dirty="0" smtClean="0"/>
              <a:t> it should abort T.</a:t>
            </a:r>
          </a:p>
          <a:p>
            <a:pPr lvl="1"/>
            <a:r>
              <a:rPr lang="en-US" dirty="0" smtClean="0"/>
              <a:t>If the current site is a subordinate and has voted </a:t>
            </a:r>
            <a:r>
              <a:rPr lang="en-US" dirty="0" smtClean="0">
                <a:solidFill>
                  <a:srgbClr val="4F36D0"/>
                </a:solidFill>
              </a:rPr>
              <a:t>yes,</a:t>
            </a:r>
            <a:r>
              <a:rPr lang="en-US" dirty="0" smtClean="0"/>
              <a:t> it is blocked until the coordinator responds.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on 2PC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4F36D0"/>
                </a:solidFill>
              </a:rPr>
              <a:t>Ack</a:t>
            </a:r>
            <a:r>
              <a:rPr lang="en-US" dirty="0" smtClean="0"/>
              <a:t> </a:t>
            </a:r>
            <a:r>
              <a:rPr lang="en-US" dirty="0" err="1" smtClean="0"/>
              <a:t>msgs</a:t>
            </a:r>
            <a:r>
              <a:rPr lang="en-US" dirty="0" smtClean="0"/>
              <a:t> used to let coordinator know when it can “forget” an </a:t>
            </a:r>
            <a:r>
              <a:rPr lang="en-US" dirty="0" err="1" smtClean="0"/>
              <a:t>Xact</a:t>
            </a:r>
            <a:r>
              <a:rPr lang="en-US" dirty="0" smtClean="0"/>
              <a:t>; until it receives all </a:t>
            </a:r>
            <a:r>
              <a:rPr lang="en-US" dirty="0" err="1" smtClean="0">
                <a:solidFill>
                  <a:srgbClr val="4F36D0"/>
                </a:solidFill>
              </a:rPr>
              <a:t>acks</a:t>
            </a:r>
            <a:r>
              <a:rPr lang="en-US" dirty="0" smtClean="0"/>
              <a:t>, it must keep T in the </a:t>
            </a:r>
            <a:r>
              <a:rPr lang="en-US" dirty="0" err="1" smtClean="0"/>
              <a:t>Xact</a:t>
            </a:r>
            <a:r>
              <a:rPr lang="en-US" dirty="0" smtClean="0"/>
              <a:t> Table.</a:t>
            </a:r>
          </a:p>
          <a:p>
            <a:r>
              <a:rPr lang="en-US" dirty="0" smtClean="0"/>
              <a:t>If coordinator fails after sending </a:t>
            </a:r>
            <a:r>
              <a:rPr lang="en-US" dirty="0" smtClean="0">
                <a:solidFill>
                  <a:srgbClr val="4F36D0"/>
                </a:solidFill>
              </a:rPr>
              <a:t>prepare</a:t>
            </a:r>
            <a:r>
              <a:rPr lang="en-US" dirty="0" smtClean="0"/>
              <a:t> </a:t>
            </a:r>
            <a:r>
              <a:rPr lang="en-US" dirty="0" err="1" smtClean="0"/>
              <a:t>msgs</a:t>
            </a:r>
            <a:r>
              <a:rPr lang="en-US" dirty="0" smtClean="0"/>
              <a:t> but before writing </a:t>
            </a:r>
            <a:r>
              <a:rPr lang="en-US" dirty="0" smtClean="0">
                <a:solidFill>
                  <a:schemeClr val="accent2"/>
                </a:solidFill>
              </a:rPr>
              <a:t>commit/abort</a:t>
            </a:r>
            <a:r>
              <a:rPr lang="en-US" dirty="0" smtClean="0"/>
              <a:t> log </a:t>
            </a:r>
            <a:r>
              <a:rPr lang="en-US" dirty="0" err="1" smtClean="0"/>
              <a:t>recs</a:t>
            </a:r>
            <a:r>
              <a:rPr lang="en-US" dirty="0" smtClean="0"/>
              <a:t>, when it comes back up it aborts the </a:t>
            </a:r>
            <a:r>
              <a:rPr lang="en-US" dirty="0" err="1" smtClean="0"/>
              <a:t>Xact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a </a:t>
            </a:r>
            <a:r>
              <a:rPr lang="en-US" dirty="0" err="1" smtClean="0"/>
              <a:t>subtransaction</a:t>
            </a:r>
            <a:r>
              <a:rPr lang="en-US" dirty="0" smtClean="0"/>
              <a:t> does no updates, its commit or abort status is irrelevant.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2PC with Presumed Abort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When coordinator aborts T, it undoes T and removes it from the </a:t>
            </a:r>
            <a:r>
              <a:rPr lang="en-US" dirty="0" err="1" smtClean="0"/>
              <a:t>Xact</a:t>
            </a:r>
            <a:r>
              <a:rPr lang="en-US" dirty="0" smtClean="0"/>
              <a:t> Table immediately.</a:t>
            </a:r>
          </a:p>
          <a:p>
            <a:pPr lvl="1"/>
            <a:r>
              <a:rPr lang="en-US" dirty="0" smtClean="0"/>
              <a:t>Doesn’t wait for </a:t>
            </a:r>
            <a:r>
              <a:rPr lang="en-US" b="1" dirty="0" err="1" smtClean="0">
                <a:solidFill>
                  <a:srgbClr val="4F36D0"/>
                </a:solidFill>
              </a:rPr>
              <a:t>acks</a:t>
            </a:r>
            <a:r>
              <a:rPr lang="en-US" dirty="0" smtClean="0"/>
              <a:t>; “presumes abort” if </a:t>
            </a:r>
            <a:r>
              <a:rPr lang="en-US" dirty="0" err="1" smtClean="0"/>
              <a:t>Xact</a:t>
            </a:r>
            <a:r>
              <a:rPr lang="en-US" dirty="0" smtClean="0"/>
              <a:t> not in </a:t>
            </a:r>
            <a:r>
              <a:rPr lang="en-US" dirty="0" err="1" smtClean="0"/>
              <a:t>Xact</a:t>
            </a:r>
            <a:r>
              <a:rPr lang="en-US" dirty="0" smtClean="0"/>
              <a:t> Table.  Names of subs not recorded in </a:t>
            </a:r>
            <a:r>
              <a:rPr lang="en-US" b="1" dirty="0" smtClean="0">
                <a:solidFill>
                  <a:schemeClr val="accent2"/>
                </a:solidFill>
              </a:rPr>
              <a:t>abort</a:t>
            </a:r>
            <a:r>
              <a:rPr lang="en-US" dirty="0" smtClean="0"/>
              <a:t> log rec.</a:t>
            </a:r>
          </a:p>
          <a:p>
            <a:r>
              <a:rPr lang="en-US" dirty="0" smtClean="0"/>
              <a:t>Subordinates do not send </a:t>
            </a:r>
            <a:r>
              <a:rPr lang="en-US" dirty="0" err="1" smtClean="0">
                <a:solidFill>
                  <a:srgbClr val="4F36D0"/>
                </a:solidFill>
              </a:rPr>
              <a:t>acks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chemeClr val="accent2"/>
                </a:solidFill>
              </a:rPr>
              <a:t>abort.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subxact</a:t>
            </a:r>
            <a:r>
              <a:rPr lang="en-US" dirty="0" smtClean="0"/>
              <a:t> does not do updates, it responds to </a:t>
            </a:r>
            <a:r>
              <a:rPr lang="en-US" dirty="0" smtClean="0">
                <a:solidFill>
                  <a:srgbClr val="4F36D0"/>
                </a:solidFill>
              </a:rPr>
              <a:t>prepare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4F36D0"/>
                </a:solidFill>
              </a:rPr>
              <a:t>reader</a:t>
            </a:r>
            <a:r>
              <a:rPr lang="en-US" dirty="0" smtClean="0"/>
              <a:t> instead of </a:t>
            </a:r>
            <a:r>
              <a:rPr lang="en-US" dirty="0" smtClean="0">
                <a:solidFill>
                  <a:srgbClr val="4F36D0"/>
                </a:solidFill>
              </a:rPr>
              <a:t>yes/no.</a:t>
            </a:r>
          </a:p>
          <a:p>
            <a:r>
              <a:rPr lang="en-US" dirty="0" smtClean="0"/>
              <a:t>Coordinator subsequently ignores readers.</a:t>
            </a:r>
          </a:p>
          <a:p>
            <a:r>
              <a:rPr lang="en-US" dirty="0" smtClean="0"/>
              <a:t>If all </a:t>
            </a:r>
            <a:r>
              <a:rPr lang="en-US" dirty="0" err="1" smtClean="0"/>
              <a:t>subxacts</a:t>
            </a:r>
            <a:r>
              <a:rPr lang="en-US" dirty="0" smtClean="0"/>
              <a:t> are readers, 2nd phase not needed.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Isolation: </a:t>
            </a:r>
            <a:r>
              <a:rPr lang="en-US" dirty="0" smtClean="0"/>
              <a:t>w</a:t>
            </a:r>
            <a:r>
              <a:rPr lang="en-US" dirty="0" smtClean="0"/>
              <a:t>hat is different ?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3962401"/>
            <a:ext cx="8305800" cy="1600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Consider shared nothing parallel/distributed DB</a:t>
            </a:r>
          </a:p>
          <a:p>
            <a:r>
              <a:rPr lang="en-US" dirty="0" smtClean="0"/>
              <a:t>Node 1 receives transaction that updates relation P</a:t>
            </a:r>
          </a:p>
          <a:p>
            <a:r>
              <a:rPr lang="en-US" dirty="0" smtClean="0"/>
              <a:t>Node 3 receives transaction that updates P</a:t>
            </a:r>
          </a:p>
          <a:p>
            <a:r>
              <a:rPr lang="en-US" dirty="0" smtClean="0"/>
              <a:t>Node 4 receives transactions that reads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048000"/>
            <a:ext cx="807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62000" y="990600"/>
            <a:ext cx="1828800" cy="1833265"/>
            <a:chOff x="3962400" y="2126716"/>
            <a:chExt cx="2590800" cy="2826284"/>
          </a:xfrm>
        </p:grpSpPr>
        <p:sp>
          <p:nvSpPr>
            <p:cNvPr id="9" name="Rectangle 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Internal Storage 10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5400000">
            <a:off x="990600" y="29718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743200" y="990600"/>
            <a:ext cx="1828800" cy="1833265"/>
            <a:chOff x="3962400" y="2126716"/>
            <a:chExt cx="2590800" cy="2826284"/>
          </a:xfrm>
        </p:grpSpPr>
        <p:sp>
          <p:nvSpPr>
            <p:cNvPr id="15" name="Rectangle 14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Internal Storage 16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rot="5400000">
            <a:off x="3012133" y="30121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4724400" y="990600"/>
            <a:ext cx="1828800" cy="1833265"/>
            <a:chOff x="3962400" y="2126716"/>
            <a:chExt cx="2590800" cy="2826284"/>
          </a:xfrm>
        </p:grpSpPr>
        <p:sp>
          <p:nvSpPr>
            <p:cNvPr id="21" name="Rectangle 20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Internal Storage 22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4955233" y="29740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6705600" y="990600"/>
            <a:ext cx="1828800" cy="1833265"/>
            <a:chOff x="3962400" y="2126716"/>
            <a:chExt cx="2590800" cy="2826284"/>
          </a:xfrm>
        </p:grpSpPr>
        <p:sp>
          <p:nvSpPr>
            <p:cNvPr id="27" name="Rectangle 26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Internal Storage 28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rot="5400000">
            <a:off x="6860233" y="29740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Internal Storage 31"/>
          <p:cNvSpPr/>
          <p:nvPr/>
        </p:nvSpPr>
        <p:spPr>
          <a:xfrm>
            <a:off x="37338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57912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Flowchart: Internal Storage 33"/>
          <p:cNvSpPr/>
          <p:nvPr/>
        </p:nvSpPr>
        <p:spPr>
          <a:xfrm>
            <a:off x="76962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Flowchart: Internal Storage 34"/>
          <p:cNvSpPr/>
          <p:nvPr/>
        </p:nvSpPr>
        <p:spPr>
          <a:xfrm>
            <a:off x="17526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4495800" y="5562600"/>
            <a:ext cx="4114800" cy="609600"/>
          </a:xfrm>
          <a:prstGeom prst="wedgeRoundRectCallout">
            <a:avLst>
              <a:gd name="adj1" fmla="val 21745"/>
              <a:gd name="adj2" fmla="val -7035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How do we ensure isolation 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Distributed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72439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How do we manage locks for objects across many sites?  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Centralized:</a:t>
            </a:r>
            <a:r>
              <a:rPr lang="en-US" dirty="0" smtClean="0"/>
              <a:t>  One site does all locking.</a:t>
            </a:r>
          </a:p>
          <a:p>
            <a:pPr lvl="1"/>
            <a:r>
              <a:rPr lang="en-US" dirty="0" smtClean="0"/>
              <a:t>Vulnerable to single site failure.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Primary Copy:</a:t>
            </a:r>
            <a:r>
              <a:rPr lang="en-US" dirty="0" smtClean="0"/>
              <a:t>  All locking for an object done at the primary copy site for this object.</a:t>
            </a:r>
          </a:p>
          <a:p>
            <a:pPr lvl="1"/>
            <a:r>
              <a:rPr lang="en-US" dirty="0" smtClean="0"/>
              <a:t>Reading requires access to locking site as well as site where the object is stored.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Fully Distributed:</a:t>
            </a:r>
            <a:r>
              <a:rPr lang="en-US" dirty="0" smtClean="0"/>
              <a:t>  Locking for a copy done at site where the copy is stored.</a:t>
            </a:r>
          </a:p>
          <a:p>
            <a:pPr lvl="1"/>
            <a:r>
              <a:rPr lang="en-US" dirty="0" smtClean="0"/>
              <a:t>Locks at all sites while writing an object.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5410200"/>
            <a:ext cx="3352800" cy="609600"/>
          </a:xfrm>
          <a:prstGeom prst="wedgeRoundRectCallout">
            <a:avLst>
              <a:gd name="adj1" fmla="val 21745"/>
              <a:gd name="adj2" fmla="val -7035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What about deadlocks?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US" dirty="0" smtClean="0"/>
              <a:t>Distributed Deadlock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6248400" cy="5486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Each site maintains a </a:t>
            </a:r>
            <a:r>
              <a:rPr lang="en-US" dirty="0" smtClean="0">
                <a:solidFill>
                  <a:schemeClr val="accent2"/>
                </a:solidFill>
              </a:rPr>
              <a:t>local waits-for graph.</a:t>
            </a:r>
          </a:p>
          <a:p>
            <a:r>
              <a:rPr lang="en-US" dirty="0" smtClean="0"/>
              <a:t>A global deadlock might exist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even if the local graphs contain no </a:t>
            </a:r>
            <a:r>
              <a:rPr lang="en-US" dirty="0" smtClean="0"/>
              <a:t>cycles</a:t>
            </a:r>
          </a:p>
          <a:p>
            <a:r>
              <a:rPr lang="en-US" dirty="0" smtClean="0"/>
              <a:t>Three solutions: 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Centralized</a:t>
            </a:r>
            <a:r>
              <a:rPr lang="en-US" dirty="0" smtClean="0"/>
              <a:t> </a:t>
            </a:r>
            <a:r>
              <a:rPr lang="en-US" dirty="0" smtClean="0"/>
              <a:t>(send all local graphs to one site);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Hierarchical </a:t>
            </a:r>
            <a:r>
              <a:rPr lang="en-US" dirty="0" smtClean="0"/>
              <a:t>(organize sites into a hierarchy and send local graphs to parent in the hierarchy); 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Timeout </a:t>
            </a:r>
            <a:r>
              <a:rPr lang="en-US" dirty="0" smtClean="0"/>
              <a:t>(abort </a:t>
            </a:r>
            <a:r>
              <a:rPr lang="en-US" dirty="0" err="1" smtClean="0"/>
              <a:t>Xact</a:t>
            </a:r>
            <a:r>
              <a:rPr lang="en-US" dirty="0" smtClean="0"/>
              <a:t> if it waits too long).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6781800" y="1600200"/>
            <a:ext cx="2044700" cy="1219200"/>
            <a:chOff x="6781800" y="1600200"/>
            <a:chExt cx="2044700" cy="12192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6781800" y="1600200"/>
              <a:ext cx="749300" cy="749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8077200" y="1600200"/>
              <a:ext cx="749300" cy="749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6911975" y="1730375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T1</a:t>
              </a:r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8207375" y="1730375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T2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 flipV="1">
              <a:off x="7543800" y="1974850"/>
              <a:ext cx="527050" cy="6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7239000" y="2362200"/>
              <a:ext cx="11922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/>
                <a:t>SITE A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2971800"/>
            <a:ext cx="2044700" cy="1196975"/>
            <a:chOff x="3663950" y="3130550"/>
            <a:chExt cx="2044700" cy="1196975"/>
          </a:xfrm>
        </p:grpSpPr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663950" y="3130550"/>
              <a:ext cx="749300" cy="749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7"/>
            <p:cNvSpPr>
              <a:spLocks noChangeArrowheads="1"/>
            </p:cNvSpPr>
            <p:nvPr/>
          </p:nvSpPr>
          <p:spPr bwMode="auto">
            <a:xfrm>
              <a:off x="4959350" y="3130550"/>
              <a:ext cx="749300" cy="749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94125" y="3260725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T1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5089525" y="3260725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T2</a:t>
              </a: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4425950" y="3505200"/>
              <a:ext cx="527050" cy="6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4183062" y="3870325"/>
              <a:ext cx="11572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/>
                <a:t>SITE B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781800" y="4419600"/>
            <a:ext cx="2057400" cy="1273175"/>
            <a:chOff x="6700838" y="3054350"/>
            <a:chExt cx="2057400" cy="1273175"/>
          </a:xfrm>
        </p:grpSpPr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6700838" y="3076575"/>
              <a:ext cx="749300" cy="749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8008938" y="3054350"/>
              <a:ext cx="749300" cy="7493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6829425" y="3282950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T1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8137525" y="3260725"/>
              <a:ext cx="5397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T2</a:t>
              </a:r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 flipV="1">
              <a:off x="7386638" y="3282950"/>
              <a:ext cx="685800" cy="6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 flipV="1">
              <a:off x="7386638" y="3663950"/>
              <a:ext cx="685800" cy="63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7177088" y="3870325"/>
              <a:ext cx="15049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b="1" dirty="0"/>
                <a:t>GLOBAL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Atomicity &amp; Durability: </a:t>
            </a:r>
            <a:r>
              <a:rPr lang="en-US" sz="3600" dirty="0" smtClean="0"/>
              <a:t>w</a:t>
            </a:r>
            <a:r>
              <a:rPr lang="en-US" sz="3600" dirty="0" smtClean="0"/>
              <a:t>hat is different ?</a:t>
            </a:r>
            <a:endParaRPr lang="en-US" sz="36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3733801"/>
            <a:ext cx="8305800" cy="167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Consider shared nothing parallel/distributed DB</a:t>
            </a:r>
          </a:p>
          <a:p>
            <a:r>
              <a:rPr lang="en-US" dirty="0" smtClean="0"/>
              <a:t>Node 1 receives transaction that updates relation P</a:t>
            </a:r>
          </a:p>
          <a:p>
            <a:r>
              <a:rPr lang="en-US" dirty="0" smtClean="0"/>
              <a:t>Node 3 receives transaction that updates P</a:t>
            </a:r>
          </a:p>
          <a:p>
            <a:r>
              <a:rPr lang="en-US" dirty="0" smtClean="0"/>
              <a:t>Node 4 receives transactions that reads 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048000"/>
            <a:ext cx="8077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2" name="Group 7"/>
          <p:cNvGrpSpPr/>
          <p:nvPr/>
        </p:nvGrpSpPr>
        <p:grpSpPr>
          <a:xfrm>
            <a:off x="762000" y="990600"/>
            <a:ext cx="1828800" cy="1833265"/>
            <a:chOff x="3962400" y="2126716"/>
            <a:chExt cx="2590800" cy="2826284"/>
          </a:xfrm>
        </p:grpSpPr>
        <p:sp>
          <p:nvSpPr>
            <p:cNvPr id="9" name="Rectangle 8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Flowchart: Internal Storage 10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3" name="Straight Connector 12"/>
          <p:cNvCxnSpPr/>
          <p:nvPr/>
        </p:nvCxnSpPr>
        <p:spPr>
          <a:xfrm rot="5400000">
            <a:off x="990600" y="29718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"/>
          <p:cNvGrpSpPr/>
          <p:nvPr/>
        </p:nvGrpSpPr>
        <p:grpSpPr>
          <a:xfrm>
            <a:off x="2743200" y="990600"/>
            <a:ext cx="1828800" cy="1833265"/>
            <a:chOff x="3962400" y="2126716"/>
            <a:chExt cx="2590800" cy="2826284"/>
          </a:xfrm>
        </p:grpSpPr>
        <p:sp>
          <p:nvSpPr>
            <p:cNvPr id="15" name="Rectangle 14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Internal Storage 16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9" name="Straight Connector 18"/>
          <p:cNvCxnSpPr/>
          <p:nvPr/>
        </p:nvCxnSpPr>
        <p:spPr>
          <a:xfrm rot="5400000">
            <a:off x="3012133" y="30121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19"/>
          <p:cNvGrpSpPr/>
          <p:nvPr/>
        </p:nvGrpSpPr>
        <p:grpSpPr>
          <a:xfrm>
            <a:off x="4724400" y="990600"/>
            <a:ext cx="1828800" cy="1833265"/>
            <a:chOff x="3962400" y="2126716"/>
            <a:chExt cx="2590800" cy="2826284"/>
          </a:xfrm>
        </p:grpSpPr>
        <p:sp>
          <p:nvSpPr>
            <p:cNvPr id="21" name="Rectangle 20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Internal Storage 22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5" name="Straight Connector 24"/>
          <p:cNvCxnSpPr/>
          <p:nvPr/>
        </p:nvCxnSpPr>
        <p:spPr>
          <a:xfrm rot="5400000">
            <a:off x="4955233" y="29740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25"/>
          <p:cNvGrpSpPr/>
          <p:nvPr/>
        </p:nvGrpSpPr>
        <p:grpSpPr>
          <a:xfrm>
            <a:off x="6705600" y="990600"/>
            <a:ext cx="1828800" cy="1833265"/>
            <a:chOff x="3962400" y="2126716"/>
            <a:chExt cx="2590800" cy="2826284"/>
          </a:xfrm>
        </p:grpSpPr>
        <p:sp>
          <p:nvSpPr>
            <p:cNvPr id="27" name="Rectangle 26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Magnetic Disk 27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Flowchart: Internal Storage 28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31" name="Straight Connector 30"/>
          <p:cNvCxnSpPr/>
          <p:nvPr/>
        </p:nvCxnSpPr>
        <p:spPr>
          <a:xfrm rot="5400000">
            <a:off x="6860233" y="29740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Internal Storage 31"/>
          <p:cNvSpPr/>
          <p:nvPr/>
        </p:nvSpPr>
        <p:spPr>
          <a:xfrm>
            <a:off x="37338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Flowchart: Internal Storage 32"/>
          <p:cNvSpPr/>
          <p:nvPr/>
        </p:nvSpPr>
        <p:spPr>
          <a:xfrm>
            <a:off x="57912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Flowchart: Internal Storage 33"/>
          <p:cNvSpPr/>
          <p:nvPr/>
        </p:nvSpPr>
        <p:spPr>
          <a:xfrm>
            <a:off x="76962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5" name="Flowchart: Internal Storage 34"/>
          <p:cNvSpPr/>
          <p:nvPr/>
        </p:nvSpPr>
        <p:spPr>
          <a:xfrm>
            <a:off x="1752600" y="20574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304800" y="5486400"/>
            <a:ext cx="4114800" cy="609600"/>
          </a:xfrm>
          <a:prstGeom prst="wedgeRoundRectCallout">
            <a:avLst>
              <a:gd name="adj1" fmla="val 21745"/>
              <a:gd name="adj2" fmla="val -7035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What if one node crashes ?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4572000" y="5486400"/>
            <a:ext cx="4114800" cy="609600"/>
          </a:xfrm>
          <a:prstGeom prst="wedgeRoundRectCallout">
            <a:avLst>
              <a:gd name="adj1" fmla="val 21745"/>
              <a:gd name="adj2" fmla="val -7035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What if network does down ?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new issues:</a:t>
            </a:r>
          </a:p>
          <a:p>
            <a:pPr lvl="1"/>
            <a:r>
              <a:rPr lang="en-US" dirty="0" smtClean="0"/>
              <a:t>New kinds of failure, e.g., links and remote sites.</a:t>
            </a:r>
          </a:p>
          <a:p>
            <a:pPr lvl="1"/>
            <a:r>
              <a:rPr lang="en-US" dirty="0" smtClean="0"/>
              <a:t>If “sub-transactions” of an </a:t>
            </a:r>
            <a:r>
              <a:rPr lang="en-US" dirty="0" err="1" smtClean="0"/>
              <a:t>Xact</a:t>
            </a:r>
            <a:r>
              <a:rPr lang="en-US" dirty="0" smtClean="0"/>
              <a:t> execute at different sites, all or none must commit.  Need a </a:t>
            </a:r>
            <a:r>
              <a:rPr lang="en-US" dirty="0" smtClean="0">
                <a:solidFill>
                  <a:schemeClr val="accent2"/>
                </a:solidFill>
              </a:rPr>
              <a:t>commit protocol</a:t>
            </a:r>
            <a:r>
              <a:rPr lang="en-US" dirty="0" smtClean="0"/>
              <a:t> to achieve </a:t>
            </a:r>
            <a:r>
              <a:rPr lang="en-US" dirty="0" smtClean="0"/>
              <a:t>this!</a:t>
            </a:r>
            <a:endParaRPr lang="en-US" dirty="0" smtClean="0"/>
          </a:p>
          <a:p>
            <a:r>
              <a:rPr lang="en-US" dirty="0" smtClean="0"/>
              <a:t>A log is maintained at each site, as in a centralized DBMS, and commit protocol actions are additionally logged.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2-Phase Commit (2PC)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914400"/>
            <a:ext cx="4648200" cy="5410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When an </a:t>
            </a:r>
            <a:r>
              <a:rPr lang="en-US" dirty="0" err="1" smtClean="0"/>
              <a:t>Xact</a:t>
            </a:r>
            <a:r>
              <a:rPr lang="en-US" dirty="0" smtClean="0"/>
              <a:t> wants to commit:</a:t>
            </a:r>
          </a:p>
          <a:p>
            <a:pPr>
              <a:buSzPct val="105000"/>
              <a:buFont typeface="ZapfDingbats" charset="2"/>
              <a:buChar char="¬"/>
            </a:pPr>
            <a:r>
              <a:rPr lang="en-US" dirty="0" smtClean="0"/>
              <a:t> Coordinator sends </a:t>
            </a:r>
            <a:r>
              <a:rPr lang="en-US" b="1" dirty="0" smtClean="0">
                <a:solidFill>
                  <a:srgbClr val="4F36D0"/>
                </a:solidFill>
              </a:rPr>
              <a:t>prepare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to each subordinate.</a:t>
            </a:r>
          </a:p>
          <a:p>
            <a:pPr>
              <a:buSzPct val="105000"/>
              <a:buFont typeface="ZapfDingbats" charset="2"/>
              <a:buChar char="­"/>
            </a:pPr>
            <a:r>
              <a:rPr lang="en-US" dirty="0" smtClean="0"/>
              <a:t> </a:t>
            </a:r>
            <a:r>
              <a:rPr lang="en-US" dirty="0" smtClean="0"/>
              <a:t>Subordinate force-writes an </a:t>
            </a:r>
            <a:r>
              <a:rPr lang="en-US" b="1" dirty="0" smtClean="0">
                <a:solidFill>
                  <a:schemeClr val="accent2"/>
                </a:solidFill>
              </a:rPr>
              <a:t>abort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chemeClr val="accent2"/>
                </a:solidFill>
              </a:rPr>
              <a:t>prepare</a:t>
            </a:r>
            <a:r>
              <a:rPr lang="en-US" dirty="0" smtClean="0"/>
              <a:t> log record and then sends a </a:t>
            </a:r>
            <a:r>
              <a:rPr lang="en-US" b="1" dirty="0" smtClean="0">
                <a:solidFill>
                  <a:srgbClr val="4F36D0"/>
                </a:solidFill>
              </a:rPr>
              <a:t>no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4F36D0"/>
                </a:solidFill>
              </a:rPr>
              <a:t>yes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to coordinator.</a:t>
            </a:r>
          </a:p>
          <a:p>
            <a:pPr>
              <a:buSzPct val="105000"/>
              <a:buFont typeface="ZapfDingbats" charset="2"/>
              <a:buChar char="®"/>
            </a:pPr>
            <a:r>
              <a:rPr lang="en-US" dirty="0" smtClean="0"/>
              <a:t> If coordinator gets unanimous yes votes, force-writes a </a:t>
            </a:r>
            <a:r>
              <a:rPr lang="en-US" b="1" dirty="0" smtClean="0">
                <a:solidFill>
                  <a:schemeClr val="accent2"/>
                </a:solidFill>
              </a:rPr>
              <a:t>commit </a:t>
            </a:r>
            <a:r>
              <a:rPr lang="en-US" dirty="0" smtClean="0"/>
              <a:t>log record and sends </a:t>
            </a:r>
            <a:r>
              <a:rPr lang="en-US" b="1" dirty="0" smtClean="0">
                <a:solidFill>
                  <a:srgbClr val="4F36D0"/>
                </a:solidFill>
              </a:rPr>
              <a:t>commit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to all subs.  Else, force-writes </a:t>
            </a:r>
            <a:r>
              <a:rPr lang="en-US" b="1" dirty="0" smtClean="0">
                <a:solidFill>
                  <a:schemeClr val="accent2"/>
                </a:solidFill>
              </a:rPr>
              <a:t>abort </a:t>
            </a:r>
            <a:r>
              <a:rPr lang="en-US" dirty="0" smtClean="0"/>
              <a:t>log </a:t>
            </a:r>
            <a:r>
              <a:rPr lang="en-US" dirty="0" err="1" smtClean="0"/>
              <a:t>rec</a:t>
            </a:r>
            <a:r>
              <a:rPr lang="en-US" dirty="0" smtClean="0"/>
              <a:t>, and sends </a:t>
            </a:r>
            <a:r>
              <a:rPr lang="en-US" b="1" dirty="0" smtClean="0">
                <a:solidFill>
                  <a:srgbClr val="4F36D0"/>
                </a:solidFill>
              </a:rPr>
              <a:t>abort</a:t>
            </a:r>
            <a:r>
              <a:rPr lang="en-US" dirty="0" smtClean="0"/>
              <a:t> msg.</a:t>
            </a:r>
          </a:p>
          <a:p>
            <a:pPr>
              <a:buSzPct val="105000"/>
              <a:buFont typeface="ZapfDingbats" charset="2"/>
              <a:buChar char="¯"/>
            </a:pPr>
            <a:r>
              <a:rPr lang="en-US" dirty="0" smtClean="0"/>
              <a:t> Subordinates force-write </a:t>
            </a:r>
            <a:r>
              <a:rPr lang="en-US" b="1" dirty="0" smtClean="0">
                <a:solidFill>
                  <a:schemeClr val="accent2"/>
                </a:solidFill>
              </a:rPr>
              <a:t>abort/commit</a:t>
            </a:r>
            <a:r>
              <a:rPr lang="en-US" dirty="0" smtClean="0"/>
              <a:t> log </a:t>
            </a:r>
            <a:r>
              <a:rPr lang="en-US" dirty="0" err="1" smtClean="0"/>
              <a:t>rec</a:t>
            </a:r>
            <a:r>
              <a:rPr lang="en-US" dirty="0" smtClean="0"/>
              <a:t> based on </a:t>
            </a:r>
            <a:r>
              <a:rPr lang="en-US" dirty="0" err="1" smtClean="0"/>
              <a:t>msg</a:t>
            </a:r>
            <a:r>
              <a:rPr lang="en-US" dirty="0" smtClean="0"/>
              <a:t> they get, then send </a:t>
            </a:r>
            <a:r>
              <a:rPr lang="en-US" b="1" dirty="0" err="1" smtClean="0">
                <a:solidFill>
                  <a:srgbClr val="4F36D0"/>
                </a:solidFill>
              </a:rPr>
              <a:t>ack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to coordinator.</a:t>
            </a:r>
          </a:p>
          <a:p>
            <a:pPr>
              <a:buSzPct val="105000"/>
              <a:buFont typeface="ZapfDingbats" charset="2"/>
              <a:buChar char="°"/>
            </a:pPr>
            <a:r>
              <a:rPr lang="en-US" dirty="0" smtClean="0"/>
              <a:t> Coordinator writes </a:t>
            </a:r>
            <a:r>
              <a:rPr lang="en-US" b="1" dirty="0" smtClean="0">
                <a:solidFill>
                  <a:schemeClr val="accent2"/>
                </a:solidFill>
              </a:rPr>
              <a:t>end</a:t>
            </a:r>
            <a:r>
              <a:rPr lang="en-US" dirty="0" smtClean="0"/>
              <a:t> log </a:t>
            </a:r>
            <a:r>
              <a:rPr lang="en-US" dirty="0" err="1" smtClean="0"/>
              <a:t>rec</a:t>
            </a:r>
            <a:r>
              <a:rPr lang="en-US" dirty="0" smtClean="0"/>
              <a:t> after getting all </a:t>
            </a:r>
            <a:r>
              <a:rPr lang="en-US" dirty="0" err="1" smtClean="0"/>
              <a:t>acks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54102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28600" y="2057400"/>
            <a:ext cx="1828800" cy="3352800"/>
            <a:chOff x="1143000" y="2057400"/>
            <a:chExt cx="1828800" cy="3352800"/>
          </a:xfrm>
        </p:grpSpPr>
        <p:sp>
          <p:nvSpPr>
            <p:cNvPr id="16" name="Rectangle 15"/>
            <p:cNvSpPr/>
            <p:nvPr/>
          </p:nvSpPr>
          <p:spPr>
            <a:xfrm>
              <a:off x="1143000" y="2057400"/>
              <a:ext cx="1828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1219200" y="3352800"/>
              <a:ext cx="1600200" cy="14478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219200" y="2209800"/>
              <a:ext cx="1600200" cy="7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Parallel DB layer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1828800" y="36576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1" name="Flowchart: Internal Storage 20"/>
            <p:cNvSpPr/>
            <p:nvPr/>
          </p:nvSpPr>
          <p:spPr>
            <a:xfrm>
              <a:off x="1295400" y="4114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Internal Storage 21"/>
            <p:cNvSpPr/>
            <p:nvPr/>
          </p:nvSpPr>
          <p:spPr>
            <a:xfrm>
              <a:off x="1676400" y="42672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Internal Storage 23"/>
            <p:cNvSpPr/>
            <p:nvPr/>
          </p:nvSpPr>
          <p:spPr>
            <a:xfrm>
              <a:off x="1905000" y="4191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209800" y="2057400"/>
            <a:ext cx="1828800" cy="3352800"/>
            <a:chOff x="914400" y="2057400"/>
            <a:chExt cx="1828800" cy="3352800"/>
          </a:xfrm>
        </p:grpSpPr>
        <p:sp>
          <p:nvSpPr>
            <p:cNvPr id="26" name="Rectangle 25"/>
            <p:cNvSpPr/>
            <p:nvPr/>
          </p:nvSpPr>
          <p:spPr>
            <a:xfrm>
              <a:off x="914400" y="2057400"/>
              <a:ext cx="1828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Magnetic Disk 26"/>
            <p:cNvSpPr/>
            <p:nvPr/>
          </p:nvSpPr>
          <p:spPr>
            <a:xfrm>
              <a:off x="1066800" y="3429000"/>
              <a:ext cx="1600200" cy="1371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90600" y="2209800"/>
              <a:ext cx="1600200" cy="762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Parallel DB layer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1657350" y="5124450"/>
              <a:ext cx="533400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752600" y="3733800"/>
              <a:ext cx="9444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DBMS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1" name="Flowchart: Internal Storage 30"/>
            <p:cNvSpPr/>
            <p:nvPr/>
          </p:nvSpPr>
          <p:spPr>
            <a:xfrm>
              <a:off x="1219200" y="41148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Internal Storage 31"/>
            <p:cNvSpPr/>
            <p:nvPr/>
          </p:nvSpPr>
          <p:spPr>
            <a:xfrm>
              <a:off x="1447800" y="42672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Internal Storage 33"/>
            <p:cNvSpPr/>
            <p:nvPr/>
          </p:nvSpPr>
          <p:spPr>
            <a:xfrm>
              <a:off x="1676400" y="4191000"/>
              <a:ext cx="838200" cy="381000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1295400" cy="1229489"/>
          </a:xfrm>
          <a:prstGeom prst="rect">
            <a:avLst/>
          </a:prstGeom>
          <a:noFill/>
        </p:spPr>
      </p:pic>
      <p:cxnSp>
        <p:nvCxnSpPr>
          <p:cNvPr id="37" name="Shape 36"/>
          <p:cNvCxnSpPr>
            <a:stCxn id="36" idx="3"/>
            <a:endCxn id="18" idx="0"/>
          </p:cNvCxnSpPr>
          <p:nvPr/>
        </p:nvCxnSpPr>
        <p:spPr>
          <a:xfrm flipH="1">
            <a:off x="1104900" y="1148145"/>
            <a:ext cx="419100" cy="1061655"/>
          </a:xfrm>
          <a:prstGeom prst="curvedConnector4">
            <a:avLst>
              <a:gd name="adj1" fmla="val -54545"/>
              <a:gd name="adj2" fmla="val 78952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510553" y="1290935"/>
            <a:ext cx="16136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Update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41" name="Shape 84"/>
          <p:cNvCxnSpPr/>
          <p:nvPr/>
        </p:nvCxnSpPr>
        <p:spPr>
          <a:xfrm rot="5400000">
            <a:off x="609600" y="3162301"/>
            <a:ext cx="685800" cy="304800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84"/>
          <p:cNvCxnSpPr/>
          <p:nvPr/>
        </p:nvCxnSpPr>
        <p:spPr>
          <a:xfrm rot="16200000" flipH="1">
            <a:off x="1962150" y="2114551"/>
            <a:ext cx="609600" cy="2324100"/>
          </a:xfrm>
          <a:prstGeom prst="curvedConnector2">
            <a:avLst/>
          </a:prstGeom>
          <a:ln w="50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ular Callout 52"/>
          <p:cNvSpPr/>
          <p:nvPr/>
        </p:nvSpPr>
        <p:spPr>
          <a:xfrm>
            <a:off x="304800" y="4724400"/>
            <a:ext cx="1524000" cy="457200"/>
          </a:xfrm>
          <a:prstGeom prst="wedgeRoundRectCallout">
            <a:avLst>
              <a:gd name="adj1" fmla="val 21745"/>
              <a:gd name="adj2" fmla="val -7035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coordinator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4" name="Rounded Rectangular Callout 53"/>
          <p:cNvSpPr/>
          <p:nvPr/>
        </p:nvSpPr>
        <p:spPr>
          <a:xfrm>
            <a:off x="2362200" y="4724400"/>
            <a:ext cx="1524000" cy="457200"/>
          </a:xfrm>
          <a:prstGeom prst="wedgeRoundRectCallout">
            <a:avLst>
              <a:gd name="adj1" fmla="val 21745"/>
              <a:gd name="adj2" fmla="val -7035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subordinate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Example: 2PC (commit success)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-989806" y="3885406"/>
            <a:ext cx="4724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2058194" y="3809206"/>
            <a:ext cx="4724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334794" y="3885406"/>
            <a:ext cx="47244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81000" y="990600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subordinate1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990600"/>
            <a:ext cx="1752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coordinator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81800" y="990600"/>
            <a:ext cx="1981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 smtClean="0">
                <a:solidFill>
                  <a:prstClr val="black"/>
                </a:solidFill>
                <a:latin typeface="Calibri"/>
                <a:cs typeface="+mn-cs"/>
              </a:rPr>
              <a:t>subordinate2</a:t>
            </a:r>
            <a:endParaRPr lang="en-US" sz="2400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1371600" y="1524001"/>
            <a:ext cx="3048000" cy="609599"/>
            <a:chOff x="1371600" y="1524001"/>
            <a:chExt cx="3048000" cy="609599"/>
          </a:xfrm>
        </p:grpSpPr>
        <p:cxnSp>
          <p:nvCxnSpPr>
            <p:cNvPr id="15" name="Straight Arrow Connector 14"/>
            <p:cNvCxnSpPr/>
            <p:nvPr/>
          </p:nvCxnSpPr>
          <p:spPr>
            <a:xfrm rot="10800000" flipV="1">
              <a:off x="1371600" y="1752600"/>
              <a:ext cx="3048000" cy="381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752600" y="1524001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prepare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7772400" y="1828800"/>
            <a:ext cx="137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cs typeface="+mn-cs"/>
              </a:rPr>
              <a:t>Log: prepare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alibri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" y="1752600"/>
            <a:ext cx="137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cs typeface="+mn-cs"/>
              </a:rPr>
              <a:t>Log: prepare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alibri"/>
              <a:cs typeface="+mn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4419600" y="1524000"/>
            <a:ext cx="3276600" cy="609600"/>
            <a:chOff x="4419600" y="1524000"/>
            <a:chExt cx="3276600" cy="6096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419600" y="1752602"/>
              <a:ext cx="3276600" cy="380998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5334000" y="1524000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prepare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371600" y="2133600"/>
            <a:ext cx="3048000" cy="609600"/>
            <a:chOff x="1371600" y="2133600"/>
            <a:chExt cx="3048000" cy="609600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1371600" y="2362200"/>
              <a:ext cx="3048000" cy="381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/>
            <p:cNvSpPr/>
            <p:nvPr/>
          </p:nvSpPr>
          <p:spPr>
            <a:xfrm>
              <a:off x="2362200" y="2133600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yes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419600" y="2286000"/>
            <a:ext cx="3276600" cy="609600"/>
            <a:chOff x="4419600" y="2286000"/>
            <a:chExt cx="3276600" cy="609600"/>
          </a:xfrm>
        </p:grpSpPr>
        <p:cxnSp>
          <p:nvCxnSpPr>
            <p:cNvPr id="26" name="Straight Arrow Connector 25"/>
            <p:cNvCxnSpPr/>
            <p:nvPr/>
          </p:nvCxnSpPr>
          <p:spPr>
            <a:xfrm rot="10800000" flipV="1">
              <a:off x="4419600" y="2286000"/>
              <a:ext cx="3276600" cy="6096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495800" y="2286000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yes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33" name="Rectangle 32"/>
          <p:cNvSpPr/>
          <p:nvPr/>
        </p:nvSpPr>
        <p:spPr>
          <a:xfrm>
            <a:off x="4419600" y="2971800"/>
            <a:ext cx="137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cs typeface="+mn-cs"/>
              </a:rPr>
              <a:t>Log: commit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alibri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772400" y="3962400"/>
            <a:ext cx="137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cs typeface="+mn-cs"/>
              </a:rPr>
              <a:t>Log: commit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alibri"/>
              <a:cs typeface="+mn-cs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cs typeface="+mn-cs"/>
              </a:rPr>
              <a:t>Log: commit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alibri"/>
              <a:cs typeface="+mn-c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371600" y="4495799"/>
            <a:ext cx="3048000" cy="609600"/>
            <a:chOff x="1371600" y="4495799"/>
            <a:chExt cx="3048000" cy="60960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71600" y="4724399"/>
              <a:ext cx="3048000" cy="3810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2362200" y="4495799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err="1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ack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19600" y="4648199"/>
            <a:ext cx="3276600" cy="609600"/>
            <a:chOff x="4419600" y="4648199"/>
            <a:chExt cx="3276600" cy="609600"/>
          </a:xfrm>
        </p:grpSpPr>
        <p:cxnSp>
          <p:nvCxnSpPr>
            <p:cNvPr id="43" name="Straight Arrow Connector 42"/>
            <p:cNvCxnSpPr/>
            <p:nvPr/>
          </p:nvCxnSpPr>
          <p:spPr>
            <a:xfrm rot="10800000" flipV="1">
              <a:off x="4419600" y="4648199"/>
              <a:ext cx="3276600" cy="6096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4495800" y="4648199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err="1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ack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4419600" y="5334000"/>
            <a:ext cx="1371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b="1" dirty="0" smtClean="0">
                <a:solidFill>
                  <a:schemeClr val="accent4">
                    <a:lumMod val="50000"/>
                  </a:schemeClr>
                </a:solidFill>
                <a:latin typeface="Calibri"/>
                <a:cs typeface="+mn-cs"/>
              </a:rPr>
              <a:t>Log: end</a:t>
            </a:r>
            <a:endParaRPr lang="en-US" sz="2400" b="1" dirty="0">
              <a:solidFill>
                <a:schemeClr val="accent4">
                  <a:lumMod val="50000"/>
                </a:schemeClr>
              </a:solidFill>
              <a:latin typeface="Calibri"/>
              <a:cs typeface="+mn-cs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1371600" y="3505200"/>
            <a:ext cx="3048000" cy="762000"/>
            <a:chOff x="1371600" y="3505200"/>
            <a:chExt cx="3048000" cy="762000"/>
          </a:xfrm>
        </p:grpSpPr>
        <p:cxnSp>
          <p:nvCxnSpPr>
            <p:cNvPr id="34" name="Straight Arrow Connector 33"/>
            <p:cNvCxnSpPr/>
            <p:nvPr/>
          </p:nvCxnSpPr>
          <p:spPr>
            <a:xfrm rot="10800000" flipV="1">
              <a:off x="1371600" y="3657600"/>
              <a:ext cx="3048000" cy="6096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1981200" y="3505200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commit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419600" y="3581400"/>
            <a:ext cx="3276600" cy="609600"/>
            <a:chOff x="4419600" y="3581400"/>
            <a:chExt cx="3276600" cy="609600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4419600" y="3657600"/>
              <a:ext cx="3276600" cy="53340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5867400" y="3581400"/>
              <a:ext cx="144780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schemeClr val="accent2">
                      <a:lumMod val="50000"/>
                    </a:schemeClr>
                  </a:solidFill>
                  <a:latin typeface="Calibri"/>
                  <a:cs typeface="+mn-cs"/>
                </a:rPr>
                <a:t>commit</a:t>
              </a:r>
              <a:endParaRPr lang="en-US" sz="2400" dirty="0">
                <a:solidFill>
                  <a:schemeClr val="accent2">
                    <a:lumMod val="50000"/>
                  </a:schemeClr>
                </a:solidFill>
                <a:latin typeface="Calibri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33" grpId="0"/>
      <p:bldP spid="41" grpId="0"/>
      <p:bldP spid="4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Comments on 2PC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Two rounds of communication:  first, </a:t>
            </a:r>
            <a:r>
              <a:rPr lang="en-US" dirty="0" smtClean="0">
                <a:solidFill>
                  <a:schemeClr val="accent2"/>
                </a:solidFill>
              </a:rPr>
              <a:t>voting;</a:t>
            </a:r>
            <a:r>
              <a:rPr lang="en-US" dirty="0" smtClean="0"/>
              <a:t> then, </a:t>
            </a:r>
            <a:r>
              <a:rPr lang="en-US" dirty="0" smtClean="0">
                <a:solidFill>
                  <a:schemeClr val="accent2"/>
                </a:solidFill>
              </a:rPr>
              <a:t>termination.</a:t>
            </a:r>
            <a:r>
              <a:rPr lang="en-US" dirty="0" smtClean="0"/>
              <a:t>  Both initiated by coordinator.</a:t>
            </a:r>
          </a:p>
          <a:p>
            <a:r>
              <a:rPr lang="en-US" dirty="0" smtClean="0"/>
              <a:t>Any site can decide to abort an </a:t>
            </a:r>
            <a:r>
              <a:rPr lang="en-US" dirty="0" err="1" smtClean="0"/>
              <a:t>Xact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</a:t>
            </a:r>
            <a:r>
              <a:rPr lang="en-US" dirty="0" err="1" smtClean="0"/>
              <a:t>msg</a:t>
            </a:r>
            <a:r>
              <a:rPr lang="en-US" dirty="0" smtClean="0"/>
              <a:t> reflects a decision by the sender; to ensure that this decision survives failures, it is first recorded in the local log.</a:t>
            </a:r>
          </a:p>
          <a:p>
            <a:r>
              <a:rPr lang="en-US" dirty="0" smtClean="0"/>
              <a:t>All commit protocol log </a:t>
            </a:r>
            <a:r>
              <a:rPr lang="en-US" dirty="0" err="1" smtClean="0"/>
              <a:t>recs</a:t>
            </a:r>
            <a:r>
              <a:rPr lang="en-US" dirty="0" smtClean="0"/>
              <a:t> for an </a:t>
            </a:r>
            <a:r>
              <a:rPr lang="en-US" dirty="0" err="1" smtClean="0"/>
              <a:t>Xact</a:t>
            </a:r>
            <a:r>
              <a:rPr lang="en-US" dirty="0" smtClean="0"/>
              <a:t> contain </a:t>
            </a:r>
            <a:r>
              <a:rPr lang="en-US" dirty="0" err="1" smtClean="0"/>
              <a:t>Xactid</a:t>
            </a:r>
            <a:r>
              <a:rPr lang="en-US" dirty="0" smtClean="0"/>
              <a:t> and </a:t>
            </a:r>
            <a:r>
              <a:rPr lang="en-US" dirty="0" err="1" smtClean="0"/>
              <a:t>Coordinatorid</a:t>
            </a:r>
            <a:r>
              <a:rPr lang="en-US" dirty="0" smtClean="0"/>
              <a:t>.  The coordinator’s abort/commit record also includes ids of all subordinates.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3/16/2010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60</TotalTime>
  <Words>1188</Words>
  <Application>Microsoft Office PowerPoint</Application>
  <PresentationFormat>On-screen Show (4:3)</PresentationFormat>
  <Paragraphs>194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ICS 421 Spring 2010</vt:lpstr>
      <vt:lpstr>ICS 421 Spring 2010 Distributed Transactions</vt:lpstr>
      <vt:lpstr>Isolation: what is different ?</vt:lpstr>
      <vt:lpstr>Distributed Locking</vt:lpstr>
      <vt:lpstr>Distributed Deadlock Detection</vt:lpstr>
      <vt:lpstr>Atomicity &amp; Durability: what is different ?</vt:lpstr>
      <vt:lpstr>Distributed Recovery</vt:lpstr>
      <vt:lpstr>2-Phase Commit (2PC)</vt:lpstr>
      <vt:lpstr>Example: 2PC (commit success)</vt:lpstr>
      <vt:lpstr>Comments on 2PC</vt:lpstr>
      <vt:lpstr>Restart after a failure at a site</vt:lpstr>
      <vt:lpstr>Coordinator Failures: Blocking</vt:lpstr>
      <vt:lpstr>Link and Remote Site Failures</vt:lpstr>
      <vt:lpstr>Observations on 2PC</vt:lpstr>
      <vt:lpstr>2PC with Presumed Abort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Distributed Transactions</dc:title>
  <dc:creator>Lipyeow Lim</dc:creator>
  <cp:lastModifiedBy>Lipyeow Lim</cp:lastModifiedBy>
  <cp:revision>7</cp:revision>
  <dcterms:created xsi:type="dcterms:W3CDTF">2010-03-15T22:34:20Z</dcterms:created>
  <dcterms:modified xsi:type="dcterms:W3CDTF">2010-03-15T23:35:16Z</dcterms:modified>
</cp:coreProperties>
</file>