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2" y="-4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84E237-03FE-4607-90B1-C8ED41784FC9}" type="datetimeFigureOut">
              <a:rPr lang="en-US"/>
              <a:pPr/>
              <a:t>3/17/2010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33B4F8-ECA2-4162-820E-F3D910BB2D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3892B-9FF0-428B-BF2D-1FD596A23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D95E0-830B-442E-B1C5-B8C947C16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50C40-804F-4609-909D-C951D1689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5596-13C1-4CB9-B2C0-B82D4E28D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38BF-7420-43BC-9144-7CF19DFE0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F9EC-B40D-4F24-B519-433C35C77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D72A-C715-4E4C-8E0C-AAF0EF65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1DCD-F7CC-4C1E-9F1E-5AEAF1A1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A691D-217B-408C-871A-90E0EFA8B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A71C-6EB5-4A3D-9CBB-D04F654B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D56E-E8D4-4C02-84CF-33C1A3673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F951B5-251F-4B27-B385-4E7980F43C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421 Spring 2010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Warehousing (1)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DFB-2F48-4B87-B35E-334202384C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 </a:t>
            </a:r>
            <a:r>
              <a:rPr lang="en-US" dirty="0" err="1" smtClean="0"/>
              <a:t>vs</a:t>
            </a:r>
            <a:r>
              <a:rPr lang="en-US" dirty="0" smtClean="0"/>
              <a:t> OLAP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609600" y="1447800"/>
          <a:ext cx="7945437" cy="4876800"/>
        </p:xfrm>
        <a:graphic>
          <a:graphicData uri="http://schemas.openxmlformats.org/presentationml/2006/ole">
            <p:oleObj spid="_x0000_s1026" name="Document" r:id="rId4" imgW="11172960" imgH="68580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Why Separate Data Warehouse?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High performance for both systems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DBMS— tuned for OLTP: access methods, indexing, concurrency control, recovery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Warehouse—tuned for OLAP: complex OLAP queries, multidimensional view, consolidation.</a:t>
            </a:r>
          </a:p>
          <a:p>
            <a:pPr>
              <a:lnSpc>
                <a:spcPct val="90000"/>
              </a:lnSpc>
            </a:pPr>
            <a:r>
              <a:rPr lang="en-US" sz="2800" b="1" dirty="0" smtClean="0"/>
              <a:t>Different functions and different data:</a:t>
            </a:r>
          </a:p>
          <a:p>
            <a:pPr lvl="1">
              <a:lnSpc>
                <a:spcPct val="90000"/>
              </a:lnSpc>
            </a:pPr>
            <a:r>
              <a:rPr lang="en-US" sz="2400" u="sng" dirty="0" smtClean="0">
                <a:solidFill>
                  <a:schemeClr val="accent2"/>
                </a:solidFill>
              </a:rPr>
              <a:t>missing data</a:t>
            </a:r>
            <a:r>
              <a:rPr lang="en-US" sz="2400" dirty="0" smtClean="0"/>
              <a:t>: Decision support requires historical data which operational DBs do not typically maintain</a:t>
            </a:r>
          </a:p>
          <a:p>
            <a:pPr lvl="1">
              <a:lnSpc>
                <a:spcPct val="90000"/>
              </a:lnSpc>
            </a:pPr>
            <a:r>
              <a:rPr lang="en-US" sz="2400" u="sng" dirty="0" smtClean="0">
                <a:solidFill>
                  <a:schemeClr val="accent2"/>
                </a:solidFill>
              </a:rPr>
              <a:t>data consolidation</a:t>
            </a:r>
            <a:r>
              <a:rPr lang="en-US" sz="2400" dirty="0" smtClean="0"/>
              <a:t>:  DS requires consolidation (aggregation, summarization) of data from heterogeneous sources</a:t>
            </a:r>
          </a:p>
          <a:p>
            <a:pPr lvl="1">
              <a:lnSpc>
                <a:spcPct val="90000"/>
              </a:lnSpc>
            </a:pPr>
            <a:r>
              <a:rPr lang="en-US" sz="2400" u="sng" dirty="0" smtClean="0">
                <a:solidFill>
                  <a:schemeClr val="accent2"/>
                </a:solidFill>
              </a:rPr>
              <a:t>data quality</a:t>
            </a:r>
            <a:r>
              <a:rPr lang="en-US" sz="2400" dirty="0" smtClean="0"/>
              <a:t>: different sources typically use inconsistent data representations, codes and formats which have to be reconciled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Increasingly,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organizations are analyzing current and historical data to identify useful patterns and support business strategies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Emphasis is on complex, interactive, exploratory analysis of very large datasets created by integrating data from across all parts of an enterprise; data is fairly static.</a:t>
            </a:r>
          </a:p>
          <a:p>
            <a:pPr lvl="1"/>
            <a:r>
              <a:rPr lang="en-US" dirty="0" smtClean="0"/>
              <a:t>Contrast such </a:t>
            </a:r>
            <a:r>
              <a:rPr lang="en-US" b="1" dirty="0" smtClean="0">
                <a:solidFill>
                  <a:schemeClr val="accent2"/>
                </a:solidFill>
              </a:rPr>
              <a:t>On-Line Analytic Processing (OLAP)</a:t>
            </a:r>
            <a:r>
              <a:rPr lang="en-US" dirty="0" smtClean="0"/>
              <a:t> with traditional </a:t>
            </a:r>
            <a:r>
              <a:rPr lang="en-US" b="1" dirty="0" smtClean="0">
                <a:solidFill>
                  <a:schemeClr val="accent2"/>
                </a:solidFill>
              </a:rPr>
              <a:t>On-line Transaction Processing (OLTP)</a:t>
            </a:r>
            <a:r>
              <a:rPr lang="en-US" b="1" dirty="0" smtClean="0"/>
              <a:t>:</a:t>
            </a:r>
            <a:r>
              <a:rPr lang="en-US" dirty="0" smtClean="0"/>
              <a:t> mostly long queries, instead of short update </a:t>
            </a:r>
            <a:r>
              <a:rPr lang="en-US" dirty="0" err="1" smtClean="0"/>
              <a:t>Xacts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What is a Data Warehouse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Defined in many different ways, but not rigorously.</a:t>
            </a:r>
          </a:p>
          <a:p>
            <a:pPr lvl="1"/>
            <a:r>
              <a:rPr lang="en-US" dirty="0" smtClean="0"/>
              <a:t>A decision support database that is maintained </a:t>
            </a:r>
            <a:r>
              <a:rPr lang="en-US" b="1" dirty="0" smtClean="0">
                <a:solidFill>
                  <a:schemeClr val="accent2"/>
                </a:solidFill>
              </a:rPr>
              <a:t>separately</a:t>
            </a:r>
            <a:r>
              <a:rPr lang="en-US" dirty="0" smtClean="0"/>
              <a:t> from the organization’s operational database</a:t>
            </a:r>
          </a:p>
          <a:p>
            <a:pPr lvl="1"/>
            <a:r>
              <a:rPr lang="en-US" dirty="0" smtClean="0"/>
              <a:t>Support </a:t>
            </a:r>
            <a:r>
              <a:rPr lang="en-US" b="1" dirty="0" smtClean="0">
                <a:solidFill>
                  <a:schemeClr val="accent2"/>
                </a:solidFill>
              </a:rPr>
              <a:t>information processing </a:t>
            </a:r>
            <a:r>
              <a:rPr lang="en-US" dirty="0" smtClean="0"/>
              <a:t>by providing a solid platform of consolidated, historical data for analysis.</a:t>
            </a:r>
          </a:p>
          <a:p>
            <a:endParaRPr lang="en-US" sz="2800" dirty="0" smtClean="0"/>
          </a:p>
          <a:p>
            <a:r>
              <a:rPr lang="en-US" sz="2800" dirty="0" smtClean="0"/>
              <a:t>“</a:t>
            </a:r>
            <a:r>
              <a:rPr lang="en-US" sz="2800" dirty="0" smtClean="0"/>
              <a:t>A data warehouse is a </a:t>
            </a:r>
            <a:r>
              <a:rPr lang="en-US" sz="2800" b="1" dirty="0" smtClean="0">
                <a:solidFill>
                  <a:schemeClr val="accent2"/>
                </a:solidFill>
              </a:rPr>
              <a:t>subject-oriented, integrated, time-variant</a:t>
            </a:r>
            <a:r>
              <a:rPr lang="en-US" sz="2800" dirty="0" smtClean="0"/>
              <a:t>, and </a:t>
            </a:r>
            <a:r>
              <a:rPr lang="en-US" sz="2800" b="1" dirty="0" smtClean="0">
                <a:solidFill>
                  <a:schemeClr val="accent2"/>
                </a:solidFill>
              </a:rPr>
              <a:t>nonvolatile</a:t>
            </a:r>
            <a:r>
              <a:rPr lang="en-US" sz="2800" dirty="0" smtClean="0"/>
              <a:t> collection of data in support of management’s decision-making process.”—W. H. </a:t>
            </a:r>
            <a:r>
              <a:rPr lang="en-US" sz="2800" dirty="0" err="1" smtClean="0"/>
              <a:t>Inmon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3300" b="1" dirty="0" smtClean="0"/>
              <a:t>Data warehousing</a:t>
            </a:r>
            <a:r>
              <a:rPr lang="en-US" sz="2800" b="1" dirty="0" smtClean="0"/>
              <a:t>:</a:t>
            </a:r>
          </a:p>
          <a:p>
            <a:pPr lvl="1"/>
            <a:r>
              <a:rPr lang="en-US" dirty="0" smtClean="0"/>
              <a:t>The process of constructing and using data warehouses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Subject-Oriented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Organized around major subjects, such as 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customer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product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sales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Focusing on the modeling and analysis of data for decision makers, not on daily operations or transaction processing.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Provide </a:t>
            </a:r>
            <a:r>
              <a:rPr lang="en-US" dirty="0" smtClean="0">
                <a:solidFill>
                  <a:schemeClr val="accent2"/>
                </a:solidFill>
              </a:rPr>
              <a:t>a simple and concise </a:t>
            </a:r>
            <a:r>
              <a:rPr lang="en-US" dirty="0" smtClean="0"/>
              <a:t>view around particular subject issues by </a:t>
            </a:r>
            <a:r>
              <a:rPr lang="en-US" dirty="0" smtClean="0">
                <a:solidFill>
                  <a:schemeClr val="accent2"/>
                </a:solidFill>
              </a:rPr>
              <a:t>excluding data that are not useful in the decision support process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29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Constructed by integrating </a:t>
            </a:r>
            <a:r>
              <a:rPr lang="en-US" sz="2800" dirty="0" smtClean="0">
                <a:solidFill>
                  <a:schemeClr val="accent2"/>
                </a:solidFill>
              </a:rPr>
              <a:t>multiple, heterogeneous </a:t>
            </a:r>
            <a:r>
              <a:rPr lang="en-US" sz="2800" dirty="0" smtClean="0"/>
              <a:t>data 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relational databases, flat files, on-line transaction records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Data cleaning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2"/>
                </a:solidFill>
              </a:rPr>
              <a:t>data integration </a:t>
            </a:r>
            <a:r>
              <a:rPr lang="en-US" sz="2800" dirty="0" smtClean="0"/>
              <a:t>techniques are applied.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Ensure consistency in naming conventions, encoding structures, attribute measures, etc. among different data sources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E.g., Hotel price: currency, tax, breakfast covered, etc.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data is moved to the warehouse, it is converted.  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Time 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time horizon for the data warehouse is significantly longer than that of operational systems.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Operational database: current value data.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Data warehouse data: provide information from a historical perspective (e.g., past 5-10 years)</a:t>
            </a:r>
          </a:p>
          <a:p>
            <a:pPr>
              <a:lnSpc>
                <a:spcPct val="120000"/>
              </a:lnSpc>
            </a:pPr>
            <a:r>
              <a:rPr lang="en-US" sz="3500" dirty="0" smtClean="0"/>
              <a:t>Every key structure in the data warehouse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Contains an element of time, explicitly or implicitly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But </a:t>
            </a:r>
            <a:r>
              <a:rPr lang="en-US" dirty="0" smtClean="0"/>
              <a:t>the key of operational data may or may not contain “time element”.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Non-Volatile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2"/>
                </a:solidFill>
              </a:rPr>
              <a:t>physically separate store </a:t>
            </a:r>
            <a:r>
              <a:rPr lang="en-US" sz="2800" dirty="0" smtClean="0"/>
              <a:t>of data transformed from the operational environment.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Operational </a:t>
            </a:r>
            <a:r>
              <a:rPr lang="en-US" sz="2800" dirty="0" smtClean="0">
                <a:solidFill>
                  <a:schemeClr val="accent2"/>
                </a:solidFill>
              </a:rPr>
              <a:t>update of data does not occur </a:t>
            </a:r>
            <a:r>
              <a:rPr lang="en-US" sz="2800" dirty="0" smtClean="0"/>
              <a:t>in the data warehouse environment.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Does not require transaction processing, recovery, and concurrency control mechanisms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Requires only two operations in data accessing: </a:t>
            </a:r>
          </a:p>
          <a:p>
            <a:pPr lvl="2">
              <a:lnSpc>
                <a:spcPct val="130000"/>
              </a:lnSpc>
            </a:pPr>
            <a:r>
              <a:rPr lang="en-US" sz="2800" i="1" dirty="0" smtClean="0">
                <a:solidFill>
                  <a:schemeClr val="accent2"/>
                </a:solidFill>
              </a:rPr>
              <a:t>initial loading of data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i="1" dirty="0" smtClean="0">
                <a:solidFill>
                  <a:schemeClr val="accent2"/>
                </a:solidFill>
              </a:rPr>
              <a:t>access of data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Warehouse vs. Heterogeneous DBMS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000" dirty="0" smtClean="0"/>
              <a:t>Traditional heterogeneous DB integration: </a:t>
            </a:r>
            <a:endParaRPr lang="en-US" sz="2600" dirty="0" smtClean="0"/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Build </a:t>
            </a:r>
            <a:r>
              <a:rPr lang="en-US" sz="2400" dirty="0" smtClean="0">
                <a:solidFill>
                  <a:schemeClr val="hlink"/>
                </a:solidFill>
              </a:rPr>
              <a:t>wrappers/mediators</a:t>
            </a:r>
            <a:r>
              <a:rPr lang="en-US" sz="2400" dirty="0" smtClean="0"/>
              <a:t> on top of heterogeneous databases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Query driven</a:t>
            </a:r>
            <a:r>
              <a:rPr lang="en-US" sz="2400" dirty="0" smtClean="0"/>
              <a:t> approach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When a query is posed to a client site, a meta-dictionary is used to translate the query into queries appropriate for individual heterogeneous sites involved, and the results are integrated into a global answer set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Complex information filtering, compete for resources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Data warehouse: </a:t>
            </a:r>
            <a:r>
              <a:rPr lang="en-US" sz="3000" dirty="0" smtClean="0">
                <a:solidFill>
                  <a:schemeClr val="hlink"/>
                </a:solidFill>
              </a:rPr>
              <a:t>update-driven</a:t>
            </a:r>
            <a:r>
              <a:rPr lang="en-US" sz="3000" dirty="0" smtClean="0"/>
              <a:t>, high performance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Information from heterogeneous sources is integrated in advance and stored in warehouses for direct query and analysis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Warehouse vs. Operational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OLTP (on-line transaction processing)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Major task of traditional relational DBMS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Day-to-day operations: purchasing, inventory, banking, manufacturing, payroll, registration, accounting, etc.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chemeClr val="accent2"/>
                </a:solidFill>
              </a:rPr>
              <a:t>OLAP (on-line analytical processing)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Major task of data warehouse system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Data analysis and decision making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Distinct features (OLTP vs. OLAP):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User and system orientation: customer vs. market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Data contents: current, detailed vs. historical, consolidated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Database design: ER + application vs. star + subject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View: current, local vs. evolutionary, integrated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Access patterns: update vs. read-only but complex queries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421 Spring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421 Spring 2010</Template>
  <TotalTime>112</TotalTime>
  <Words>856</Words>
  <Application>Microsoft Office PowerPoint</Application>
  <PresentationFormat>On-screen Show (4:3)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ICS 421 Spring 2010</vt:lpstr>
      <vt:lpstr>Microsoft Word Document</vt:lpstr>
      <vt:lpstr>ICS 421 Spring 2010 Data Warehousing (1)</vt:lpstr>
      <vt:lpstr>Motivation</vt:lpstr>
      <vt:lpstr>What is a Data Warehouse ?</vt:lpstr>
      <vt:lpstr>Subject-Oriented</vt:lpstr>
      <vt:lpstr>Integrated</vt:lpstr>
      <vt:lpstr>Time Variant</vt:lpstr>
      <vt:lpstr>Non-Volatile</vt:lpstr>
      <vt:lpstr>Data Warehouse vs. Heterogeneous DBMS</vt:lpstr>
      <vt:lpstr>Data Warehouse vs. Operational DBMS</vt:lpstr>
      <vt:lpstr>OLTP vs OLAP</vt:lpstr>
      <vt:lpstr>Why Separate Data Warehouse?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421 Spring 2010 Database Design</dc:title>
  <dc:creator>Lipyeow Lim</dc:creator>
  <cp:lastModifiedBy>Lipyeow Lim</cp:lastModifiedBy>
  <cp:revision>6</cp:revision>
  <dcterms:created xsi:type="dcterms:W3CDTF">2010-03-18T00:23:18Z</dcterms:created>
  <dcterms:modified xsi:type="dcterms:W3CDTF">2010-03-18T02:15:37Z</dcterms:modified>
</cp:coreProperties>
</file>