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6" r:id="rId8"/>
    <p:sldId id="267" r:id="rId9"/>
    <p:sldId id="268" r:id="rId10"/>
    <p:sldId id="269" r:id="rId11"/>
    <p:sldId id="264" r:id="rId12"/>
    <p:sldId id="262" r:id="rId13"/>
    <p:sldId id="265"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72" y="-26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184E237-03FE-4607-90B1-C8ED41784FC9}" type="datetimeFigureOut">
              <a:rPr lang="en-US"/>
              <a:pPr/>
              <a:t>3/29/2010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033B4F8-ECA2-4162-820E-F3D910BB2DA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3/30/2010</a:t>
            </a:r>
            <a:endParaRPr lang="en-US"/>
          </a:p>
        </p:txBody>
      </p:sp>
      <p:sp>
        <p:nvSpPr>
          <p:cNvPr id="5" name="Footer Placeholder 4"/>
          <p:cNvSpPr>
            <a:spLocks noGrp="1"/>
          </p:cNvSpPr>
          <p:nvPr>
            <p:ph type="ftr" sz="quarter" idx="11"/>
          </p:nvPr>
        </p:nvSpPr>
        <p:spPr>
          <a:xfrm>
            <a:off x="2667000" y="6356350"/>
            <a:ext cx="3810000" cy="365125"/>
          </a:xfrm>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9743892B-9FF0-428B-BF2D-1FD596A2379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3/30/2010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481D95E0-830B-442E-B1C5-B8C947C1661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3/30/2010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64B50C40-804F-4609-909D-C951D168952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3/30/2010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C3E85596-13C1-4CB9-B2C0-B82D4E28DEC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3/30/2010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8F8138BF-7420-43BC-9144-7CF19DFE068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smtClean="0"/>
              <a:t>3/30/2010</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91C6F9EC-B40D-4F24-B519-433C35C775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smtClean="0"/>
              <a:t>3/30/2010</a:t>
            </a:r>
            <a:endParaRPr lang="en-US"/>
          </a:p>
        </p:txBody>
      </p:sp>
      <p:sp>
        <p:nvSpPr>
          <p:cNvPr id="8" name="Footer Placeholder 7"/>
          <p:cNvSpPr>
            <a:spLocks noGrp="1"/>
          </p:cNvSpPr>
          <p:nvPr>
            <p:ph type="ftr" sz="quarter" idx="11"/>
          </p:nvPr>
        </p:nvSpPr>
        <p:spPr/>
        <p:txBody>
          <a:bodyPr/>
          <a:lstStyle>
            <a:lvl1pPr>
              <a:defRPr/>
            </a:lvl1pPr>
          </a:lstStyle>
          <a:p>
            <a:pPr>
              <a:defRPr/>
            </a:pPr>
            <a:r>
              <a:rPr lang="en-US"/>
              <a:t>Lipyeow Lim -- University of Hawaii at Manoa</a:t>
            </a:r>
          </a:p>
        </p:txBody>
      </p:sp>
      <p:sp>
        <p:nvSpPr>
          <p:cNvPr id="9" name="Slide Number Placeholder 8"/>
          <p:cNvSpPr>
            <a:spLocks noGrp="1"/>
          </p:cNvSpPr>
          <p:nvPr>
            <p:ph type="sldNum" sz="quarter" idx="12"/>
          </p:nvPr>
        </p:nvSpPr>
        <p:spPr/>
        <p:txBody>
          <a:bodyPr/>
          <a:lstStyle>
            <a:lvl1pPr>
              <a:defRPr/>
            </a:lvl1pPr>
          </a:lstStyle>
          <a:p>
            <a:fld id="{796BD72A-C715-4E4C-8E0C-AAF0EF65CB1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smtClean="0"/>
              <a:t>3/30/2010</a:t>
            </a:r>
            <a:endParaRPr lang="en-US"/>
          </a:p>
        </p:txBody>
      </p:sp>
      <p:sp>
        <p:nvSpPr>
          <p:cNvPr id="4" name="Footer Placeholder 3"/>
          <p:cNvSpPr>
            <a:spLocks noGrp="1"/>
          </p:cNvSpPr>
          <p:nvPr>
            <p:ph type="ftr" sz="quarter" idx="11"/>
          </p:nvPr>
        </p:nvSpPr>
        <p:spPr/>
        <p:txBody>
          <a:bodyPr/>
          <a:lstStyle>
            <a:lvl1pPr>
              <a:defRPr/>
            </a:lvl1pPr>
          </a:lstStyle>
          <a:p>
            <a:pPr>
              <a:defRPr/>
            </a:pPr>
            <a:r>
              <a:rPr lang="en-US"/>
              <a:t>Lipyeow Lim -- University of Hawaii at Manoa</a:t>
            </a:r>
          </a:p>
        </p:txBody>
      </p:sp>
      <p:sp>
        <p:nvSpPr>
          <p:cNvPr id="5" name="Slide Number Placeholder 4"/>
          <p:cNvSpPr>
            <a:spLocks noGrp="1"/>
          </p:cNvSpPr>
          <p:nvPr>
            <p:ph type="sldNum" sz="quarter" idx="12"/>
          </p:nvPr>
        </p:nvSpPr>
        <p:spPr/>
        <p:txBody>
          <a:bodyPr/>
          <a:lstStyle>
            <a:lvl1pPr>
              <a:defRPr/>
            </a:lvl1pPr>
          </a:lstStyle>
          <a:p>
            <a:fld id="{A6431DCD-F7CC-4C1E-9F1E-5AEAF1A1BE2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3/30/2010</a:t>
            </a:r>
            <a:endParaRPr lang="en-US"/>
          </a:p>
        </p:txBody>
      </p:sp>
      <p:sp>
        <p:nvSpPr>
          <p:cNvPr id="3" name="Footer Placeholder 2"/>
          <p:cNvSpPr>
            <a:spLocks noGrp="1"/>
          </p:cNvSpPr>
          <p:nvPr>
            <p:ph type="ftr" sz="quarter" idx="11"/>
          </p:nvPr>
        </p:nvSpPr>
        <p:spPr/>
        <p:txBody>
          <a:bodyPr/>
          <a:lstStyle>
            <a:lvl1pPr>
              <a:defRPr/>
            </a:lvl1pPr>
          </a:lstStyle>
          <a:p>
            <a:pPr>
              <a:defRPr/>
            </a:pPr>
            <a:r>
              <a:rPr lang="en-US"/>
              <a:t>Lipyeow Lim -- University of Hawaii at Manoa</a:t>
            </a:r>
          </a:p>
        </p:txBody>
      </p:sp>
      <p:sp>
        <p:nvSpPr>
          <p:cNvPr id="4" name="Slide Number Placeholder 3"/>
          <p:cNvSpPr>
            <a:spLocks noGrp="1"/>
          </p:cNvSpPr>
          <p:nvPr>
            <p:ph type="sldNum" sz="quarter" idx="12"/>
          </p:nvPr>
        </p:nvSpPr>
        <p:spPr/>
        <p:txBody>
          <a:bodyPr/>
          <a:lstStyle>
            <a:lvl1pPr>
              <a:defRPr/>
            </a:lvl1pPr>
          </a:lstStyle>
          <a:p>
            <a:fld id="{EDFA691D-217B-408C-871A-90E0EFA8B11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3/30/2010</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3F51A71C-6EB5-4A3D-9CBB-D04F654BFB2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3/30/2010</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DA5CD56E-E8D4-4C02-84CF-33C1A36738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smtClean="0"/>
              <a:t>3/30/2010</a:t>
            </a:r>
            <a:endParaRPr lang="en-US"/>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fontAlgn="auto">
              <a:spcBef>
                <a:spcPts val="0"/>
              </a:spcBef>
              <a:spcAft>
                <a:spcPts val="0"/>
              </a:spcAft>
              <a:defRPr sz="1200" dirty="0" err="1" smtClean="0">
                <a:solidFill>
                  <a:schemeClr val="tx1">
                    <a:tint val="75000"/>
                  </a:schemeClr>
                </a:solidFill>
                <a:latin typeface="+mn-lt"/>
                <a:cs typeface="+mn-cs"/>
              </a:defRPr>
            </a:lvl1pPr>
          </a:lstStyle>
          <a:p>
            <a:pPr>
              <a:defRPr/>
            </a:pPr>
            <a:r>
              <a:rPr lang="en-US"/>
              <a:t>Lipyeow Lim -- University of Hawaii at Manoa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0BF951B5-251F-4B27-B385-4E7980F43C0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828800"/>
            <a:ext cx="7772400" cy="1771650"/>
          </a:xfrm>
        </p:spPr>
        <p:txBody>
          <a:bodyPr/>
          <a:lstStyle/>
          <a:p>
            <a:r>
              <a:rPr lang="en-US" sz="3200" dirty="0" smtClean="0"/>
              <a:t>ICS 421 Spring 2010</a:t>
            </a:r>
            <a:r>
              <a:rPr lang="en-US" dirty="0" smtClean="0"/>
              <a:t/>
            </a:r>
            <a:br>
              <a:rPr lang="en-US" dirty="0" smtClean="0"/>
            </a:br>
            <a:r>
              <a:rPr lang="en-US" dirty="0" smtClean="0"/>
              <a:t>Data Warehousing 2</a:t>
            </a:r>
          </a:p>
        </p:txBody>
      </p:sp>
      <p:sp>
        <p:nvSpPr>
          <p:cNvPr id="3" name="Subtitle 2"/>
          <p:cNvSpPr>
            <a:spLocks noGrp="1"/>
          </p:cNvSpPr>
          <p:nvPr>
            <p:ph type="subTitle" idx="1"/>
          </p:nvPr>
        </p:nvSpPr>
        <p:spPr>
          <a:xfrm>
            <a:off x="762000" y="3886200"/>
            <a:ext cx="7696200" cy="1752600"/>
          </a:xfrm>
        </p:spPr>
        <p:txBody>
          <a:bodyPr rtlCol="0">
            <a:normAutofit fontScale="92500"/>
          </a:bodyPr>
          <a:lstStyle/>
          <a:p>
            <a:pPr fontAlgn="auto">
              <a:spcAft>
                <a:spcPts val="0"/>
              </a:spcAft>
              <a:buFont typeface="Arial" pitchFamily="34" charset="0"/>
              <a:buNone/>
              <a:defRPr/>
            </a:pPr>
            <a:r>
              <a:rPr lang="en-US" dirty="0" smtClean="0"/>
              <a:t>Asst. Prof.  </a:t>
            </a:r>
            <a:r>
              <a:rPr lang="en-US" dirty="0" err="1" smtClean="0"/>
              <a:t>Lipyeow</a:t>
            </a:r>
            <a:r>
              <a:rPr lang="en-US" dirty="0" smtClean="0"/>
              <a:t> Lim</a:t>
            </a:r>
          </a:p>
          <a:p>
            <a:pPr fontAlgn="auto">
              <a:spcAft>
                <a:spcPts val="0"/>
              </a:spcAft>
              <a:buFont typeface="Arial" pitchFamily="34" charset="0"/>
              <a:buNone/>
              <a:defRPr/>
            </a:pPr>
            <a:r>
              <a:rPr lang="en-US" dirty="0" smtClean="0"/>
              <a:t>Information &amp; Computer Science Department</a:t>
            </a:r>
          </a:p>
          <a:p>
            <a:pPr fontAlgn="auto">
              <a:spcAft>
                <a:spcPts val="0"/>
              </a:spcAft>
              <a:buFont typeface="Arial" pitchFamily="34" charset="0"/>
              <a:buNone/>
              <a:defRPr/>
            </a:pPr>
            <a:r>
              <a:rPr lang="en-US" dirty="0" smtClean="0"/>
              <a:t>University of Hawaii at </a:t>
            </a:r>
            <a:r>
              <a:rPr lang="en-US" dirty="0" err="1" smtClean="0"/>
              <a:t>Manoa</a:t>
            </a:r>
            <a:endParaRPr lang="en-US" dirty="0" smtClean="0"/>
          </a:p>
        </p:txBody>
      </p:sp>
      <p:sp>
        <p:nvSpPr>
          <p:cNvPr id="4" name="Date Placeholder 3"/>
          <p:cNvSpPr>
            <a:spLocks noGrp="1"/>
          </p:cNvSpPr>
          <p:nvPr>
            <p:ph type="dt" sz="quarter" idx="10"/>
          </p:nvPr>
        </p:nvSpPr>
        <p:spPr/>
        <p:txBody>
          <a:bodyPr/>
          <a:lstStyle/>
          <a:p>
            <a:pPr>
              <a:defRPr/>
            </a:pPr>
            <a:r>
              <a:rPr lang="en-US" smtClean="0"/>
              <a:t>3/30/2010</a:t>
            </a:r>
            <a:endParaRPr lang="en-US"/>
          </a:p>
        </p:txBody>
      </p:sp>
      <p:sp>
        <p:nvSpPr>
          <p:cNvPr id="5" name="Slide Number Placeholder 4"/>
          <p:cNvSpPr>
            <a:spLocks noGrp="1"/>
          </p:cNvSpPr>
          <p:nvPr>
            <p:ph type="sldNum" sz="quarter" idx="12"/>
          </p:nvPr>
        </p:nvSpPr>
        <p:spPr/>
        <p:txBody>
          <a:bodyPr/>
          <a:lstStyle/>
          <a:p>
            <a:fld id="{889D4DFB-2F48-4B87-B35E-334202384CD7}" type="slidenum">
              <a:rPr lang="en-US"/>
              <a:pPr/>
              <a:t>1</a:t>
            </a:fld>
            <a:endParaRPr lang="en-US"/>
          </a:p>
        </p:txBody>
      </p:sp>
      <p:sp>
        <p:nvSpPr>
          <p:cNvPr id="6" name="Footer Placeholder 5"/>
          <p:cNvSpPr>
            <a:spLocks noGrp="1"/>
          </p:cNvSpPr>
          <p:nvPr>
            <p:ph type="ftr" sz="quarter" idx="11"/>
          </p:nvPr>
        </p:nvSpPr>
        <p:spPr/>
        <p:txBody>
          <a:bodyPr/>
          <a:lstStyle/>
          <a:p>
            <a:pPr>
              <a:defRPr/>
            </a:pPr>
            <a:r>
              <a:rPr lang="en-US"/>
              <a:t>Lipyeow Lim -- University of Hawaii at Manoa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smtClean="0"/>
              <a:t>Example: Constellation</a:t>
            </a:r>
            <a:endParaRPr lang="en-US" dirty="0"/>
          </a:p>
        </p:txBody>
      </p:sp>
      <p:sp>
        <p:nvSpPr>
          <p:cNvPr id="3" name="Date Placeholder 2"/>
          <p:cNvSpPr>
            <a:spLocks noGrp="1"/>
          </p:cNvSpPr>
          <p:nvPr>
            <p:ph type="dt" sz="half" idx="10"/>
          </p:nvPr>
        </p:nvSpPr>
        <p:spPr/>
        <p:txBody>
          <a:bodyPr/>
          <a:lstStyle/>
          <a:p>
            <a:pPr>
              <a:defRPr/>
            </a:pPr>
            <a:r>
              <a:rPr lang="en-US" smtClean="0"/>
              <a:t>3/30/2010</a:t>
            </a:r>
            <a:endParaRPr lang="en-US"/>
          </a:p>
        </p:txBody>
      </p:sp>
      <p:sp>
        <p:nvSpPr>
          <p:cNvPr id="4" name="Footer Placeholder 3"/>
          <p:cNvSpPr>
            <a:spLocks noGrp="1"/>
          </p:cNvSpPr>
          <p:nvPr>
            <p:ph type="ftr" sz="quarter" idx="11"/>
          </p:nvPr>
        </p:nvSpPr>
        <p:spPr/>
        <p:txBody>
          <a:bodyPr/>
          <a:lstStyle/>
          <a:p>
            <a:pPr>
              <a:defRPr/>
            </a:pPr>
            <a:r>
              <a:rPr lang="en-US" smtClean="0"/>
              <a:t>Lipyeow Lim -- University of Hawaii at Manoa</a:t>
            </a:r>
            <a:endParaRPr lang="en-US"/>
          </a:p>
        </p:txBody>
      </p:sp>
      <p:sp>
        <p:nvSpPr>
          <p:cNvPr id="5" name="Slide Number Placeholder 4"/>
          <p:cNvSpPr>
            <a:spLocks noGrp="1"/>
          </p:cNvSpPr>
          <p:nvPr>
            <p:ph type="sldNum" sz="quarter" idx="12"/>
          </p:nvPr>
        </p:nvSpPr>
        <p:spPr/>
        <p:txBody>
          <a:bodyPr/>
          <a:lstStyle/>
          <a:p>
            <a:fld id="{A6431DCD-F7CC-4C1E-9F1E-5AEAF1A1BE2F}" type="slidenum">
              <a:rPr lang="en-US" smtClean="0"/>
              <a:pPr/>
              <a:t>10</a:t>
            </a:fld>
            <a:endParaRPr lang="en-US"/>
          </a:p>
        </p:txBody>
      </p:sp>
      <p:grpSp>
        <p:nvGrpSpPr>
          <p:cNvPr id="7" name="Group 5"/>
          <p:cNvGrpSpPr>
            <a:grpSpLocks/>
          </p:cNvGrpSpPr>
          <p:nvPr/>
        </p:nvGrpSpPr>
        <p:grpSpPr bwMode="auto">
          <a:xfrm>
            <a:off x="228600" y="1219200"/>
            <a:ext cx="1639888" cy="1982788"/>
            <a:chOff x="277" y="1164"/>
            <a:chExt cx="1021" cy="1229"/>
          </a:xfrm>
        </p:grpSpPr>
        <p:sp>
          <p:nvSpPr>
            <p:cNvPr id="8"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time_key</a:t>
              </a:r>
            </a:p>
            <a:p>
              <a:pPr eaLnBrk="0" hangingPunct="0"/>
              <a:r>
                <a:rPr lang="en-US" sz="1600">
                  <a:latin typeface="Times New Roman" pitchFamily="18" charset="0"/>
                </a:rPr>
                <a:t>day</a:t>
              </a:r>
            </a:p>
            <a:p>
              <a:pPr eaLnBrk="0" hangingPunct="0"/>
              <a:r>
                <a:rPr lang="en-US" sz="1600">
                  <a:latin typeface="Times New Roman" pitchFamily="18" charset="0"/>
                </a:rPr>
                <a:t>day_of_the_week</a:t>
              </a:r>
            </a:p>
            <a:p>
              <a:pPr eaLnBrk="0" hangingPunct="0"/>
              <a:r>
                <a:rPr lang="en-US" sz="1600">
                  <a:latin typeface="Times New Roman" pitchFamily="18" charset="0"/>
                </a:rPr>
                <a:t>month</a:t>
              </a:r>
            </a:p>
            <a:p>
              <a:pPr eaLnBrk="0" hangingPunct="0"/>
              <a:r>
                <a:rPr lang="en-US" sz="1600">
                  <a:latin typeface="Times New Roman" pitchFamily="18" charset="0"/>
                </a:rPr>
                <a:t>quarter</a:t>
              </a:r>
            </a:p>
            <a:p>
              <a:pPr eaLnBrk="0" hangingPunct="0"/>
              <a:r>
                <a:rPr lang="en-US" sz="1600">
                  <a:latin typeface="Times New Roman" pitchFamily="18" charset="0"/>
                </a:rPr>
                <a:t>year</a:t>
              </a:r>
            </a:p>
          </p:txBody>
        </p:sp>
        <p:sp>
          <p:nvSpPr>
            <p:cNvPr id="9" name="Rectangle 7"/>
            <p:cNvSpPr>
              <a:spLocks noChangeArrowheads="1"/>
            </p:cNvSpPr>
            <p:nvPr/>
          </p:nvSpPr>
          <p:spPr bwMode="auto">
            <a:xfrm>
              <a:off x="277" y="1164"/>
              <a:ext cx="374" cy="233"/>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time</a:t>
              </a:r>
            </a:p>
          </p:txBody>
        </p:sp>
      </p:grpSp>
      <p:grpSp>
        <p:nvGrpSpPr>
          <p:cNvPr id="10" name="Group 8"/>
          <p:cNvGrpSpPr>
            <a:grpSpLocks/>
          </p:cNvGrpSpPr>
          <p:nvPr/>
        </p:nvGrpSpPr>
        <p:grpSpPr bwMode="auto">
          <a:xfrm>
            <a:off x="4572000" y="4038600"/>
            <a:ext cx="1722438" cy="1733550"/>
            <a:chOff x="684" y="2196"/>
            <a:chExt cx="1073" cy="1075"/>
          </a:xfrm>
        </p:grpSpPr>
        <p:sp>
          <p:nvSpPr>
            <p:cNvPr id="11" name="Rectangle 9"/>
            <p:cNvSpPr>
              <a:spLocks noChangeArrowheads="1"/>
            </p:cNvSpPr>
            <p:nvPr/>
          </p:nvSpPr>
          <p:spPr bwMode="auto">
            <a:xfrm>
              <a:off x="684" y="2450"/>
              <a:ext cx="1073"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location_key</a:t>
              </a:r>
            </a:p>
            <a:p>
              <a:pPr eaLnBrk="0" hangingPunct="0"/>
              <a:r>
                <a:rPr lang="en-US" sz="1600">
                  <a:latin typeface="Times New Roman" pitchFamily="18" charset="0"/>
                </a:rPr>
                <a:t>street</a:t>
              </a:r>
            </a:p>
            <a:p>
              <a:pPr eaLnBrk="0" hangingPunct="0"/>
              <a:r>
                <a:rPr lang="en-US" sz="1600">
                  <a:latin typeface="Times New Roman" pitchFamily="18" charset="0"/>
                </a:rPr>
                <a:t>city</a:t>
              </a:r>
            </a:p>
            <a:p>
              <a:pPr eaLnBrk="0" hangingPunct="0"/>
              <a:r>
                <a:rPr lang="en-US" sz="1600">
                  <a:latin typeface="Times New Roman" pitchFamily="18" charset="0"/>
                </a:rPr>
                <a:t>province_or_street</a:t>
              </a:r>
            </a:p>
            <a:p>
              <a:pPr eaLnBrk="0" hangingPunct="0"/>
              <a:r>
                <a:rPr lang="en-US" sz="1600">
                  <a:latin typeface="Times New Roman" pitchFamily="18" charset="0"/>
                </a:rPr>
                <a:t>country</a:t>
              </a:r>
            </a:p>
          </p:txBody>
        </p:sp>
        <p:sp>
          <p:nvSpPr>
            <p:cNvPr id="12" name="Rectangle 10"/>
            <p:cNvSpPr>
              <a:spLocks noChangeArrowheads="1"/>
            </p:cNvSpPr>
            <p:nvPr/>
          </p:nvSpPr>
          <p:spPr bwMode="auto">
            <a:xfrm>
              <a:off x="684" y="2196"/>
              <a:ext cx="580" cy="233"/>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location</a:t>
              </a:r>
            </a:p>
          </p:txBody>
        </p:sp>
      </p:grpSp>
      <p:sp>
        <p:nvSpPr>
          <p:cNvPr id="13" name="Rectangle 11"/>
          <p:cNvSpPr>
            <a:spLocks noChangeArrowheads="1"/>
          </p:cNvSpPr>
          <p:nvPr/>
        </p:nvSpPr>
        <p:spPr bwMode="auto">
          <a:xfrm>
            <a:off x="2286000" y="2133600"/>
            <a:ext cx="1695450" cy="366713"/>
          </a:xfrm>
          <a:prstGeom prst="rect">
            <a:avLst/>
          </a:prstGeom>
          <a:noFill/>
          <a:ln w="9525">
            <a:noFill/>
            <a:miter lim="800000"/>
            <a:headEnd/>
            <a:tailEnd/>
          </a:ln>
        </p:spPr>
        <p:txBody>
          <a:bodyPr wrap="none" lIns="92075" tIns="46038" rIns="92075" bIns="46038">
            <a:spAutoFit/>
          </a:bodyPr>
          <a:lstStyle/>
          <a:p>
            <a:pPr eaLnBrk="0" hangingPunct="0"/>
            <a:r>
              <a:rPr lang="en-US" sz="1800">
                <a:latin typeface="Times New Roman" pitchFamily="18" charset="0"/>
              </a:rPr>
              <a:t>Sales Fact Table</a:t>
            </a:r>
          </a:p>
        </p:txBody>
      </p:sp>
      <p:sp>
        <p:nvSpPr>
          <p:cNvPr id="27" name="Rectangle 25"/>
          <p:cNvSpPr>
            <a:spLocks noChangeArrowheads="1"/>
          </p:cNvSpPr>
          <p:nvPr/>
        </p:nvSpPr>
        <p:spPr bwMode="auto">
          <a:xfrm>
            <a:off x="762000" y="5715000"/>
            <a:ext cx="1219200" cy="37623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800">
                <a:latin typeface="Times New Roman" pitchFamily="18" charset="0"/>
              </a:rPr>
              <a:t>Measures</a:t>
            </a:r>
          </a:p>
        </p:txBody>
      </p:sp>
      <p:sp>
        <p:nvSpPr>
          <p:cNvPr id="28" name="Line 26"/>
          <p:cNvSpPr>
            <a:spLocks noChangeShapeType="1"/>
          </p:cNvSpPr>
          <p:nvPr/>
        </p:nvSpPr>
        <p:spPr bwMode="auto">
          <a:xfrm flipV="1">
            <a:off x="1550989" y="4876800"/>
            <a:ext cx="582612"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 name="Line 27"/>
          <p:cNvSpPr>
            <a:spLocks noChangeShapeType="1"/>
          </p:cNvSpPr>
          <p:nvPr/>
        </p:nvSpPr>
        <p:spPr bwMode="auto">
          <a:xfrm flipV="1">
            <a:off x="1531939" y="5257799"/>
            <a:ext cx="601662" cy="4953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8"/>
          <p:cNvSpPr>
            <a:spLocks noChangeShapeType="1"/>
          </p:cNvSpPr>
          <p:nvPr/>
        </p:nvSpPr>
        <p:spPr bwMode="auto">
          <a:xfrm flipV="1">
            <a:off x="1531939" y="5562599"/>
            <a:ext cx="601662" cy="1905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 name="Line 29"/>
          <p:cNvSpPr>
            <a:spLocks noChangeShapeType="1"/>
          </p:cNvSpPr>
          <p:nvPr/>
        </p:nvSpPr>
        <p:spPr bwMode="auto">
          <a:xfrm flipH="1">
            <a:off x="1641474" y="3886200"/>
            <a:ext cx="492125" cy="665163"/>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2" name="Line 30"/>
          <p:cNvSpPr>
            <a:spLocks noChangeShapeType="1"/>
          </p:cNvSpPr>
          <p:nvPr/>
        </p:nvSpPr>
        <p:spPr bwMode="auto">
          <a:xfrm flipH="1" flipV="1">
            <a:off x="1905000" y="2362200"/>
            <a:ext cx="533400" cy="304800"/>
          </a:xfrm>
          <a:prstGeom prst="line">
            <a:avLst/>
          </a:prstGeom>
          <a:noFill/>
          <a:ln w="50800">
            <a:solidFill>
              <a:schemeClr val="tx1"/>
            </a:solidFill>
            <a:prstDash val="sysDot"/>
            <a:round/>
            <a:headEnd type="none" w="sm" len="sm"/>
            <a:tailEnd type="triangle" w="sm" len="sm"/>
          </a:ln>
        </p:spPr>
        <p:txBody>
          <a:bodyPr wrap="none" anchor="ctr"/>
          <a:lstStyle/>
          <a:p>
            <a:endParaRPr lang="en-US"/>
          </a:p>
        </p:txBody>
      </p:sp>
      <p:sp>
        <p:nvSpPr>
          <p:cNvPr id="33" name="Line 31"/>
          <p:cNvSpPr>
            <a:spLocks noChangeShapeType="1"/>
          </p:cNvSpPr>
          <p:nvPr/>
        </p:nvSpPr>
        <p:spPr bwMode="auto">
          <a:xfrm>
            <a:off x="4191000" y="4267200"/>
            <a:ext cx="381000" cy="3810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4" name="Line 32"/>
          <p:cNvSpPr>
            <a:spLocks noChangeShapeType="1"/>
          </p:cNvSpPr>
          <p:nvPr/>
        </p:nvSpPr>
        <p:spPr bwMode="auto">
          <a:xfrm flipV="1">
            <a:off x="4267200" y="2743199"/>
            <a:ext cx="533400" cy="6096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35" name="Group 33"/>
          <p:cNvGrpSpPr>
            <a:grpSpLocks/>
          </p:cNvGrpSpPr>
          <p:nvPr/>
        </p:nvGrpSpPr>
        <p:grpSpPr bwMode="auto">
          <a:xfrm>
            <a:off x="4724400" y="1760537"/>
            <a:ext cx="1303338" cy="1744663"/>
            <a:chOff x="3796" y="1002"/>
            <a:chExt cx="812" cy="1081"/>
          </a:xfrm>
        </p:grpSpPr>
        <p:sp>
          <p:nvSpPr>
            <p:cNvPr id="36"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item_key</a:t>
              </a:r>
            </a:p>
            <a:p>
              <a:pPr eaLnBrk="0" hangingPunct="0"/>
              <a:r>
                <a:rPr lang="en-US" sz="1600">
                  <a:latin typeface="Times New Roman" pitchFamily="18" charset="0"/>
                </a:rPr>
                <a:t>item_name</a:t>
              </a:r>
            </a:p>
            <a:p>
              <a:pPr eaLnBrk="0" hangingPunct="0"/>
              <a:r>
                <a:rPr lang="en-US" sz="1600">
                  <a:latin typeface="Times New Roman" pitchFamily="18" charset="0"/>
                </a:rPr>
                <a:t>brand</a:t>
              </a:r>
            </a:p>
            <a:p>
              <a:pPr eaLnBrk="0" hangingPunct="0"/>
              <a:r>
                <a:rPr lang="en-US" sz="1600">
                  <a:latin typeface="Times New Roman" pitchFamily="18" charset="0"/>
                </a:rPr>
                <a:t>type</a:t>
              </a:r>
            </a:p>
            <a:p>
              <a:pPr eaLnBrk="0" hangingPunct="0"/>
              <a:r>
                <a:rPr lang="en-US" sz="1600">
                  <a:latin typeface="Times New Roman" pitchFamily="18" charset="0"/>
                </a:rPr>
                <a:t>supplier_type</a:t>
              </a:r>
            </a:p>
          </p:txBody>
        </p:sp>
        <p:sp>
          <p:nvSpPr>
            <p:cNvPr id="37" name="Text Box 35"/>
            <p:cNvSpPr txBox="1">
              <a:spLocks noChangeArrowheads="1"/>
            </p:cNvSpPr>
            <p:nvPr/>
          </p:nvSpPr>
          <p:spPr bwMode="auto">
            <a:xfrm>
              <a:off x="3953" y="1002"/>
              <a:ext cx="401" cy="252"/>
            </a:xfrm>
            <a:prstGeom prst="rect">
              <a:avLst/>
            </a:prstGeom>
            <a:noFill/>
            <a:ln w="9525">
              <a:noFill/>
              <a:miter lim="800000"/>
              <a:headEnd/>
              <a:tailEnd/>
            </a:ln>
          </p:spPr>
          <p:txBody>
            <a:bodyPr wrap="none" anchor="ctr">
              <a:spAutoFit/>
            </a:bodyPr>
            <a:lstStyle/>
            <a:p>
              <a:pPr algn="ctr" eaLnBrk="0" hangingPunct="0"/>
              <a:r>
                <a:rPr lang="en-US" sz="2000" dirty="0">
                  <a:latin typeface="Times New Roman" pitchFamily="18" charset="0"/>
                </a:rPr>
                <a:t>item</a:t>
              </a:r>
            </a:p>
          </p:txBody>
        </p:sp>
      </p:grpSp>
      <p:grpSp>
        <p:nvGrpSpPr>
          <p:cNvPr id="38" name="Group 36"/>
          <p:cNvGrpSpPr>
            <a:grpSpLocks/>
          </p:cNvGrpSpPr>
          <p:nvPr/>
        </p:nvGrpSpPr>
        <p:grpSpPr bwMode="auto">
          <a:xfrm>
            <a:off x="304800" y="3962400"/>
            <a:ext cx="1290638" cy="1230313"/>
            <a:chOff x="3896" y="2472"/>
            <a:chExt cx="803" cy="762"/>
          </a:xfrm>
        </p:grpSpPr>
        <p:sp>
          <p:nvSpPr>
            <p:cNvPr id="39"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branch_key</a:t>
              </a:r>
            </a:p>
            <a:p>
              <a:pPr eaLnBrk="0" hangingPunct="0"/>
              <a:r>
                <a:rPr lang="en-US" sz="1600">
                  <a:latin typeface="Times New Roman" pitchFamily="18" charset="0"/>
                </a:rPr>
                <a:t>branch_name</a:t>
              </a:r>
            </a:p>
            <a:p>
              <a:pPr eaLnBrk="0" hangingPunct="0"/>
              <a:r>
                <a:rPr lang="en-US" sz="1600">
                  <a:latin typeface="Times New Roman" pitchFamily="18" charset="0"/>
                </a:rPr>
                <a:t>branch_type</a:t>
              </a:r>
            </a:p>
          </p:txBody>
        </p:sp>
        <p:sp>
          <p:nvSpPr>
            <p:cNvPr id="40" name="Text Box 38"/>
            <p:cNvSpPr txBox="1">
              <a:spLocks noChangeArrowheads="1"/>
            </p:cNvSpPr>
            <p:nvPr/>
          </p:nvSpPr>
          <p:spPr bwMode="auto">
            <a:xfrm>
              <a:off x="3907" y="2472"/>
              <a:ext cx="507" cy="233"/>
            </a:xfrm>
            <a:prstGeom prst="rect">
              <a:avLst/>
            </a:prstGeom>
            <a:noFill/>
            <a:ln w="9525">
              <a:noFill/>
              <a:miter lim="800000"/>
              <a:headEnd/>
              <a:tailEnd/>
            </a:ln>
          </p:spPr>
          <p:txBody>
            <a:bodyPr wrap="none">
              <a:spAutoFit/>
            </a:bodyPr>
            <a:lstStyle/>
            <a:p>
              <a:pPr algn="ctr" eaLnBrk="0" hangingPunct="0"/>
              <a:r>
                <a:rPr lang="en-US" sz="1800" dirty="0">
                  <a:latin typeface="Times New Roman" pitchFamily="18" charset="0"/>
                </a:rPr>
                <a:t>branch</a:t>
              </a:r>
            </a:p>
          </p:txBody>
        </p:sp>
      </p:grpSp>
      <p:sp>
        <p:nvSpPr>
          <p:cNvPr id="42" name="Rectangle 40"/>
          <p:cNvSpPr>
            <a:spLocks noChangeArrowheads="1"/>
          </p:cNvSpPr>
          <p:nvPr/>
        </p:nvSpPr>
        <p:spPr bwMode="auto">
          <a:xfrm>
            <a:off x="6324600" y="1600200"/>
            <a:ext cx="2038350" cy="366713"/>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Shipping Fact Table</a:t>
            </a:r>
          </a:p>
        </p:txBody>
      </p:sp>
      <p:grpSp>
        <p:nvGrpSpPr>
          <p:cNvPr id="85" name="Group 84"/>
          <p:cNvGrpSpPr/>
          <p:nvPr/>
        </p:nvGrpSpPr>
        <p:grpSpPr>
          <a:xfrm>
            <a:off x="6629400" y="2057400"/>
            <a:ext cx="1625600" cy="3063875"/>
            <a:chOff x="6688138" y="2114550"/>
            <a:chExt cx="1625600" cy="3063875"/>
          </a:xfrm>
        </p:grpSpPr>
        <p:sp>
          <p:nvSpPr>
            <p:cNvPr id="44" name="Rectangle 42"/>
            <p:cNvSpPr>
              <a:spLocks noChangeArrowheads="1"/>
            </p:cNvSpPr>
            <p:nvPr/>
          </p:nvSpPr>
          <p:spPr bwMode="auto">
            <a:xfrm>
              <a:off x="6688138" y="2114550"/>
              <a:ext cx="1601787" cy="366713"/>
            </a:xfrm>
            <a:prstGeom prst="rect">
              <a:avLst/>
            </a:prstGeom>
            <a:solidFill>
              <a:srgbClr val="00FF99"/>
            </a:solidFill>
            <a:ln w="9525">
              <a:solidFill>
                <a:schemeClr val="tx1"/>
              </a:solidFill>
              <a:miter lim="800000"/>
              <a:headEnd/>
              <a:tailEnd/>
            </a:ln>
          </p:spPr>
          <p:txBody>
            <a:bodyPr lIns="92075" tIns="46038" rIns="92075" bIns="46038">
              <a:spAutoFit/>
            </a:bodyPr>
            <a:lstStyle/>
            <a:p>
              <a:pPr algn="ctr" eaLnBrk="0" hangingPunct="0"/>
              <a:r>
                <a:rPr lang="en-US" sz="1800" dirty="0" err="1">
                  <a:latin typeface="Times New Roman" pitchFamily="18" charset="0"/>
                </a:rPr>
                <a:t>time_key</a:t>
              </a:r>
              <a:endParaRPr lang="en-US" sz="1800" dirty="0">
                <a:latin typeface="Times New Roman" pitchFamily="18" charset="0"/>
              </a:endParaRPr>
            </a:p>
          </p:txBody>
        </p:sp>
        <p:sp>
          <p:nvSpPr>
            <p:cNvPr id="45" name="Rectangle 43"/>
            <p:cNvSpPr>
              <a:spLocks noChangeArrowheads="1"/>
            </p:cNvSpPr>
            <p:nvPr/>
          </p:nvSpPr>
          <p:spPr bwMode="auto">
            <a:xfrm>
              <a:off x="6688138" y="2563534"/>
              <a:ext cx="1600200" cy="366713"/>
            </a:xfrm>
            <a:prstGeom prst="rect">
              <a:avLst/>
            </a:prstGeom>
            <a:solidFill>
              <a:srgbClr val="FFCC99"/>
            </a:solidFill>
            <a:ln w="9525">
              <a:solidFill>
                <a:schemeClr val="tx1"/>
              </a:solidFill>
              <a:miter lim="800000"/>
              <a:headEnd/>
              <a:tailEnd/>
            </a:ln>
          </p:spPr>
          <p:txBody>
            <a:bodyPr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item_key</a:t>
              </a:r>
              <a:endParaRPr lang="en-US" sz="1800" dirty="0">
                <a:latin typeface="Times New Roman" pitchFamily="18" charset="0"/>
              </a:endParaRPr>
            </a:p>
          </p:txBody>
        </p:sp>
        <p:sp>
          <p:nvSpPr>
            <p:cNvPr id="47" name="Rectangle 45"/>
            <p:cNvSpPr>
              <a:spLocks noChangeArrowheads="1"/>
            </p:cNvSpPr>
            <p:nvPr/>
          </p:nvSpPr>
          <p:spPr bwMode="auto">
            <a:xfrm>
              <a:off x="6688138" y="3012518"/>
              <a:ext cx="1600200" cy="366713"/>
            </a:xfrm>
            <a:prstGeom prst="rect">
              <a:avLst/>
            </a:prstGeom>
            <a:solidFill>
              <a:srgbClr val="CCECFF"/>
            </a:solidFill>
            <a:ln w="9525">
              <a:solidFill>
                <a:schemeClr val="tx1"/>
              </a:solidFill>
              <a:miter lim="800000"/>
              <a:headEnd/>
              <a:tailEnd/>
            </a:ln>
          </p:spPr>
          <p:txBody>
            <a:bodyPr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shipper_key</a:t>
              </a:r>
              <a:endParaRPr lang="en-US" sz="1800" dirty="0">
                <a:latin typeface="Times New Roman" pitchFamily="18" charset="0"/>
              </a:endParaRPr>
            </a:p>
          </p:txBody>
        </p:sp>
        <p:sp>
          <p:nvSpPr>
            <p:cNvPr id="49" name="Rectangle 47"/>
            <p:cNvSpPr>
              <a:spLocks noChangeArrowheads="1"/>
            </p:cNvSpPr>
            <p:nvPr/>
          </p:nvSpPr>
          <p:spPr bwMode="auto">
            <a:xfrm>
              <a:off x="6688138" y="3461502"/>
              <a:ext cx="1593850" cy="366713"/>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from_location</a:t>
              </a:r>
              <a:endParaRPr lang="en-US" sz="1800" dirty="0">
                <a:latin typeface="Times New Roman" pitchFamily="18" charset="0"/>
              </a:endParaRPr>
            </a:p>
          </p:txBody>
        </p:sp>
        <p:sp>
          <p:nvSpPr>
            <p:cNvPr id="51" name="Rectangle 49"/>
            <p:cNvSpPr>
              <a:spLocks noChangeArrowheads="1"/>
            </p:cNvSpPr>
            <p:nvPr/>
          </p:nvSpPr>
          <p:spPr bwMode="auto">
            <a:xfrm>
              <a:off x="6688138" y="3910486"/>
              <a:ext cx="1600200" cy="369974"/>
            </a:xfrm>
            <a:prstGeom prst="rect">
              <a:avLst/>
            </a:prstGeom>
            <a:solidFill>
              <a:srgbClr val="FFFF99"/>
            </a:solidFill>
            <a:ln w="9525">
              <a:solidFill>
                <a:schemeClr val="tx1"/>
              </a:solidFill>
              <a:miter lim="800000"/>
              <a:headEnd/>
              <a:tailEnd/>
            </a:ln>
          </p:spPr>
          <p:txBody>
            <a:bodyPr wrap="square"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to_location</a:t>
              </a:r>
              <a:endParaRPr lang="en-US" sz="1800" dirty="0">
                <a:latin typeface="Times New Roman" pitchFamily="18" charset="0"/>
              </a:endParaRPr>
            </a:p>
          </p:txBody>
        </p:sp>
        <p:sp>
          <p:nvSpPr>
            <p:cNvPr id="53" name="Rectangle 51"/>
            <p:cNvSpPr>
              <a:spLocks noChangeArrowheads="1"/>
            </p:cNvSpPr>
            <p:nvPr/>
          </p:nvSpPr>
          <p:spPr bwMode="auto">
            <a:xfrm>
              <a:off x="6688138" y="4362731"/>
              <a:ext cx="1574800" cy="366713"/>
            </a:xfrm>
            <a:prstGeom prst="rect">
              <a:avLst/>
            </a:prstGeom>
            <a:solidFill>
              <a:srgbClr val="FF99CC"/>
            </a:solidFill>
            <a:ln w="9525">
              <a:solidFill>
                <a:schemeClr val="tx1"/>
              </a:solidFill>
              <a:miter lim="800000"/>
              <a:headEnd/>
              <a:tailEnd/>
            </a:ln>
          </p:spPr>
          <p:txBody>
            <a:bodyPr wrap="none"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dollars_cost</a:t>
              </a:r>
              <a:endParaRPr lang="en-US" sz="1800" dirty="0">
                <a:latin typeface="Times New Roman" pitchFamily="18" charset="0"/>
              </a:endParaRPr>
            </a:p>
          </p:txBody>
        </p:sp>
        <p:sp>
          <p:nvSpPr>
            <p:cNvPr id="55" name="Rectangle 53"/>
            <p:cNvSpPr>
              <a:spLocks noChangeArrowheads="1"/>
            </p:cNvSpPr>
            <p:nvPr/>
          </p:nvSpPr>
          <p:spPr bwMode="auto">
            <a:xfrm>
              <a:off x="6688138" y="4811713"/>
              <a:ext cx="1625600" cy="366712"/>
            </a:xfrm>
            <a:prstGeom prst="rect">
              <a:avLst/>
            </a:prstGeom>
            <a:solidFill>
              <a:srgbClr val="FF99CC"/>
            </a:solidFill>
            <a:ln w="9525">
              <a:solidFill>
                <a:schemeClr val="tx1"/>
              </a:solidFill>
              <a:miter lim="800000"/>
              <a:headEnd/>
              <a:tailEnd/>
            </a:ln>
          </p:spPr>
          <p:txBody>
            <a:bodyPr wrap="none"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units_shipped</a:t>
              </a:r>
              <a:endParaRPr lang="en-US" sz="1800" dirty="0">
                <a:latin typeface="Times New Roman" pitchFamily="18" charset="0"/>
              </a:endParaRPr>
            </a:p>
          </p:txBody>
        </p:sp>
      </p:grpSp>
      <p:sp>
        <p:nvSpPr>
          <p:cNvPr id="59" name="Line 58"/>
          <p:cNvSpPr>
            <a:spLocks noChangeShapeType="1"/>
          </p:cNvSpPr>
          <p:nvPr/>
        </p:nvSpPr>
        <p:spPr bwMode="auto">
          <a:xfrm flipH="1" flipV="1">
            <a:off x="6019800" y="2590800"/>
            <a:ext cx="533400" cy="762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60" name="Line 59"/>
          <p:cNvSpPr>
            <a:spLocks noChangeShapeType="1"/>
          </p:cNvSpPr>
          <p:nvPr/>
        </p:nvSpPr>
        <p:spPr bwMode="auto">
          <a:xfrm flipH="1">
            <a:off x="5791200" y="3581400"/>
            <a:ext cx="762000" cy="8382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61" name="Line 60"/>
          <p:cNvSpPr>
            <a:spLocks noChangeShapeType="1"/>
          </p:cNvSpPr>
          <p:nvPr/>
        </p:nvSpPr>
        <p:spPr bwMode="auto">
          <a:xfrm flipH="1">
            <a:off x="6096000" y="4114800"/>
            <a:ext cx="457200" cy="304800"/>
          </a:xfrm>
          <a:prstGeom prst="line">
            <a:avLst/>
          </a:prstGeom>
          <a:noFill/>
          <a:ln w="28575">
            <a:solidFill>
              <a:schemeClr val="tx1"/>
            </a:solidFill>
            <a:prstDash val="sysDot"/>
            <a:miter lim="800000"/>
            <a:headEnd/>
            <a:tailEnd type="triangle" w="med" len="med"/>
          </a:ln>
        </p:spPr>
        <p:txBody>
          <a:bodyPr wrap="none"/>
          <a:lstStyle/>
          <a:p>
            <a:endParaRPr lang="en-US"/>
          </a:p>
        </p:txBody>
      </p:sp>
      <p:grpSp>
        <p:nvGrpSpPr>
          <p:cNvPr id="63" name="Group 63"/>
          <p:cNvGrpSpPr>
            <a:grpSpLocks/>
          </p:cNvGrpSpPr>
          <p:nvPr/>
        </p:nvGrpSpPr>
        <p:grpSpPr bwMode="auto">
          <a:xfrm>
            <a:off x="6934200" y="5257800"/>
            <a:ext cx="1344612" cy="1473200"/>
            <a:chOff x="3891" y="2472"/>
            <a:chExt cx="836" cy="911"/>
          </a:xfrm>
        </p:grpSpPr>
        <p:sp>
          <p:nvSpPr>
            <p:cNvPr id="64"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shipper_key</a:t>
              </a:r>
            </a:p>
            <a:p>
              <a:pPr eaLnBrk="0" hangingPunct="0"/>
              <a:r>
                <a:rPr lang="en-US" sz="1600">
                  <a:latin typeface="Times New Roman" pitchFamily="18" charset="0"/>
                </a:rPr>
                <a:t>shipper_name</a:t>
              </a:r>
            </a:p>
            <a:p>
              <a:pPr eaLnBrk="0" hangingPunct="0"/>
              <a:r>
                <a:rPr lang="en-US" sz="1600">
                  <a:latin typeface="Times New Roman" pitchFamily="18" charset="0"/>
                </a:rPr>
                <a:t>location_key</a:t>
              </a:r>
            </a:p>
            <a:p>
              <a:pPr eaLnBrk="0" hangingPunct="0"/>
              <a:r>
                <a:rPr lang="en-US" sz="1600">
                  <a:latin typeface="Times New Roman" pitchFamily="18" charset="0"/>
                </a:rPr>
                <a:t>shipper_type</a:t>
              </a:r>
            </a:p>
          </p:txBody>
        </p:sp>
        <p:sp>
          <p:nvSpPr>
            <p:cNvPr id="65" name="Text Box 65"/>
            <p:cNvSpPr txBox="1">
              <a:spLocks noChangeArrowheads="1"/>
            </p:cNvSpPr>
            <p:nvPr/>
          </p:nvSpPr>
          <p:spPr bwMode="auto">
            <a:xfrm>
              <a:off x="3891" y="2472"/>
              <a:ext cx="539" cy="233"/>
            </a:xfrm>
            <a:prstGeom prst="rect">
              <a:avLst/>
            </a:prstGeom>
            <a:noFill/>
            <a:ln w="9525">
              <a:noFill/>
              <a:miter lim="800000"/>
              <a:headEnd/>
              <a:tailEnd/>
            </a:ln>
          </p:spPr>
          <p:txBody>
            <a:bodyPr wrap="none">
              <a:spAutoFit/>
            </a:bodyPr>
            <a:lstStyle/>
            <a:p>
              <a:pPr algn="ctr" eaLnBrk="0" hangingPunct="0"/>
              <a:r>
                <a:rPr lang="en-US" sz="1800" dirty="0">
                  <a:latin typeface="Times New Roman" pitchFamily="18" charset="0"/>
                </a:rPr>
                <a:t>shipper</a:t>
              </a:r>
            </a:p>
          </p:txBody>
        </p:sp>
      </p:grpSp>
      <p:sp>
        <p:nvSpPr>
          <p:cNvPr id="68" name="Line 68"/>
          <p:cNvSpPr>
            <a:spLocks noChangeShapeType="1"/>
          </p:cNvSpPr>
          <p:nvPr/>
        </p:nvSpPr>
        <p:spPr bwMode="auto">
          <a:xfrm flipH="1" flipV="1">
            <a:off x="5867400" y="5791200"/>
            <a:ext cx="1066800" cy="533400"/>
          </a:xfrm>
          <a:prstGeom prst="line">
            <a:avLst/>
          </a:prstGeom>
          <a:noFill/>
          <a:ln w="28575">
            <a:solidFill>
              <a:schemeClr val="tx1"/>
            </a:solidFill>
            <a:prstDash val="sysDot"/>
            <a:miter lim="800000"/>
            <a:headEnd/>
            <a:tailEnd type="triangle" w="med" len="med"/>
          </a:ln>
        </p:spPr>
        <p:txBody>
          <a:bodyPr wrap="none"/>
          <a:lstStyle/>
          <a:p>
            <a:endParaRPr lang="en-US"/>
          </a:p>
        </p:txBody>
      </p:sp>
      <p:cxnSp>
        <p:nvCxnSpPr>
          <p:cNvPr id="70" name="Elbow Connector 69"/>
          <p:cNvCxnSpPr>
            <a:stCxn id="44" idx="1"/>
          </p:cNvCxnSpPr>
          <p:nvPr/>
        </p:nvCxnSpPr>
        <p:spPr>
          <a:xfrm rot="10800000">
            <a:off x="1905000" y="1752601"/>
            <a:ext cx="4724400" cy="488157"/>
          </a:xfrm>
          <a:prstGeom prst="bentConnector3">
            <a:avLst>
              <a:gd name="adj1" fmla="val 7986"/>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7" idx="3"/>
            <a:endCxn id="64" idx="3"/>
          </p:cNvCxnSpPr>
          <p:nvPr/>
        </p:nvCxnSpPr>
        <p:spPr>
          <a:xfrm>
            <a:off x="8229600" y="3138725"/>
            <a:ext cx="49212" cy="3052156"/>
          </a:xfrm>
          <a:prstGeom prst="bentConnector3">
            <a:avLst>
              <a:gd name="adj1" fmla="val 56452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76" name="Rounded Rectangular Callout 75"/>
          <p:cNvSpPr/>
          <p:nvPr/>
        </p:nvSpPr>
        <p:spPr>
          <a:xfrm>
            <a:off x="2057400" y="914400"/>
            <a:ext cx="6781800" cy="685800"/>
          </a:xfrm>
          <a:prstGeom prst="wedgeRoundRectCallout">
            <a:avLst>
              <a:gd name="adj1" fmla="val 14678"/>
              <a:gd name="adj2" fmla="val -68557"/>
              <a:gd name="adj3" fmla="val 166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lumMod val="50000"/>
                  </a:schemeClr>
                </a:solidFill>
              </a:rPr>
              <a:t> galaxy schema or fact constellation </a:t>
            </a:r>
            <a:r>
              <a:rPr lang="en-US" sz="2000" dirty="0" smtClean="0"/>
              <a:t>: </a:t>
            </a:r>
            <a:r>
              <a:rPr lang="en-US" sz="2000" dirty="0" smtClean="0">
                <a:solidFill>
                  <a:schemeClr val="tx1"/>
                </a:solidFill>
              </a:rPr>
              <a:t>Multiple fact tables share dimension tables</a:t>
            </a:r>
            <a:endParaRPr lang="en-US" sz="2000" dirty="0">
              <a:solidFill>
                <a:schemeClr val="tx1"/>
              </a:solidFill>
            </a:endParaRPr>
          </a:p>
        </p:txBody>
      </p:sp>
      <p:grpSp>
        <p:nvGrpSpPr>
          <p:cNvPr id="77" name="Group 76"/>
          <p:cNvGrpSpPr/>
          <p:nvPr/>
        </p:nvGrpSpPr>
        <p:grpSpPr>
          <a:xfrm>
            <a:off x="2133600" y="2743200"/>
            <a:ext cx="2066925" cy="3143952"/>
            <a:chOff x="3200400" y="2743200"/>
            <a:chExt cx="2066925" cy="3143952"/>
          </a:xfrm>
        </p:grpSpPr>
        <p:sp>
          <p:nvSpPr>
            <p:cNvPr id="78" name="Rectangle 14"/>
            <p:cNvSpPr>
              <a:spLocks noChangeArrowheads="1"/>
            </p:cNvSpPr>
            <p:nvPr/>
          </p:nvSpPr>
          <p:spPr bwMode="auto">
            <a:xfrm>
              <a:off x="3200400" y="2743200"/>
              <a:ext cx="2057400" cy="396875"/>
            </a:xfrm>
            <a:prstGeom prst="rect">
              <a:avLst/>
            </a:prstGeom>
            <a:solidFill>
              <a:srgbClr val="00FF99"/>
            </a:solidFill>
            <a:ln w="9525">
              <a:solidFill>
                <a:schemeClr val="tx1"/>
              </a:solidFill>
              <a:miter lim="800000"/>
              <a:headEnd/>
              <a:tailEnd/>
            </a:ln>
          </p:spPr>
          <p:txBody>
            <a:bodyPr lIns="92075" tIns="46038" rIns="92075" bIns="46038">
              <a:spAutoFit/>
            </a:bodyPr>
            <a:lstStyle/>
            <a:p>
              <a:pPr algn="ctr" eaLnBrk="0" hangingPunct="0"/>
              <a:r>
                <a:rPr lang="en-US" sz="2000" dirty="0">
                  <a:latin typeface="Times New Roman" pitchFamily="18" charset="0"/>
                </a:rPr>
                <a:t>           </a:t>
              </a:r>
              <a:r>
                <a:rPr lang="en-US" sz="2000" dirty="0" err="1">
                  <a:latin typeface="Times New Roman" pitchFamily="18" charset="0"/>
                </a:rPr>
                <a:t>time_key</a:t>
              </a:r>
              <a:endParaRPr lang="en-US" sz="2000" dirty="0">
                <a:latin typeface="Times New Roman" pitchFamily="18" charset="0"/>
              </a:endParaRPr>
            </a:p>
          </p:txBody>
        </p:sp>
        <p:sp>
          <p:nvSpPr>
            <p:cNvPr id="79" name="Rectangle 15"/>
            <p:cNvSpPr>
              <a:spLocks noChangeArrowheads="1"/>
            </p:cNvSpPr>
            <p:nvPr/>
          </p:nvSpPr>
          <p:spPr bwMode="auto">
            <a:xfrm>
              <a:off x="3200400" y="3198462"/>
              <a:ext cx="2055812" cy="400752"/>
            </a:xfrm>
            <a:prstGeom prst="rect">
              <a:avLst/>
            </a:prstGeom>
            <a:solidFill>
              <a:srgbClr val="FFCC99"/>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item_key</a:t>
              </a:r>
            </a:p>
          </p:txBody>
        </p:sp>
        <p:sp>
          <p:nvSpPr>
            <p:cNvPr id="80" name="Rectangle 17"/>
            <p:cNvSpPr>
              <a:spLocks noChangeArrowheads="1"/>
            </p:cNvSpPr>
            <p:nvPr/>
          </p:nvSpPr>
          <p:spPr bwMode="auto">
            <a:xfrm>
              <a:off x="3200400" y="3657601"/>
              <a:ext cx="2066925" cy="396875"/>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branch_key</a:t>
              </a:r>
              <a:endParaRPr lang="en-US" sz="2000" dirty="0">
                <a:latin typeface="Times New Roman" pitchFamily="18" charset="0"/>
              </a:endParaRPr>
            </a:p>
          </p:txBody>
        </p:sp>
        <p:sp>
          <p:nvSpPr>
            <p:cNvPr id="81" name="Rectangle 19"/>
            <p:cNvSpPr>
              <a:spLocks noChangeArrowheads="1"/>
            </p:cNvSpPr>
            <p:nvPr/>
          </p:nvSpPr>
          <p:spPr bwMode="auto">
            <a:xfrm>
              <a:off x="3200400" y="4112862"/>
              <a:ext cx="2065338" cy="396875"/>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location_key</a:t>
              </a:r>
              <a:endParaRPr lang="en-US" sz="2000" dirty="0">
                <a:latin typeface="Times New Roman" pitchFamily="18" charset="0"/>
              </a:endParaRPr>
            </a:p>
          </p:txBody>
        </p:sp>
        <p:sp>
          <p:nvSpPr>
            <p:cNvPr id="82" name="Rectangle 21"/>
            <p:cNvSpPr>
              <a:spLocks noChangeArrowheads="1"/>
            </p:cNvSpPr>
            <p:nvPr/>
          </p:nvSpPr>
          <p:spPr bwMode="auto">
            <a:xfrm>
              <a:off x="3200400" y="4568123"/>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units_sold</a:t>
              </a:r>
            </a:p>
          </p:txBody>
        </p:sp>
        <p:sp>
          <p:nvSpPr>
            <p:cNvPr id="83" name="Rectangle 23"/>
            <p:cNvSpPr>
              <a:spLocks noChangeArrowheads="1"/>
            </p:cNvSpPr>
            <p:nvPr/>
          </p:nvSpPr>
          <p:spPr bwMode="auto">
            <a:xfrm>
              <a:off x="3200400" y="5027262"/>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dollars_sold</a:t>
              </a:r>
              <a:endParaRPr lang="en-US" sz="2000" dirty="0">
                <a:latin typeface="Times New Roman" pitchFamily="18" charset="0"/>
              </a:endParaRPr>
            </a:p>
          </p:txBody>
        </p:sp>
        <p:sp>
          <p:nvSpPr>
            <p:cNvPr id="84" name="Rectangle 25"/>
            <p:cNvSpPr>
              <a:spLocks noChangeArrowheads="1"/>
            </p:cNvSpPr>
            <p:nvPr/>
          </p:nvSpPr>
          <p:spPr bwMode="auto">
            <a:xfrm>
              <a:off x="3200400" y="5486400"/>
              <a:ext cx="2057400"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avg_sales</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OLAP Queries</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r>
              <a:rPr lang="en-US" dirty="0" smtClean="0"/>
              <a:t>Influenced by SQL and by spreadsheets.</a:t>
            </a:r>
          </a:p>
          <a:p>
            <a:r>
              <a:rPr lang="en-US" dirty="0" smtClean="0"/>
              <a:t>A common operation is to </a:t>
            </a:r>
            <a:r>
              <a:rPr lang="en-US" u="sng" dirty="0" smtClean="0">
                <a:solidFill>
                  <a:schemeClr val="accent2"/>
                </a:solidFill>
              </a:rPr>
              <a:t>aggregate</a:t>
            </a:r>
            <a:r>
              <a:rPr lang="en-US" dirty="0" smtClean="0"/>
              <a:t> a measure over one or more dimensions.</a:t>
            </a:r>
          </a:p>
          <a:p>
            <a:pPr lvl="1"/>
            <a:r>
              <a:rPr lang="en-US" dirty="0" smtClean="0"/>
              <a:t>Find total sales.</a:t>
            </a:r>
          </a:p>
          <a:p>
            <a:pPr lvl="1"/>
            <a:r>
              <a:rPr lang="en-US" dirty="0" smtClean="0"/>
              <a:t>Find total sales for each city, or for each state.</a:t>
            </a:r>
          </a:p>
          <a:p>
            <a:pPr lvl="1"/>
            <a:r>
              <a:rPr lang="en-US" dirty="0" smtClean="0"/>
              <a:t>Find top five products ranked by total sales.</a:t>
            </a:r>
          </a:p>
          <a:p>
            <a:r>
              <a:rPr lang="en-US" u="sng" dirty="0" smtClean="0">
                <a:solidFill>
                  <a:schemeClr val="accent2"/>
                </a:solidFill>
              </a:rPr>
              <a:t>Roll-up:</a:t>
            </a:r>
            <a:r>
              <a:rPr lang="en-US" dirty="0" smtClean="0"/>
              <a:t>  Aggregating at different levels of  a dimension hierarchy.  </a:t>
            </a:r>
          </a:p>
          <a:p>
            <a:pPr lvl="1"/>
            <a:r>
              <a:rPr lang="en-US" dirty="0" smtClean="0"/>
              <a:t>E.g., Given total sales by city, we can roll-up to get sales by state.</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More OLAP Queries</a:t>
            </a:r>
            <a:endParaRPr lang="en-US" dirty="0"/>
          </a:p>
        </p:txBody>
      </p:sp>
      <p:sp>
        <p:nvSpPr>
          <p:cNvPr id="3" name="Content Placeholder 2"/>
          <p:cNvSpPr>
            <a:spLocks noGrp="1"/>
          </p:cNvSpPr>
          <p:nvPr>
            <p:ph idx="1"/>
          </p:nvPr>
        </p:nvSpPr>
        <p:spPr>
          <a:xfrm>
            <a:off x="457200" y="1066800"/>
            <a:ext cx="6096000" cy="5059363"/>
          </a:xfrm>
        </p:spPr>
        <p:txBody>
          <a:bodyPr>
            <a:normAutofit fontScale="92500" lnSpcReduction="20000"/>
          </a:bodyPr>
          <a:lstStyle/>
          <a:p>
            <a:r>
              <a:rPr lang="en-US" u="sng" dirty="0" smtClean="0">
                <a:solidFill>
                  <a:schemeClr val="accent2"/>
                </a:solidFill>
              </a:rPr>
              <a:t>Drill-down:</a:t>
            </a:r>
            <a:r>
              <a:rPr lang="en-US" dirty="0" smtClean="0"/>
              <a:t>  The inverse of roll-up.  </a:t>
            </a:r>
          </a:p>
          <a:p>
            <a:pPr lvl="1"/>
            <a:r>
              <a:rPr lang="en-US" dirty="0" smtClean="0"/>
              <a:t>E.g., Given total sales by state, can drill-down to get total sales by city.</a:t>
            </a:r>
          </a:p>
          <a:p>
            <a:pPr lvl="1"/>
            <a:r>
              <a:rPr lang="en-US" dirty="0" smtClean="0"/>
              <a:t>E.g., Can also drill-down on different dimension to get total sales by product for each state.</a:t>
            </a:r>
          </a:p>
          <a:p>
            <a:r>
              <a:rPr lang="en-US" u="sng" dirty="0" smtClean="0">
                <a:solidFill>
                  <a:schemeClr val="accent2"/>
                </a:solidFill>
              </a:rPr>
              <a:t>Pivoting:</a:t>
            </a:r>
            <a:r>
              <a:rPr lang="en-US" dirty="0" smtClean="0"/>
              <a:t>  Aggregation on selected dimensions.</a:t>
            </a:r>
          </a:p>
          <a:p>
            <a:pPr lvl="1"/>
            <a:r>
              <a:rPr lang="en-US" dirty="0" smtClean="0"/>
              <a:t>E.g., Pivoting on Location and Time yields this </a:t>
            </a:r>
            <a:r>
              <a:rPr lang="en-US" b="1" u="sng" dirty="0" smtClean="0">
                <a:solidFill>
                  <a:schemeClr val="accent2"/>
                </a:solidFill>
              </a:rPr>
              <a:t>cross-tabulation</a:t>
            </a:r>
            <a:r>
              <a:rPr lang="en-US" dirty="0" smtClean="0"/>
              <a:t>:</a:t>
            </a:r>
          </a:p>
          <a:p>
            <a:r>
              <a:rPr lang="en-US" u="sng" dirty="0" smtClean="0">
                <a:solidFill>
                  <a:schemeClr val="accent2"/>
                </a:solidFill>
              </a:rPr>
              <a:t>Slicing and Dicing</a:t>
            </a:r>
            <a:r>
              <a:rPr lang="en-US" dirty="0" smtClean="0"/>
              <a:t>:  Equality and range selections on one or more dimensions.</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12</a:t>
            </a:fld>
            <a:endParaRPr lang="en-US"/>
          </a:p>
        </p:txBody>
      </p:sp>
      <p:graphicFrame>
        <p:nvGraphicFramePr>
          <p:cNvPr id="25" name="Table 24"/>
          <p:cNvGraphicFramePr>
            <a:graphicFrameLocks noGrp="1"/>
          </p:cNvGraphicFramePr>
          <p:nvPr/>
        </p:nvGraphicFramePr>
        <p:xfrm>
          <a:off x="6248400" y="4038600"/>
          <a:ext cx="2590800" cy="2123440"/>
        </p:xfrm>
        <a:graphic>
          <a:graphicData uri="http://schemas.openxmlformats.org/drawingml/2006/table">
            <a:tbl>
              <a:tblPr firstRow="1" bandRow="1">
                <a:tableStyleId>{72833802-FEF1-4C79-8D5D-14CF1EAF98D9}</a:tableStyleId>
              </a:tblPr>
              <a:tblGrid>
                <a:gridCol w="762000"/>
                <a:gridCol w="533400"/>
                <a:gridCol w="647700"/>
                <a:gridCol w="647700"/>
              </a:tblGrid>
              <a:tr h="370840">
                <a:tc>
                  <a:txBody>
                    <a:bodyPr/>
                    <a:lstStyle/>
                    <a:p>
                      <a:r>
                        <a:rPr lang="en-US" dirty="0" smtClean="0"/>
                        <a:t>Year\State</a:t>
                      </a:r>
                      <a:endParaRPr lang="en-US" dirty="0"/>
                    </a:p>
                  </a:txBody>
                  <a:tcPr/>
                </a:tc>
                <a:tc>
                  <a:txBody>
                    <a:bodyPr/>
                    <a:lstStyle/>
                    <a:p>
                      <a:r>
                        <a:rPr lang="en-US" dirty="0" smtClean="0"/>
                        <a:t>WI</a:t>
                      </a:r>
                      <a:endParaRPr lang="en-US" dirty="0"/>
                    </a:p>
                  </a:txBody>
                  <a:tcPr/>
                </a:tc>
                <a:tc>
                  <a:txBody>
                    <a:bodyPr/>
                    <a:lstStyle/>
                    <a:p>
                      <a:r>
                        <a:rPr lang="en-US" dirty="0" smtClean="0"/>
                        <a:t>CA</a:t>
                      </a:r>
                      <a:endParaRPr lang="en-US" dirty="0"/>
                    </a:p>
                  </a:txBody>
                  <a:tcPr/>
                </a:tc>
                <a:tc>
                  <a:txBody>
                    <a:bodyPr/>
                    <a:lstStyle/>
                    <a:p>
                      <a:r>
                        <a:rPr lang="en-US" dirty="0" smtClean="0"/>
                        <a:t>Total</a:t>
                      </a:r>
                      <a:endParaRPr lang="en-US" dirty="0"/>
                    </a:p>
                  </a:txBody>
                  <a:tcPr/>
                </a:tc>
              </a:tr>
              <a:tr h="370840">
                <a:tc>
                  <a:txBody>
                    <a:bodyPr/>
                    <a:lstStyle/>
                    <a:p>
                      <a:r>
                        <a:rPr lang="en-US" dirty="0" smtClean="0">
                          <a:solidFill>
                            <a:schemeClr val="bg1"/>
                          </a:solidFill>
                        </a:rPr>
                        <a:t>1995</a:t>
                      </a:r>
                      <a:endParaRPr lang="en-US" dirty="0">
                        <a:solidFill>
                          <a:schemeClr val="bg1"/>
                        </a:solidFill>
                      </a:endParaRPr>
                    </a:p>
                  </a:txBody>
                  <a:tcPr>
                    <a:solidFill>
                      <a:schemeClr val="accent2"/>
                    </a:solidFill>
                  </a:tcPr>
                </a:tc>
                <a:tc>
                  <a:txBody>
                    <a:bodyPr/>
                    <a:lstStyle/>
                    <a:p>
                      <a:r>
                        <a:rPr lang="en-US" dirty="0" smtClean="0"/>
                        <a:t>63</a:t>
                      </a:r>
                      <a:endParaRPr lang="en-US" dirty="0"/>
                    </a:p>
                  </a:txBody>
                  <a:tcPr/>
                </a:tc>
                <a:tc>
                  <a:txBody>
                    <a:bodyPr/>
                    <a:lstStyle/>
                    <a:p>
                      <a:r>
                        <a:rPr lang="en-US" dirty="0" smtClean="0"/>
                        <a:t>81</a:t>
                      </a:r>
                      <a:endParaRPr lang="en-US" dirty="0"/>
                    </a:p>
                  </a:txBody>
                  <a:tcPr/>
                </a:tc>
                <a:tc>
                  <a:txBody>
                    <a:bodyPr/>
                    <a:lstStyle/>
                    <a:p>
                      <a:r>
                        <a:rPr lang="en-US" dirty="0" smtClean="0"/>
                        <a:t>144</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1996</a:t>
                      </a:r>
                      <a:endParaRPr lang="en-US" dirty="0">
                        <a:solidFill>
                          <a:schemeClr val="bg1"/>
                        </a:solidFill>
                      </a:endParaRPr>
                    </a:p>
                  </a:txBody>
                  <a:tcPr>
                    <a:solidFill>
                      <a:schemeClr val="accent2"/>
                    </a:solidFill>
                  </a:tcPr>
                </a:tc>
                <a:tc>
                  <a:txBody>
                    <a:bodyPr/>
                    <a:lstStyle/>
                    <a:p>
                      <a:r>
                        <a:rPr lang="en-US" dirty="0" smtClean="0"/>
                        <a:t>38</a:t>
                      </a:r>
                      <a:endParaRPr lang="en-US" dirty="0"/>
                    </a:p>
                  </a:txBody>
                  <a:tcPr/>
                </a:tc>
                <a:tc>
                  <a:txBody>
                    <a:bodyPr/>
                    <a:lstStyle/>
                    <a:p>
                      <a:r>
                        <a:rPr lang="en-US" dirty="0" smtClean="0"/>
                        <a:t>107</a:t>
                      </a:r>
                      <a:endParaRPr lang="en-US" dirty="0"/>
                    </a:p>
                  </a:txBody>
                  <a:tcPr/>
                </a:tc>
                <a:tc>
                  <a:txBody>
                    <a:bodyPr/>
                    <a:lstStyle/>
                    <a:p>
                      <a:r>
                        <a:rPr lang="en-US" dirty="0" smtClean="0"/>
                        <a:t>145</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1997</a:t>
                      </a:r>
                      <a:endParaRPr lang="en-US" dirty="0">
                        <a:solidFill>
                          <a:schemeClr val="bg1"/>
                        </a:solidFill>
                      </a:endParaRPr>
                    </a:p>
                  </a:txBody>
                  <a:tcPr>
                    <a:solidFill>
                      <a:schemeClr val="accent2"/>
                    </a:solidFill>
                  </a:tcPr>
                </a:tc>
                <a:tc>
                  <a:txBody>
                    <a:bodyPr/>
                    <a:lstStyle/>
                    <a:p>
                      <a:r>
                        <a:rPr lang="en-US" dirty="0" smtClean="0"/>
                        <a:t>75</a:t>
                      </a:r>
                      <a:endParaRPr lang="en-US" dirty="0"/>
                    </a:p>
                  </a:txBody>
                  <a:tcPr/>
                </a:tc>
                <a:tc>
                  <a:txBody>
                    <a:bodyPr/>
                    <a:lstStyle/>
                    <a:p>
                      <a:r>
                        <a:rPr lang="en-US" dirty="0" smtClean="0"/>
                        <a:t>35</a:t>
                      </a:r>
                      <a:endParaRPr lang="en-US" dirty="0"/>
                    </a:p>
                  </a:txBody>
                  <a:tcPr/>
                </a:tc>
                <a:tc>
                  <a:txBody>
                    <a:bodyPr/>
                    <a:lstStyle/>
                    <a:p>
                      <a:r>
                        <a:rPr lang="en-US" dirty="0" smtClean="0"/>
                        <a:t>110</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Total</a:t>
                      </a:r>
                      <a:endParaRPr lang="en-US" dirty="0">
                        <a:solidFill>
                          <a:schemeClr val="bg1"/>
                        </a:solidFill>
                      </a:endParaRPr>
                    </a:p>
                  </a:txBody>
                  <a:tcPr>
                    <a:solidFill>
                      <a:schemeClr val="accent2"/>
                    </a:solidFill>
                  </a:tcPr>
                </a:tc>
                <a:tc>
                  <a:txBody>
                    <a:bodyPr/>
                    <a:lstStyle/>
                    <a:p>
                      <a:r>
                        <a:rPr lang="en-US" dirty="0" smtClean="0"/>
                        <a:t>176</a:t>
                      </a:r>
                      <a:endParaRPr lang="en-US" dirty="0"/>
                    </a:p>
                  </a:txBody>
                  <a:tcPr>
                    <a:solidFill>
                      <a:schemeClr val="accent2">
                        <a:lumMod val="60000"/>
                        <a:lumOff val="40000"/>
                      </a:schemeClr>
                    </a:solidFill>
                  </a:tcPr>
                </a:tc>
                <a:tc>
                  <a:txBody>
                    <a:bodyPr/>
                    <a:lstStyle/>
                    <a:p>
                      <a:r>
                        <a:rPr lang="en-US" dirty="0" smtClean="0"/>
                        <a:t>223</a:t>
                      </a:r>
                      <a:endParaRPr lang="en-US" dirty="0"/>
                    </a:p>
                  </a:txBody>
                  <a:tcPr>
                    <a:solidFill>
                      <a:schemeClr val="accent2">
                        <a:lumMod val="60000"/>
                        <a:lumOff val="40000"/>
                      </a:schemeClr>
                    </a:solidFill>
                  </a:tcPr>
                </a:tc>
                <a:tc>
                  <a:txBody>
                    <a:bodyPr/>
                    <a:lstStyle/>
                    <a:p>
                      <a:r>
                        <a:rPr lang="en-US" dirty="0" smtClean="0">
                          <a:solidFill>
                            <a:schemeClr val="bg1"/>
                          </a:solidFill>
                        </a:rPr>
                        <a:t>339</a:t>
                      </a:r>
                      <a:endParaRPr lang="en-US" dirty="0">
                        <a:solidFill>
                          <a:schemeClr val="bg1"/>
                        </a:solidFill>
                      </a:endParaRPr>
                    </a:p>
                  </a:txBody>
                  <a:tcPr>
                    <a:solidFill>
                      <a:schemeClr val="accent2"/>
                    </a:solidFill>
                  </a:tcPr>
                </a:tc>
              </a:tr>
            </a:tbl>
          </a:graphicData>
        </a:graphic>
      </p:graphicFrame>
      <p:sp>
        <p:nvSpPr>
          <p:cNvPr id="28" name="Rounded Rectangle 27"/>
          <p:cNvSpPr/>
          <p:nvPr/>
        </p:nvSpPr>
        <p:spPr>
          <a:xfrm>
            <a:off x="6858000" y="10668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Year</a:t>
            </a:r>
            <a:endParaRPr lang="en-US" sz="2400" dirty="0"/>
          </a:p>
        </p:txBody>
      </p:sp>
      <p:sp>
        <p:nvSpPr>
          <p:cNvPr id="29" name="Rounded Rectangle 28"/>
          <p:cNvSpPr/>
          <p:nvPr/>
        </p:nvSpPr>
        <p:spPr>
          <a:xfrm>
            <a:off x="6858000" y="17526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Quarter</a:t>
            </a:r>
            <a:endParaRPr lang="en-US" sz="2400" dirty="0"/>
          </a:p>
        </p:txBody>
      </p:sp>
      <p:sp>
        <p:nvSpPr>
          <p:cNvPr id="30" name="Rounded Rectangle 29"/>
          <p:cNvSpPr/>
          <p:nvPr/>
        </p:nvSpPr>
        <p:spPr>
          <a:xfrm>
            <a:off x="6858000" y="24384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Month</a:t>
            </a:r>
            <a:endParaRPr lang="en-US" sz="2400" dirty="0"/>
          </a:p>
        </p:txBody>
      </p:sp>
      <p:sp>
        <p:nvSpPr>
          <p:cNvPr id="31" name="Rounded Rectangle 30"/>
          <p:cNvSpPr/>
          <p:nvPr/>
        </p:nvSpPr>
        <p:spPr>
          <a:xfrm>
            <a:off x="6858000" y="31242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Week</a:t>
            </a:r>
            <a:endParaRPr lang="en-US" sz="2400" dirty="0"/>
          </a:p>
        </p:txBody>
      </p:sp>
      <p:cxnSp>
        <p:nvCxnSpPr>
          <p:cNvPr id="33" name="Straight Connector 32"/>
          <p:cNvCxnSpPr>
            <a:stCxn id="28" idx="2"/>
            <a:endCxn id="29" idx="0"/>
          </p:cNvCxnSpPr>
          <p:nvPr/>
        </p:nvCxnSpPr>
        <p:spPr>
          <a:xfrm rot="5400000">
            <a:off x="7696200" y="1676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2"/>
            <a:endCxn id="30" idx="0"/>
          </p:cNvCxnSpPr>
          <p:nvPr/>
        </p:nvCxnSpPr>
        <p:spPr>
          <a:xfrm rot="5400000">
            <a:off x="7696200" y="2362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a:endCxn id="31" idx="0"/>
          </p:cNvCxnSpPr>
          <p:nvPr/>
        </p:nvCxnSpPr>
        <p:spPr>
          <a:xfrm rot="5400000">
            <a:off x="7696200" y="3048000"/>
            <a:ext cx="15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lstStyle/>
          <a:p>
            <a:r>
              <a:rPr lang="en-US" dirty="0" smtClean="0"/>
              <a:t>Comparison with SQL Queries</a:t>
            </a:r>
            <a:endParaRPr lang="en-US" dirty="0"/>
          </a:p>
        </p:txBody>
      </p:sp>
      <p:sp>
        <p:nvSpPr>
          <p:cNvPr id="3" name="Content Placeholder 2"/>
          <p:cNvSpPr>
            <a:spLocks noGrp="1"/>
          </p:cNvSpPr>
          <p:nvPr>
            <p:ph idx="1"/>
          </p:nvPr>
        </p:nvSpPr>
        <p:spPr>
          <a:xfrm>
            <a:off x="457200" y="914400"/>
            <a:ext cx="8229600" cy="1676400"/>
          </a:xfrm>
        </p:spPr>
        <p:txBody>
          <a:bodyPr/>
          <a:lstStyle/>
          <a:p>
            <a:r>
              <a:rPr lang="en-US" dirty="0" smtClean="0"/>
              <a:t>The cross-tabulation obtained by pivoting can also be computed using a collection of  </a:t>
            </a:r>
            <a:r>
              <a:rPr lang="en-US" dirty="0" err="1" smtClean="0"/>
              <a:t>SQLqueries</a:t>
            </a:r>
            <a:r>
              <a:rPr lang="en-US" dirty="0" smtClean="0"/>
              <a:t>:</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13</a:t>
            </a:fld>
            <a:endParaRPr lang="en-US"/>
          </a:p>
        </p:txBody>
      </p:sp>
      <p:sp>
        <p:nvSpPr>
          <p:cNvPr id="7" name="Rectangle 4"/>
          <p:cNvSpPr>
            <a:spLocks noChangeArrowheads="1"/>
          </p:cNvSpPr>
          <p:nvPr/>
        </p:nvSpPr>
        <p:spPr bwMode="auto">
          <a:xfrm>
            <a:off x="3810000" y="2133600"/>
            <a:ext cx="4977773" cy="1324081"/>
          </a:xfrm>
          <a:prstGeom prst="rect">
            <a:avLst/>
          </a:prstGeom>
          <a:solidFill>
            <a:schemeClr val="accent6">
              <a:lumMod val="60000"/>
              <a:lumOff val="40000"/>
            </a:schemeClr>
          </a:solidFill>
          <a:ln w="12700">
            <a:solidFill>
              <a:schemeClr val="accent6">
                <a:lumMod val="50000"/>
              </a:schemeClr>
            </a:solidFill>
            <a:miter lim="800000"/>
            <a:headEnd/>
            <a:tailEnd/>
          </a:ln>
          <a:effectLst/>
        </p:spPr>
        <p:txBody>
          <a:bodyPr wrap="non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 Times T, Locations L</a:t>
            </a:r>
          </a:p>
          <a:p>
            <a:r>
              <a:rPr lang="en-US" sz="2000" b="1" dirty="0">
                <a:latin typeface="+mn-lt"/>
              </a:rPr>
              <a:t>WHERE  </a:t>
            </a:r>
            <a:r>
              <a:rPr lang="en-US" sz="2000" dirty="0" err="1">
                <a:latin typeface="+mn-lt"/>
              </a:rPr>
              <a:t>S.timeid</a:t>
            </a:r>
            <a:r>
              <a:rPr lang="en-US" sz="2000" dirty="0">
                <a:latin typeface="+mn-lt"/>
              </a:rPr>
              <a:t>=</a:t>
            </a:r>
            <a:r>
              <a:rPr lang="en-US" sz="2000" dirty="0" err="1">
                <a:latin typeface="+mn-lt"/>
              </a:rPr>
              <a:t>T.timeid</a:t>
            </a:r>
            <a:r>
              <a:rPr lang="en-US" sz="2000" b="1" dirty="0">
                <a:latin typeface="+mn-lt"/>
              </a:rPr>
              <a:t> AND </a:t>
            </a:r>
            <a:r>
              <a:rPr lang="en-US" sz="2000" dirty="0" err="1" smtClean="0">
                <a:latin typeface="+mn-lt"/>
              </a:rPr>
              <a:t>S.locid</a:t>
            </a:r>
            <a:r>
              <a:rPr lang="en-US" sz="2000" dirty="0" smtClean="0">
                <a:latin typeface="+mn-lt"/>
              </a:rPr>
              <a:t>=</a:t>
            </a:r>
            <a:r>
              <a:rPr lang="en-US" sz="2000" dirty="0" err="1" smtClean="0">
                <a:latin typeface="+mn-lt"/>
              </a:rPr>
              <a:t>L.locid</a:t>
            </a:r>
            <a:endParaRPr lang="en-US" sz="2000" dirty="0">
              <a:latin typeface="+mn-lt"/>
            </a:endParaRPr>
          </a:p>
          <a:p>
            <a:r>
              <a:rPr lang="en-US" sz="2000" b="1" dirty="0">
                <a:latin typeface="+mn-lt"/>
              </a:rPr>
              <a:t>GROUP BY</a:t>
            </a:r>
            <a:r>
              <a:rPr lang="en-US" sz="2000" dirty="0">
                <a:latin typeface="+mn-lt"/>
              </a:rPr>
              <a:t> </a:t>
            </a:r>
            <a:r>
              <a:rPr lang="en-US" sz="2000" dirty="0" err="1">
                <a:latin typeface="+mn-lt"/>
              </a:rPr>
              <a:t>T.year</a:t>
            </a:r>
            <a:r>
              <a:rPr lang="en-US" sz="2000" dirty="0">
                <a:latin typeface="+mn-lt"/>
              </a:rPr>
              <a:t>, </a:t>
            </a:r>
            <a:r>
              <a:rPr lang="en-US" sz="2000" dirty="0" err="1">
                <a:latin typeface="+mn-lt"/>
              </a:rPr>
              <a:t>L.state</a:t>
            </a:r>
            <a:endParaRPr lang="en-US" sz="2000" dirty="0">
              <a:latin typeface="+mn-lt"/>
            </a:endParaRPr>
          </a:p>
        </p:txBody>
      </p:sp>
      <p:sp>
        <p:nvSpPr>
          <p:cNvPr id="8" name="Rectangle 5"/>
          <p:cNvSpPr>
            <a:spLocks noChangeArrowheads="1"/>
          </p:cNvSpPr>
          <p:nvPr/>
        </p:nvSpPr>
        <p:spPr bwMode="auto">
          <a:xfrm>
            <a:off x="5867400" y="4114800"/>
            <a:ext cx="2900281" cy="1324081"/>
          </a:xfrm>
          <a:prstGeom prst="rect">
            <a:avLst/>
          </a:prstGeom>
          <a:solidFill>
            <a:schemeClr val="accent6">
              <a:lumMod val="60000"/>
              <a:lumOff val="40000"/>
            </a:schemeClr>
          </a:solidFill>
          <a:ln w="12700">
            <a:solidFill>
              <a:schemeClr val="accent6">
                <a:lumMod val="50000"/>
              </a:schemeClr>
            </a:solidFill>
            <a:miter lim="800000"/>
            <a:headEnd/>
            <a:tailEnd/>
          </a:ln>
          <a:effectLst/>
        </p:spPr>
        <p:txBody>
          <a:bodyPr wrap="non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 Times T</a:t>
            </a:r>
          </a:p>
          <a:p>
            <a:r>
              <a:rPr lang="en-US" sz="2000" b="1" dirty="0">
                <a:latin typeface="+mn-lt"/>
              </a:rPr>
              <a:t>WHERE  </a:t>
            </a:r>
            <a:r>
              <a:rPr lang="en-US" sz="2000" dirty="0" err="1">
                <a:latin typeface="+mn-lt"/>
              </a:rPr>
              <a:t>S.timeid</a:t>
            </a:r>
            <a:r>
              <a:rPr lang="en-US" sz="2000" dirty="0">
                <a:latin typeface="+mn-lt"/>
              </a:rPr>
              <a:t>=</a:t>
            </a:r>
            <a:r>
              <a:rPr lang="en-US" sz="2000" dirty="0" err="1">
                <a:latin typeface="+mn-lt"/>
              </a:rPr>
              <a:t>T.timeid</a:t>
            </a:r>
            <a:endParaRPr lang="en-US" sz="2000" dirty="0">
              <a:latin typeface="+mn-lt"/>
            </a:endParaRPr>
          </a:p>
          <a:p>
            <a:r>
              <a:rPr lang="en-US" sz="2000" b="1" dirty="0">
                <a:latin typeface="+mn-lt"/>
              </a:rPr>
              <a:t>GROUP BY</a:t>
            </a:r>
            <a:r>
              <a:rPr lang="en-US" sz="2000" dirty="0">
                <a:latin typeface="+mn-lt"/>
              </a:rPr>
              <a:t> </a:t>
            </a:r>
            <a:r>
              <a:rPr lang="en-US" sz="2000" dirty="0" err="1">
                <a:latin typeface="+mn-lt"/>
              </a:rPr>
              <a:t>T.year</a:t>
            </a:r>
            <a:endParaRPr lang="en-US" sz="2000" dirty="0">
              <a:latin typeface="+mn-lt"/>
            </a:endParaRPr>
          </a:p>
        </p:txBody>
      </p:sp>
      <p:sp>
        <p:nvSpPr>
          <p:cNvPr id="9" name="Rectangle 6"/>
          <p:cNvSpPr>
            <a:spLocks noChangeArrowheads="1"/>
          </p:cNvSpPr>
          <p:nvPr/>
        </p:nvSpPr>
        <p:spPr bwMode="auto">
          <a:xfrm>
            <a:off x="2667000" y="4876800"/>
            <a:ext cx="2952155" cy="1324081"/>
          </a:xfrm>
          <a:prstGeom prst="rect">
            <a:avLst/>
          </a:prstGeom>
          <a:solidFill>
            <a:schemeClr val="accent6">
              <a:lumMod val="60000"/>
              <a:lumOff val="40000"/>
            </a:schemeClr>
          </a:solidFill>
          <a:ln w="12700">
            <a:solidFill>
              <a:schemeClr val="accent6">
                <a:lumMod val="50000"/>
              </a:schemeClr>
            </a:solidFill>
            <a:miter lim="800000"/>
            <a:headEnd/>
            <a:tailEnd/>
          </a:ln>
          <a:effectLst/>
        </p:spPr>
        <p:txBody>
          <a:bodyPr wrap="non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 Location L</a:t>
            </a:r>
          </a:p>
          <a:p>
            <a:r>
              <a:rPr lang="en-US" sz="2000" b="1" dirty="0">
                <a:latin typeface="+mn-lt"/>
              </a:rPr>
              <a:t>WHERE  </a:t>
            </a:r>
            <a:r>
              <a:rPr lang="en-US" sz="2000" dirty="0" err="1" smtClean="0">
                <a:latin typeface="+mn-lt"/>
              </a:rPr>
              <a:t>S.locid</a:t>
            </a:r>
            <a:r>
              <a:rPr lang="en-US" sz="2000" dirty="0" smtClean="0">
                <a:latin typeface="+mn-lt"/>
              </a:rPr>
              <a:t>=</a:t>
            </a:r>
            <a:r>
              <a:rPr lang="en-US" sz="2000" dirty="0" err="1" smtClean="0">
                <a:latin typeface="+mn-lt"/>
              </a:rPr>
              <a:t>L.locid</a:t>
            </a:r>
            <a:endParaRPr lang="en-US" sz="2000" dirty="0">
              <a:latin typeface="+mn-lt"/>
            </a:endParaRPr>
          </a:p>
          <a:p>
            <a:r>
              <a:rPr lang="en-US" sz="2000" b="1" dirty="0">
                <a:latin typeface="+mn-lt"/>
              </a:rPr>
              <a:t>GROUP BY </a:t>
            </a:r>
            <a:r>
              <a:rPr lang="en-US" sz="2000" dirty="0" err="1">
                <a:latin typeface="+mn-lt"/>
              </a:rPr>
              <a:t>L.state</a:t>
            </a:r>
            <a:endParaRPr lang="en-US" sz="2000" dirty="0">
              <a:latin typeface="+mn-lt"/>
            </a:endParaRPr>
          </a:p>
        </p:txBody>
      </p:sp>
      <p:graphicFrame>
        <p:nvGraphicFramePr>
          <p:cNvPr id="10" name="Table 9"/>
          <p:cNvGraphicFramePr>
            <a:graphicFrameLocks noGrp="1"/>
          </p:cNvGraphicFramePr>
          <p:nvPr/>
        </p:nvGraphicFramePr>
        <p:xfrm>
          <a:off x="457200" y="2590800"/>
          <a:ext cx="2590800" cy="2123440"/>
        </p:xfrm>
        <a:graphic>
          <a:graphicData uri="http://schemas.openxmlformats.org/drawingml/2006/table">
            <a:tbl>
              <a:tblPr firstRow="1" bandRow="1">
                <a:tableStyleId>{72833802-FEF1-4C79-8D5D-14CF1EAF98D9}</a:tableStyleId>
              </a:tblPr>
              <a:tblGrid>
                <a:gridCol w="762000"/>
                <a:gridCol w="533400"/>
                <a:gridCol w="647700"/>
                <a:gridCol w="647700"/>
              </a:tblGrid>
              <a:tr h="370840">
                <a:tc>
                  <a:txBody>
                    <a:bodyPr/>
                    <a:lstStyle/>
                    <a:p>
                      <a:r>
                        <a:rPr lang="en-US" dirty="0" smtClean="0"/>
                        <a:t>Year\State</a:t>
                      </a:r>
                      <a:endParaRPr lang="en-US" dirty="0"/>
                    </a:p>
                  </a:txBody>
                  <a:tcPr/>
                </a:tc>
                <a:tc>
                  <a:txBody>
                    <a:bodyPr/>
                    <a:lstStyle/>
                    <a:p>
                      <a:r>
                        <a:rPr lang="en-US" dirty="0" smtClean="0"/>
                        <a:t>WI</a:t>
                      </a:r>
                      <a:endParaRPr lang="en-US" dirty="0"/>
                    </a:p>
                  </a:txBody>
                  <a:tcPr/>
                </a:tc>
                <a:tc>
                  <a:txBody>
                    <a:bodyPr/>
                    <a:lstStyle/>
                    <a:p>
                      <a:r>
                        <a:rPr lang="en-US" dirty="0" smtClean="0"/>
                        <a:t>CA</a:t>
                      </a:r>
                      <a:endParaRPr lang="en-US" dirty="0"/>
                    </a:p>
                  </a:txBody>
                  <a:tcPr/>
                </a:tc>
                <a:tc>
                  <a:txBody>
                    <a:bodyPr/>
                    <a:lstStyle/>
                    <a:p>
                      <a:r>
                        <a:rPr lang="en-US" dirty="0" smtClean="0"/>
                        <a:t>Total</a:t>
                      </a:r>
                      <a:endParaRPr lang="en-US" dirty="0"/>
                    </a:p>
                  </a:txBody>
                  <a:tcPr/>
                </a:tc>
              </a:tr>
              <a:tr h="370840">
                <a:tc>
                  <a:txBody>
                    <a:bodyPr/>
                    <a:lstStyle/>
                    <a:p>
                      <a:r>
                        <a:rPr lang="en-US" dirty="0" smtClean="0">
                          <a:solidFill>
                            <a:schemeClr val="bg1"/>
                          </a:solidFill>
                        </a:rPr>
                        <a:t>1995</a:t>
                      </a:r>
                      <a:endParaRPr lang="en-US" dirty="0">
                        <a:solidFill>
                          <a:schemeClr val="bg1"/>
                        </a:solidFill>
                      </a:endParaRPr>
                    </a:p>
                  </a:txBody>
                  <a:tcPr>
                    <a:solidFill>
                      <a:schemeClr val="accent2"/>
                    </a:solidFill>
                  </a:tcPr>
                </a:tc>
                <a:tc>
                  <a:txBody>
                    <a:bodyPr/>
                    <a:lstStyle/>
                    <a:p>
                      <a:r>
                        <a:rPr lang="en-US" dirty="0" smtClean="0"/>
                        <a:t>63</a:t>
                      </a:r>
                      <a:endParaRPr lang="en-US" dirty="0"/>
                    </a:p>
                  </a:txBody>
                  <a:tcPr/>
                </a:tc>
                <a:tc>
                  <a:txBody>
                    <a:bodyPr/>
                    <a:lstStyle/>
                    <a:p>
                      <a:r>
                        <a:rPr lang="en-US" dirty="0" smtClean="0"/>
                        <a:t>81</a:t>
                      </a:r>
                      <a:endParaRPr lang="en-US" dirty="0"/>
                    </a:p>
                  </a:txBody>
                  <a:tcPr/>
                </a:tc>
                <a:tc>
                  <a:txBody>
                    <a:bodyPr/>
                    <a:lstStyle/>
                    <a:p>
                      <a:r>
                        <a:rPr lang="en-US" dirty="0" smtClean="0"/>
                        <a:t>144</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1996</a:t>
                      </a:r>
                      <a:endParaRPr lang="en-US" dirty="0">
                        <a:solidFill>
                          <a:schemeClr val="bg1"/>
                        </a:solidFill>
                      </a:endParaRPr>
                    </a:p>
                  </a:txBody>
                  <a:tcPr>
                    <a:solidFill>
                      <a:schemeClr val="accent2"/>
                    </a:solidFill>
                  </a:tcPr>
                </a:tc>
                <a:tc>
                  <a:txBody>
                    <a:bodyPr/>
                    <a:lstStyle/>
                    <a:p>
                      <a:r>
                        <a:rPr lang="en-US" dirty="0" smtClean="0"/>
                        <a:t>38</a:t>
                      </a:r>
                      <a:endParaRPr lang="en-US" dirty="0"/>
                    </a:p>
                  </a:txBody>
                  <a:tcPr/>
                </a:tc>
                <a:tc>
                  <a:txBody>
                    <a:bodyPr/>
                    <a:lstStyle/>
                    <a:p>
                      <a:r>
                        <a:rPr lang="en-US" dirty="0" smtClean="0"/>
                        <a:t>107</a:t>
                      </a:r>
                      <a:endParaRPr lang="en-US" dirty="0"/>
                    </a:p>
                  </a:txBody>
                  <a:tcPr/>
                </a:tc>
                <a:tc>
                  <a:txBody>
                    <a:bodyPr/>
                    <a:lstStyle/>
                    <a:p>
                      <a:r>
                        <a:rPr lang="en-US" dirty="0" smtClean="0"/>
                        <a:t>145</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1997</a:t>
                      </a:r>
                      <a:endParaRPr lang="en-US" dirty="0">
                        <a:solidFill>
                          <a:schemeClr val="bg1"/>
                        </a:solidFill>
                      </a:endParaRPr>
                    </a:p>
                  </a:txBody>
                  <a:tcPr>
                    <a:solidFill>
                      <a:schemeClr val="accent2"/>
                    </a:solidFill>
                  </a:tcPr>
                </a:tc>
                <a:tc>
                  <a:txBody>
                    <a:bodyPr/>
                    <a:lstStyle/>
                    <a:p>
                      <a:r>
                        <a:rPr lang="en-US" dirty="0" smtClean="0"/>
                        <a:t>75</a:t>
                      </a:r>
                      <a:endParaRPr lang="en-US" dirty="0"/>
                    </a:p>
                  </a:txBody>
                  <a:tcPr/>
                </a:tc>
                <a:tc>
                  <a:txBody>
                    <a:bodyPr/>
                    <a:lstStyle/>
                    <a:p>
                      <a:r>
                        <a:rPr lang="en-US" dirty="0" smtClean="0"/>
                        <a:t>35</a:t>
                      </a:r>
                      <a:endParaRPr lang="en-US" dirty="0"/>
                    </a:p>
                  </a:txBody>
                  <a:tcPr/>
                </a:tc>
                <a:tc>
                  <a:txBody>
                    <a:bodyPr/>
                    <a:lstStyle/>
                    <a:p>
                      <a:r>
                        <a:rPr lang="en-US" dirty="0" smtClean="0"/>
                        <a:t>110</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Total</a:t>
                      </a:r>
                      <a:endParaRPr lang="en-US" dirty="0">
                        <a:solidFill>
                          <a:schemeClr val="bg1"/>
                        </a:solidFill>
                      </a:endParaRPr>
                    </a:p>
                  </a:txBody>
                  <a:tcPr>
                    <a:solidFill>
                      <a:schemeClr val="accent2"/>
                    </a:solidFill>
                  </a:tcPr>
                </a:tc>
                <a:tc>
                  <a:txBody>
                    <a:bodyPr/>
                    <a:lstStyle/>
                    <a:p>
                      <a:r>
                        <a:rPr lang="en-US" dirty="0" smtClean="0"/>
                        <a:t>176</a:t>
                      </a:r>
                      <a:endParaRPr lang="en-US" dirty="0"/>
                    </a:p>
                  </a:txBody>
                  <a:tcPr>
                    <a:solidFill>
                      <a:schemeClr val="accent2">
                        <a:lumMod val="60000"/>
                        <a:lumOff val="40000"/>
                      </a:schemeClr>
                    </a:solidFill>
                  </a:tcPr>
                </a:tc>
                <a:tc>
                  <a:txBody>
                    <a:bodyPr/>
                    <a:lstStyle/>
                    <a:p>
                      <a:r>
                        <a:rPr lang="en-US" dirty="0" smtClean="0"/>
                        <a:t>223</a:t>
                      </a:r>
                      <a:endParaRPr lang="en-US" dirty="0"/>
                    </a:p>
                  </a:txBody>
                  <a:tcPr>
                    <a:solidFill>
                      <a:schemeClr val="accent2">
                        <a:lumMod val="60000"/>
                        <a:lumOff val="40000"/>
                      </a:schemeClr>
                    </a:solidFill>
                  </a:tcPr>
                </a:tc>
                <a:tc>
                  <a:txBody>
                    <a:bodyPr/>
                    <a:lstStyle/>
                    <a:p>
                      <a:r>
                        <a:rPr lang="en-US" dirty="0" smtClean="0">
                          <a:solidFill>
                            <a:schemeClr val="bg1"/>
                          </a:solidFill>
                        </a:rPr>
                        <a:t>339</a:t>
                      </a:r>
                      <a:endParaRPr lang="en-US" dirty="0">
                        <a:solidFill>
                          <a:schemeClr val="bg1"/>
                        </a:solidFill>
                      </a:endParaRPr>
                    </a:p>
                  </a:txBody>
                  <a:tcPr>
                    <a:solidFill>
                      <a:schemeClr val="accent2"/>
                    </a:solidFill>
                  </a:tcPr>
                </a:tc>
              </a:tr>
            </a:tbl>
          </a:graphicData>
        </a:graphic>
      </p:graphicFrame>
      <p:sp>
        <p:nvSpPr>
          <p:cNvPr id="12" name="Left Brace 11"/>
          <p:cNvSpPr/>
          <p:nvPr/>
        </p:nvSpPr>
        <p:spPr>
          <a:xfrm rot="10800000">
            <a:off x="3200401" y="3276600"/>
            <a:ext cx="304800" cy="106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a:off x="1600200" y="4419600"/>
            <a:ext cx="381000" cy="1143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p:cNvSpPr/>
          <p:nvPr/>
        </p:nvSpPr>
        <p:spPr>
          <a:xfrm>
            <a:off x="990600" y="3124200"/>
            <a:ext cx="14478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7" idx="1"/>
          </p:cNvCxnSpPr>
          <p:nvPr/>
        </p:nvCxnSpPr>
        <p:spPr>
          <a:xfrm rot="10800000" flipV="1">
            <a:off x="2133600" y="2795640"/>
            <a:ext cx="1676400" cy="404759"/>
          </a:xfrm>
          <a:prstGeom prst="curvedConnector3">
            <a:avLst>
              <a:gd name="adj1" fmla="val 30044"/>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8" idx="1"/>
            <a:endCxn id="12" idx="1"/>
          </p:cNvCxnSpPr>
          <p:nvPr/>
        </p:nvCxnSpPr>
        <p:spPr>
          <a:xfrm rot="10800000">
            <a:off x="3505202" y="3810001"/>
            <a:ext cx="2362199" cy="966841"/>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9" idx="1"/>
            <a:endCxn id="13" idx="1"/>
          </p:cNvCxnSpPr>
          <p:nvPr/>
        </p:nvCxnSpPr>
        <p:spPr>
          <a:xfrm rot="10800000">
            <a:off x="1790700" y="5181601"/>
            <a:ext cx="876300" cy="35724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ox(i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ox(in)">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639762"/>
          </a:xfrm>
        </p:spPr>
        <p:txBody>
          <a:bodyPr/>
          <a:lstStyle/>
          <a:p>
            <a:r>
              <a:rPr lang="en-US" dirty="0" smtClean="0"/>
              <a:t>The CUBE Operator</a:t>
            </a:r>
            <a:endParaRPr lang="en-US" dirty="0"/>
          </a:p>
        </p:txBody>
      </p:sp>
      <p:sp>
        <p:nvSpPr>
          <p:cNvPr id="3" name="Content Placeholder 2"/>
          <p:cNvSpPr>
            <a:spLocks noGrp="1"/>
          </p:cNvSpPr>
          <p:nvPr>
            <p:ph idx="1"/>
          </p:nvPr>
        </p:nvSpPr>
        <p:spPr>
          <a:xfrm>
            <a:off x="457200" y="914400"/>
            <a:ext cx="5029200" cy="5257799"/>
          </a:xfrm>
        </p:spPr>
        <p:txBody>
          <a:bodyPr>
            <a:normAutofit fontScale="92500" lnSpcReduction="20000"/>
          </a:bodyPr>
          <a:lstStyle/>
          <a:p>
            <a:r>
              <a:rPr lang="en-US" dirty="0" smtClean="0"/>
              <a:t>Generalizing the previous example, if there are k dimensions, we have 2^k possible SQL </a:t>
            </a:r>
            <a:r>
              <a:rPr lang="en-US" sz="2400" dirty="0" smtClean="0"/>
              <a:t>GROUP BY </a:t>
            </a:r>
            <a:r>
              <a:rPr lang="en-US" dirty="0" smtClean="0"/>
              <a:t>queries that can be generated through pivoting on a subset of dimensions.</a:t>
            </a:r>
          </a:p>
          <a:p>
            <a:r>
              <a:rPr lang="en-US" dirty="0" smtClean="0">
                <a:solidFill>
                  <a:schemeClr val="accent2"/>
                </a:solidFill>
              </a:rPr>
              <a:t>CUBE </a:t>
            </a:r>
            <a:r>
              <a:rPr lang="en-US" dirty="0" err="1" smtClean="0">
                <a:solidFill>
                  <a:schemeClr val="accent2"/>
                </a:solidFill>
              </a:rPr>
              <a:t>pid</a:t>
            </a:r>
            <a:r>
              <a:rPr lang="en-US" dirty="0" smtClean="0">
                <a:solidFill>
                  <a:schemeClr val="accent2"/>
                </a:solidFill>
              </a:rPr>
              <a:t>, </a:t>
            </a:r>
            <a:r>
              <a:rPr lang="en-US" dirty="0" err="1" smtClean="0">
                <a:solidFill>
                  <a:schemeClr val="accent2"/>
                </a:solidFill>
              </a:rPr>
              <a:t>locid</a:t>
            </a:r>
            <a:r>
              <a:rPr lang="en-US" dirty="0" smtClean="0">
                <a:solidFill>
                  <a:schemeClr val="accent2"/>
                </a:solidFill>
              </a:rPr>
              <a:t>, </a:t>
            </a:r>
            <a:r>
              <a:rPr lang="en-US" dirty="0" err="1" smtClean="0">
                <a:solidFill>
                  <a:schemeClr val="accent2"/>
                </a:solidFill>
              </a:rPr>
              <a:t>timeid</a:t>
            </a:r>
            <a:r>
              <a:rPr lang="en-US" dirty="0" smtClean="0">
                <a:solidFill>
                  <a:schemeClr val="accent2"/>
                </a:solidFill>
              </a:rPr>
              <a:t> BY SUM Sales</a:t>
            </a:r>
            <a:endParaRPr lang="en-US" dirty="0" smtClean="0"/>
          </a:p>
          <a:p>
            <a:pPr lvl="1"/>
            <a:r>
              <a:rPr lang="en-US" dirty="0" smtClean="0"/>
              <a:t>Equivalent to rolling up Sales on all eight subsets of the set {</a:t>
            </a:r>
            <a:r>
              <a:rPr lang="en-US" dirty="0" err="1" smtClean="0"/>
              <a:t>pid</a:t>
            </a:r>
            <a:r>
              <a:rPr lang="en-US" dirty="0" smtClean="0"/>
              <a:t>, </a:t>
            </a:r>
            <a:r>
              <a:rPr lang="en-US" dirty="0" err="1" smtClean="0"/>
              <a:t>locid</a:t>
            </a:r>
            <a:r>
              <a:rPr lang="en-US" dirty="0" smtClean="0"/>
              <a:t>, </a:t>
            </a:r>
            <a:r>
              <a:rPr lang="en-US" dirty="0" err="1" smtClean="0"/>
              <a:t>timeid</a:t>
            </a:r>
            <a:r>
              <a:rPr lang="en-US" dirty="0" smtClean="0"/>
              <a:t>}; each roll-up corresponds to an SQL query of the form:</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dirty="0" err="1" smtClean="0"/>
              <a:t>Lipyeow</a:t>
            </a:r>
            <a:r>
              <a:rPr lang="en-US" dirty="0" smtClean="0"/>
              <a:t> Lim -- University of Hawaii at </a:t>
            </a:r>
            <a:r>
              <a:rPr lang="en-US" dirty="0" err="1" smtClean="0"/>
              <a:t>Manoa</a:t>
            </a:r>
            <a:endParaRPr lang="en-US" dirty="0"/>
          </a:p>
        </p:txBody>
      </p:sp>
      <p:sp>
        <p:nvSpPr>
          <p:cNvPr id="6" name="Slide Number Placeholder 5"/>
          <p:cNvSpPr>
            <a:spLocks noGrp="1"/>
          </p:cNvSpPr>
          <p:nvPr>
            <p:ph type="sldNum" sz="quarter" idx="12"/>
          </p:nvPr>
        </p:nvSpPr>
        <p:spPr/>
        <p:txBody>
          <a:bodyPr/>
          <a:lstStyle/>
          <a:p>
            <a:fld id="{C3E85596-13C1-4CB9-B2C0-B82D4E28DECA}" type="slidenum">
              <a:rPr lang="en-US" smtClean="0"/>
              <a:pPr/>
              <a:t>14</a:t>
            </a:fld>
            <a:endParaRPr lang="en-US"/>
          </a:p>
        </p:txBody>
      </p:sp>
      <p:sp>
        <p:nvSpPr>
          <p:cNvPr id="7" name="Rectangle 4"/>
          <p:cNvSpPr>
            <a:spLocks noChangeArrowheads="1"/>
          </p:cNvSpPr>
          <p:nvPr/>
        </p:nvSpPr>
        <p:spPr bwMode="auto">
          <a:xfrm>
            <a:off x="5486400" y="4343400"/>
            <a:ext cx="3298157" cy="1016305"/>
          </a:xfrm>
          <a:prstGeom prst="rect">
            <a:avLst/>
          </a:prstGeom>
          <a:solidFill>
            <a:schemeClr val="accent6">
              <a:lumMod val="60000"/>
              <a:lumOff val="40000"/>
            </a:schemeClr>
          </a:solidFill>
          <a:ln w="12700">
            <a:solidFill>
              <a:schemeClr val="accent6">
                <a:lumMod val="75000"/>
              </a:schemeClr>
            </a:solidFill>
            <a:miter lim="800000"/>
            <a:headEnd/>
            <a:tailEnd/>
          </a:ln>
          <a:effectLst/>
        </p:spPr>
        <p:txBody>
          <a:bodyPr wrap="squar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a:t>
            </a:r>
          </a:p>
          <a:p>
            <a:r>
              <a:rPr lang="en-US" sz="2000" b="1" dirty="0">
                <a:latin typeface="+mn-lt"/>
              </a:rPr>
              <a:t>GROUP BY grouping-list</a:t>
            </a:r>
          </a:p>
        </p:txBody>
      </p:sp>
      <p:sp>
        <p:nvSpPr>
          <p:cNvPr id="8" name="Rounded Rectangular Callout 7"/>
          <p:cNvSpPr/>
          <p:nvPr/>
        </p:nvSpPr>
        <p:spPr>
          <a:xfrm>
            <a:off x="5181600" y="5562600"/>
            <a:ext cx="3581400" cy="685800"/>
          </a:xfrm>
          <a:prstGeom prst="wedgeRoundRectCallout">
            <a:avLst>
              <a:gd name="adj1" fmla="val 9696"/>
              <a:gd name="adj2" fmla="val -75873"/>
              <a:gd name="adj3" fmla="val 166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lumMod val="50000"/>
                  </a:schemeClr>
                </a:solidFill>
              </a:rPr>
              <a:t> Lots of work on optimizing the CUBE operator</a:t>
            </a:r>
            <a:endParaRPr lang="en-US" sz="2000" dirty="0">
              <a:solidFill>
                <a:schemeClr val="tx1"/>
              </a:solidFill>
            </a:endParaRPr>
          </a:p>
        </p:txBody>
      </p:sp>
      <p:sp>
        <p:nvSpPr>
          <p:cNvPr id="11" name="Rounded Rectangle 10"/>
          <p:cNvSpPr/>
          <p:nvPr/>
        </p:nvSpPr>
        <p:spPr>
          <a:xfrm>
            <a:off x="5486400" y="2895600"/>
            <a:ext cx="7620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Pid</a:t>
            </a:r>
            <a:endParaRPr lang="en-US" dirty="0" smtClean="0">
              <a:solidFill>
                <a:schemeClr val="tx1"/>
              </a:solidFill>
            </a:endParaRPr>
          </a:p>
          <a:p>
            <a:pPr algn="ctr"/>
            <a:r>
              <a:rPr lang="en-US" dirty="0" err="1" smtClean="0">
                <a:solidFill>
                  <a:schemeClr val="tx1"/>
                </a:solidFill>
              </a:rPr>
              <a:t>Locid</a:t>
            </a:r>
            <a:endParaRPr lang="en-US" dirty="0">
              <a:solidFill>
                <a:schemeClr val="tx1"/>
              </a:solidFill>
            </a:endParaRPr>
          </a:p>
        </p:txBody>
      </p:sp>
      <p:sp>
        <p:nvSpPr>
          <p:cNvPr id="12" name="Rounded Rectangle 11"/>
          <p:cNvSpPr/>
          <p:nvPr/>
        </p:nvSpPr>
        <p:spPr>
          <a:xfrm>
            <a:off x="6400800" y="2590800"/>
            <a:ext cx="9144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Pid</a:t>
            </a:r>
            <a:endParaRPr lang="en-US" dirty="0" smtClean="0">
              <a:solidFill>
                <a:schemeClr val="tx1"/>
              </a:solidFill>
            </a:endParaRPr>
          </a:p>
          <a:p>
            <a:pPr algn="ctr"/>
            <a:r>
              <a:rPr lang="en-US" dirty="0" err="1" smtClean="0">
                <a:solidFill>
                  <a:schemeClr val="tx1"/>
                </a:solidFill>
              </a:rPr>
              <a:t>Timeid</a:t>
            </a:r>
            <a:endParaRPr lang="en-US" dirty="0">
              <a:solidFill>
                <a:schemeClr val="tx1"/>
              </a:solidFill>
            </a:endParaRPr>
          </a:p>
        </p:txBody>
      </p:sp>
      <p:sp>
        <p:nvSpPr>
          <p:cNvPr id="13" name="Rounded Rectangle 12"/>
          <p:cNvSpPr/>
          <p:nvPr/>
        </p:nvSpPr>
        <p:spPr>
          <a:xfrm>
            <a:off x="7924800" y="2971800"/>
            <a:ext cx="9144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Locid</a:t>
            </a:r>
            <a:endParaRPr lang="en-US" dirty="0" smtClean="0">
              <a:solidFill>
                <a:schemeClr val="tx1"/>
              </a:solidFill>
            </a:endParaRPr>
          </a:p>
          <a:p>
            <a:pPr algn="ctr"/>
            <a:r>
              <a:rPr lang="en-US" dirty="0" err="1" smtClean="0">
                <a:solidFill>
                  <a:schemeClr val="tx1"/>
                </a:solidFill>
              </a:rPr>
              <a:t>Timeid</a:t>
            </a:r>
            <a:endParaRPr lang="en-US" dirty="0">
              <a:solidFill>
                <a:schemeClr val="tx1"/>
              </a:solidFill>
            </a:endParaRPr>
          </a:p>
        </p:txBody>
      </p:sp>
      <p:sp>
        <p:nvSpPr>
          <p:cNvPr id="14" name="Rounded Rectangle 13"/>
          <p:cNvSpPr/>
          <p:nvPr/>
        </p:nvSpPr>
        <p:spPr>
          <a:xfrm>
            <a:off x="5257800" y="1066800"/>
            <a:ext cx="685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Pid</a:t>
            </a:r>
            <a:endParaRPr lang="en-US" dirty="0" smtClean="0">
              <a:solidFill>
                <a:schemeClr val="tx1"/>
              </a:solidFill>
            </a:endParaRPr>
          </a:p>
        </p:txBody>
      </p:sp>
      <p:sp>
        <p:nvSpPr>
          <p:cNvPr id="15" name="Rounded Rectangle 14"/>
          <p:cNvSpPr/>
          <p:nvPr/>
        </p:nvSpPr>
        <p:spPr>
          <a:xfrm>
            <a:off x="8001000" y="914400"/>
            <a:ext cx="99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Timeid</a:t>
            </a:r>
            <a:endParaRPr lang="en-US" dirty="0">
              <a:solidFill>
                <a:schemeClr val="tx1"/>
              </a:solidFill>
            </a:endParaRPr>
          </a:p>
        </p:txBody>
      </p:sp>
      <p:sp>
        <p:nvSpPr>
          <p:cNvPr id="17" name="Rounded Rectangle 16"/>
          <p:cNvSpPr/>
          <p:nvPr/>
        </p:nvSpPr>
        <p:spPr>
          <a:xfrm>
            <a:off x="6400800" y="10668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Locid</a:t>
            </a:r>
            <a:endParaRPr lang="en-US" dirty="0" smtClean="0">
              <a:solidFill>
                <a:schemeClr val="tx1"/>
              </a:solidFill>
            </a:endParaRPr>
          </a:p>
        </p:txBody>
      </p:sp>
      <p:sp>
        <p:nvSpPr>
          <p:cNvPr id="18" name="Rounded Rectangle 17"/>
          <p:cNvSpPr/>
          <p:nvPr/>
        </p:nvSpPr>
        <p:spPr>
          <a:xfrm>
            <a:off x="7620000" y="304800"/>
            <a:ext cx="685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a:t>
            </a:r>
            <a:endParaRPr lang="en-US" dirty="0">
              <a:solidFill>
                <a:schemeClr val="tx1"/>
              </a:solidFill>
            </a:endParaRPr>
          </a:p>
        </p:txBody>
      </p:sp>
      <p:sp>
        <p:nvSpPr>
          <p:cNvPr id="19" name="Rounded Rectangle 18"/>
          <p:cNvSpPr/>
          <p:nvPr/>
        </p:nvSpPr>
        <p:spPr>
          <a:xfrm>
            <a:off x="5486400" y="3733800"/>
            <a:ext cx="1828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Pid,Locid,Timeid</a:t>
            </a:r>
            <a:endParaRPr lang="en-US" dirty="0">
              <a:solidFill>
                <a:schemeClr val="tx1"/>
              </a:solidFill>
            </a:endParaRPr>
          </a:p>
        </p:txBody>
      </p:sp>
      <p:cxnSp>
        <p:nvCxnSpPr>
          <p:cNvPr id="86" name="Straight Connector 85"/>
          <p:cNvCxnSpPr>
            <a:stCxn id="90" idx="4"/>
            <a:endCxn id="95" idx="1"/>
          </p:cNvCxnSpPr>
          <p:nvPr/>
        </p:nvCxnSpPr>
        <p:spPr>
          <a:xfrm rot="16200000" flipH="1">
            <a:off x="7410450" y="628650"/>
            <a:ext cx="795478" cy="1062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90" idx="4"/>
            <a:endCxn id="97" idx="0"/>
          </p:cNvCxnSpPr>
          <p:nvPr/>
        </p:nvCxnSpPr>
        <p:spPr>
          <a:xfrm rot="5400000">
            <a:off x="6324600" y="571500"/>
            <a:ext cx="7620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162800" y="533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305800" y="1524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162800" y="167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019800" y="1524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382000" y="2667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315200" y="2667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019800" y="2590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7315200" y="3810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stCxn id="90" idx="4"/>
            <a:endCxn id="96" idx="0"/>
          </p:cNvCxnSpPr>
          <p:nvPr/>
        </p:nvCxnSpPr>
        <p:spPr>
          <a:xfrm rot="5400000">
            <a:off x="6819900" y="1219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96" idx="4"/>
            <a:endCxn id="100" idx="0"/>
          </p:cNvCxnSpPr>
          <p:nvPr/>
        </p:nvCxnSpPr>
        <p:spPr>
          <a:xfrm rot="5400000">
            <a:off x="6362700" y="1676400"/>
            <a:ext cx="6858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6" idx="4"/>
            <a:endCxn id="98" idx="0"/>
          </p:cNvCxnSpPr>
          <p:nvPr/>
        </p:nvCxnSpPr>
        <p:spPr>
          <a:xfrm rot="16200000" flipH="1">
            <a:off x="7505700" y="1676400"/>
            <a:ext cx="7620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97" idx="4"/>
            <a:endCxn id="100" idx="0"/>
          </p:cNvCxnSpPr>
          <p:nvPr/>
        </p:nvCxnSpPr>
        <p:spPr>
          <a:xfrm rot="5400000">
            <a:off x="5715000" y="21717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95" idx="4"/>
            <a:endCxn id="98" idx="0"/>
          </p:cNvCxnSpPr>
          <p:nvPr/>
        </p:nvCxnSpPr>
        <p:spPr>
          <a:xfrm rot="16200000" flipH="1">
            <a:off x="8001000" y="2171700"/>
            <a:ext cx="914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95" idx="4"/>
            <a:endCxn id="99" idx="1"/>
          </p:cNvCxnSpPr>
          <p:nvPr/>
        </p:nvCxnSpPr>
        <p:spPr>
          <a:xfrm rot="5400000">
            <a:off x="7410450" y="1690828"/>
            <a:ext cx="947878" cy="1071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9" idx="0"/>
            <a:endCxn id="97" idx="4"/>
          </p:cNvCxnSpPr>
          <p:nvPr/>
        </p:nvCxnSpPr>
        <p:spPr>
          <a:xfrm rot="16200000" flipV="1">
            <a:off x="6324600" y="1562100"/>
            <a:ext cx="9144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98" idx="3"/>
            <a:endCxn id="101" idx="0"/>
          </p:cNvCxnSpPr>
          <p:nvPr/>
        </p:nvCxnSpPr>
        <p:spPr>
          <a:xfrm rot="5400000">
            <a:off x="7448550" y="2843072"/>
            <a:ext cx="947878" cy="985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99" idx="4"/>
            <a:endCxn id="101" idx="0"/>
          </p:cNvCxnSpPr>
          <p:nvPr/>
        </p:nvCxnSpPr>
        <p:spPr>
          <a:xfrm rot="5400000">
            <a:off x="6972300" y="33528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01" idx="0"/>
            <a:endCxn id="100" idx="4"/>
          </p:cNvCxnSpPr>
          <p:nvPr/>
        </p:nvCxnSpPr>
        <p:spPr>
          <a:xfrm rot="16200000" flipV="1">
            <a:off x="6286500" y="2667000"/>
            <a:ext cx="990600" cy="1295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Querying Sequences in SQL:1999</a:t>
            </a:r>
            <a:endParaRPr lang="en-US" dirty="0"/>
          </a:p>
        </p:txBody>
      </p:sp>
      <p:sp>
        <p:nvSpPr>
          <p:cNvPr id="3" name="Content Placeholder 2"/>
          <p:cNvSpPr>
            <a:spLocks noGrp="1"/>
          </p:cNvSpPr>
          <p:nvPr>
            <p:ph idx="1"/>
          </p:nvPr>
        </p:nvSpPr>
        <p:spPr>
          <a:xfrm>
            <a:off x="457200" y="1219200"/>
            <a:ext cx="8229600" cy="4906963"/>
          </a:xfrm>
        </p:spPr>
        <p:txBody>
          <a:bodyPr/>
          <a:lstStyle/>
          <a:p>
            <a:pPr>
              <a:lnSpc>
                <a:spcPct val="90000"/>
              </a:lnSpc>
            </a:pPr>
            <a:r>
              <a:rPr lang="en-US" dirty="0" smtClean="0"/>
              <a:t>Trend analysis is difficult to do in SQL-92:</a:t>
            </a:r>
          </a:p>
          <a:p>
            <a:pPr lvl="1">
              <a:lnSpc>
                <a:spcPct val="90000"/>
              </a:lnSpc>
            </a:pPr>
            <a:r>
              <a:rPr lang="en-US" dirty="0" smtClean="0">
                <a:solidFill>
                  <a:schemeClr val="accent2"/>
                </a:solidFill>
              </a:rPr>
              <a:t>Find the % change in monthly sales</a:t>
            </a:r>
          </a:p>
          <a:p>
            <a:pPr lvl="1">
              <a:lnSpc>
                <a:spcPct val="90000"/>
              </a:lnSpc>
            </a:pPr>
            <a:r>
              <a:rPr lang="en-US" dirty="0" smtClean="0">
                <a:solidFill>
                  <a:schemeClr val="accent2"/>
                </a:solidFill>
              </a:rPr>
              <a:t>Find the top 5 product by total sales</a:t>
            </a:r>
          </a:p>
          <a:p>
            <a:pPr lvl="1">
              <a:lnSpc>
                <a:spcPct val="90000"/>
              </a:lnSpc>
            </a:pPr>
            <a:r>
              <a:rPr lang="en-US" dirty="0" smtClean="0">
                <a:solidFill>
                  <a:schemeClr val="accent2"/>
                </a:solidFill>
              </a:rPr>
              <a:t>Find the trailing </a:t>
            </a:r>
            <a:r>
              <a:rPr lang="en-US" i="1" dirty="0" smtClean="0">
                <a:solidFill>
                  <a:schemeClr val="accent2"/>
                </a:solidFill>
              </a:rPr>
              <a:t>n</a:t>
            </a:r>
            <a:r>
              <a:rPr lang="en-US" dirty="0" smtClean="0">
                <a:solidFill>
                  <a:schemeClr val="accent2"/>
                </a:solidFill>
              </a:rPr>
              <a:t>-day moving average of sales</a:t>
            </a:r>
          </a:p>
          <a:p>
            <a:pPr lvl="1">
              <a:lnSpc>
                <a:spcPct val="90000"/>
              </a:lnSpc>
            </a:pPr>
            <a:r>
              <a:rPr lang="en-US" dirty="0" smtClean="0"/>
              <a:t>The first two queries can be expressed with difficulty, but the third cannot even be expressed in SQL-92 if </a:t>
            </a:r>
            <a:r>
              <a:rPr lang="en-US" i="1" dirty="0" smtClean="0"/>
              <a:t>n</a:t>
            </a:r>
            <a:r>
              <a:rPr lang="en-US" dirty="0" smtClean="0"/>
              <a:t> is a parameter of the query.</a:t>
            </a:r>
          </a:p>
          <a:p>
            <a:pPr>
              <a:lnSpc>
                <a:spcPct val="90000"/>
              </a:lnSpc>
            </a:pPr>
            <a:r>
              <a:rPr lang="en-US" dirty="0" smtClean="0"/>
              <a:t>The </a:t>
            </a:r>
            <a:r>
              <a:rPr lang="en-US" sz="2400" dirty="0" smtClean="0"/>
              <a:t>WINDOW</a:t>
            </a:r>
            <a:r>
              <a:rPr lang="en-US" dirty="0" smtClean="0"/>
              <a:t> clause in SQL:1999 allows us to write such queries over a table viewed as a sequence (implicitly, based on user-specified sort keys)</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The WINDOW Clause</a:t>
            </a:r>
            <a:endParaRPr lang="en-US" dirty="0"/>
          </a:p>
        </p:txBody>
      </p:sp>
      <p:sp>
        <p:nvSpPr>
          <p:cNvPr id="3" name="Content Placeholder 2"/>
          <p:cNvSpPr>
            <a:spLocks noGrp="1"/>
          </p:cNvSpPr>
          <p:nvPr>
            <p:ph idx="1"/>
          </p:nvPr>
        </p:nvSpPr>
        <p:spPr>
          <a:xfrm>
            <a:off x="457200" y="3048000"/>
            <a:ext cx="8229600" cy="3352800"/>
          </a:xfrm>
        </p:spPr>
        <p:txBody>
          <a:bodyPr>
            <a:normAutofit/>
          </a:bodyPr>
          <a:lstStyle/>
          <a:p>
            <a:pPr>
              <a:lnSpc>
                <a:spcPct val="80000"/>
              </a:lnSpc>
            </a:pPr>
            <a:r>
              <a:rPr lang="en-US" sz="1800" dirty="0" smtClean="0"/>
              <a:t>Let the result of the FROM and WHERE clauses be “Temp”.</a:t>
            </a:r>
          </a:p>
          <a:p>
            <a:pPr>
              <a:lnSpc>
                <a:spcPct val="80000"/>
              </a:lnSpc>
            </a:pPr>
            <a:r>
              <a:rPr lang="en-US" sz="1800" dirty="0" smtClean="0"/>
              <a:t>(Conceptually) Temp is partitioned according to the PARTITION BY clause.  </a:t>
            </a:r>
          </a:p>
          <a:p>
            <a:pPr lvl="1">
              <a:lnSpc>
                <a:spcPct val="80000"/>
              </a:lnSpc>
            </a:pPr>
            <a:r>
              <a:rPr lang="en-US" sz="1600" dirty="0" smtClean="0"/>
              <a:t>Similar to GROUP BY, but the answer has one row for each row in a partition, not one row per partition!</a:t>
            </a:r>
          </a:p>
          <a:p>
            <a:pPr>
              <a:lnSpc>
                <a:spcPct val="80000"/>
              </a:lnSpc>
            </a:pPr>
            <a:r>
              <a:rPr lang="en-US" sz="1800" dirty="0" smtClean="0"/>
              <a:t>Each partition is sorted according to the ORDER BY clause.</a:t>
            </a:r>
          </a:p>
          <a:p>
            <a:pPr>
              <a:lnSpc>
                <a:spcPct val="80000"/>
              </a:lnSpc>
            </a:pPr>
            <a:r>
              <a:rPr lang="en-US" sz="1800" dirty="0" smtClean="0"/>
              <a:t>For each row in a partition, the WINDOW clause creates a “window” of nearby (preceding or succeeding) </a:t>
            </a:r>
            <a:r>
              <a:rPr lang="en-US" sz="1800" dirty="0" err="1" smtClean="0"/>
              <a:t>tuples</a:t>
            </a:r>
            <a:r>
              <a:rPr lang="en-US" sz="1800" dirty="0" smtClean="0"/>
              <a:t>.</a:t>
            </a:r>
          </a:p>
          <a:p>
            <a:pPr lvl="1">
              <a:lnSpc>
                <a:spcPct val="80000"/>
              </a:lnSpc>
            </a:pPr>
            <a:r>
              <a:rPr lang="en-US" sz="1600" dirty="0" smtClean="0"/>
              <a:t>Can be value-based, as in example, using RANGE</a:t>
            </a:r>
          </a:p>
          <a:p>
            <a:pPr lvl="1">
              <a:lnSpc>
                <a:spcPct val="80000"/>
              </a:lnSpc>
            </a:pPr>
            <a:r>
              <a:rPr lang="en-US" sz="1600" dirty="0" smtClean="0"/>
              <a:t>Can be based on number of rows to include in the window, using ROWS clause</a:t>
            </a:r>
          </a:p>
          <a:p>
            <a:pPr>
              <a:lnSpc>
                <a:spcPct val="80000"/>
              </a:lnSpc>
            </a:pPr>
            <a:r>
              <a:rPr lang="en-US" sz="1800" dirty="0" smtClean="0"/>
              <a:t>The aggregate function is evaluated for each row in the partition using the corresponding window.</a:t>
            </a:r>
          </a:p>
          <a:p>
            <a:pPr lvl="1">
              <a:lnSpc>
                <a:spcPct val="80000"/>
              </a:lnSpc>
            </a:pPr>
            <a:r>
              <a:rPr lang="en-US" sz="1600" dirty="0" smtClean="0"/>
              <a:t>New aggregate functions that are useful with windowing include RANK (position of a row within its partition) and its variants DENSE_RANK, PERCENT_RANK, CUME_DIST.</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16</a:t>
            </a:fld>
            <a:endParaRPr lang="en-US"/>
          </a:p>
        </p:txBody>
      </p:sp>
      <p:sp>
        <p:nvSpPr>
          <p:cNvPr id="7" name="Rectangle 4"/>
          <p:cNvSpPr>
            <a:spLocks noChangeArrowheads="1"/>
          </p:cNvSpPr>
          <p:nvPr/>
        </p:nvSpPr>
        <p:spPr bwMode="auto">
          <a:xfrm>
            <a:off x="533400" y="914400"/>
            <a:ext cx="8229600" cy="2031325"/>
          </a:xfrm>
          <a:prstGeom prst="rect">
            <a:avLst/>
          </a:prstGeom>
          <a:solidFill>
            <a:schemeClr val="accent6">
              <a:lumMod val="60000"/>
              <a:lumOff val="40000"/>
            </a:schemeClr>
          </a:solidFill>
          <a:ln w="12700">
            <a:solidFill>
              <a:schemeClr val="accent6">
                <a:lumMod val="75000"/>
              </a:schemeClr>
            </a:solidFill>
            <a:miter lim="800000"/>
            <a:headEnd type="none" w="sm" len="sm"/>
            <a:tailEnd type="none" w="sm" len="sm"/>
          </a:ln>
          <a:effectLst/>
        </p:spPr>
        <p:txBody>
          <a:bodyPr wrap="square">
            <a:spAutoFit/>
          </a:bodyPr>
          <a:lstStyle/>
          <a:p>
            <a:r>
              <a:rPr lang="en-US" sz="1800" dirty="0">
                <a:solidFill>
                  <a:schemeClr val="tx1"/>
                </a:solidFill>
              </a:rPr>
              <a:t>SELECT </a:t>
            </a:r>
            <a:r>
              <a:rPr lang="en-US" sz="1800" dirty="0" err="1">
                <a:solidFill>
                  <a:schemeClr val="tx1"/>
                </a:solidFill>
              </a:rPr>
              <a:t>L.state</a:t>
            </a:r>
            <a:r>
              <a:rPr lang="en-US" sz="1800" dirty="0">
                <a:solidFill>
                  <a:schemeClr val="tx1"/>
                </a:solidFill>
              </a:rPr>
              <a:t>, </a:t>
            </a:r>
            <a:r>
              <a:rPr lang="en-US" sz="1800" dirty="0" err="1">
                <a:solidFill>
                  <a:schemeClr val="tx1"/>
                </a:solidFill>
              </a:rPr>
              <a:t>T.month</a:t>
            </a:r>
            <a:r>
              <a:rPr lang="en-US" sz="1800" dirty="0">
                <a:solidFill>
                  <a:schemeClr val="tx1"/>
                </a:solidFill>
              </a:rPr>
              <a:t>, </a:t>
            </a:r>
            <a:r>
              <a:rPr lang="en-US" sz="1800" b="1" dirty="0">
                <a:solidFill>
                  <a:schemeClr val="accent2"/>
                </a:solidFill>
              </a:rPr>
              <a:t>AVG(</a:t>
            </a:r>
            <a:r>
              <a:rPr lang="en-US" sz="1800" b="1" dirty="0" err="1">
                <a:solidFill>
                  <a:schemeClr val="accent2"/>
                </a:solidFill>
              </a:rPr>
              <a:t>S.sales</a:t>
            </a:r>
            <a:r>
              <a:rPr lang="en-US" sz="1800" b="1" dirty="0">
                <a:solidFill>
                  <a:schemeClr val="accent2"/>
                </a:solidFill>
              </a:rPr>
              <a:t>) OVER W AS </a:t>
            </a:r>
            <a:r>
              <a:rPr lang="en-US" sz="1800" dirty="0" err="1">
                <a:solidFill>
                  <a:schemeClr val="tx1"/>
                </a:solidFill>
              </a:rPr>
              <a:t>movavg</a:t>
            </a:r>
            <a:endParaRPr lang="en-US" sz="1800" dirty="0">
              <a:solidFill>
                <a:schemeClr val="tx1"/>
              </a:solidFill>
            </a:endParaRPr>
          </a:p>
          <a:p>
            <a:r>
              <a:rPr lang="en-US" sz="1800" dirty="0">
                <a:solidFill>
                  <a:schemeClr val="tx1"/>
                </a:solidFill>
              </a:rPr>
              <a:t>FROM  Sales S, Times T, Locations L</a:t>
            </a:r>
          </a:p>
          <a:p>
            <a:r>
              <a:rPr lang="en-US" sz="1800" dirty="0">
                <a:solidFill>
                  <a:schemeClr val="tx1"/>
                </a:solidFill>
              </a:rPr>
              <a:t>WHERE </a:t>
            </a:r>
            <a:r>
              <a:rPr lang="en-US" sz="1800" dirty="0" err="1">
                <a:solidFill>
                  <a:schemeClr val="tx1"/>
                </a:solidFill>
              </a:rPr>
              <a:t>S.timeid</a:t>
            </a:r>
            <a:r>
              <a:rPr lang="en-US" sz="1800" dirty="0">
                <a:solidFill>
                  <a:schemeClr val="tx1"/>
                </a:solidFill>
              </a:rPr>
              <a:t>=</a:t>
            </a:r>
            <a:r>
              <a:rPr lang="en-US" sz="1800" dirty="0" err="1">
                <a:solidFill>
                  <a:schemeClr val="tx1"/>
                </a:solidFill>
              </a:rPr>
              <a:t>T.timeid</a:t>
            </a:r>
            <a:r>
              <a:rPr lang="en-US" sz="1800" dirty="0">
                <a:solidFill>
                  <a:schemeClr val="tx1"/>
                </a:solidFill>
              </a:rPr>
              <a:t> AND </a:t>
            </a:r>
            <a:r>
              <a:rPr lang="en-US" sz="1800" dirty="0" err="1">
                <a:solidFill>
                  <a:schemeClr val="tx1"/>
                </a:solidFill>
              </a:rPr>
              <a:t>S.locid</a:t>
            </a:r>
            <a:r>
              <a:rPr lang="en-US" sz="1800" dirty="0">
                <a:solidFill>
                  <a:schemeClr val="tx1"/>
                </a:solidFill>
              </a:rPr>
              <a:t>=</a:t>
            </a:r>
            <a:r>
              <a:rPr lang="en-US" sz="1800" dirty="0" err="1">
                <a:solidFill>
                  <a:schemeClr val="tx1"/>
                </a:solidFill>
              </a:rPr>
              <a:t>L.locid</a:t>
            </a:r>
            <a:endParaRPr lang="en-US" sz="1800" dirty="0">
              <a:solidFill>
                <a:schemeClr val="tx1"/>
              </a:solidFill>
            </a:endParaRPr>
          </a:p>
          <a:p>
            <a:r>
              <a:rPr lang="en-US" sz="1800" b="1" dirty="0">
                <a:solidFill>
                  <a:schemeClr val="accent2"/>
                </a:solidFill>
              </a:rPr>
              <a:t>WINDOW W AS (PARTITION BY </a:t>
            </a:r>
            <a:r>
              <a:rPr lang="en-US" sz="1800" b="1" dirty="0" err="1">
                <a:solidFill>
                  <a:schemeClr val="accent2"/>
                </a:solidFill>
              </a:rPr>
              <a:t>L.state</a:t>
            </a:r>
            <a:endParaRPr lang="en-US" sz="1800" b="1" dirty="0">
              <a:solidFill>
                <a:schemeClr val="accent2"/>
              </a:solidFill>
            </a:endParaRPr>
          </a:p>
          <a:p>
            <a:r>
              <a:rPr lang="en-US" sz="1800" b="1" dirty="0">
                <a:solidFill>
                  <a:schemeClr val="accent2"/>
                </a:solidFill>
              </a:rPr>
              <a:t>	ORDER BY </a:t>
            </a:r>
            <a:r>
              <a:rPr lang="en-US" sz="1800" b="1" dirty="0" err="1">
                <a:solidFill>
                  <a:schemeClr val="accent2"/>
                </a:solidFill>
              </a:rPr>
              <a:t>T.month</a:t>
            </a:r>
            <a:endParaRPr lang="en-US" sz="1800" b="1" dirty="0">
              <a:solidFill>
                <a:schemeClr val="accent2"/>
              </a:solidFill>
            </a:endParaRPr>
          </a:p>
          <a:p>
            <a:r>
              <a:rPr lang="en-US" sz="1800" b="1" dirty="0">
                <a:solidFill>
                  <a:schemeClr val="accent2"/>
                </a:solidFill>
              </a:rPr>
              <a:t>	RANGE BETWEEN INTERVAL `1’ MONTH PRECEDING</a:t>
            </a:r>
          </a:p>
          <a:p>
            <a:r>
              <a:rPr lang="en-US" sz="1800" b="1" dirty="0">
                <a:solidFill>
                  <a:schemeClr val="accent2"/>
                </a:solidFill>
              </a:rPr>
              <a:t>	AND INTERVAL `1’ MONTH FOLLOWING)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Top </a:t>
            </a:r>
            <a:r>
              <a:rPr lang="en-US" dirty="0" smtClean="0"/>
              <a:t>K</a:t>
            </a:r>
            <a:r>
              <a:rPr lang="en-US" dirty="0" smtClean="0"/>
              <a:t> Queries</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If you want to find the 10 (or so) cheapest cars, it would be nice if the DB could avoid computing the costs of all cars before sorting to determine the 10 cheapest.</a:t>
            </a:r>
          </a:p>
          <a:p>
            <a:pPr lvl="1"/>
            <a:r>
              <a:rPr lang="en-US" dirty="0" smtClean="0">
                <a:solidFill>
                  <a:schemeClr val="accent2"/>
                </a:solidFill>
              </a:rPr>
              <a:t>Idea:</a:t>
            </a:r>
            <a:r>
              <a:rPr lang="en-US" dirty="0" smtClean="0"/>
              <a:t> Guess at a cost </a:t>
            </a:r>
            <a:r>
              <a:rPr lang="en-US" dirty="0" smtClean="0">
                <a:solidFill>
                  <a:schemeClr val="accent2"/>
                </a:solidFill>
              </a:rPr>
              <a:t>c</a:t>
            </a:r>
            <a:r>
              <a:rPr lang="en-US" dirty="0" smtClean="0"/>
              <a:t> such that the 10 cheapest all cost less than c, and that not too many more cost less.  Then add the selection </a:t>
            </a:r>
            <a:r>
              <a:rPr lang="en-US" dirty="0" smtClean="0">
                <a:solidFill>
                  <a:schemeClr val="accent2"/>
                </a:solidFill>
              </a:rPr>
              <a:t>cost&lt;c</a:t>
            </a:r>
            <a:r>
              <a:rPr lang="en-US" dirty="0" smtClean="0"/>
              <a:t> and evaluate the query.</a:t>
            </a:r>
          </a:p>
          <a:p>
            <a:pPr lvl="2"/>
            <a:r>
              <a:rPr lang="en-US" dirty="0" smtClean="0"/>
              <a:t>If the guess is right, great, we avoid computation for cars that cost more than c.</a:t>
            </a:r>
          </a:p>
          <a:p>
            <a:pPr lvl="2"/>
            <a:r>
              <a:rPr lang="en-US" dirty="0" smtClean="0"/>
              <a:t>If the guess is wrong, need to reset the selection and </a:t>
            </a:r>
            <a:r>
              <a:rPr lang="en-US" dirty="0" err="1" smtClean="0"/>
              <a:t>recompute</a:t>
            </a:r>
            <a:r>
              <a:rPr lang="en-US" dirty="0" smtClean="0"/>
              <a:t> the original query.</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Example: Top K Queries</a:t>
            </a:r>
            <a:endParaRPr lang="en-US" dirty="0"/>
          </a:p>
        </p:txBody>
      </p:sp>
      <p:sp>
        <p:nvSpPr>
          <p:cNvPr id="3" name="Content Placeholder 2"/>
          <p:cNvSpPr>
            <a:spLocks noGrp="1"/>
          </p:cNvSpPr>
          <p:nvPr>
            <p:ph idx="1"/>
          </p:nvPr>
        </p:nvSpPr>
        <p:spPr>
          <a:xfrm>
            <a:off x="457200" y="4876800"/>
            <a:ext cx="8229600" cy="1249363"/>
          </a:xfrm>
        </p:spPr>
        <p:txBody>
          <a:bodyPr/>
          <a:lstStyle/>
          <a:p>
            <a:r>
              <a:rPr lang="en-US" dirty="0" smtClean="0"/>
              <a:t>FETCH FIRST 10 ROWS ONLY is not in SQL99</a:t>
            </a:r>
          </a:p>
          <a:p>
            <a:r>
              <a:rPr lang="en-US" dirty="0" smtClean="0"/>
              <a:t>Cut-off value c is chosen by optimizer</a:t>
            </a:r>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18</a:t>
            </a:fld>
            <a:endParaRPr lang="en-US"/>
          </a:p>
        </p:txBody>
      </p:sp>
      <p:sp>
        <p:nvSpPr>
          <p:cNvPr id="7" name="Rectangle 3"/>
          <p:cNvSpPr>
            <a:spLocks noChangeArrowheads="1"/>
          </p:cNvSpPr>
          <p:nvPr/>
        </p:nvSpPr>
        <p:spPr bwMode="auto">
          <a:xfrm>
            <a:off x="1066800" y="990600"/>
            <a:ext cx="7026275" cy="1676400"/>
          </a:xfrm>
          <a:prstGeom prst="rect">
            <a:avLst/>
          </a:prstGeom>
          <a:solidFill>
            <a:schemeClr val="accent6">
              <a:lumMod val="60000"/>
              <a:lumOff val="40000"/>
            </a:schemeClr>
          </a:solidFill>
          <a:ln w="12700">
            <a:solidFill>
              <a:schemeClr val="accent6">
                <a:lumMod val="75000"/>
              </a:schemeClr>
            </a:solidFill>
            <a:miter lim="800000"/>
            <a:headEnd/>
            <a:tailEnd/>
          </a:ln>
          <a:effectLst/>
        </p:spPr>
        <p:txBody>
          <a:bodyPr wrap="square" lIns="92075" tIns="46038" rIns="92075" bIns="46038">
            <a:spAutoFit/>
          </a:bodyPr>
          <a:lstStyle/>
          <a:p>
            <a:r>
              <a:rPr lang="en-US" sz="2000" dirty="0"/>
              <a:t>SELECT </a:t>
            </a:r>
            <a:r>
              <a:rPr lang="en-US" dirty="0"/>
              <a:t>P.pid, </a:t>
            </a:r>
            <a:r>
              <a:rPr lang="en-US" dirty="0" err="1"/>
              <a:t>P.pname</a:t>
            </a:r>
            <a:r>
              <a:rPr lang="en-US" dirty="0"/>
              <a:t>, </a:t>
            </a:r>
            <a:r>
              <a:rPr lang="en-US" dirty="0" err="1"/>
              <a:t>S.sales</a:t>
            </a:r>
            <a:endParaRPr lang="en-US" dirty="0"/>
          </a:p>
          <a:p>
            <a:r>
              <a:rPr lang="en-US" sz="2000" dirty="0"/>
              <a:t>FROM</a:t>
            </a:r>
            <a:r>
              <a:rPr lang="en-US" dirty="0"/>
              <a:t> Sales S, Products P</a:t>
            </a:r>
          </a:p>
          <a:p>
            <a:r>
              <a:rPr lang="en-US" sz="2000" dirty="0"/>
              <a:t>WHERE</a:t>
            </a:r>
            <a:r>
              <a:rPr lang="en-US" dirty="0"/>
              <a:t> S.pid=P.pid </a:t>
            </a:r>
            <a:r>
              <a:rPr lang="en-US" sz="2000" dirty="0"/>
              <a:t>AND </a:t>
            </a:r>
            <a:r>
              <a:rPr lang="en-US" dirty="0" err="1"/>
              <a:t>S.locid</a:t>
            </a:r>
            <a:r>
              <a:rPr lang="en-US" dirty="0"/>
              <a:t>=1 </a:t>
            </a:r>
            <a:r>
              <a:rPr lang="en-US" sz="2000" dirty="0"/>
              <a:t>AND</a:t>
            </a:r>
            <a:r>
              <a:rPr lang="en-US" dirty="0"/>
              <a:t> </a:t>
            </a:r>
            <a:r>
              <a:rPr lang="en-US" dirty="0" err="1"/>
              <a:t>S.timeid</a:t>
            </a:r>
            <a:r>
              <a:rPr lang="en-US" dirty="0"/>
              <a:t>=3</a:t>
            </a:r>
          </a:p>
          <a:p>
            <a:r>
              <a:rPr lang="en-US" sz="2000" dirty="0"/>
              <a:t>ORDER BY</a:t>
            </a:r>
            <a:r>
              <a:rPr lang="en-US" dirty="0"/>
              <a:t> </a:t>
            </a:r>
            <a:r>
              <a:rPr lang="en-US" dirty="0" err="1"/>
              <a:t>S.sales</a:t>
            </a:r>
            <a:r>
              <a:rPr lang="en-US" dirty="0"/>
              <a:t> </a:t>
            </a:r>
            <a:r>
              <a:rPr lang="en-US" sz="2000" dirty="0"/>
              <a:t>DESC</a:t>
            </a:r>
          </a:p>
          <a:p>
            <a:r>
              <a:rPr lang="en-US" sz="2000" b="1" dirty="0" smtClean="0">
                <a:solidFill>
                  <a:schemeClr val="accent2"/>
                </a:solidFill>
              </a:rPr>
              <a:t>FETCH FIRST</a:t>
            </a:r>
            <a:r>
              <a:rPr lang="en-US" b="1" dirty="0" smtClean="0">
                <a:solidFill>
                  <a:schemeClr val="accent2"/>
                </a:solidFill>
              </a:rPr>
              <a:t> </a:t>
            </a:r>
            <a:r>
              <a:rPr lang="en-US" b="1" dirty="0">
                <a:solidFill>
                  <a:schemeClr val="accent2"/>
                </a:solidFill>
              </a:rPr>
              <a:t>10 </a:t>
            </a:r>
            <a:r>
              <a:rPr lang="en-US" sz="2000" b="1" dirty="0" smtClean="0">
                <a:solidFill>
                  <a:schemeClr val="accent2"/>
                </a:solidFill>
              </a:rPr>
              <a:t>ROWS ONLY</a:t>
            </a:r>
            <a:endParaRPr lang="en-US" sz="2000" b="1" dirty="0">
              <a:solidFill>
                <a:schemeClr val="accent2"/>
              </a:solidFill>
            </a:endParaRPr>
          </a:p>
        </p:txBody>
      </p:sp>
      <p:sp>
        <p:nvSpPr>
          <p:cNvPr id="8" name="Rectangle 5"/>
          <p:cNvSpPr>
            <a:spLocks noChangeArrowheads="1"/>
          </p:cNvSpPr>
          <p:nvPr/>
        </p:nvSpPr>
        <p:spPr bwMode="auto">
          <a:xfrm>
            <a:off x="1082675" y="2895600"/>
            <a:ext cx="7010400" cy="1641475"/>
          </a:xfrm>
          <a:prstGeom prst="rect">
            <a:avLst/>
          </a:prstGeom>
          <a:solidFill>
            <a:schemeClr val="accent6">
              <a:lumMod val="60000"/>
              <a:lumOff val="40000"/>
            </a:schemeClr>
          </a:solidFill>
          <a:ln w="12700">
            <a:solidFill>
              <a:schemeClr val="accent6">
                <a:lumMod val="75000"/>
              </a:schemeClr>
            </a:solidFill>
            <a:miter lim="800000"/>
            <a:headEnd/>
            <a:tailEnd/>
          </a:ln>
          <a:effectLst/>
        </p:spPr>
        <p:txBody>
          <a:bodyPr wrap="square" lIns="92075" tIns="46038" rIns="92075" bIns="46038">
            <a:spAutoFit/>
          </a:bodyPr>
          <a:lstStyle/>
          <a:p>
            <a:r>
              <a:rPr lang="en-US" sz="2000" dirty="0"/>
              <a:t>SELECT </a:t>
            </a:r>
            <a:r>
              <a:rPr lang="en-US" dirty="0"/>
              <a:t>P.pid, </a:t>
            </a:r>
            <a:r>
              <a:rPr lang="en-US" dirty="0" err="1"/>
              <a:t>P.pname</a:t>
            </a:r>
            <a:r>
              <a:rPr lang="en-US" dirty="0"/>
              <a:t>, </a:t>
            </a:r>
            <a:r>
              <a:rPr lang="en-US" dirty="0" err="1"/>
              <a:t>S.sales</a:t>
            </a:r>
            <a:endParaRPr lang="en-US" dirty="0"/>
          </a:p>
          <a:p>
            <a:r>
              <a:rPr lang="en-US" sz="2000" dirty="0"/>
              <a:t>FROM</a:t>
            </a:r>
            <a:r>
              <a:rPr lang="en-US" dirty="0"/>
              <a:t> Sales S, Products P</a:t>
            </a:r>
          </a:p>
          <a:p>
            <a:r>
              <a:rPr lang="en-US" sz="2000" dirty="0"/>
              <a:t>WHERE</a:t>
            </a:r>
            <a:r>
              <a:rPr lang="en-US" dirty="0"/>
              <a:t> S.pid=P.pid </a:t>
            </a:r>
            <a:r>
              <a:rPr lang="en-US" sz="2000" dirty="0"/>
              <a:t>AND </a:t>
            </a:r>
            <a:r>
              <a:rPr lang="en-US" dirty="0" err="1"/>
              <a:t>S.locid</a:t>
            </a:r>
            <a:r>
              <a:rPr lang="en-US" dirty="0"/>
              <a:t>=1 </a:t>
            </a:r>
            <a:r>
              <a:rPr lang="en-US" sz="2000" dirty="0"/>
              <a:t>AND</a:t>
            </a:r>
            <a:r>
              <a:rPr lang="en-US" dirty="0"/>
              <a:t> </a:t>
            </a:r>
            <a:r>
              <a:rPr lang="en-US" dirty="0" err="1"/>
              <a:t>S.timeid</a:t>
            </a:r>
            <a:r>
              <a:rPr lang="en-US" dirty="0"/>
              <a:t>=3 </a:t>
            </a:r>
          </a:p>
          <a:p>
            <a:r>
              <a:rPr lang="en-US" dirty="0"/>
              <a:t>	</a:t>
            </a:r>
            <a:r>
              <a:rPr lang="en-US" b="1" dirty="0">
                <a:solidFill>
                  <a:schemeClr val="accent2"/>
                </a:solidFill>
              </a:rPr>
              <a:t>AND </a:t>
            </a:r>
            <a:r>
              <a:rPr lang="en-US" b="1" dirty="0" err="1">
                <a:solidFill>
                  <a:schemeClr val="accent2"/>
                </a:solidFill>
              </a:rPr>
              <a:t>S.sales</a:t>
            </a:r>
            <a:r>
              <a:rPr lang="en-US" b="1" dirty="0">
                <a:solidFill>
                  <a:schemeClr val="accent2"/>
                </a:solidFill>
              </a:rPr>
              <a:t> &gt; c</a:t>
            </a:r>
          </a:p>
          <a:p>
            <a:r>
              <a:rPr lang="en-US" sz="2000" b="1" dirty="0">
                <a:solidFill>
                  <a:schemeClr val="accent2"/>
                </a:solidFill>
              </a:rPr>
              <a:t>ORDER BY</a:t>
            </a:r>
            <a:r>
              <a:rPr lang="en-US" b="1" dirty="0">
                <a:solidFill>
                  <a:schemeClr val="accent2"/>
                </a:solidFill>
              </a:rPr>
              <a:t> </a:t>
            </a:r>
            <a:r>
              <a:rPr lang="en-US" b="1" dirty="0" err="1">
                <a:solidFill>
                  <a:schemeClr val="accent2"/>
                </a:solidFill>
              </a:rPr>
              <a:t>S.sales</a:t>
            </a:r>
            <a:r>
              <a:rPr lang="en-US" b="1" dirty="0">
                <a:solidFill>
                  <a:schemeClr val="accent2"/>
                </a:solidFill>
              </a:rPr>
              <a:t> </a:t>
            </a:r>
            <a:r>
              <a:rPr lang="en-US" sz="2000" b="1" dirty="0">
                <a:solidFill>
                  <a:schemeClr val="accent2"/>
                </a:solidFill>
              </a:rPr>
              <a:t>DESC</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Online Aggregation</a:t>
            </a:r>
            <a:endParaRPr lang="en-US" dirty="0"/>
          </a:p>
        </p:txBody>
      </p:sp>
      <p:sp>
        <p:nvSpPr>
          <p:cNvPr id="3" name="Content Placeholder 2"/>
          <p:cNvSpPr>
            <a:spLocks noGrp="1"/>
          </p:cNvSpPr>
          <p:nvPr>
            <p:ph idx="1"/>
          </p:nvPr>
        </p:nvSpPr>
        <p:spPr>
          <a:xfrm>
            <a:off x="457200" y="1066800"/>
            <a:ext cx="8229600" cy="5257800"/>
          </a:xfrm>
        </p:spPr>
        <p:txBody>
          <a:bodyPr>
            <a:normAutofit lnSpcReduction="10000"/>
          </a:bodyPr>
          <a:lstStyle/>
          <a:p>
            <a:r>
              <a:rPr lang="en-US" dirty="0" smtClean="0"/>
              <a:t>Consider an aggregate query, e.g., finding the average sales by state. Can we provide the user with some information before the exact average is computed for all states?</a:t>
            </a:r>
          </a:p>
          <a:p>
            <a:pPr lvl="1"/>
            <a:r>
              <a:rPr lang="en-US" dirty="0" smtClean="0"/>
              <a:t>Can show the current “running average” for each state as the computation proceeds.</a:t>
            </a:r>
          </a:p>
          <a:p>
            <a:pPr lvl="1"/>
            <a:r>
              <a:rPr lang="en-US" dirty="0" smtClean="0"/>
              <a:t>Even better, if we use statistical techniques and sample </a:t>
            </a:r>
            <a:r>
              <a:rPr lang="en-US" dirty="0" err="1" smtClean="0"/>
              <a:t>tuples</a:t>
            </a:r>
            <a:r>
              <a:rPr lang="en-US" dirty="0" smtClean="0"/>
              <a:t> to aggregate instead of simply scanning the aggregated table, we can provide bounds such as “the average for Wisconsin is 2000</a:t>
            </a:r>
            <a:r>
              <a:rPr lang="en-US" dirty="0" smtClean="0">
                <a:latin typeface="Symbol" pitchFamily="18" charset="2"/>
              </a:rPr>
              <a:t>±</a:t>
            </a:r>
            <a:r>
              <a:rPr lang="en-US" dirty="0" smtClean="0"/>
              <a:t>102 with 95% probability.</a:t>
            </a:r>
          </a:p>
          <a:p>
            <a:pPr lvl="2"/>
            <a:r>
              <a:rPr lang="en-US" dirty="0" smtClean="0"/>
              <a:t>Should also use </a:t>
            </a:r>
            <a:r>
              <a:rPr lang="en-US" dirty="0" err="1" smtClean="0"/>
              <a:t>nonblocking</a:t>
            </a:r>
            <a:r>
              <a:rPr lang="en-US" dirty="0" smtClean="0"/>
              <a:t> algorithms!</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4"/>
          <p:cNvSpPr>
            <a:spLocks noChangeArrowheads="1"/>
          </p:cNvSpPr>
          <p:nvPr/>
        </p:nvSpPr>
        <p:spPr bwMode="auto">
          <a:xfrm>
            <a:off x="5638800" y="914400"/>
            <a:ext cx="3276600" cy="2743200"/>
          </a:xfrm>
          <a:prstGeom prst="rect">
            <a:avLst/>
          </a:prstGeom>
          <a:solidFill>
            <a:schemeClr val="accent4">
              <a:lumMod val="60000"/>
              <a:lumOff val="40000"/>
            </a:schemeClr>
          </a:solidFill>
          <a:ln w="12700" algn="ctr">
            <a:noFill/>
            <a:miter lim="800000"/>
            <a:headEnd/>
            <a:tailEnd/>
          </a:ln>
          <a:effectLst/>
        </p:spPr>
        <p:txBody>
          <a:bodyPr wrap="none" anchor="ctr"/>
          <a:lstStyle/>
          <a:p>
            <a:endParaRPr lang="en-US"/>
          </a:p>
        </p:txBody>
      </p:sp>
      <p:sp>
        <p:nvSpPr>
          <p:cNvPr id="10" name="AutoShape 6"/>
          <p:cNvSpPr>
            <a:spLocks noChangeArrowheads="1"/>
          </p:cNvSpPr>
          <p:nvPr/>
        </p:nvSpPr>
        <p:spPr bwMode="auto">
          <a:xfrm>
            <a:off x="5943600" y="2133600"/>
            <a:ext cx="2667000" cy="1447800"/>
          </a:xfrm>
          <a:prstGeom prst="flowChartMagneticDisk">
            <a:avLst/>
          </a:prstGeom>
          <a:solidFill>
            <a:schemeClr val="accent1"/>
          </a:solidFill>
          <a:ln w="12700">
            <a:solidFill>
              <a:schemeClr val="tx1"/>
            </a:solidFill>
            <a:round/>
            <a:headEnd/>
            <a:tailEnd/>
          </a:ln>
          <a:effectLst/>
        </p:spPr>
        <p:txBody>
          <a:bodyPr wrap="none" anchor="ctr"/>
          <a:lstStyle/>
          <a:p>
            <a:endParaRPr lang="en-US" dirty="0"/>
          </a:p>
        </p:txBody>
      </p:sp>
      <p:grpSp>
        <p:nvGrpSpPr>
          <p:cNvPr id="62" name="Group 61"/>
          <p:cNvGrpSpPr/>
          <p:nvPr/>
        </p:nvGrpSpPr>
        <p:grpSpPr>
          <a:xfrm>
            <a:off x="7162800" y="2971800"/>
            <a:ext cx="609600" cy="533400"/>
            <a:chOff x="6629400" y="2971800"/>
            <a:chExt cx="609600" cy="533400"/>
          </a:xfrm>
        </p:grpSpPr>
        <p:sp>
          <p:nvSpPr>
            <p:cNvPr id="39" name="AutoShape 36"/>
            <p:cNvSpPr>
              <a:spLocks noChangeArrowheads="1"/>
            </p:cNvSpPr>
            <p:nvPr/>
          </p:nvSpPr>
          <p:spPr bwMode="auto">
            <a:xfrm>
              <a:off x="6629400" y="2971800"/>
              <a:ext cx="381000" cy="381000"/>
            </a:xfrm>
            <a:prstGeom prst="cube">
              <a:avLst>
                <a:gd name="adj" fmla="val 25000"/>
              </a:avLst>
            </a:prstGeom>
            <a:solidFill>
              <a:srgbClr val="CCFFFF"/>
            </a:solidFill>
            <a:ln w="12700">
              <a:solidFill>
                <a:schemeClr val="tx1"/>
              </a:solidFill>
              <a:miter lim="800000"/>
              <a:headEnd/>
              <a:tailEnd/>
            </a:ln>
            <a:effectLst/>
          </p:spPr>
          <p:txBody>
            <a:bodyPr wrap="none" anchor="ctr"/>
            <a:lstStyle/>
            <a:p>
              <a:endParaRPr lang="en-US"/>
            </a:p>
          </p:txBody>
        </p:sp>
        <p:sp>
          <p:nvSpPr>
            <p:cNvPr id="42" name="AutoShape 39"/>
            <p:cNvSpPr>
              <a:spLocks noChangeArrowheads="1"/>
            </p:cNvSpPr>
            <p:nvPr/>
          </p:nvSpPr>
          <p:spPr bwMode="auto">
            <a:xfrm>
              <a:off x="6781800" y="3048000"/>
              <a:ext cx="457200" cy="457200"/>
            </a:xfrm>
            <a:prstGeom prst="cube">
              <a:avLst>
                <a:gd name="adj" fmla="val 25000"/>
              </a:avLst>
            </a:prstGeom>
            <a:solidFill>
              <a:srgbClr val="CCFFFF"/>
            </a:solidFill>
            <a:ln w="12700">
              <a:solidFill>
                <a:schemeClr val="tx1"/>
              </a:solidFill>
              <a:miter lim="800000"/>
              <a:headEnd/>
              <a:tailEnd/>
            </a:ln>
            <a:effectLst/>
          </p:spPr>
          <p:txBody>
            <a:bodyPr wrap="none" anchor="ctr"/>
            <a:lstStyle/>
            <a:p>
              <a:endParaRPr lang="en-US"/>
            </a:p>
          </p:txBody>
        </p:sp>
      </p:grpSp>
      <p:grpSp>
        <p:nvGrpSpPr>
          <p:cNvPr id="61" name="Group 60"/>
          <p:cNvGrpSpPr/>
          <p:nvPr/>
        </p:nvGrpSpPr>
        <p:grpSpPr>
          <a:xfrm>
            <a:off x="7848600" y="2895600"/>
            <a:ext cx="609600" cy="533400"/>
            <a:chOff x="7467600" y="2971800"/>
            <a:chExt cx="609600" cy="533400"/>
          </a:xfrm>
        </p:grpSpPr>
        <p:sp>
          <p:nvSpPr>
            <p:cNvPr id="40" name="AutoShape 37"/>
            <p:cNvSpPr>
              <a:spLocks noChangeArrowheads="1"/>
            </p:cNvSpPr>
            <p:nvPr/>
          </p:nvSpPr>
          <p:spPr bwMode="auto">
            <a:xfrm>
              <a:off x="7467600" y="3048000"/>
              <a:ext cx="457200" cy="381000"/>
            </a:xfrm>
            <a:prstGeom prst="triangle">
              <a:avLst>
                <a:gd name="adj" fmla="val 50000"/>
              </a:avLst>
            </a:prstGeom>
            <a:solidFill>
              <a:srgbClr val="CCFFFF"/>
            </a:solidFill>
            <a:ln w="12700" algn="ctr">
              <a:solidFill>
                <a:schemeClr val="tx1"/>
              </a:solidFill>
              <a:miter lim="800000"/>
              <a:headEnd/>
              <a:tailEnd/>
            </a:ln>
            <a:effectLst/>
          </p:spPr>
          <p:txBody>
            <a:bodyPr wrap="none" anchor="ctr"/>
            <a:lstStyle/>
            <a:p>
              <a:endParaRPr lang="en-US"/>
            </a:p>
          </p:txBody>
        </p:sp>
        <p:sp>
          <p:nvSpPr>
            <p:cNvPr id="41" name="AutoShape 38"/>
            <p:cNvSpPr>
              <a:spLocks noChangeArrowheads="1"/>
            </p:cNvSpPr>
            <p:nvPr/>
          </p:nvSpPr>
          <p:spPr bwMode="auto">
            <a:xfrm>
              <a:off x="7620000" y="2971800"/>
              <a:ext cx="457200" cy="381000"/>
            </a:xfrm>
            <a:prstGeom prst="triangle">
              <a:avLst>
                <a:gd name="adj" fmla="val 50000"/>
              </a:avLst>
            </a:prstGeom>
            <a:solidFill>
              <a:srgbClr val="CCFFFF"/>
            </a:solidFill>
            <a:ln w="12700" algn="ctr">
              <a:solidFill>
                <a:schemeClr val="tx1"/>
              </a:solidFill>
              <a:miter lim="800000"/>
              <a:headEnd/>
              <a:tailEnd/>
            </a:ln>
            <a:effectLst/>
          </p:spPr>
          <p:txBody>
            <a:bodyPr wrap="none" anchor="ctr"/>
            <a:lstStyle/>
            <a:p>
              <a:endParaRPr lang="en-US"/>
            </a:p>
          </p:txBody>
        </p:sp>
        <p:sp>
          <p:nvSpPr>
            <p:cNvPr id="43" name="AutoShape 40"/>
            <p:cNvSpPr>
              <a:spLocks noChangeArrowheads="1"/>
            </p:cNvSpPr>
            <p:nvPr/>
          </p:nvSpPr>
          <p:spPr bwMode="auto">
            <a:xfrm>
              <a:off x="7620000" y="3124200"/>
              <a:ext cx="457200" cy="381000"/>
            </a:xfrm>
            <a:prstGeom prst="triangle">
              <a:avLst>
                <a:gd name="adj" fmla="val 50000"/>
              </a:avLst>
            </a:prstGeom>
            <a:solidFill>
              <a:srgbClr val="CCFFFF"/>
            </a:solidFill>
            <a:ln w="12700" algn="ctr">
              <a:solidFill>
                <a:schemeClr val="tx1"/>
              </a:solidFill>
              <a:miter lim="800000"/>
              <a:headEnd/>
              <a:tailEnd/>
            </a:ln>
            <a:effectLst/>
          </p:spPr>
          <p:txBody>
            <a:bodyPr wrap="none" anchor="ctr"/>
            <a:lstStyle/>
            <a:p>
              <a:endParaRPr lang="en-US"/>
            </a:p>
          </p:txBody>
        </p:sp>
      </p:grpSp>
      <p:sp>
        <p:nvSpPr>
          <p:cNvPr id="58" name="Text Box 17"/>
          <p:cNvSpPr txBox="1">
            <a:spLocks noChangeArrowheads="1"/>
          </p:cNvSpPr>
          <p:nvPr/>
        </p:nvSpPr>
        <p:spPr bwMode="auto">
          <a:xfrm>
            <a:off x="6324600" y="2590800"/>
            <a:ext cx="2057400" cy="366713"/>
          </a:xfrm>
          <a:prstGeom prst="rect">
            <a:avLst/>
          </a:prstGeom>
          <a:noFill/>
          <a:ln w="12700" algn="ctr">
            <a:noFill/>
            <a:miter lim="800000"/>
            <a:headEnd/>
            <a:tailEnd/>
          </a:ln>
          <a:effectLst/>
        </p:spPr>
        <p:txBody>
          <a:bodyPr>
            <a:spAutoFit/>
          </a:bodyPr>
          <a:lstStyle/>
          <a:p>
            <a:r>
              <a:rPr lang="en-US" sz="1800" b="1" dirty="0" smtClean="0"/>
              <a:t>Data Warehouse</a:t>
            </a:r>
            <a:endParaRPr lang="en-US" sz="1800" b="1" dirty="0"/>
          </a:p>
        </p:txBody>
      </p:sp>
      <p:sp>
        <p:nvSpPr>
          <p:cNvPr id="14338" name="Title 1"/>
          <p:cNvSpPr>
            <a:spLocks noGrp="1"/>
          </p:cNvSpPr>
          <p:nvPr>
            <p:ph type="title"/>
          </p:nvPr>
        </p:nvSpPr>
        <p:spPr>
          <a:xfrm>
            <a:off x="457200" y="274638"/>
            <a:ext cx="8229600" cy="563562"/>
          </a:xfrm>
        </p:spPr>
        <p:txBody>
          <a:bodyPr/>
          <a:lstStyle/>
          <a:p>
            <a:r>
              <a:rPr lang="en-US" dirty="0" smtClean="0"/>
              <a:t>Data Warehousing</a:t>
            </a:r>
          </a:p>
        </p:txBody>
      </p:sp>
      <p:sp>
        <p:nvSpPr>
          <p:cNvPr id="14339" name="Content Placeholder 2"/>
          <p:cNvSpPr>
            <a:spLocks noGrp="1"/>
          </p:cNvSpPr>
          <p:nvPr>
            <p:ph idx="1"/>
          </p:nvPr>
        </p:nvSpPr>
        <p:spPr>
          <a:xfrm>
            <a:off x="457200" y="3810000"/>
            <a:ext cx="8229600" cy="2590800"/>
          </a:xfrm>
        </p:spPr>
        <p:txBody>
          <a:bodyPr>
            <a:normAutofit lnSpcReduction="10000"/>
          </a:bodyPr>
          <a:lstStyle/>
          <a:p>
            <a:r>
              <a:rPr lang="en-US" dirty="0" smtClean="0"/>
              <a:t>Integrated data spanning long time periods, often augmented with summary information. </a:t>
            </a:r>
          </a:p>
          <a:p>
            <a:r>
              <a:rPr lang="en-US" dirty="0" smtClean="0"/>
              <a:t>Several terabytes common.</a:t>
            </a:r>
          </a:p>
          <a:p>
            <a:r>
              <a:rPr lang="en-US" dirty="0" smtClean="0"/>
              <a:t>Interactive response times expected for   complex queries; ad-hoc updates uncommon.</a:t>
            </a:r>
          </a:p>
          <a:p>
            <a:endParaRPr lang="en-US" dirty="0" smtClean="0"/>
          </a:p>
        </p:txBody>
      </p:sp>
      <p:sp>
        <p:nvSpPr>
          <p:cNvPr id="4" name="Date Placeholder 3"/>
          <p:cNvSpPr>
            <a:spLocks noGrp="1"/>
          </p:cNvSpPr>
          <p:nvPr>
            <p:ph type="dt" sz="quarter"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p>
            <a:fld id="{173DA45B-C466-4210-93D7-2D371B090AF2}" type="slidenum">
              <a:rPr lang="en-US"/>
              <a:pPr/>
              <a:t>2</a:t>
            </a:fld>
            <a:endParaRPr lang="en-US"/>
          </a:p>
        </p:txBody>
      </p:sp>
      <p:sp>
        <p:nvSpPr>
          <p:cNvPr id="8" name="Rectangle 43"/>
          <p:cNvSpPr>
            <a:spLocks noChangeArrowheads="1"/>
          </p:cNvSpPr>
          <p:nvPr/>
        </p:nvSpPr>
        <p:spPr bwMode="auto">
          <a:xfrm>
            <a:off x="228600" y="914400"/>
            <a:ext cx="2362200" cy="2743200"/>
          </a:xfrm>
          <a:prstGeom prst="rect">
            <a:avLst/>
          </a:prstGeom>
          <a:solidFill>
            <a:srgbClr val="FFCC99"/>
          </a:solidFill>
          <a:ln w="12700" algn="ctr">
            <a:noFill/>
            <a:miter lim="800000"/>
            <a:headEnd/>
            <a:tailEnd/>
          </a:ln>
          <a:effectLst/>
        </p:spPr>
        <p:txBody>
          <a:bodyPr wrap="none" anchor="ctr"/>
          <a:lstStyle/>
          <a:p>
            <a:endParaRPr lang="en-US"/>
          </a:p>
        </p:txBody>
      </p:sp>
      <p:sp>
        <p:nvSpPr>
          <p:cNvPr id="9" name="Rectangle 41"/>
          <p:cNvSpPr>
            <a:spLocks noChangeArrowheads="1"/>
          </p:cNvSpPr>
          <p:nvPr/>
        </p:nvSpPr>
        <p:spPr bwMode="auto">
          <a:xfrm>
            <a:off x="2667000" y="914400"/>
            <a:ext cx="2895600" cy="2743200"/>
          </a:xfrm>
          <a:prstGeom prst="rect">
            <a:avLst/>
          </a:prstGeom>
          <a:solidFill>
            <a:schemeClr val="accent6">
              <a:lumMod val="75000"/>
              <a:alpha val="62000"/>
            </a:schemeClr>
          </a:solidFill>
          <a:ln w="12700" algn="ctr">
            <a:noFill/>
            <a:miter lim="800000"/>
            <a:headEnd/>
            <a:tailEnd/>
          </a:ln>
          <a:effectLst/>
        </p:spPr>
        <p:txBody>
          <a:bodyPr wrap="none" anchor="ctr"/>
          <a:lstStyle/>
          <a:p>
            <a:endParaRPr lang="en-US"/>
          </a:p>
        </p:txBody>
      </p:sp>
      <p:sp>
        <p:nvSpPr>
          <p:cNvPr id="23" name="Text Box 17"/>
          <p:cNvSpPr txBox="1">
            <a:spLocks noChangeArrowheads="1"/>
          </p:cNvSpPr>
          <p:nvPr/>
        </p:nvSpPr>
        <p:spPr bwMode="auto">
          <a:xfrm>
            <a:off x="304800" y="1066800"/>
            <a:ext cx="2057400" cy="923330"/>
          </a:xfrm>
          <a:prstGeom prst="rect">
            <a:avLst/>
          </a:prstGeom>
          <a:noFill/>
          <a:ln w="12700" algn="ctr">
            <a:noFill/>
            <a:miter lim="800000"/>
            <a:headEnd/>
            <a:tailEnd/>
          </a:ln>
          <a:effectLst/>
        </p:spPr>
        <p:txBody>
          <a:bodyPr>
            <a:spAutoFit/>
          </a:bodyPr>
          <a:lstStyle/>
          <a:p>
            <a:r>
              <a:rPr lang="en-US" sz="1800" dirty="0"/>
              <a:t>Operational </a:t>
            </a:r>
            <a:r>
              <a:rPr lang="en-US" sz="1800" dirty="0" smtClean="0"/>
              <a:t>DBs</a:t>
            </a:r>
          </a:p>
          <a:p>
            <a:r>
              <a:rPr lang="en-US" dirty="0" smtClean="0"/>
              <a:t>External Data Sources</a:t>
            </a:r>
            <a:endParaRPr lang="en-US" sz="1800" dirty="0"/>
          </a:p>
        </p:txBody>
      </p:sp>
      <p:sp>
        <p:nvSpPr>
          <p:cNvPr id="13" name="AutoShape 7"/>
          <p:cNvSpPr>
            <a:spLocks noChangeArrowheads="1"/>
          </p:cNvSpPr>
          <p:nvPr/>
        </p:nvSpPr>
        <p:spPr bwMode="auto">
          <a:xfrm>
            <a:off x="685800" y="2133600"/>
            <a:ext cx="762000" cy="838200"/>
          </a:xfrm>
          <a:prstGeom prst="flowChartMagneticDisk">
            <a:avLst/>
          </a:prstGeom>
          <a:solidFill>
            <a:schemeClr val="accent1"/>
          </a:solidFill>
          <a:ln w="12700">
            <a:solidFill>
              <a:schemeClr val="tx1"/>
            </a:solidFill>
            <a:round/>
            <a:headEnd/>
            <a:tailEnd/>
          </a:ln>
          <a:effectLst/>
        </p:spPr>
        <p:txBody>
          <a:bodyPr wrap="none" anchor="ctr"/>
          <a:lstStyle/>
          <a:p>
            <a:r>
              <a:rPr lang="en-US" dirty="0"/>
              <a:t>DB</a:t>
            </a:r>
          </a:p>
        </p:txBody>
      </p:sp>
      <p:sp>
        <p:nvSpPr>
          <p:cNvPr id="19" name="AutoShape 13"/>
          <p:cNvSpPr>
            <a:spLocks noChangeArrowheads="1"/>
          </p:cNvSpPr>
          <p:nvPr/>
        </p:nvSpPr>
        <p:spPr bwMode="auto">
          <a:xfrm>
            <a:off x="1143000" y="1905000"/>
            <a:ext cx="762000" cy="838200"/>
          </a:xfrm>
          <a:prstGeom prst="flowChartMagneticDisk">
            <a:avLst/>
          </a:prstGeom>
          <a:solidFill>
            <a:schemeClr val="accent1"/>
          </a:solidFill>
          <a:ln w="12700">
            <a:solidFill>
              <a:schemeClr val="tx1"/>
            </a:solidFill>
            <a:round/>
            <a:headEnd/>
            <a:tailEnd/>
          </a:ln>
          <a:effectLst/>
        </p:spPr>
        <p:txBody>
          <a:bodyPr wrap="none" anchor="ctr"/>
          <a:lstStyle/>
          <a:p>
            <a:r>
              <a:rPr lang="en-US"/>
              <a:t>DB</a:t>
            </a:r>
          </a:p>
        </p:txBody>
      </p:sp>
      <p:sp>
        <p:nvSpPr>
          <p:cNvPr id="29" name="AutoShape 22"/>
          <p:cNvSpPr>
            <a:spLocks noChangeArrowheads="1"/>
          </p:cNvSpPr>
          <p:nvPr/>
        </p:nvSpPr>
        <p:spPr bwMode="auto">
          <a:xfrm>
            <a:off x="1371600" y="2514600"/>
            <a:ext cx="762000" cy="838200"/>
          </a:xfrm>
          <a:prstGeom prst="flowChartMagneticDisk">
            <a:avLst/>
          </a:prstGeom>
          <a:solidFill>
            <a:schemeClr val="accent1"/>
          </a:solidFill>
          <a:ln w="12700">
            <a:solidFill>
              <a:schemeClr val="tx1"/>
            </a:solidFill>
            <a:round/>
            <a:headEnd/>
            <a:tailEnd/>
          </a:ln>
          <a:effectLst/>
        </p:spPr>
        <p:txBody>
          <a:bodyPr wrap="none" anchor="ctr"/>
          <a:lstStyle/>
          <a:p>
            <a:r>
              <a:rPr lang="en-US"/>
              <a:t>DB</a:t>
            </a:r>
          </a:p>
        </p:txBody>
      </p:sp>
      <p:sp>
        <p:nvSpPr>
          <p:cNvPr id="44" name="Text Box 42"/>
          <p:cNvSpPr txBox="1">
            <a:spLocks noChangeArrowheads="1"/>
          </p:cNvSpPr>
          <p:nvPr/>
        </p:nvSpPr>
        <p:spPr bwMode="auto">
          <a:xfrm>
            <a:off x="2743200" y="990600"/>
            <a:ext cx="2743200" cy="1190625"/>
          </a:xfrm>
          <a:prstGeom prst="rect">
            <a:avLst/>
          </a:prstGeom>
          <a:noFill/>
          <a:ln w="12700" algn="ctr">
            <a:noFill/>
            <a:miter lim="800000"/>
            <a:headEnd/>
            <a:tailEnd/>
          </a:ln>
          <a:effectLst/>
        </p:spPr>
        <p:txBody>
          <a:bodyPr>
            <a:spAutoFit/>
          </a:bodyPr>
          <a:lstStyle/>
          <a:p>
            <a:r>
              <a:rPr lang="en-US" sz="1800" dirty="0"/>
              <a:t>ETL process </a:t>
            </a:r>
            <a:r>
              <a:rPr lang="en-US" sz="1800" dirty="0" err="1"/>
              <a:t>periodicly</a:t>
            </a:r>
            <a:r>
              <a:rPr lang="en-US" sz="1800" dirty="0"/>
              <a:t> (nightly, weekly) loads new data into data warehouse</a:t>
            </a:r>
          </a:p>
        </p:txBody>
      </p:sp>
      <p:grpSp>
        <p:nvGrpSpPr>
          <p:cNvPr id="45" name="Group 38"/>
          <p:cNvGrpSpPr>
            <a:grpSpLocks/>
          </p:cNvGrpSpPr>
          <p:nvPr/>
        </p:nvGrpSpPr>
        <p:grpSpPr bwMode="auto">
          <a:xfrm>
            <a:off x="7315200" y="1143000"/>
            <a:ext cx="1387475" cy="1295400"/>
            <a:chOff x="4646" y="3453"/>
            <a:chExt cx="874" cy="816"/>
          </a:xfrm>
        </p:grpSpPr>
        <p:sp>
          <p:nvSpPr>
            <p:cNvPr id="46" name="Rectangle 31"/>
            <p:cNvSpPr>
              <a:spLocks noChangeArrowheads="1"/>
            </p:cNvSpPr>
            <p:nvPr/>
          </p:nvSpPr>
          <p:spPr bwMode="auto">
            <a:xfrm>
              <a:off x="4661" y="3635"/>
              <a:ext cx="639" cy="633"/>
            </a:xfrm>
            <a:prstGeom prst="rect">
              <a:avLst/>
            </a:prstGeom>
            <a:solidFill>
              <a:schemeClr val="bg2"/>
            </a:solidFill>
            <a:ln w="12700">
              <a:solidFill>
                <a:schemeClr val="tx2"/>
              </a:solidFill>
              <a:miter lim="800000"/>
              <a:headEnd/>
              <a:tailEnd/>
            </a:ln>
            <a:effectLst/>
          </p:spPr>
          <p:txBody>
            <a:bodyPr wrap="none" anchor="ctr"/>
            <a:lstStyle/>
            <a:p>
              <a:endParaRPr lang="en-US"/>
            </a:p>
          </p:txBody>
        </p:sp>
        <p:sp>
          <p:nvSpPr>
            <p:cNvPr id="47" name="Line 32"/>
            <p:cNvSpPr>
              <a:spLocks noChangeShapeType="1"/>
            </p:cNvSpPr>
            <p:nvPr/>
          </p:nvSpPr>
          <p:spPr bwMode="auto">
            <a:xfrm flipV="1">
              <a:off x="4657" y="3453"/>
              <a:ext cx="216" cy="175"/>
            </a:xfrm>
            <a:prstGeom prst="line">
              <a:avLst/>
            </a:prstGeom>
            <a:noFill/>
            <a:ln w="12700">
              <a:solidFill>
                <a:schemeClr val="tx2"/>
              </a:solidFill>
              <a:round/>
              <a:headEnd type="none" w="sm" len="sm"/>
              <a:tailEnd type="none" w="sm" len="sm"/>
            </a:ln>
            <a:effectLst/>
          </p:spPr>
          <p:txBody>
            <a:bodyPr/>
            <a:lstStyle/>
            <a:p>
              <a:endParaRPr lang="en-US"/>
            </a:p>
          </p:txBody>
        </p:sp>
        <p:sp>
          <p:nvSpPr>
            <p:cNvPr id="48" name="Line 33"/>
            <p:cNvSpPr>
              <a:spLocks noChangeShapeType="1"/>
            </p:cNvSpPr>
            <p:nvPr/>
          </p:nvSpPr>
          <p:spPr bwMode="auto">
            <a:xfrm flipV="1">
              <a:off x="5304" y="3453"/>
              <a:ext cx="216" cy="175"/>
            </a:xfrm>
            <a:prstGeom prst="line">
              <a:avLst/>
            </a:prstGeom>
            <a:noFill/>
            <a:ln w="12700">
              <a:solidFill>
                <a:schemeClr val="tx2"/>
              </a:solidFill>
              <a:round/>
              <a:headEnd type="none" w="sm" len="sm"/>
              <a:tailEnd type="none" w="sm" len="sm"/>
            </a:ln>
            <a:effectLst/>
          </p:spPr>
          <p:txBody>
            <a:bodyPr/>
            <a:lstStyle/>
            <a:p>
              <a:endParaRPr lang="en-US"/>
            </a:p>
          </p:txBody>
        </p:sp>
        <p:sp>
          <p:nvSpPr>
            <p:cNvPr id="49" name="Line 34"/>
            <p:cNvSpPr>
              <a:spLocks noChangeShapeType="1"/>
            </p:cNvSpPr>
            <p:nvPr/>
          </p:nvSpPr>
          <p:spPr bwMode="auto">
            <a:xfrm>
              <a:off x="4873" y="3456"/>
              <a:ext cx="647" cy="0"/>
            </a:xfrm>
            <a:prstGeom prst="line">
              <a:avLst/>
            </a:prstGeom>
            <a:noFill/>
            <a:ln w="12700">
              <a:solidFill>
                <a:schemeClr val="tx2"/>
              </a:solidFill>
              <a:round/>
              <a:headEnd type="none" w="sm" len="sm"/>
              <a:tailEnd type="none" w="sm" len="sm"/>
            </a:ln>
            <a:effectLst/>
          </p:spPr>
          <p:txBody>
            <a:bodyPr/>
            <a:lstStyle/>
            <a:p>
              <a:endParaRPr lang="en-US"/>
            </a:p>
          </p:txBody>
        </p:sp>
        <p:sp>
          <p:nvSpPr>
            <p:cNvPr id="50" name="Line 35"/>
            <p:cNvSpPr>
              <a:spLocks noChangeShapeType="1"/>
            </p:cNvSpPr>
            <p:nvPr/>
          </p:nvSpPr>
          <p:spPr bwMode="auto">
            <a:xfrm>
              <a:off x="5520" y="3456"/>
              <a:ext cx="0" cy="641"/>
            </a:xfrm>
            <a:prstGeom prst="line">
              <a:avLst/>
            </a:prstGeom>
            <a:noFill/>
            <a:ln w="12700">
              <a:solidFill>
                <a:schemeClr val="tx2"/>
              </a:solidFill>
              <a:round/>
              <a:headEnd type="none" w="sm" len="sm"/>
              <a:tailEnd type="none" w="sm" len="sm"/>
            </a:ln>
            <a:effectLst/>
          </p:spPr>
          <p:txBody>
            <a:bodyPr/>
            <a:lstStyle/>
            <a:p>
              <a:endParaRPr lang="en-US"/>
            </a:p>
          </p:txBody>
        </p:sp>
        <p:sp>
          <p:nvSpPr>
            <p:cNvPr id="51" name="Line 36"/>
            <p:cNvSpPr>
              <a:spLocks noChangeShapeType="1"/>
            </p:cNvSpPr>
            <p:nvPr/>
          </p:nvSpPr>
          <p:spPr bwMode="auto">
            <a:xfrm flipV="1">
              <a:off x="5304" y="4094"/>
              <a:ext cx="216" cy="175"/>
            </a:xfrm>
            <a:prstGeom prst="line">
              <a:avLst/>
            </a:prstGeom>
            <a:noFill/>
            <a:ln w="12700">
              <a:solidFill>
                <a:schemeClr val="tx2"/>
              </a:solidFill>
              <a:round/>
              <a:headEnd type="none" w="sm" len="sm"/>
              <a:tailEnd type="none" w="sm" len="sm"/>
            </a:ln>
            <a:effectLst/>
          </p:spPr>
          <p:txBody>
            <a:bodyPr/>
            <a:lstStyle/>
            <a:p>
              <a:endParaRPr lang="en-US"/>
            </a:p>
          </p:txBody>
        </p:sp>
        <p:sp>
          <p:nvSpPr>
            <p:cNvPr id="52" name="Rectangle 37"/>
            <p:cNvSpPr>
              <a:spLocks noChangeArrowheads="1"/>
            </p:cNvSpPr>
            <p:nvPr/>
          </p:nvSpPr>
          <p:spPr bwMode="auto">
            <a:xfrm>
              <a:off x="4646" y="3800"/>
              <a:ext cx="660" cy="288"/>
            </a:xfrm>
            <a:prstGeom prst="rect">
              <a:avLst/>
            </a:prstGeom>
            <a:noFill/>
            <a:ln w="9525">
              <a:noFill/>
              <a:miter lim="800000"/>
              <a:headEnd/>
              <a:tailEnd/>
            </a:ln>
            <a:effectLst/>
          </p:spPr>
          <p:txBody>
            <a:bodyPr wrap="none" lIns="92075" tIns="46038" rIns="92075" bIns="46038">
              <a:spAutoFit/>
            </a:bodyPr>
            <a:lstStyle/>
            <a:p>
              <a:r>
                <a:rPr lang="en-US" b="1">
                  <a:solidFill>
                    <a:srgbClr val="0000FF"/>
                  </a:solidFill>
                </a:rPr>
                <a:t>OLAP</a:t>
              </a:r>
            </a:p>
          </p:txBody>
        </p:sp>
      </p:grpSp>
      <p:graphicFrame>
        <p:nvGraphicFramePr>
          <p:cNvPr id="53" name="Object 1024"/>
          <p:cNvGraphicFramePr>
            <a:graphicFrameLocks/>
          </p:cNvGraphicFramePr>
          <p:nvPr/>
        </p:nvGraphicFramePr>
        <p:xfrm>
          <a:off x="5715000" y="990600"/>
          <a:ext cx="1627188" cy="1482725"/>
        </p:xfrm>
        <a:graphic>
          <a:graphicData uri="http://schemas.openxmlformats.org/presentationml/2006/ole">
            <p:oleObj spid="_x0000_s1026" name="Clip" r:id="rId4" imgW="1626840" imgH="1482480" progId="">
              <p:embed/>
            </p:oleObj>
          </a:graphicData>
        </a:graphic>
      </p:graphicFrame>
      <p:sp>
        <p:nvSpPr>
          <p:cNvPr id="54" name="Rectangle 40"/>
          <p:cNvSpPr>
            <a:spLocks noChangeArrowheads="1"/>
          </p:cNvSpPr>
          <p:nvPr/>
        </p:nvSpPr>
        <p:spPr bwMode="auto">
          <a:xfrm>
            <a:off x="6324600" y="1752600"/>
            <a:ext cx="1143000" cy="646973"/>
          </a:xfrm>
          <a:prstGeom prst="rect">
            <a:avLst/>
          </a:prstGeom>
          <a:noFill/>
          <a:ln w="9525">
            <a:noFill/>
            <a:miter lim="800000"/>
            <a:headEnd/>
            <a:tailEnd/>
          </a:ln>
          <a:effectLst/>
        </p:spPr>
        <p:txBody>
          <a:bodyPr wrap="square" lIns="92075" tIns="46038" rIns="92075" bIns="46038">
            <a:spAutoFit/>
          </a:bodyPr>
          <a:lstStyle/>
          <a:p>
            <a:r>
              <a:rPr lang="en-US" b="1" dirty="0">
                <a:solidFill>
                  <a:schemeClr val="bg1"/>
                </a:solidFill>
              </a:rPr>
              <a:t>DATA</a:t>
            </a:r>
          </a:p>
          <a:p>
            <a:r>
              <a:rPr lang="en-US" b="1" dirty="0">
                <a:solidFill>
                  <a:schemeClr val="bg1"/>
                </a:solidFill>
              </a:rPr>
              <a:t>MINING</a:t>
            </a:r>
          </a:p>
        </p:txBody>
      </p:sp>
      <p:sp>
        <p:nvSpPr>
          <p:cNvPr id="56" name="Right Arrow 55"/>
          <p:cNvSpPr/>
          <p:nvPr/>
        </p:nvSpPr>
        <p:spPr>
          <a:xfrm>
            <a:off x="2286000" y="2133600"/>
            <a:ext cx="3657600" cy="1295400"/>
          </a:xfrm>
          <a:prstGeom prst="right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Extract, Transform, Load, Refresh</a:t>
            </a:r>
            <a:endParaRPr lang="en-US" dirty="0">
              <a:solidFill>
                <a:schemeClr val="tx1"/>
              </a:solidFill>
            </a:endParaRPr>
          </a:p>
        </p:txBody>
      </p:sp>
      <p:sp>
        <p:nvSpPr>
          <p:cNvPr id="60" name="AutoShape 22"/>
          <p:cNvSpPr>
            <a:spLocks noChangeArrowheads="1"/>
          </p:cNvSpPr>
          <p:nvPr/>
        </p:nvSpPr>
        <p:spPr bwMode="auto">
          <a:xfrm>
            <a:off x="5715000" y="3048000"/>
            <a:ext cx="1295400" cy="533400"/>
          </a:xfrm>
          <a:prstGeom prst="flowChartMagneticDisk">
            <a:avLst/>
          </a:prstGeom>
          <a:solidFill>
            <a:schemeClr val="accent6">
              <a:lumMod val="60000"/>
              <a:lumOff val="40000"/>
            </a:schemeClr>
          </a:solidFill>
          <a:ln w="12700">
            <a:solidFill>
              <a:schemeClr val="accent2">
                <a:lumMod val="75000"/>
              </a:schemeClr>
            </a:solidFill>
            <a:round/>
            <a:headEnd/>
            <a:tailEnd/>
          </a:ln>
          <a:effectLst/>
        </p:spPr>
        <p:txBody>
          <a:bodyPr wrap="none" anchor="ctr"/>
          <a:lstStyle/>
          <a:p>
            <a:r>
              <a:rPr lang="en-US" dirty="0" smtClean="0"/>
              <a:t>Metadata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Warehousing Issues</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smtClean="0">
                <a:solidFill>
                  <a:schemeClr val="accent2"/>
                </a:solidFill>
              </a:rPr>
              <a:t>Semantic Integration:</a:t>
            </a:r>
            <a:r>
              <a:rPr lang="en-US" dirty="0" smtClean="0"/>
              <a:t>  When getting data from multiple sources, must eliminate mismatches, e.g., different currencies, schemas.</a:t>
            </a:r>
          </a:p>
          <a:p>
            <a:r>
              <a:rPr lang="en-US" dirty="0" smtClean="0">
                <a:solidFill>
                  <a:schemeClr val="accent2"/>
                </a:solidFill>
              </a:rPr>
              <a:t>Heterogeneous Sources:</a:t>
            </a:r>
            <a:r>
              <a:rPr lang="en-US" dirty="0" smtClean="0"/>
              <a:t>  Must access data from a variety of source formats and repositories.</a:t>
            </a:r>
          </a:p>
          <a:p>
            <a:pPr lvl="1"/>
            <a:r>
              <a:rPr lang="en-US" dirty="0" smtClean="0"/>
              <a:t>Replication capabilities can be exploited here.</a:t>
            </a:r>
          </a:p>
          <a:p>
            <a:r>
              <a:rPr lang="en-US" dirty="0" smtClean="0">
                <a:solidFill>
                  <a:schemeClr val="accent2"/>
                </a:solidFill>
              </a:rPr>
              <a:t>Load, Refresh, Purge:</a:t>
            </a:r>
            <a:r>
              <a:rPr lang="en-US" dirty="0" smtClean="0"/>
              <a:t>  Must load data, periodically refresh it, and purge too-old data.</a:t>
            </a:r>
          </a:p>
          <a:p>
            <a:r>
              <a:rPr lang="en-US" dirty="0" smtClean="0">
                <a:solidFill>
                  <a:schemeClr val="accent2"/>
                </a:solidFill>
              </a:rPr>
              <a:t>Metadata Management:</a:t>
            </a:r>
            <a:r>
              <a:rPr lang="en-US" dirty="0" smtClean="0"/>
              <a:t>  Must keep track of source, loading time, and other information for all data in the warehouse.</a:t>
            </a:r>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Multidimensional Data Model</a:t>
            </a:r>
            <a:endParaRPr lang="en-US" dirty="0"/>
          </a:p>
        </p:txBody>
      </p:sp>
      <p:sp>
        <p:nvSpPr>
          <p:cNvPr id="3" name="Content Placeholder 2"/>
          <p:cNvSpPr>
            <a:spLocks noGrp="1"/>
          </p:cNvSpPr>
          <p:nvPr>
            <p:ph idx="1"/>
          </p:nvPr>
        </p:nvSpPr>
        <p:spPr>
          <a:xfrm>
            <a:off x="4648200" y="1219200"/>
            <a:ext cx="4038600" cy="4906963"/>
          </a:xfrm>
        </p:spPr>
        <p:txBody>
          <a:bodyPr/>
          <a:lstStyle/>
          <a:p>
            <a:r>
              <a:rPr lang="en-US" dirty="0" smtClean="0"/>
              <a:t>Collection of numeric </a:t>
            </a:r>
            <a:r>
              <a:rPr lang="en-US" u="sng" dirty="0" smtClean="0">
                <a:solidFill>
                  <a:schemeClr val="accent2"/>
                </a:solidFill>
              </a:rPr>
              <a:t>measures,</a:t>
            </a:r>
            <a:r>
              <a:rPr lang="en-US" dirty="0" smtClean="0"/>
              <a:t>  which depend on a set of </a:t>
            </a:r>
            <a:r>
              <a:rPr lang="en-US" u="sng" dirty="0" smtClean="0">
                <a:solidFill>
                  <a:schemeClr val="accent2"/>
                </a:solidFill>
              </a:rPr>
              <a:t>dimensions.</a:t>
            </a:r>
            <a:r>
              <a:rPr lang="en-US" dirty="0" smtClean="0"/>
              <a:t> </a:t>
            </a:r>
          </a:p>
          <a:p>
            <a:pPr lvl="1"/>
            <a:r>
              <a:rPr lang="en-US" dirty="0" smtClean="0"/>
              <a:t>E.g., measure </a:t>
            </a:r>
            <a:r>
              <a:rPr lang="en-US" b="1" dirty="0" smtClean="0">
                <a:solidFill>
                  <a:schemeClr val="accent2"/>
                </a:solidFill>
              </a:rPr>
              <a:t>Sales</a:t>
            </a:r>
            <a:r>
              <a:rPr lang="en-US" dirty="0" smtClean="0"/>
              <a:t>, dimensions     </a:t>
            </a:r>
            <a:r>
              <a:rPr lang="en-US" b="1" dirty="0" smtClean="0">
                <a:solidFill>
                  <a:schemeClr val="accent2"/>
                </a:solidFill>
              </a:rPr>
              <a:t>Product </a:t>
            </a:r>
            <a:r>
              <a:rPr lang="en-US" dirty="0" smtClean="0"/>
              <a:t>(key: </a:t>
            </a:r>
            <a:r>
              <a:rPr lang="en-US" dirty="0" err="1" smtClean="0"/>
              <a:t>pid</a:t>
            </a:r>
            <a:r>
              <a:rPr lang="en-US" dirty="0" smtClean="0"/>
              <a:t>), </a:t>
            </a:r>
            <a:r>
              <a:rPr lang="en-US" b="1" dirty="0" smtClean="0">
                <a:solidFill>
                  <a:schemeClr val="accent2"/>
                </a:solidFill>
              </a:rPr>
              <a:t>Location</a:t>
            </a:r>
            <a:r>
              <a:rPr lang="en-US" dirty="0" smtClean="0"/>
              <a:t> (</a:t>
            </a:r>
            <a:r>
              <a:rPr lang="en-US" dirty="0" err="1" smtClean="0"/>
              <a:t>locid</a:t>
            </a:r>
            <a:r>
              <a:rPr lang="en-US" dirty="0" smtClean="0"/>
              <a:t>),      and </a:t>
            </a:r>
            <a:r>
              <a:rPr lang="en-US" b="1" dirty="0" smtClean="0">
                <a:solidFill>
                  <a:schemeClr val="accent2"/>
                </a:solidFill>
              </a:rPr>
              <a:t>Time </a:t>
            </a:r>
            <a:r>
              <a:rPr lang="en-US" dirty="0" smtClean="0"/>
              <a:t>(</a:t>
            </a:r>
            <a:r>
              <a:rPr lang="en-US" dirty="0" err="1" smtClean="0"/>
              <a:t>timeid</a:t>
            </a:r>
            <a:r>
              <a:rPr lang="en-US" dirty="0" smtClean="0"/>
              <a:t>).</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4</a:t>
            </a:fld>
            <a:endParaRPr lang="en-US"/>
          </a:p>
        </p:txBody>
      </p:sp>
      <p:pic>
        <p:nvPicPr>
          <p:cNvPr id="7" name="Picture 2" descr="Animated B2B Vertical Picture"/>
          <p:cNvPicPr>
            <a:picLocks noChangeAspect="1" noChangeArrowheads="1" noCrop="1"/>
          </p:cNvPicPr>
          <p:nvPr/>
        </p:nvPicPr>
        <p:blipFill>
          <a:blip r:embed="rId3" cstate="print"/>
          <a:srcRect/>
          <a:stretch>
            <a:fillRect/>
          </a:stretch>
        </p:blipFill>
        <p:spPr bwMode="auto">
          <a:xfrm>
            <a:off x="1066800" y="1219200"/>
            <a:ext cx="2057400" cy="1314450"/>
          </a:xfrm>
          <a:prstGeom prst="rect">
            <a:avLst/>
          </a:prstGeom>
          <a:noFill/>
        </p:spPr>
      </p:pic>
      <p:sp>
        <p:nvSpPr>
          <p:cNvPr id="8" name="Text Box 5"/>
          <p:cNvSpPr txBox="1">
            <a:spLocks noChangeArrowheads="1"/>
          </p:cNvSpPr>
          <p:nvPr/>
        </p:nvSpPr>
        <p:spPr bwMode="auto">
          <a:xfrm>
            <a:off x="3429000" y="2286000"/>
            <a:ext cx="1066800" cy="369332"/>
          </a:xfrm>
          <a:prstGeom prst="rect">
            <a:avLst/>
          </a:prstGeom>
          <a:noFill/>
          <a:ln w="12700" algn="ctr">
            <a:noFill/>
            <a:miter lim="800000"/>
            <a:headEnd/>
            <a:tailEnd/>
          </a:ln>
          <a:effectLst/>
        </p:spPr>
        <p:txBody>
          <a:bodyPr wrap="square">
            <a:spAutoFit/>
          </a:bodyPr>
          <a:lstStyle/>
          <a:p>
            <a:r>
              <a:rPr lang="en-US" dirty="0" smtClean="0"/>
              <a:t>Product</a:t>
            </a:r>
            <a:endParaRPr lang="en-US" dirty="0"/>
          </a:p>
        </p:txBody>
      </p:sp>
      <p:grpSp>
        <p:nvGrpSpPr>
          <p:cNvPr id="9" name="Group 6"/>
          <p:cNvGrpSpPr>
            <a:grpSpLocks/>
          </p:cNvGrpSpPr>
          <p:nvPr/>
        </p:nvGrpSpPr>
        <p:grpSpPr bwMode="auto">
          <a:xfrm>
            <a:off x="381000" y="2590800"/>
            <a:ext cx="4105275" cy="3646488"/>
            <a:chOff x="192" y="768"/>
            <a:chExt cx="2586" cy="2297"/>
          </a:xfrm>
        </p:grpSpPr>
        <p:pic>
          <p:nvPicPr>
            <p:cNvPr id="10" name="Picture 7"/>
            <p:cNvPicPr>
              <a:picLocks noChangeAspect="1" noChangeArrowheads="1"/>
            </p:cNvPicPr>
            <p:nvPr/>
          </p:nvPicPr>
          <p:blipFill>
            <a:blip r:embed="rId4" cstate="print"/>
            <a:srcRect/>
            <a:stretch>
              <a:fillRect/>
            </a:stretch>
          </p:blipFill>
          <p:spPr bwMode="auto">
            <a:xfrm>
              <a:off x="288" y="768"/>
              <a:ext cx="1861" cy="1905"/>
            </a:xfrm>
            <a:prstGeom prst="rect">
              <a:avLst/>
            </a:prstGeom>
          </p:spPr>
        </p:pic>
        <p:sp>
          <p:nvSpPr>
            <p:cNvPr id="11" name="Text Box 8"/>
            <p:cNvSpPr txBox="1">
              <a:spLocks noChangeArrowheads="1"/>
            </p:cNvSpPr>
            <p:nvPr/>
          </p:nvSpPr>
          <p:spPr bwMode="auto">
            <a:xfrm>
              <a:off x="624" y="2832"/>
              <a:ext cx="474" cy="233"/>
            </a:xfrm>
            <a:prstGeom prst="rect">
              <a:avLst/>
            </a:prstGeom>
            <a:noFill/>
            <a:ln w="12700" algn="ctr">
              <a:noFill/>
              <a:miter lim="800000"/>
              <a:headEnd/>
              <a:tailEnd/>
            </a:ln>
            <a:effectLst/>
          </p:spPr>
          <p:txBody>
            <a:bodyPr wrap="none">
              <a:spAutoFit/>
            </a:bodyPr>
            <a:lstStyle/>
            <a:p>
              <a:r>
                <a:rPr lang="en-US" dirty="0"/>
                <a:t>Time </a:t>
              </a:r>
            </a:p>
          </p:txBody>
        </p:sp>
        <p:sp>
          <p:nvSpPr>
            <p:cNvPr id="12" name="Text Box 9"/>
            <p:cNvSpPr txBox="1">
              <a:spLocks noChangeArrowheads="1"/>
            </p:cNvSpPr>
            <p:nvPr/>
          </p:nvSpPr>
          <p:spPr bwMode="auto">
            <a:xfrm>
              <a:off x="2112" y="2448"/>
              <a:ext cx="666" cy="233"/>
            </a:xfrm>
            <a:prstGeom prst="rect">
              <a:avLst/>
            </a:prstGeom>
            <a:noFill/>
            <a:ln w="12700" algn="ctr">
              <a:noFill/>
              <a:miter lim="800000"/>
              <a:headEnd/>
              <a:tailEnd/>
            </a:ln>
            <a:effectLst/>
          </p:spPr>
          <p:txBody>
            <a:bodyPr wrap="none">
              <a:spAutoFit/>
            </a:bodyPr>
            <a:lstStyle/>
            <a:p>
              <a:r>
                <a:rPr lang="en-US" dirty="0" smtClean="0"/>
                <a:t>Location</a:t>
              </a:r>
              <a:endParaRPr lang="en-US" dirty="0"/>
            </a:p>
          </p:txBody>
        </p:sp>
        <p:sp>
          <p:nvSpPr>
            <p:cNvPr id="13" name="Text Box 10"/>
            <p:cNvSpPr txBox="1">
              <a:spLocks noChangeArrowheads="1"/>
            </p:cNvSpPr>
            <p:nvPr/>
          </p:nvSpPr>
          <p:spPr bwMode="auto">
            <a:xfrm>
              <a:off x="2074" y="816"/>
              <a:ext cx="422" cy="233"/>
            </a:xfrm>
            <a:prstGeom prst="rect">
              <a:avLst/>
            </a:prstGeom>
            <a:noFill/>
            <a:ln w="12700" algn="ctr">
              <a:noFill/>
              <a:miter lim="800000"/>
              <a:headEnd/>
              <a:tailEnd/>
            </a:ln>
            <a:effectLst/>
          </p:spPr>
          <p:txBody>
            <a:bodyPr>
              <a:spAutoFit/>
            </a:bodyPr>
            <a:lstStyle/>
            <a:p>
              <a:r>
                <a:rPr lang="en-US" dirty="0" smtClean="0"/>
                <a:t>14</a:t>
              </a:r>
              <a:endParaRPr lang="en-US" baseline="-25000" dirty="0"/>
            </a:p>
          </p:txBody>
        </p:sp>
        <p:sp>
          <p:nvSpPr>
            <p:cNvPr id="14" name="Text Box 11"/>
            <p:cNvSpPr txBox="1">
              <a:spLocks noChangeArrowheads="1"/>
            </p:cNvSpPr>
            <p:nvPr/>
          </p:nvSpPr>
          <p:spPr bwMode="auto">
            <a:xfrm>
              <a:off x="2087" y="1152"/>
              <a:ext cx="278" cy="233"/>
            </a:xfrm>
            <a:prstGeom prst="rect">
              <a:avLst/>
            </a:prstGeom>
            <a:noFill/>
            <a:ln w="12700" algn="ctr">
              <a:noFill/>
              <a:miter lim="800000"/>
              <a:headEnd/>
              <a:tailEnd/>
            </a:ln>
            <a:effectLst/>
          </p:spPr>
          <p:txBody>
            <a:bodyPr wrap="none">
              <a:spAutoFit/>
            </a:bodyPr>
            <a:lstStyle/>
            <a:p>
              <a:r>
                <a:rPr lang="en-US" dirty="0" smtClean="0"/>
                <a:t>13</a:t>
              </a:r>
              <a:endParaRPr lang="en-US" baseline="-25000" dirty="0"/>
            </a:p>
          </p:txBody>
        </p:sp>
        <p:sp>
          <p:nvSpPr>
            <p:cNvPr id="15" name="Text Box 12"/>
            <p:cNvSpPr txBox="1">
              <a:spLocks noChangeArrowheads="1"/>
            </p:cNvSpPr>
            <p:nvPr/>
          </p:nvSpPr>
          <p:spPr bwMode="auto">
            <a:xfrm>
              <a:off x="2087" y="1488"/>
              <a:ext cx="278" cy="233"/>
            </a:xfrm>
            <a:prstGeom prst="rect">
              <a:avLst/>
            </a:prstGeom>
            <a:noFill/>
            <a:ln w="12700" algn="ctr">
              <a:noFill/>
              <a:miter lim="800000"/>
              <a:headEnd/>
              <a:tailEnd/>
            </a:ln>
            <a:effectLst/>
          </p:spPr>
          <p:txBody>
            <a:bodyPr wrap="none">
              <a:spAutoFit/>
            </a:bodyPr>
            <a:lstStyle/>
            <a:p>
              <a:r>
                <a:rPr lang="en-US" dirty="0" smtClean="0"/>
                <a:t>12</a:t>
              </a:r>
              <a:endParaRPr lang="en-US" baseline="-25000" dirty="0"/>
            </a:p>
          </p:txBody>
        </p:sp>
        <p:sp>
          <p:nvSpPr>
            <p:cNvPr id="16" name="Text Box 13"/>
            <p:cNvSpPr txBox="1">
              <a:spLocks noChangeArrowheads="1"/>
            </p:cNvSpPr>
            <p:nvPr/>
          </p:nvSpPr>
          <p:spPr bwMode="auto">
            <a:xfrm>
              <a:off x="2087" y="1872"/>
              <a:ext cx="267" cy="233"/>
            </a:xfrm>
            <a:prstGeom prst="rect">
              <a:avLst/>
            </a:prstGeom>
            <a:noFill/>
            <a:ln w="12700" algn="ctr">
              <a:noFill/>
              <a:miter lim="800000"/>
              <a:headEnd/>
              <a:tailEnd/>
            </a:ln>
            <a:effectLst/>
          </p:spPr>
          <p:txBody>
            <a:bodyPr wrap="none">
              <a:spAutoFit/>
            </a:bodyPr>
            <a:lstStyle/>
            <a:p>
              <a:r>
                <a:rPr lang="en-US" dirty="0" smtClean="0"/>
                <a:t>11</a:t>
              </a:r>
              <a:endParaRPr lang="en-US" baseline="-25000" dirty="0"/>
            </a:p>
          </p:txBody>
        </p:sp>
        <p:sp>
          <p:nvSpPr>
            <p:cNvPr id="23" name="Text Box 20"/>
            <p:cNvSpPr txBox="1">
              <a:spLocks noChangeArrowheads="1"/>
            </p:cNvSpPr>
            <p:nvPr/>
          </p:nvSpPr>
          <p:spPr bwMode="auto">
            <a:xfrm>
              <a:off x="192" y="2592"/>
              <a:ext cx="422" cy="288"/>
            </a:xfrm>
            <a:prstGeom prst="rect">
              <a:avLst/>
            </a:prstGeom>
            <a:noFill/>
            <a:ln w="12700" algn="ctr">
              <a:noFill/>
              <a:miter lim="800000"/>
              <a:headEnd/>
              <a:tailEnd/>
            </a:ln>
            <a:effectLst/>
          </p:spPr>
          <p:txBody>
            <a:bodyPr>
              <a:spAutoFit/>
            </a:bodyPr>
            <a:lstStyle/>
            <a:p>
              <a:r>
                <a:rPr lang="en-US"/>
                <a:t>t-4</a:t>
              </a:r>
              <a:endParaRPr lang="en-US" baseline="-25000"/>
            </a:p>
          </p:txBody>
        </p:sp>
        <p:sp>
          <p:nvSpPr>
            <p:cNvPr id="24" name="Text Box 21"/>
            <p:cNvSpPr txBox="1">
              <a:spLocks noChangeArrowheads="1"/>
            </p:cNvSpPr>
            <p:nvPr/>
          </p:nvSpPr>
          <p:spPr bwMode="auto">
            <a:xfrm>
              <a:off x="576" y="2592"/>
              <a:ext cx="422" cy="288"/>
            </a:xfrm>
            <a:prstGeom prst="rect">
              <a:avLst/>
            </a:prstGeom>
            <a:noFill/>
            <a:ln w="12700" algn="ctr">
              <a:noFill/>
              <a:miter lim="800000"/>
              <a:headEnd/>
              <a:tailEnd/>
            </a:ln>
            <a:effectLst/>
          </p:spPr>
          <p:txBody>
            <a:bodyPr>
              <a:spAutoFit/>
            </a:bodyPr>
            <a:lstStyle/>
            <a:p>
              <a:r>
                <a:rPr lang="en-US"/>
                <a:t>t-3</a:t>
              </a:r>
              <a:endParaRPr lang="en-US" baseline="-25000"/>
            </a:p>
          </p:txBody>
        </p:sp>
        <p:sp>
          <p:nvSpPr>
            <p:cNvPr id="25" name="Text Box 22"/>
            <p:cNvSpPr txBox="1">
              <a:spLocks noChangeArrowheads="1"/>
            </p:cNvSpPr>
            <p:nvPr/>
          </p:nvSpPr>
          <p:spPr bwMode="auto">
            <a:xfrm>
              <a:off x="960" y="2592"/>
              <a:ext cx="422" cy="288"/>
            </a:xfrm>
            <a:prstGeom prst="rect">
              <a:avLst/>
            </a:prstGeom>
            <a:noFill/>
            <a:ln w="12700" algn="ctr">
              <a:noFill/>
              <a:miter lim="800000"/>
              <a:headEnd/>
              <a:tailEnd/>
            </a:ln>
            <a:effectLst/>
          </p:spPr>
          <p:txBody>
            <a:bodyPr>
              <a:spAutoFit/>
            </a:bodyPr>
            <a:lstStyle/>
            <a:p>
              <a:r>
                <a:rPr lang="en-US"/>
                <a:t>t-2</a:t>
              </a:r>
              <a:endParaRPr lang="en-US" baseline="-25000"/>
            </a:p>
          </p:txBody>
        </p:sp>
        <p:sp>
          <p:nvSpPr>
            <p:cNvPr id="26" name="Text Box 23"/>
            <p:cNvSpPr txBox="1">
              <a:spLocks noChangeArrowheads="1"/>
            </p:cNvSpPr>
            <p:nvPr/>
          </p:nvSpPr>
          <p:spPr bwMode="auto">
            <a:xfrm>
              <a:off x="1296" y="2592"/>
              <a:ext cx="422" cy="288"/>
            </a:xfrm>
            <a:prstGeom prst="rect">
              <a:avLst/>
            </a:prstGeom>
            <a:noFill/>
            <a:ln w="12700" algn="ctr">
              <a:noFill/>
              <a:miter lim="800000"/>
              <a:headEnd/>
              <a:tailEnd/>
            </a:ln>
            <a:effectLst/>
          </p:spPr>
          <p:txBody>
            <a:bodyPr>
              <a:spAutoFit/>
            </a:bodyPr>
            <a:lstStyle/>
            <a:p>
              <a:r>
                <a:rPr lang="en-US"/>
                <a:t>t-1</a:t>
              </a:r>
              <a:endParaRPr lang="en-US" baseline="-25000"/>
            </a:p>
          </p:txBody>
        </p:sp>
      </p:grpSp>
      <p:pic>
        <p:nvPicPr>
          <p:cNvPr id="27" name="Picture 24" descr="Animated B2B Vertical Picture"/>
          <p:cNvPicPr>
            <a:picLocks noChangeAspect="1" noChangeArrowheads="1" noCrop="1"/>
          </p:cNvPicPr>
          <p:nvPr/>
        </p:nvPicPr>
        <p:blipFill>
          <a:blip r:embed="rId3" cstate="print"/>
          <a:srcRect/>
          <a:stretch>
            <a:fillRect/>
          </a:stretch>
        </p:blipFill>
        <p:spPr bwMode="auto">
          <a:xfrm>
            <a:off x="533400" y="990600"/>
            <a:ext cx="2057400" cy="1314450"/>
          </a:xfrm>
          <a:prstGeom prst="rect">
            <a:avLst/>
          </a:prstGeom>
          <a:noFill/>
        </p:spPr>
      </p:pic>
      <p:sp>
        <p:nvSpPr>
          <p:cNvPr id="28" name="AutoShape 25"/>
          <p:cNvSpPr>
            <a:spLocks noChangeArrowheads="1"/>
          </p:cNvSpPr>
          <p:nvPr/>
        </p:nvSpPr>
        <p:spPr bwMode="auto">
          <a:xfrm>
            <a:off x="1295400" y="2286000"/>
            <a:ext cx="914400" cy="609600"/>
          </a:xfrm>
          <a:prstGeom prst="upArrow">
            <a:avLst>
              <a:gd name="adj1" fmla="val 50000"/>
              <a:gd name="adj2" fmla="val 25000"/>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9" name="Text Box 13"/>
          <p:cNvSpPr txBox="1">
            <a:spLocks noChangeArrowheads="1"/>
          </p:cNvSpPr>
          <p:nvPr/>
        </p:nvSpPr>
        <p:spPr bwMode="auto">
          <a:xfrm>
            <a:off x="2819400" y="5345668"/>
            <a:ext cx="441146" cy="369332"/>
          </a:xfrm>
          <a:prstGeom prst="rect">
            <a:avLst/>
          </a:prstGeom>
          <a:noFill/>
          <a:ln w="12700" algn="ctr">
            <a:noFill/>
            <a:miter lim="800000"/>
            <a:headEnd/>
            <a:tailEnd/>
          </a:ln>
          <a:effectLst/>
        </p:spPr>
        <p:txBody>
          <a:bodyPr wrap="none">
            <a:spAutoFit/>
          </a:bodyPr>
          <a:lstStyle/>
          <a:p>
            <a:r>
              <a:rPr lang="en-US" dirty="0" smtClean="0"/>
              <a:t>L1</a:t>
            </a:r>
            <a:endParaRPr lang="en-US" baseline="-25000" dirty="0"/>
          </a:p>
        </p:txBody>
      </p:sp>
      <p:sp>
        <p:nvSpPr>
          <p:cNvPr id="30" name="Text Box 13"/>
          <p:cNvSpPr txBox="1">
            <a:spLocks noChangeArrowheads="1"/>
          </p:cNvSpPr>
          <p:nvPr/>
        </p:nvSpPr>
        <p:spPr bwMode="auto">
          <a:xfrm>
            <a:off x="3124200" y="5029200"/>
            <a:ext cx="441146" cy="369332"/>
          </a:xfrm>
          <a:prstGeom prst="rect">
            <a:avLst/>
          </a:prstGeom>
          <a:noFill/>
          <a:ln w="12700" algn="ctr">
            <a:noFill/>
            <a:miter lim="800000"/>
            <a:headEnd/>
            <a:tailEnd/>
          </a:ln>
          <a:effectLst/>
        </p:spPr>
        <p:txBody>
          <a:bodyPr wrap="none">
            <a:spAutoFit/>
          </a:bodyPr>
          <a:lstStyle/>
          <a:p>
            <a:r>
              <a:rPr lang="en-US" dirty="0" smtClean="0"/>
              <a:t>L2</a:t>
            </a:r>
            <a:endParaRPr lang="en-US" baseline="-25000" dirty="0"/>
          </a:p>
        </p:txBody>
      </p:sp>
      <p:sp>
        <p:nvSpPr>
          <p:cNvPr id="31" name="Text Box 13"/>
          <p:cNvSpPr txBox="1">
            <a:spLocks noChangeArrowheads="1"/>
          </p:cNvSpPr>
          <p:nvPr/>
        </p:nvSpPr>
        <p:spPr bwMode="auto">
          <a:xfrm>
            <a:off x="3429000" y="4800600"/>
            <a:ext cx="441146" cy="369332"/>
          </a:xfrm>
          <a:prstGeom prst="rect">
            <a:avLst/>
          </a:prstGeom>
          <a:noFill/>
          <a:ln w="12700" algn="ctr">
            <a:noFill/>
            <a:miter lim="800000"/>
            <a:headEnd/>
            <a:tailEnd/>
          </a:ln>
          <a:effectLst/>
        </p:spPr>
        <p:txBody>
          <a:bodyPr wrap="none">
            <a:spAutoFit/>
          </a:bodyPr>
          <a:lstStyle/>
          <a:p>
            <a:r>
              <a:rPr lang="en-US" dirty="0" smtClean="0"/>
              <a:t>L3</a:t>
            </a:r>
            <a:endParaRPr lang="en-US" baseline="-25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MOLAP </a:t>
            </a:r>
            <a:r>
              <a:rPr lang="en-US" dirty="0" err="1" smtClean="0"/>
              <a:t>vs</a:t>
            </a:r>
            <a:r>
              <a:rPr lang="en-US" dirty="0" smtClean="0"/>
              <a:t> ROLAP</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Multidimensional data can be stored physically in a (disk-resident, persistent) array; called </a:t>
            </a:r>
            <a:r>
              <a:rPr lang="en-US" dirty="0" smtClean="0">
                <a:solidFill>
                  <a:schemeClr val="accent2"/>
                </a:solidFill>
              </a:rPr>
              <a:t>MOLAP</a:t>
            </a:r>
            <a:r>
              <a:rPr lang="en-US" dirty="0" smtClean="0"/>
              <a:t> systems.  Alternatively, can store as a relation; called </a:t>
            </a:r>
            <a:r>
              <a:rPr lang="en-US" dirty="0" smtClean="0">
                <a:solidFill>
                  <a:schemeClr val="accent2"/>
                </a:solidFill>
              </a:rPr>
              <a:t>ROLAP</a:t>
            </a:r>
            <a:r>
              <a:rPr lang="en-US" dirty="0" smtClean="0"/>
              <a:t> systems.</a:t>
            </a:r>
          </a:p>
          <a:p>
            <a:r>
              <a:rPr lang="en-US" dirty="0" smtClean="0"/>
              <a:t>The main relation, which relates dimensions to a measure, is called the </a:t>
            </a:r>
            <a:r>
              <a:rPr lang="en-US" dirty="0" smtClean="0">
                <a:solidFill>
                  <a:schemeClr val="accent2"/>
                </a:solidFill>
              </a:rPr>
              <a:t>fact table</a:t>
            </a:r>
            <a:r>
              <a:rPr lang="en-US" dirty="0" smtClean="0"/>
              <a:t>.  Each dimension can have additional attributes and an associated </a:t>
            </a:r>
            <a:r>
              <a:rPr lang="en-US" dirty="0" smtClean="0">
                <a:solidFill>
                  <a:schemeClr val="accent2"/>
                </a:solidFill>
              </a:rPr>
              <a:t>dimension table</a:t>
            </a:r>
            <a:r>
              <a:rPr lang="en-US" dirty="0" smtClean="0"/>
              <a:t>.</a:t>
            </a:r>
          </a:p>
          <a:p>
            <a:pPr lvl="1"/>
            <a:r>
              <a:rPr lang="en-US" dirty="0" smtClean="0"/>
              <a:t>E.g., </a:t>
            </a:r>
            <a:r>
              <a:rPr lang="en-US" b="1" dirty="0" smtClean="0">
                <a:solidFill>
                  <a:schemeClr val="accent2"/>
                </a:solidFill>
              </a:rPr>
              <a:t>Products(</a:t>
            </a:r>
            <a:r>
              <a:rPr lang="en-US" b="1" dirty="0" err="1" smtClean="0">
                <a:solidFill>
                  <a:schemeClr val="accent2"/>
                </a:solidFill>
              </a:rPr>
              <a:t>pid</a:t>
            </a:r>
            <a:r>
              <a:rPr lang="en-US" b="1" dirty="0" smtClean="0">
                <a:solidFill>
                  <a:schemeClr val="accent2"/>
                </a:solidFill>
              </a:rPr>
              <a:t>, </a:t>
            </a:r>
            <a:r>
              <a:rPr lang="en-US" b="1" dirty="0" err="1" smtClean="0">
                <a:solidFill>
                  <a:schemeClr val="accent2"/>
                </a:solidFill>
              </a:rPr>
              <a:t>pname</a:t>
            </a:r>
            <a:r>
              <a:rPr lang="en-US" b="1" dirty="0" smtClean="0">
                <a:solidFill>
                  <a:schemeClr val="accent2"/>
                </a:solidFill>
              </a:rPr>
              <a:t>, category, price)</a:t>
            </a:r>
          </a:p>
          <a:p>
            <a:pPr lvl="1"/>
            <a:r>
              <a:rPr lang="en-US" dirty="0" smtClean="0"/>
              <a:t>Fact tables are </a:t>
            </a:r>
            <a:r>
              <a:rPr lang="en-US" i="1" dirty="0" smtClean="0"/>
              <a:t>much</a:t>
            </a:r>
            <a:r>
              <a:rPr lang="en-US" dirty="0" smtClean="0"/>
              <a:t> larger than dimensional tables.</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Dimension Hierarchies</a:t>
            </a:r>
            <a:endParaRPr lang="en-US" dirty="0"/>
          </a:p>
        </p:txBody>
      </p:sp>
      <p:sp>
        <p:nvSpPr>
          <p:cNvPr id="3" name="Content Placeholder 2"/>
          <p:cNvSpPr>
            <a:spLocks noGrp="1"/>
          </p:cNvSpPr>
          <p:nvPr>
            <p:ph idx="1"/>
          </p:nvPr>
        </p:nvSpPr>
        <p:spPr>
          <a:xfrm>
            <a:off x="457200" y="990601"/>
            <a:ext cx="8229600" cy="990600"/>
          </a:xfrm>
        </p:spPr>
        <p:txBody>
          <a:bodyPr/>
          <a:lstStyle/>
          <a:p>
            <a:r>
              <a:rPr lang="en-US" dirty="0" smtClean="0"/>
              <a:t>For each dimension, the set of values can be organized in a hierarchy:</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6</a:t>
            </a:fld>
            <a:endParaRPr lang="en-US"/>
          </a:p>
        </p:txBody>
      </p:sp>
      <p:grpSp>
        <p:nvGrpSpPr>
          <p:cNvPr id="54" name="Group 53"/>
          <p:cNvGrpSpPr/>
          <p:nvPr/>
        </p:nvGrpSpPr>
        <p:grpSpPr>
          <a:xfrm>
            <a:off x="1143000" y="2209800"/>
            <a:ext cx="7467600" cy="3733800"/>
            <a:chOff x="228600" y="1447800"/>
            <a:chExt cx="8915400" cy="4648200"/>
          </a:xfrm>
        </p:grpSpPr>
        <p:sp>
          <p:nvSpPr>
            <p:cNvPr id="7" name="Text Box 3"/>
            <p:cNvSpPr txBox="1">
              <a:spLocks noChangeArrowheads="1"/>
            </p:cNvSpPr>
            <p:nvPr/>
          </p:nvSpPr>
          <p:spPr bwMode="auto">
            <a:xfrm>
              <a:off x="4876800" y="1447800"/>
              <a:ext cx="48736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all</a:t>
              </a:r>
            </a:p>
          </p:txBody>
        </p:sp>
        <p:sp>
          <p:nvSpPr>
            <p:cNvPr id="8" name="Text Box 4"/>
            <p:cNvSpPr txBox="1">
              <a:spLocks noChangeArrowheads="1"/>
            </p:cNvSpPr>
            <p:nvPr/>
          </p:nvSpPr>
          <p:spPr bwMode="auto">
            <a:xfrm>
              <a:off x="3352800" y="2438400"/>
              <a:ext cx="106362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Europe</a:t>
              </a:r>
            </a:p>
          </p:txBody>
        </p:sp>
        <p:sp>
          <p:nvSpPr>
            <p:cNvPr id="9" name="Text Box 5"/>
            <p:cNvSpPr txBox="1">
              <a:spLocks noChangeArrowheads="1"/>
            </p:cNvSpPr>
            <p:nvPr/>
          </p:nvSpPr>
          <p:spPr bwMode="auto">
            <a:xfrm>
              <a:off x="6400800" y="2438400"/>
              <a:ext cx="209550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North_America</a:t>
              </a:r>
            </a:p>
          </p:txBody>
        </p:sp>
        <p:sp>
          <p:nvSpPr>
            <p:cNvPr id="10" name="Text Box 6"/>
            <p:cNvSpPr txBox="1">
              <a:spLocks noChangeArrowheads="1"/>
            </p:cNvSpPr>
            <p:nvPr/>
          </p:nvSpPr>
          <p:spPr bwMode="auto">
            <a:xfrm>
              <a:off x="8029575" y="3505200"/>
              <a:ext cx="111442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Mexico</a:t>
              </a:r>
            </a:p>
          </p:txBody>
        </p:sp>
        <p:sp>
          <p:nvSpPr>
            <p:cNvPr id="11" name="Text Box 7"/>
            <p:cNvSpPr txBox="1">
              <a:spLocks noChangeArrowheads="1"/>
            </p:cNvSpPr>
            <p:nvPr/>
          </p:nvSpPr>
          <p:spPr bwMode="auto">
            <a:xfrm>
              <a:off x="5943600" y="3505200"/>
              <a:ext cx="109696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Canada</a:t>
              </a:r>
            </a:p>
          </p:txBody>
        </p:sp>
        <p:sp>
          <p:nvSpPr>
            <p:cNvPr id="12" name="Text Box 8"/>
            <p:cNvSpPr txBox="1">
              <a:spLocks noChangeArrowheads="1"/>
            </p:cNvSpPr>
            <p:nvPr/>
          </p:nvSpPr>
          <p:spPr bwMode="auto">
            <a:xfrm>
              <a:off x="4227513" y="3505200"/>
              <a:ext cx="877887"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Spain</a:t>
              </a:r>
            </a:p>
          </p:txBody>
        </p:sp>
        <p:sp>
          <p:nvSpPr>
            <p:cNvPr id="13" name="Text Box 9"/>
            <p:cNvSpPr txBox="1">
              <a:spLocks noChangeArrowheads="1"/>
            </p:cNvSpPr>
            <p:nvPr/>
          </p:nvSpPr>
          <p:spPr bwMode="auto">
            <a:xfrm>
              <a:off x="2209800" y="3505200"/>
              <a:ext cx="131762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Germany</a:t>
              </a:r>
            </a:p>
          </p:txBody>
        </p:sp>
        <p:sp>
          <p:nvSpPr>
            <p:cNvPr id="14" name="Text Box 10"/>
            <p:cNvSpPr txBox="1">
              <a:spLocks noChangeArrowheads="1"/>
            </p:cNvSpPr>
            <p:nvPr/>
          </p:nvSpPr>
          <p:spPr bwMode="auto">
            <a:xfrm>
              <a:off x="4876800" y="4572000"/>
              <a:ext cx="152082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Vancouver</a:t>
              </a:r>
            </a:p>
          </p:txBody>
        </p:sp>
        <p:sp>
          <p:nvSpPr>
            <p:cNvPr id="15" name="Text Box 11"/>
            <p:cNvSpPr txBox="1">
              <a:spLocks noChangeArrowheads="1"/>
            </p:cNvSpPr>
            <p:nvPr/>
          </p:nvSpPr>
          <p:spPr bwMode="auto">
            <a:xfrm>
              <a:off x="6019800" y="5562600"/>
              <a:ext cx="12842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M. Wind</a:t>
              </a:r>
            </a:p>
          </p:txBody>
        </p:sp>
        <p:sp>
          <p:nvSpPr>
            <p:cNvPr id="16" name="Text Box 12"/>
            <p:cNvSpPr txBox="1">
              <a:spLocks noChangeArrowheads="1"/>
            </p:cNvSpPr>
            <p:nvPr/>
          </p:nvSpPr>
          <p:spPr bwMode="auto">
            <a:xfrm>
              <a:off x="4191000" y="5562600"/>
              <a:ext cx="116522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L. Chan</a:t>
              </a:r>
            </a:p>
          </p:txBody>
        </p:sp>
        <p:sp>
          <p:nvSpPr>
            <p:cNvPr id="17" name="Text Box 13"/>
            <p:cNvSpPr txBox="1">
              <a:spLocks noChangeArrowheads="1"/>
            </p:cNvSpPr>
            <p:nvPr/>
          </p:nvSpPr>
          <p:spPr bwMode="auto">
            <a:xfrm>
              <a:off x="5334000" y="2438400"/>
              <a:ext cx="412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t>
              </a:r>
            </a:p>
          </p:txBody>
        </p:sp>
        <p:sp>
          <p:nvSpPr>
            <p:cNvPr id="18" name="Text Box 14"/>
            <p:cNvSpPr txBox="1">
              <a:spLocks noChangeArrowheads="1"/>
            </p:cNvSpPr>
            <p:nvPr/>
          </p:nvSpPr>
          <p:spPr bwMode="auto">
            <a:xfrm>
              <a:off x="7391400" y="3505200"/>
              <a:ext cx="412750" cy="457200"/>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rPr>
                <a:t>...</a:t>
              </a:r>
            </a:p>
          </p:txBody>
        </p:sp>
        <p:sp>
          <p:nvSpPr>
            <p:cNvPr id="19" name="Text Box 15"/>
            <p:cNvSpPr txBox="1">
              <a:spLocks noChangeArrowheads="1"/>
            </p:cNvSpPr>
            <p:nvPr/>
          </p:nvSpPr>
          <p:spPr bwMode="auto">
            <a:xfrm>
              <a:off x="3657600" y="3505200"/>
              <a:ext cx="412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t>
              </a:r>
            </a:p>
          </p:txBody>
        </p:sp>
        <p:sp>
          <p:nvSpPr>
            <p:cNvPr id="20" name="Text Box 16"/>
            <p:cNvSpPr txBox="1">
              <a:spLocks noChangeArrowheads="1"/>
            </p:cNvSpPr>
            <p:nvPr/>
          </p:nvSpPr>
          <p:spPr bwMode="auto">
            <a:xfrm>
              <a:off x="3429000" y="4648200"/>
              <a:ext cx="412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t>
              </a:r>
            </a:p>
          </p:txBody>
        </p:sp>
        <p:sp>
          <p:nvSpPr>
            <p:cNvPr id="21" name="Text Box 17"/>
            <p:cNvSpPr txBox="1">
              <a:spLocks noChangeArrowheads="1"/>
            </p:cNvSpPr>
            <p:nvPr/>
          </p:nvSpPr>
          <p:spPr bwMode="auto">
            <a:xfrm>
              <a:off x="6477000" y="4572000"/>
              <a:ext cx="412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t>
              </a:r>
            </a:p>
          </p:txBody>
        </p:sp>
        <p:sp>
          <p:nvSpPr>
            <p:cNvPr id="22" name="Text Box 18"/>
            <p:cNvSpPr txBox="1">
              <a:spLocks noChangeArrowheads="1"/>
            </p:cNvSpPr>
            <p:nvPr/>
          </p:nvSpPr>
          <p:spPr bwMode="auto">
            <a:xfrm>
              <a:off x="5486400" y="5562600"/>
              <a:ext cx="412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t>
              </a:r>
            </a:p>
          </p:txBody>
        </p:sp>
        <p:sp>
          <p:nvSpPr>
            <p:cNvPr id="23" name="Line 19"/>
            <p:cNvSpPr>
              <a:spLocks noChangeShapeType="1"/>
            </p:cNvSpPr>
            <p:nvPr/>
          </p:nvSpPr>
          <p:spPr bwMode="auto">
            <a:xfrm flipH="1">
              <a:off x="3886200" y="1828800"/>
              <a:ext cx="1219200" cy="762000"/>
            </a:xfrm>
            <a:prstGeom prst="line">
              <a:avLst/>
            </a:prstGeom>
            <a:noFill/>
            <a:ln w="9525">
              <a:solidFill>
                <a:schemeClr val="tx1"/>
              </a:solidFill>
              <a:round/>
              <a:headEnd/>
              <a:tailEnd/>
            </a:ln>
          </p:spPr>
          <p:txBody>
            <a:bodyPr wrap="none" anchor="ctr"/>
            <a:lstStyle/>
            <a:p>
              <a:endParaRPr lang="en-US"/>
            </a:p>
          </p:txBody>
        </p:sp>
        <p:sp>
          <p:nvSpPr>
            <p:cNvPr id="24" name="Line 20"/>
            <p:cNvSpPr>
              <a:spLocks noChangeShapeType="1"/>
            </p:cNvSpPr>
            <p:nvPr/>
          </p:nvSpPr>
          <p:spPr bwMode="auto">
            <a:xfrm>
              <a:off x="5105400" y="1828800"/>
              <a:ext cx="2209800" cy="762000"/>
            </a:xfrm>
            <a:prstGeom prst="line">
              <a:avLst/>
            </a:prstGeom>
            <a:noFill/>
            <a:ln w="9525">
              <a:solidFill>
                <a:schemeClr val="tx1"/>
              </a:solidFill>
              <a:round/>
              <a:headEnd/>
              <a:tailEnd/>
            </a:ln>
          </p:spPr>
          <p:txBody>
            <a:bodyPr wrap="none" anchor="ctr"/>
            <a:lstStyle/>
            <a:p>
              <a:endParaRPr lang="en-US"/>
            </a:p>
          </p:txBody>
        </p:sp>
        <p:sp>
          <p:nvSpPr>
            <p:cNvPr id="25" name="Line 21"/>
            <p:cNvSpPr>
              <a:spLocks noChangeShapeType="1"/>
            </p:cNvSpPr>
            <p:nvPr/>
          </p:nvSpPr>
          <p:spPr bwMode="auto">
            <a:xfrm flipH="1">
              <a:off x="2819400" y="2819400"/>
              <a:ext cx="990600" cy="838200"/>
            </a:xfrm>
            <a:prstGeom prst="line">
              <a:avLst/>
            </a:prstGeom>
            <a:noFill/>
            <a:ln w="9525">
              <a:solidFill>
                <a:schemeClr val="tx1"/>
              </a:solidFill>
              <a:round/>
              <a:headEnd/>
              <a:tailEnd/>
            </a:ln>
          </p:spPr>
          <p:txBody>
            <a:bodyPr wrap="none" anchor="ctr"/>
            <a:lstStyle/>
            <a:p>
              <a:endParaRPr lang="en-US"/>
            </a:p>
          </p:txBody>
        </p:sp>
        <p:sp>
          <p:nvSpPr>
            <p:cNvPr id="26" name="Line 22"/>
            <p:cNvSpPr>
              <a:spLocks noChangeShapeType="1"/>
            </p:cNvSpPr>
            <p:nvPr/>
          </p:nvSpPr>
          <p:spPr bwMode="auto">
            <a:xfrm>
              <a:off x="3810000" y="2819400"/>
              <a:ext cx="838200" cy="838200"/>
            </a:xfrm>
            <a:prstGeom prst="line">
              <a:avLst/>
            </a:prstGeom>
            <a:noFill/>
            <a:ln w="9525">
              <a:solidFill>
                <a:schemeClr val="tx1"/>
              </a:solidFill>
              <a:round/>
              <a:headEnd/>
              <a:tailEnd/>
            </a:ln>
          </p:spPr>
          <p:txBody>
            <a:bodyPr wrap="none" anchor="ctr"/>
            <a:lstStyle/>
            <a:p>
              <a:endParaRPr lang="en-US"/>
            </a:p>
          </p:txBody>
        </p:sp>
        <p:sp>
          <p:nvSpPr>
            <p:cNvPr id="27" name="Line 23"/>
            <p:cNvSpPr>
              <a:spLocks noChangeShapeType="1"/>
            </p:cNvSpPr>
            <p:nvPr/>
          </p:nvSpPr>
          <p:spPr bwMode="auto">
            <a:xfrm flipH="1">
              <a:off x="6477000" y="2819400"/>
              <a:ext cx="990600" cy="838200"/>
            </a:xfrm>
            <a:prstGeom prst="line">
              <a:avLst/>
            </a:prstGeom>
            <a:noFill/>
            <a:ln w="9525">
              <a:solidFill>
                <a:schemeClr val="tx1"/>
              </a:solidFill>
              <a:round/>
              <a:headEnd/>
              <a:tailEnd/>
            </a:ln>
          </p:spPr>
          <p:txBody>
            <a:bodyPr wrap="none" anchor="ctr"/>
            <a:lstStyle/>
            <a:p>
              <a:endParaRPr lang="en-US"/>
            </a:p>
          </p:txBody>
        </p:sp>
        <p:sp>
          <p:nvSpPr>
            <p:cNvPr id="28" name="Line 24"/>
            <p:cNvSpPr>
              <a:spLocks noChangeShapeType="1"/>
            </p:cNvSpPr>
            <p:nvPr/>
          </p:nvSpPr>
          <p:spPr bwMode="auto">
            <a:xfrm>
              <a:off x="7467600" y="2819400"/>
              <a:ext cx="1143000" cy="838200"/>
            </a:xfrm>
            <a:prstGeom prst="line">
              <a:avLst/>
            </a:prstGeom>
            <a:noFill/>
            <a:ln w="9525">
              <a:solidFill>
                <a:schemeClr val="tx1"/>
              </a:solidFill>
              <a:round/>
              <a:headEnd/>
              <a:tailEnd/>
            </a:ln>
          </p:spPr>
          <p:txBody>
            <a:bodyPr wrap="none" anchor="ctr"/>
            <a:lstStyle/>
            <a:p>
              <a:endParaRPr lang="en-US"/>
            </a:p>
          </p:txBody>
        </p:sp>
        <p:sp>
          <p:nvSpPr>
            <p:cNvPr id="29" name="Line 25"/>
            <p:cNvSpPr>
              <a:spLocks noChangeShapeType="1"/>
            </p:cNvSpPr>
            <p:nvPr/>
          </p:nvSpPr>
          <p:spPr bwMode="auto">
            <a:xfrm flipH="1">
              <a:off x="2362200" y="3886200"/>
              <a:ext cx="533400" cy="762000"/>
            </a:xfrm>
            <a:prstGeom prst="line">
              <a:avLst/>
            </a:prstGeom>
            <a:noFill/>
            <a:ln w="9525">
              <a:solidFill>
                <a:schemeClr val="tx1"/>
              </a:solidFill>
              <a:round/>
              <a:headEnd/>
              <a:tailEnd/>
            </a:ln>
          </p:spPr>
          <p:txBody>
            <a:bodyPr wrap="none" anchor="ctr"/>
            <a:lstStyle/>
            <a:p>
              <a:endParaRPr lang="en-US"/>
            </a:p>
          </p:txBody>
        </p:sp>
        <p:sp>
          <p:nvSpPr>
            <p:cNvPr id="30" name="Line 26"/>
            <p:cNvSpPr>
              <a:spLocks noChangeShapeType="1"/>
            </p:cNvSpPr>
            <p:nvPr/>
          </p:nvSpPr>
          <p:spPr bwMode="auto">
            <a:xfrm>
              <a:off x="2895600" y="3886200"/>
              <a:ext cx="609600" cy="838200"/>
            </a:xfrm>
            <a:prstGeom prst="line">
              <a:avLst/>
            </a:prstGeom>
            <a:noFill/>
            <a:ln w="9525">
              <a:solidFill>
                <a:schemeClr val="tx1"/>
              </a:solidFill>
              <a:round/>
              <a:headEnd/>
              <a:tailEnd/>
            </a:ln>
          </p:spPr>
          <p:txBody>
            <a:bodyPr wrap="none" anchor="ctr"/>
            <a:lstStyle/>
            <a:p>
              <a:endParaRPr lang="en-US"/>
            </a:p>
          </p:txBody>
        </p:sp>
        <p:sp>
          <p:nvSpPr>
            <p:cNvPr id="31" name="Line 27"/>
            <p:cNvSpPr>
              <a:spLocks noChangeShapeType="1"/>
            </p:cNvSpPr>
            <p:nvPr/>
          </p:nvSpPr>
          <p:spPr bwMode="auto">
            <a:xfrm flipH="1">
              <a:off x="4191000" y="3886200"/>
              <a:ext cx="381000" cy="304800"/>
            </a:xfrm>
            <a:prstGeom prst="line">
              <a:avLst/>
            </a:prstGeom>
            <a:noFill/>
            <a:ln w="9525">
              <a:solidFill>
                <a:schemeClr val="tx1"/>
              </a:solidFill>
              <a:round/>
              <a:headEnd/>
              <a:tailEnd/>
            </a:ln>
          </p:spPr>
          <p:txBody>
            <a:bodyPr wrap="none" anchor="ctr"/>
            <a:lstStyle/>
            <a:p>
              <a:endParaRPr lang="en-US"/>
            </a:p>
          </p:txBody>
        </p:sp>
        <p:sp>
          <p:nvSpPr>
            <p:cNvPr id="32" name="Line 28"/>
            <p:cNvSpPr>
              <a:spLocks noChangeShapeType="1"/>
            </p:cNvSpPr>
            <p:nvPr/>
          </p:nvSpPr>
          <p:spPr bwMode="auto">
            <a:xfrm>
              <a:off x="4572000" y="3886200"/>
              <a:ext cx="381000" cy="304800"/>
            </a:xfrm>
            <a:prstGeom prst="line">
              <a:avLst/>
            </a:prstGeom>
            <a:noFill/>
            <a:ln w="9525">
              <a:solidFill>
                <a:schemeClr val="tx1"/>
              </a:solidFill>
              <a:round/>
              <a:headEnd/>
              <a:tailEnd/>
            </a:ln>
          </p:spPr>
          <p:txBody>
            <a:bodyPr wrap="none" anchor="ctr"/>
            <a:lstStyle/>
            <a:p>
              <a:endParaRPr lang="en-US"/>
            </a:p>
          </p:txBody>
        </p:sp>
        <p:sp>
          <p:nvSpPr>
            <p:cNvPr id="33" name="Line 29"/>
            <p:cNvSpPr>
              <a:spLocks noChangeShapeType="1"/>
            </p:cNvSpPr>
            <p:nvPr/>
          </p:nvSpPr>
          <p:spPr bwMode="auto">
            <a:xfrm flipH="1">
              <a:off x="8229600" y="3886200"/>
              <a:ext cx="381000" cy="304800"/>
            </a:xfrm>
            <a:prstGeom prst="line">
              <a:avLst/>
            </a:prstGeom>
            <a:noFill/>
            <a:ln w="9525">
              <a:solidFill>
                <a:schemeClr val="tx1"/>
              </a:solidFill>
              <a:round/>
              <a:headEnd/>
              <a:tailEnd/>
            </a:ln>
          </p:spPr>
          <p:txBody>
            <a:bodyPr wrap="none" anchor="ctr"/>
            <a:lstStyle/>
            <a:p>
              <a:endParaRPr lang="en-US"/>
            </a:p>
          </p:txBody>
        </p:sp>
        <p:sp>
          <p:nvSpPr>
            <p:cNvPr id="34" name="Line 30"/>
            <p:cNvSpPr>
              <a:spLocks noChangeShapeType="1"/>
            </p:cNvSpPr>
            <p:nvPr/>
          </p:nvSpPr>
          <p:spPr bwMode="auto">
            <a:xfrm>
              <a:off x="8610600" y="3886200"/>
              <a:ext cx="381000" cy="304800"/>
            </a:xfrm>
            <a:prstGeom prst="line">
              <a:avLst/>
            </a:prstGeom>
            <a:noFill/>
            <a:ln w="9525">
              <a:solidFill>
                <a:schemeClr val="tx1"/>
              </a:solidFill>
              <a:round/>
              <a:headEnd/>
              <a:tailEnd/>
            </a:ln>
          </p:spPr>
          <p:txBody>
            <a:bodyPr wrap="none" anchor="ctr"/>
            <a:lstStyle/>
            <a:p>
              <a:endParaRPr lang="en-US"/>
            </a:p>
          </p:txBody>
        </p:sp>
        <p:sp>
          <p:nvSpPr>
            <p:cNvPr id="35" name="Line 31"/>
            <p:cNvSpPr>
              <a:spLocks noChangeShapeType="1"/>
            </p:cNvSpPr>
            <p:nvPr/>
          </p:nvSpPr>
          <p:spPr bwMode="auto">
            <a:xfrm flipH="1">
              <a:off x="2057400" y="5105400"/>
              <a:ext cx="381000" cy="304800"/>
            </a:xfrm>
            <a:prstGeom prst="line">
              <a:avLst/>
            </a:prstGeom>
            <a:noFill/>
            <a:ln w="9525">
              <a:solidFill>
                <a:schemeClr val="tx1"/>
              </a:solidFill>
              <a:round/>
              <a:headEnd/>
              <a:tailEnd/>
            </a:ln>
          </p:spPr>
          <p:txBody>
            <a:bodyPr wrap="none" anchor="ctr"/>
            <a:lstStyle/>
            <a:p>
              <a:endParaRPr lang="en-US"/>
            </a:p>
          </p:txBody>
        </p:sp>
        <p:sp>
          <p:nvSpPr>
            <p:cNvPr id="36" name="Line 32"/>
            <p:cNvSpPr>
              <a:spLocks noChangeShapeType="1"/>
            </p:cNvSpPr>
            <p:nvPr/>
          </p:nvSpPr>
          <p:spPr bwMode="auto">
            <a:xfrm>
              <a:off x="2438400" y="5105400"/>
              <a:ext cx="381000" cy="304800"/>
            </a:xfrm>
            <a:prstGeom prst="line">
              <a:avLst/>
            </a:prstGeom>
            <a:noFill/>
            <a:ln w="9525">
              <a:solidFill>
                <a:schemeClr val="tx1"/>
              </a:solidFill>
              <a:round/>
              <a:headEnd/>
              <a:tailEnd/>
            </a:ln>
          </p:spPr>
          <p:txBody>
            <a:bodyPr wrap="none" anchor="ctr"/>
            <a:lstStyle/>
            <a:p>
              <a:endParaRPr lang="en-US"/>
            </a:p>
          </p:txBody>
        </p:sp>
        <p:sp>
          <p:nvSpPr>
            <p:cNvPr id="37" name="Line 33"/>
            <p:cNvSpPr>
              <a:spLocks noChangeShapeType="1"/>
            </p:cNvSpPr>
            <p:nvPr/>
          </p:nvSpPr>
          <p:spPr bwMode="auto">
            <a:xfrm flipH="1">
              <a:off x="4876800" y="4953000"/>
              <a:ext cx="685800" cy="762000"/>
            </a:xfrm>
            <a:prstGeom prst="line">
              <a:avLst/>
            </a:prstGeom>
            <a:noFill/>
            <a:ln w="9525">
              <a:solidFill>
                <a:schemeClr val="tx1"/>
              </a:solidFill>
              <a:round/>
              <a:headEnd/>
              <a:tailEnd/>
            </a:ln>
          </p:spPr>
          <p:txBody>
            <a:bodyPr wrap="none" anchor="ctr"/>
            <a:lstStyle/>
            <a:p>
              <a:endParaRPr lang="en-US"/>
            </a:p>
          </p:txBody>
        </p:sp>
        <p:sp>
          <p:nvSpPr>
            <p:cNvPr id="38" name="Line 34"/>
            <p:cNvSpPr>
              <a:spLocks noChangeShapeType="1"/>
            </p:cNvSpPr>
            <p:nvPr/>
          </p:nvSpPr>
          <p:spPr bwMode="auto">
            <a:xfrm>
              <a:off x="5562600" y="4953000"/>
              <a:ext cx="990600" cy="685800"/>
            </a:xfrm>
            <a:prstGeom prst="line">
              <a:avLst/>
            </a:prstGeom>
            <a:noFill/>
            <a:ln w="9525">
              <a:solidFill>
                <a:schemeClr val="tx1"/>
              </a:solidFill>
              <a:round/>
              <a:headEnd/>
              <a:tailEnd/>
            </a:ln>
          </p:spPr>
          <p:txBody>
            <a:bodyPr wrap="none" anchor="ctr"/>
            <a:lstStyle/>
            <a:p>
              <a:endParaRPr lang="en-US"/>
            </a:p>
          </p:txBody>
        </p:sp>
        <p:sp>
          <p:nvSpPr>
            <p:cNvPr id="39" name="Text Box 35"/>
            <p:cNvSpPr txBox="1">
              <a:spLocks noChangeArrowheads="1"/>
            </p:cNvSpPr>
            <p:nvPr/>
          </p:nvSpPr>
          <p:spPr bwMode="auto">
            <a:xfrm>
              <a:off x="304800" y="1524000"/>
              <a:ext cx="487363" cy="457200"/>
            </a:xfrm>
            <a:prstGeom prst="rect">
              <a:avLst/>
            </a:prstGeom>
            <a:noFill/>
            <a:ln w="9525">
              <a:noFill/>
              <a:miter lim="800000"/>
              <a:headEnd/>
              <a:tailEnd/>
            </a:ln>
          </p:spPr>
          <p:txBody>
            <a:bodyPr wrap="none">
              <a:spAutoFit/>
            </a:bodyPr>
            <a:lstStyle/>
            <a:p>
              <a:pPr eaLnBrk="0" hangingPunct="0"/>
              <a:r>
                <a:rPr lang="en-US" sz="2400" dirty="0">
                  <a:solidFill>
                    <a:schemeClr val="hlink"/>
                  </a:solidFill>
                  <a:latin typeface="Times New Roman" pitchFamily="18" charset="0"/>
                </a:rPr>
                <a:t>all</a:t>
              </a:r>
              <a:endParaRPr lang="en-US" sz="2400" dirty="0">
                <a:latin typeface="Times New Roman" pitchFamily="18" charset="0"/>
              </a:endParaRPr>
            </a:p>
          </p:txBody>
        </p:sp>
        <p:sp>
          <p:nvSpPr>
            <p:cNvPr id="40" name="Text Box 36"/>
            <p:cNvSpPr txBox="1">
              <a:spLocks noChangeArrowheads="1"/>
            </p:cNvSpPr>
            <p:nvPr/>
          </p:nvSpPr>
          <p:spPr bwMode="auto">
            <a:xfrm>
              <a:off x="228600" y="2514600"/>
              <a:ext cx="962025" cy="457200"/>
            </a:xfrm>
            <a:prstGeom prst="rect">
              <a:avLst/>
            </a:prstGeom>
            <a:noFill/>
            <a:ln w="9525">
              <a:noFill/>
              <a:miter lim="800000"/>
              <a:headEnd/>
              <a:tailEnd/>
            </a:ln>
          </p:spPr>
          <p:txBody>
            <a:bodyPr wrap="none">
              <a:spAutoFit/>
            </a:bodyPr>
            <a:lstStyle/>
            <a:p>
              <a:pPr eaLnBrk="0" hangingPunct="0"/>
              <a:r>
                <a:rPr lang="en-US" sz="2400">
                  <a:solidFill>
                    <a:schemeClr val="hlink"/>
                  </a:solidFill>
                  <a:latin typeface="Times New Roman" pitchFamily="18" charset="0"/>
                </a:rPr>
                <a:t>region</a:t>
              </a:r>
              <a:endParaRPr lang="en-US" sz="2400">
                <a:latin typeface="Times New Roman" pitchFamily="18" charset="0"/>
              </a:endParaRPr>
            </a:p>
          </p:txBody>
        </p:sp>
        <p:sp>
          <p:nvSpPr>
            <p:cNvPr id="41" name="Text Box 37"/>
            <p:cNvSpPr txBox="1">
              <a:spLocks noChangeArrowheads="1"/>
            </p:cNvSpPr>
            <p:nvPr/>
          </p:nvSpPr>
          <p:spPr bwMode="auto">
            <a:xfrm>
              <a:off x="304800" y="5638800"/>
              <a:ext cx="893763" cy="457200"/>
            </a:xfrm>
            <a:prstGeom prst="rect">
              <a:avLst/>
            </a:prstGeom>
            <a:noFill/>
            <a:ln w="9525">
              <a:noFill/>
              <a:miter lim="800000"/>
              <a:headEnd/>
              <a:tailEnd/>
            </a:ln>
          </p:spPr>
          <p:txBody>
            <a:bodyPr wrap="none">
              <a:spAutoFit/>
            </a:bodyPr>
            <a:lstStyle/>
            <a:p>
              <a:pPr eaLnBrk="0" hangingPunct="0"/>
              <a:r>
                <a:rPr lang="en-US" sz="2400">
                  <a:solidFill>
                    <a:schemeClr val="hlink"/>
                  </a:solidFill>
                  <a:latin typeface="Times New Roman" pitchFamily="18" charset="0"/>
                </a:rPr>
                <a:t>office</a:t>
              </a:r>
              <a:endParaRPr lang="en-US" sz="2400">
                <a:latin typeface="Times New Roman" pitchFamily="18" charset="0"/>
              </a:endParaRPr>
            </a:p>
          </p:txBody>
        </p:sp>
        <p:sp>
          <p:nvSpPr>
            <p:cNvPr id="42" name="Line 38"/>
            <p:cNvSpPr>
              <a:spLocks noChangeShapeType="1"/>
            </p:cNvSpPr>
            <p:nvPr/>
          </p:nvSpPr>
          <p:spPr bwMode="auto">
            <a:xfrm flipH="1">
              <a:off x="7315200" y="5029200"/>
              <a:ext cx="381000" cy="304800"/>
            </a:xfrm>
            <a:prstGeom prst="line">
              <a:avLst/>
            </a:prstGeom>
            <a:noFill/>
            <a:ln w="9525">
              <a:solidFill>
                <a:schemeClr val="tx1"/>
              </a:solidFill>
              <a:round/>
              <a:headEnd/>
              <a:tailEnd/>
            </a:ln>
          </p:spPr>
          <p:txBody>
            <a:bodyPr wrap="none" anchor="ctr"/>
            <a:lstStyle/>
            <a:p>
              <a:endParaRPr lang="en-US"/>
            </a:p>
          </p:txBody>
        </p:sp>
        <p:sp>
          <p:nvSpPr>
            <p:cNvPr id="43" name="Line 39"/>
            <p:cNvSpPr>
              <a:spLocks noChangeShapeType="1"/>
            </p:cNvSpPr>
            <p:nvPr/>
          </p:nvSpPr>
          <p:spPr bwMode="auto">
            <a:xfrm>
              <a:off x="7696200" y="5029200"/>
              <a:ext cx="381000" cy="304800"/>
            </a:xfrm>
            <a:prstGeom prst="line">
              <a:avLst/>
            </a:prstGeom>
            <a:noFill/>
            <a:ln w="9525">
              <a:solidFill>
                <a:schemeClr val="tx1"/>
              </a:solidFill>
              <a:round/>
              <a:headEnd/>
              <a:tailEnd/>
            </a:ln>
          </p:spPr>
          <p:txBody>
            <a:bodyPr wrap="none" anchor="ctr"/>
            <a:lstStyle/>
            <a:p>
              <a:endParaRPr lang="en-US"/>
            </a:p>
          </p:txBody>
        </p:sp>
        <p:sp>
          <p:nvSpPr>
            <p:cNvPr id="44" name="Line 40"/>
            <p:cNvSpPr>
              <a:spLocks noChangeShapeType="1"/>
            </p:cNvSpPr>
            <p:nvPr/>
          </p:nvSpPr>
          <p:spPr bwMode="auto">
            <a:xfrm flipH="1">
              <a:off x="5638800" y="3886200"/>
              <a:ext cx="762000" cy="838200"/>
            </a:xfrm>
            <a:prstGeom prst="line">
              <a:avLst/>
            </a:prstGeom>
            <a:noFill/>
            <a:ln w="9525">
              <a:solidFill>
                <a:schemeClr val="tx1"/>
              </a:solidFill>
              <a:round/>
              <a:headEnd/>
              <a:tailEnd/>
            </a:ln>
          </p:spPr>
          <p:txBody>
            <a:bodyPr wrap="none" anchor="ctr"/>
            <a:lstStyle/>
            <a:p>
              <a:endParaRPr lang="en-US"/>
            </a:p>
          </p:txBody>
        </p:sp>
        <p:sp>
          <p:nvSpPr>
            <p:cNvPr id="45" name="Line 41"/>
            <p:cNvSpPr>
              <a:spLocks noChangeShapeType="1"/>
            </p:cNvSpPr>
            <p:nvPr/>
          </p:nvSpPr>
          <p:spPr bwMode="auto">
            <a:xfrm>
              <a:off x="6400800" y="3886200"/>
              <a:ext cx="1066800" cy="838200"/>
            </a:xfrm>
            <a:prstGeom prst="line">
              <a:avLst/>
            </a:prstGeom>
            <a:noFill/>
            <a:ln w="9525">
              <a:solidFill>
                <a:schemeClr val="tx1"/>
              </a:solidFill>
              <a:round/>
              <a:headEnd/>
              <a:tailEnd/>
            </a:ln>
          </p:spPr>
          <p:txBody>
            <a:bodyPr wrap="none" anchor="ctr"/>
            <a:lstStyle/>
            <a:p>
              <a:endParaRPr lang="en-US"/>
            </a:p>
          </p:txBody>
        </p:sp>
        <p:sp>
          <p:nvSpPr>
            <p:cNvPr id="46" name="Text Box 42"/>
            <p:cNvSpPr txBox="1">
              <a:spLocks noChangeArrowheads="1"/>
            </p:cNvSpPr>
            <p:nvPr/>
          </p:nvSpPr>
          <p:spPr bwMode="auto">
            <a:xfrm>
              <a:off x="228600" y="3581400"/>
              <a:ext cx="1114425" cy="457200"/>
            </a:xfrm>
            <a:prstGeom prst="rect">
              <a:avLst/>
            </a:prstGeom>
            <a:noFill/>
            <a:ln w="9525">
              <a:noFill/>
              <a:miter lim="800000"/>
              <a:headEnd/>
              <a:tailEnd/>
            </a:ln>
          </p:spPr>
          <p:txBody>
            <a:bodyPr wrap="none">
              <a:spAutoFit/>
            </a:bodyPr>
            <a:lstStyle/>
            <a:p>
              <a:pPr eaLnBrk="0" hangingPunct="0"/>
              <a:r>
                <a:rPr lang="en-US" sz="2400">
                  <a:solidFill>
                    <a:schemeClr val="hlink"/>
                  </a:solidFill>
                  <a:latin typeface="Times New Roman" pitchFamily="18" charset="0"/>
                </a:rPr>
                <a:t>country</a:t>
              </a:r>
            </a:p>
          </p:txBody>
        </p:sp>
        <p:sp>
          <p:nvSpPr>
            <p:cNvPr id="47" name="Line 43"/>
            <p:cNvSpPr>
              <a:spLocks noChangeShapeType="1"/>
            </p:cNvSpPr>
            <p:nvPr/>
          </p:nvSpPr>
          <p:spPr bwMode="auto">
            <a:xfrm>
              <a:off x="609600" y="1905000"/>
              <a:ext cx="0" cy="762000"/>
            </a:xfrm>
            <a:prstGeom prst="line">
              <a:avLst/>
            </a:prstGeom>
            <a:noFill/>
            <a:ln w="9525">
              <a:solidFill>
                <a:schemeClr val="tx1"/>
              </a:solidFill>
              <a:prstDash val="sysDot"/>
              <a:round/>
              <a:headEnd/>
              <a:tailEnd/>
            </a:ln>
          </p:spPr>
          <p:txBody>
            <a:bodyPr wrap="none" anchor="ctr"/>
            <a:lstStyle/>
            <a:p>
              <a:endParaRPr lang="en-US"/>
            </a:p>
          </p:txBody>
        </p:sp>
        <p:sp>
          <p:nvSpPr>
            <p:cNvPr id="48" name="Line 44"/>
            <p:cNvSpPr>
              <a:spLocks noChangeShapeType="1"/>
            </p:cNvSpPr>
            <p:nvPr/>
          </p:nvSpPr>
          <p:spPr bwMode="auto">
            <a:xfrm>
              <a:off x="609600" y="2971800"/>
              <a:ext cx="0" cy="762000"/>
            </a:xfrm>
            <a:prstGeom prst="line">
              <a:avLst/>
            </a:prstGeom>
            <a:noFill/>
            <a:ln w="9525">
              <a:solidFill>
                <a:schemeClr val="tx1"/>
              </a:solidFill>
              <a:prstDash val="sysDot"/>
              <a:round/>
              <a:headEnd/>
              <a:tailEnd/>
            </a:ln>
          </p:spPr>
          <p:txBody>
            <a:bodyPr wrap="none" anchor="ctr"/>
            <a:lstStyle/>
            <a:p>
              <a:endParaRPr lang="en-US"/>
            </a:p>
          </p:txBody>
        </p:sp>
        <p:sp>
          <p:nvSpPr>
            <p:cNvPr id="49" name="Line 45"/>
            <p:cNvSpPr>
              <a:spLocks noChangeShapeType="1"/>
            </p:cNvSpPr>
            <p:nvPr/>
          </p:nvSpPr>
          <p:spPr bwMode="auto">
            <a:xfrm>
              <a:off x="609600" y="3962400"/>
              <a:ext cx="0" cy="762000"/>
            </a:xfrm>
            <a:prstGeom prst="line">
              <a:avLst/>
            </a:prstGeom>
            <a:noFill/>
            <a:ln w="9525">
              <a:solidFill>
                <a:schemeClr val="tx1"/>
              </a:solidFill>
              <a:prstDash val="sysDot"/>
              <a:round/>
              <a:headEnd/>
              <a:tailEnd/>
            </a:ln>
          </p:spPr>
          <p:txBody>
            <a:bodyPr wrap="none" anchor="ctr"/>
            <a:lstStyle/>
            <a:p>
              <a:endParaRPr lang="en-US"/>
            </a:p>
          </p:txBody>
        </p:sp>
        <p:sp>
          <p:nvSpPr>
            <p:cNvPr id="50" name="Line 46"/>
            <p:cNvSpPr>
              <a:spLocks noChangeShapeType="1"/>
            </p:cNvSpPr>
            <p:nvPr/>
          </p:nvSpPr>
          <p:spPr bwMode="auto">
            <a:xfrm>
              <a:off x="609600" y="5029200"/>
              <a:ext cx="0" cy="685800"/>
            </a:xfrm>
            <a:prstGeom prst="line">
              <a:avLst/>
            </a:prstGeom>
            <a:noFill/>
            <a:ln w="9525">
              <a:solidFill>
                <a:schemeClr val="tx1"/>
              </a:solidFill>
              <a:prstDash val="sysDot"/>
              <a:round/>
              <a:headEnd/>
              <a:tailEnd/>
            </a:ln>
          </p:spPr>
          <p:txBody>
            <a:bodyPr wrap="none" anchor="ctr"/>
            <a:lstStyle/>
            <a:p>
              <a:endParaRPr lang="en-US"/>
            </a:p>
          </p:txBody>
        </p:sp>
        <p:sp>
          <p:nvSpPr>
            <p:cNvPr id="51" name="Text Box 47"/>
            <p:cNvSpPr txBox="1">
              <a:spLocks noChangeArrowheads="1"/>
            </p:cNvSpPr>
            <p:nvPr/>
          </p:nvSpPr>
          <p:spPr bwMode="auto">
            <a:xfrm>
              <a:off x="7086600" y="4648200"/>
              <a:ext cx="1165225" cy="457200"/>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rPr>
                <a:t>Toronto</a:t>
              </a:r>
            </a:p>
          </p:txBody>
        </p:sp>
        <p:sp>
          <p:nvSpPr>
            <p:cNvPr id="52" name="Text Box 48"/>
            <p:cNvSpPr txBox="1">
              <a:spLocks noChangeArrowheads="1"/>
            </p:cNvSpPr>
            <p:nvPr/>
          </p:nvSpPr>
          <p:spPr bwMode="auto">
            <a:xfrm>
              <a:off x="1828800" y="4648200"/>
              <a:ext cx="13350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Frankfurt</a:t>
              </a:r>
            </a:p>
          </p:txBody>
        </p:sp>
        <p:sp>
          <p:nvSpPr>
            <p:cNvPr id="53" name="Text Box 49"/>
            <p:cNvSpPr txBox="1">
              <a:spLocks noChangeArrowheads="1"/>
            </p:cNvSpPr>
            <p:nvPr/>
          </p:nvSpPr>
          <p:spPr bwMode="auto">
            <a:xfrm>
              <a:off x="304800" y="4648200"/>
              <a:ext cx="639763" cy="457200"/>
            </a:xfrm>
            <a:prstGeom prst="rect">
              <a:avLst/>
            </a:prstGeom>
            <a:noFill/>
            <a:ln w="9525">
              <a:noFill/>
              <a:miter lim="800000"/>
              <a:headEnd/>
              <a:tailEnd/>
            </a:ln>
          </p:spPr>
          <p:txBody>
            <a:bodyPr wrap="none">
              <a:spAutoFit/>
            </a:bodyPr>
            <a:lstStyle/>
            <a:p>
              <a:pPr eaLnBrk="0" hangingPunct="0"/>
              <a:r>
                <a:rPr lang="en-US" sz="2400">
                  <a:solidFill>
                    <a:schemeClr val="hlink"/>
                  </a:solidFill>
                  <a:latin typeface="Times New Roman" pitchFamily="18" charset="0"/>
                </a:rPr>
                <a:t>city</a:t>
              </a: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Conceptual Design of Data Warehouses</a:t>
            </a:r>
            <a:endParaRPr lang="en-US" sz="3600" dirty="0"/>
          </a:p>
        </p:txBody>
      </p:sp>
      <p:sp>
        <p:nvSpPr>
          <p:cNvPr id="3" name="Content Placeholder 2"/>
          <p:cNvSpPr>
            <a:spLocks noGrp="1"/>
          </p:cNvSpPr>
          <p:nvPr>
            <p:ph idx="1"/>
          </p:nvPr>
        </p:nvSpPr>
        <p:spPr>
          <a:xfrm>
            <a:off x="457200" y="3352800"/>
            <a:ext cx="8229600" cy="2971800"/>
          </a:xfrm>
        </p:spPr>
        <p:txBody>
          <a:bodyPr>
            <a:normAutofit fontScale="85000" lnSpcReduction="10000"/>
          </a:bodyPr>
          <a:lstStyle/>
          <a:p>
            <a:r>
              <a:rPr lang="en-US" dirty="0" smtClean="0"/>
              <a:t>Fact table in BCNF; dimension tables un-normalized.</a:t>
            </a:r>
          </a:p>
          <a:p>
            <a:pPr lvl="1"/>
            <a:r>
              <a:rPr lang="en-US" dirty="0" smtClean="0"/>
              <a:t>Dimension tables are small; updates/inserts/deletes are rare. So, anomalies less important than query performance.</a:t>
            </a:r>
          </a:p>
          <a:p>
            <a:r>
              <a:rPr lang="en-US" dirty="0" smtClean="0"/>
              <a:t>This kind of schema is very common in OLAP applications, and is called a </a:t>
            </a:r>
            <a:r>
              <a:rPr lang="en-US" dirty="0" smtClean="0">
                <a:solidFill>
                  <a:schemeClr val="accent2"/>
                </a:solidFill>
              </a:rPr>
              <a:t>star schema</a:t>
            </a:r>
            <a:r>
              <a:rPr lang="en-US" dirty="0" smtClean="0"/>
              <a:t>; computing the join of all these relations is called a </a:t>
            </a:r>
            <a:r>
              <a:rPr lang="en-US" dirty="0" smtClean="0">
                <a:solidFill>
                  <a:schemeClr val="accent2"/>
                </a:solidFill>
              </a:rPr>
              <a:t>star join</a:t>
            </a:r>
            <a:r>
              <a:rPr lang="en-US" dirty="0" smtClean="0"/>
              <a:t>.  </a:t>
            </a:r>
          </a:p>
          <a:p>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7</a:t>
            </a:fld>
            <a:endParaRPr lang="en-US"/>
          </a:p>
        </p:txBody>
      </p:sp>
      <p:graphicFrame>
        <p:nvGraphicFramePr>
          <p:cNvPr id="7" name="Table 6"/>
          <p:cNvGraphicFramePr>
            <a:graphicFrameLocks noGrp="1"/>
          </p:cNvGraphicFramePr>
          <p:nvPr/>
        </p:nvGraphicFramePr>
        <p:xfrm>
          <a:off x="1219200" y="1143000"/>
          <a:ext cx="4876800" cy="370840"/>
        </p:xfrm>
        <a:graphic>
          <a:graphicData uri="http://schemas.openxmlformats.org/drawingml/2006/table">
            <a:tbl>
              <a:tblPr firstRow="1" bandRow="1">
                <a:tableStyleId>{5C22544A-7EE6-4342-B048-85BDC9FD1C3A}</a:tableStyleId>
              </a:tblPr>
              <a:tblGrid>
                <a:gridCol w="914400"/>
                <a:gridCol w="711200"/>
                <a:gridCol w="812800"/>
                <a:gridCol w="838200"/>
                <a:gridCol w="914400"/>
                <a:gridCol w="685800"/>
              </a:tblGrid>
              <a:tr h="370840">
                <a:tc>
                  <a:txBody>
                    <a:bodyPr/>
                    <a:lstStyle/>
                    <a:p>
                      <a:r>
                        <a:rPr lang="en-US" dirty="0" err="1" smtClean="0"/>
                        <a:t>timeID</a:t>
                      </a:r>
                      <a:endParaRPr lang="en-US" dirty="0"/>
                    </a:p>
                  </a:txBody>
                  <a:tcPr/>
                </a:tc>
                <a:tc>
                  <a:txBody>
                    <a:bodyPr/>
                    <a:lstStyle/>
                    <a:p>
                      <a:r>
                        <a:rPr lang="en-US" dirty="0" smtClean="0"/>
                        <a:t>Date</a:t>
                      </a:r>
                      <a:endParaRPr lang="en-US" dirty="0"/>
                    </a:p>
                  </a:txBody>
                  <a:tcPr/>
                </a:tc>
                <a:tc>
                  <a:txBody>
                    <a:bodyPr/>
                    <a:lstStyle/>
                    <a:p>
                      <a:r>
                        <a:rPr lang="en-US" dirty="0" smtClean="0"/>
                        <a:t>Week</a:t>
                      </a:r>
                      <a:endParaRPr lang="en-US" dirty="0"/>
                    </a:p>
                  </a:txBody>
                  <a:tcPr/>
                </a:tc>
                <a:tc>
                  <a:txBody>
                    <a:bodyPr/>
                    <a:lstStyle/>
                    <a:p>
                      <a:r>
                        <a:rPr lang="en-US" dirty="0" smtClean="0"/>
                        <a:t>Month</a:t>
                      </a:r>
                      <a:endParaRPr lang="en-US" dirty="0"/>
                    </a:p>
                  </a:txBody>
                  <a:tcPr/>
                </a:tc>
                <a:tc>
                  <a:txBody>
                    <a:bodyPr/>
                    <a:lstStyle/>
                    <a:p>
                      <a:r>
                        <a:rPr lang="en-US" dirty="0" err="1" smtClean="0"/>
                        <a:t>Quater</a:t>
                      </a:r>
                      <a:endParaRPr lang="en-US" dirty="0"/>
                    </a:p>
                  </a:txBody>
                  <a:tcPr/>
                </a:tc>
                <a:tc>
                  <a:txBody>
                    <a:bodyPr/>
                    <a:lstStyle/>
                    <a:p>
                      <a:r>
                        <a:rPr lang="en-US" dirty="0" smtClean="0"/>
                        <a:t>Year</a:t>
                      </a:r>
                      <a:endParaRPr lang="en-US" dirty="0"/>
                    </a:p>
                  </a:txBody>
                  <a:tcPr/>
                </a:tc>
              </a:tr>
            </a:tbl>
          </a:graphicData>
        </a:graphic>
      </p:graphicFrame>
      <p:graphicFrame>
        <p:nvGraphicFramePr>
          <p:cNvPr id="8" name="Table 7"/>
          <p:cNvGraphicFramePr>
            <a:graphicFrameLocks noGrp="1"/>
          </p:cNvGraphicFramePr>
          <p:nvPr/>
        </p:nvGraphicFramePr>
        <p:xfrm>
          <a:off x="2438400" y="1981200"/>
          <a:ext cx="4064000" cy="370840"/>
        </p:xfrm>
        <a:graphic>
          <a:graphicData uri="http://schemas.openxmlformats.org/drawingml/2006/table">
            <a:tbl>
              <a:tblPr firstRow="1" bandRow="1">
                <a:tableStyleId>{21E4AEA4-8DFA-4A89-87EB-49C32662AFE0}</a:tableStyleId>
              </a:tblPr>
              <a:tblGrid>
                <a:gridCol w="1016000"/>
                <a:gridCol w="1016000"/>
                <a:gridCol w="1016000"/>
                <a:gridCol w="1016000"/>
              </a:tblGrid>
              <a:tr h="370840">
                <a:tc>
                  <a:txBody>
                    <a:bodyPr/>
                    <a:lstStyle/>
                    <a:p>
                      <a:r>
                        <a:rPr lang="en-US" dirty="0" err="1" smtClean="0"/>
                        <a:t>Pid</a:t>
                      </a:r>
                      <a:endParaRPr lang="en-US" dirty="0"/>
                    </a:p>
                  </a:txBody>
                  <a:tcPr/>
                </a:tc>
                <a:tc>
                  <a:txBody>
                    <a:bodyPr/>
                    <a:lstStyle/>
                    <a:p>
                      <a:r>
                        <a:rPr lang="en-US" dirty="0" err="1" smtClean="0"/>
                        <a:t>Timeid</a:t>
                      </a:r>
                      <a:endParaRPr lang="en-US" dirty="0"/>
                    </a:p>
                  </a:txBody>
                  <a:tcPr/>
                </a:tc>
                <a:tc>
                  <a:txBody>
                    <a:bodyPr/>
                    <a:lstStyle/>
                    <a:p>
                      <a:r>
                        <a:rPr lang="en-US" dirty="0" err="1" smtClean="0"/>
                        <a:t>Locid</a:t>
                      </a:r>
                      <a:endParaRPr lang="en-US" dirty="0"/>
                    </a:p>
                  </a:txBody>
                  <a:tcPr/>
                </a:tc>
                <a:tc>
                  <a:txBody>
                    <a:bodyPr/>
                    <a:lstStyle/>
                    <a:p>
                      <a:r>
                        <a:rPr lang="en-US" dirty="0" smtClean="0"/>
                        <a:t>Sales</a:t>
                      </a:r>
                      <a:endParaRPr lang="en-US" dirty="0"/>
                    </a:p>
                  </a:txBody>
                  <a:tcPr/>
                </a:tc>
              </a:tr>
            </a:tbl>
          </a:graphicData>
        </a:graphic>
      </p:graphicFrame>
      <p:graphicFrame>
        <p:nvGraphicFramePr>
          <p:cNvPr id="9" name="Table 8"/>
          <p:cNvGraphicFramePr>
            <a:graphicFrameLocks noGrp="1"/>
          </p:cNvGraphicFramePr>
          <p:nvPr/>
        </p:nvGraphicFramePr>
        <p:xfrm>
          <a:off x="1524000" y="2819400"/>
          <a:ext cx="3581400" cy="370840"/>
        </p:xfrm>
        <a:graphic>
          <a:graphicData uri="http://schemas.openxmlformats.org/drawingml/2006/table">
            <a:tbl>
              <a:tblPr firstRow="1" bandRow="1">
                <a:tableStyleId>{5C22544A-7EE6-4342-B048-85BDC9FD1C3A}</a:tableStyleId>
              </a:tblPr>
              <a:tblGrid>
                <a:gridCol w="533400"/>
                <a:gridCol w="990600"/>
                <a:gridCol w="1162050"/>
                <a:gridCol w="895350"/>
              </a:tblGrid>
              <a:tr h="370840">
                <a:tc>
                  <a:txBody>
                    <a:bodyPr/>
                    <a:lstStyle/>
                    <a:p>
                      <a:r>
                        <a:rPr lang="en-US" dirty="0" err="1" smtClean="0"/>
                        <a:t>Pid</a:t>
                      </a:r>
                      <a:endParaRPr lang="en-US" dirty="0"/>
                    </a:p>
                  </a:txBody>
                  <a:tcPr/>
                </a:tc>
                <a:tc>
                  <a:txBody>
                    <a:bodyPr/>
                    <a:lstStyle/>
                    <a:p>
                      <a:r>
                        <a:rPr lang="en-US" dirty="0" err="1" smtClean="0"/>
                        <a:t>Pname</a:t>
                      </a:r>
                      <a:endParaRPr lang="en-US" dirty="0"/>
                    </a:p>
                  </a:txBody>
                  <a:tcPr/>
                </a:tc>
                <a:tc>
                  <a:txBody>
                    <a:bodyPr/>
                    <a:lstStyle/>
                    <a:p>
                      <a:r>
                        <a:rPr lang="en-US" dirty="0" smtClean="0"/>
                        <a:t>Category</a:t>
                      </a:r>
                      <a:endParaRPr lang="en-US" dirty="0"/>
                    </a:p>
                  </a:txBody>
                  <a:tcPr/>
                </a:tc>
                <a:tc>
                  <a:txBody>
                    <a:bodyPr/>
                    <a:lstStyle/>
                    <a:p>
                      <a:r>
                        <a:rPr lang="en-US" dirty="0" smtClean="0"/>
                        <a:t>Price</a:t>
                      </a:r>
                      <a:endParaRPr lang="en-US" dirty="0"/>
                    </a:p>
                  </a:txBody>
                  <a:tcPr/>
                </a:tc>
              </a:tr>
            </a:tbl>
          </a:graphicData>
        </a:graphic>
      </p:graphicFrame>
      <p:graphicFrame>
        <p:nvGraphicFramePr>
          <p:cNvPr id="10" name="Table 9"/>
          <p:cNvGraphicFramePr>
            <a:graphicFrameLocks noGrp="1"/>
          </p:cNvGraphicFramePr>
          <p:nvPr/>
        </p:nvGraphicFramePr>
        <p:xfrm>
          <a:off x="5562600" y="2819400"/>
          <a:ext cx="3048000" cy="370840"/>
        </p:xfrm>
        <a:graphic>
          <a:graphicData uri="http://schemas.openxmlformats.org/drawingml/2006/table">
            <a:tbl>
              <a:tblPr firstRow="1" bandRow="1">
                <a:tableStyleId>{5C22544A-7EE6-4342-B048-85BDC9FD1C3A}</a:tableStyleId>
              </a:tblPr>
              <a:tblGrid>
                <a:gridCol w="703385"/>
                <a:gridCol w="625231"/>
                <a:gridCol w="728784"/>
                <a:gridCol w="990600"/>
              </a:tblGrid>
              <a:tr h="370840">
                <a:tc>
                  <a:txBody>
                    <a:bodyPr/>
                    <a:lstStyle/>
                    <a:p>
                      <a:r>
                        <a:rPr lang="en-US" dirty="0" err="1" smtClean="0"/>
                        <a:t>Locid</a:t>
                      </a:r>
                      <a:endParaRPr lang="en-US" dirty="0"/>
                    </a:p>
                  </a:txBody>
                  <a:tcPr/>
                </a:tc>
                <a:tc>
                  <a:txBody>
                    <a:bodyPr/>
                    <a:lstStyle/>
                    <a:p>
                      <a:r>
                        <a:rPr lang="en-US" dirty="0" smtClean="0"/>
                        <a:t>City</a:t>
                      </a:r>
                      <a:endParaRPr lang="en-US" dirty="0"/>
                    </a:p>
                  </a:txBody>
                  <a:tcPr/>
                </a:tc>
                <a:tc>
                  <a:txBody>
                    <a:bodyPr/>
                    <a:lstStyle/>
                    <a:p>
                      <a:r>
                        <a:rPr lang="en-US" dirty="0" smtClean="0"/>
                        <a:t>State</a:t>
                      </a:r>
                      <a:endParaRPr lang="en-US" dirty="0"/>
                    </a:p>
                  </a:txBody>
                  <a:tcPr/>
                </a:tc>
                <a:tc>
                  <a:txBody>
                    <a:bodyPr/>
                    <a:lstStyle/>
                    <a:p>
                      <a:r>
                        <a:rPr lang="en-US" dirty="0" smtClean="0"/>
                        <a:t>Country</a:t>
                      </a:r>
                    </a:p>
                  </a:txBody>
                  <a:tcPr/>
                </a:tc>
              </a:tr>
            </a:tbl>
          </a:graphicData>
        </a:graphic>
      </p:graphicFrame>
      <p:cxnSp>
        <p:nvCxnSpPr>
          <p:cNvPr id="12" name="Straight Arrow Connector 11"/>
          <p:cNvCxnSpPr/>
          <p:nvPr/>
        </p:nvCxnSpPr>
        <p:spPr>
          <a:xfrm>
            <a:off x="4953000" y="2362200"/>
            <a:ext cx="99060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1752600" y="1524000"/>
            <a:ext cx="2132806" cy="4579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1828800" y="2362200"/>
            <a:ext cx="114300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72200" y="1143000"/>
            <a:ext cx="804451" cy="369332"/>
          </a:xfrm>
          <a:prstGeom prst="rect">
            <a:avLst/>
          </a:prstGeom>
          <a:noFill/>
        </p:spPr>
        <p:txBody>
          <a:bodyPr wrap="none" rtlCol="0">
            <a:spAutoFit/>
          </a:bodyPr>
          <a:lstStyle/>
          <a:p>
            <a:r>
              <a:rPr lang="en-US" dirty="0" smtClean="0"/>
              <a:t>Times</a:t>
            </a:r>
            <a:endParaRPr lang="en-US" dirty="0"/>
          </a:p>
        </p:txBody>
      </p:sp>
      <p:sp>
        <p:nvSpPr>
          <p:cNvPr id="23" name="TextBox 22"/>
          <p:cNvSpPr txBox="1"/>
          <p:nvPr/>
        </p:nvSpPr>
        <p:spPr>
          <a:xfrm>
            <a:off x="6172200" y="1676400"/>
            <a:ext cx="2040046" cy="369332"/>
          </a:xfrm>
          <a:prstGeom prst="rect">
            <a:avLst/>
          </a:prstGeom>
          <a:noFill/>
        </p:spPr>
        <p:txBody>
          <a:bodyPr wrap="none" rtlCol="0">
            <a:spAutoFit/>
          </a:bodyPr>
          <a:lstStyle/>
          <a:p>
            <a:r>
              <a:rPr lang="en-US" dirty="0" smtClean="0"/>
              <a:t>Sales (Fact Table)</a:t>
            </a:r>
            <a:endParaRPr lang="en-US" dirty="0"/>
          </a:p>
        </p:txBody>
      </p:sp>
      <p:sp>
        <p:nvSpPr>
          <p:cNvPr id="24" name="TextBox 23"/>
          <p:cNvSpPr txBox="1"/>
          <p:nvPr/>
        </p:nvSpPr>
        <p:spPr>
          <a:xfrm>
            <a:off x="381000" y="2819400"/>
            <a:ext cx="1095172" cy="369332"/>
          </a:xfrm>
          <a:prstGeom prst="rect">
            <a:avLst/>
          </a:prstGeom>
          <a:noFill/>
        </p:spPr>
        <p:txBody>
          <a:bodyPr wrap="none" rtlCol="0">
            <a:spAutoFit/>
          </a:bodyPr>
          <a:lstStyle/>
          <a:p>
            <a:r>
              <a:rPr lang="en-US" dirty="0" smtClean="0"/>
              <a:t>Products</a:t>
            </a:r>
            <a:endParaRPr lang="en-US" dirty="0"/>
          </a:p>
        </p:txBody>
      </p:sp>
      <p:sp>
        <p:nvSpPr>
          <p:cNvPr id="25" name="TextBox 24"/>
          <p:cNvSpPr txBox="1"/>
          <p:nvPr/>
        </p:nvSpPr>
        <p:spPr>
          <a:xfrm>
            <a:off x="7620000" y="2438400"/>
            <a:ext cx="1172116" cy="369332"/>
          </a:xfrm>
          <a:prstGeom prst="rect">
            <a:avLst/>
          </a:prstGeom>
          <a:noFill/>
        </p:spPr>
        <p:txBody>
          <a:bodyPr wrap="none" rtlCol="0">
            <a:spAutoFit/>
          </a:bodyPr>
          <a:lstStyle/>
          <a:p>
            <a:r>
              <a:rPr lang="en-US" dirty="0" smtClean="0"/>
              <a:t>Locations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Example: Star Schema</a:t>
            </a:r>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8</a:t>
            </a:fld>
            <a:endParaRPr lang="en-US"/>
          </a:p>
        </p:txBody>
      </p:sp>
      <p:sp>
        <p:nvSpPr>
          <p:cNvPr id="7" name="Rectangle 3"/>
          <p:cNvSpPr txBox="1">
            <a:spLocks noChangeArrowheads="1"/>
          </p:cNvSpPr>
          <p:nvPr/>
        </p:nvSpPr>
        <p:spPr bwMode="auto">
          <a:xfrm>
            <a:off x="6419850" y="1676400"/>
            <a:ext cx="2495550" cy="430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a:t>
            </a:r>
          </a:p>
        </p:txBody>
      </p:sp>
      <p:grpSp>
        <p:nvGrpSpPr>
          <p:cNvPr id="9" name="Group 6"/>
          <p:cNvGrpSpPr>
            <a:grpSpLocks/>
          </p:cNvGrpSpPr>
          <p:nvPr/>
        </p:nvGrpSpPr>
        <p:grpSpPr bwMode="auto">
          <a:xfrm>
            <a:off x="304800" y="1295400"/>
            <a:ext cx="1819275" cy="2163763"/>
            <a:chOff x="277" y="1164"/>
            <a:chExt cx="1133" cy="1341"/>
          </a:xfrm>
        </p:grpSpPr>
        <p:sp>
          <p:nvSpPr>
            <p:cNvPr id="10"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time_key</a:t>
              </a:r>
            </a:p>
            <a:p>
              <a:pPr eaLnBrk="0" hangingPunct="0"/>
              <a:r>
                <a:rPr lang="en-US" sz="1800">
                  <a:latin typeface="Times New Roman" pitchFamily="18" charset="0"/>
                </a:rPr>
                <a:t>day</a:t>
              </a:r>
            </a:p>
            <a:p>
              <a:pPr eaLnBrk="0" hangingPunct="0"/>
              <a:r>
                <a:rPr lang="en-US" sz="1800">
                  <a:latin typeface="Times New Roman" pitchFamily="18" charset="0"/>
                </a:rPr>
                <a:t>day_of_the_week</a:t>
              </a:r>
            </a:p>
            <a:p>
              <a:pPr eaLnBrk="0" hangingPunct="0"/>
              <a:r>
                <a:rPr lang="en-US" sz="1800">
                  <a:latin typeface="Times New Roman" pitchFamily="18" charset="0"/>
                </a:rPr>
                <a:t>month</a:t>
              </a:r>
            </a:p>
            <a:p>
              <a:pPr eaLnBrk="0" hangingPunct="0"/>
              <a:r>
                <a:rPr lang="en-US" sz="1800">
                  <a:latin typeface="Times New Roman" pitchFamily="18" charset="0"/>
                </a:rPr>
                <a:t>quarter</a:t>
              </a:r>
            </a:p>
            <a:p>
              <a:pPr eaLnBrk="0" hangingPunct="0"/>
              <a:r>
                <a:rPr lang="en-US" sz="1800">
                  <a:latin typeface="Times New Roman" pitchFamily="18" charset="0"/>
                </a:rPr>
                <a:t>year</a:t>
              </a:r>
            </a:p>
          </p:txBody>
        </p:sp>
        <p:sp>
          <p:nvSpPr>
            <p:cNvPr id="11" name="Rectangle 8"/>
            <p:cNvSpPr>
              <a:spLocks noChangeArrowheads="1"/>
            </p:cNvSpPr>
            <p:nvPr/>
          </p:nvSpPr>
          <p:spPr bwMode="auto">
            <a:xfrm>
              <a:off x="277" y="1164"/>
              <a:ext cx="401" cy="252"/>
            </a:xfrm>
            <a:prstGeom prst="rect">
              <a:avLst/>
            </a:prstGeom>
            <a:noFill/>
            <a:ln w="9525">
              <a:noFill/>
              <a:miter lim="800000"/>
              <a:headEnd/>
              <a:tailEnd/>
            </a:ln>
          </p:spPr>
          <p:txBody>
            <a:bodyPr wrap="none" lIns="92075" tIns="46038" rIns="92075" bIns="46038">
              <a:spAutoFit/>
            </a:bodyPr>
            <a:lstStyle/>
            <a:p>
              <a:pPr eaLnBrk="0" hangingPunct="0"/>
              <a:r>
                <a:rPr lang="en-US" sz="2000" dirty="0">
                  <a:latin typeface="Times New Roman" pitchFamily="18" charset="0"/>
                </a:rPr>
                <a:t>time</a:t>
              </a:r>
            </a:p>
          </p:txBody>
        </p:sp>
      </p:grpSp>
      <p:grpSp>
        <p:nvGrpSpPr>
          <p:cNvPr id="12" name="Group 9"/>
          <p:cNvGrpSpPr>
            <a:grpSpLocks/>
          </p:cNvGrpSpPr>
          <p:nvPr/>
        </p:nvGrpSpPr>
        <p:grpSpPr bwMode="auto">
          <a:xfrm>
            <a:off x="6604000" y="3867150"/>
            <a:ext cx="1908175" cy="1884363"/>
            <a:chOff x="684" y="2196"/>
            <a:chExt cx="1189" cy="1168"/>
          </a:xfrm>
        </p:grpSpPr>
        <p:sp>
          <p:nvSpPr>
            <p:cNvPr id="13" name="Rectangle 10"/>
            <p:cNvSpPr>
              <a:spLocks noChangeArrowheads="1"/>
            </p:cNvSpPr>
            <p:nvPr/>
          </p:nvSpPr>
          <p:spPr bwMode="auto">
            <a:xfrm>
              <a:off x="684" y="2450"/>
              <a:ext cx="1189"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location_key</a:t>
              </a:r>
            </a:p>
            <a:p>
              <a:pPr eaLnBrk="0" hangingPunct="0"/>
              <a:r>
                <a:rPr lang="en-US" sz="1800">
                  <a:latin typeface="Times New Roman" pitchFamily="18" charset="0"/>
                </a:rPr>
                <a:t>street</a:t>
              </a:r>
            </a:p>
            <a:p>
              <a:pPr eaLnBrk="0" hangingPunct="0"/>
              <a:r>
                <a:rPr lang="en-US" sz="1800">
                  <a:latin typeface="Times New Roman" pitchFamily="18" charset="0"/>
                </a:rPr>
                <a:t>city</a:t>
              </a:r>
            </a:p>
            <a:p>
              <a:pPr eaLnBrk="0" hangingPunct="0"/>
              <a:r>
                <a:rPr lang="en-US" sz="1800">
                  <a:latin typeface="Times New Roman" pitchFamily="18" charset="0"/>
                </a:rPr>
                <a:t>province_or_street</a:t>
              </a:r>
            </a:p>
            <a:p>
              <a:pPr eaLnBrk="0" hangingPunct="0"/>
              <a:r>
                <a:rPr lang="en-US" sz="1800">
                  <a:latin typeface="Times New Roman" pitchFamily="18" charset="0"/>
                </a:rPr>
                <a:t>country</a:t>
              </a:r>
            </a:p>
          </p:txBody>
        </p:sp>
        <p:sp>
          <p:nvSpPr>
            <p:cNvPr id="14" name="Rectangle 11"/>
            <p:cNvSpPr>
              <a:spLocks noChangeArrowheads="1"/>
            </p:cNvSpPr>
            <p:nvPr/>
          </p:nvSpPr>
          <p:spPr bwMode="auto">
            <a:xfrm>
              <a:off x="684" y="2196"/>
              <a:ext cx="630" cy="252"/>
            </a:xfrm>
            <a:prstGeom prst="rect">
              <a:avLst/>
            </a:prstGeom>
            <a:noFill/>
            <a:ln w="9525">
              <a:noFill/>
              <a:miter lim="800000"/>
              <a:headEnd/>
              <a:tailEnd/>
            </a:ln>
          </p:spPr>
          <p:txBody>
            <a:bodyPr wrap="none" lIns="92075" tIns="46038" rIns="92075" bIns="46038">
              <a:spAutoFit/>
            </a:bodyPr>
            <a:lstStyle/>
            <a:p>
              <a:pPr eaLnBrk="0" hangingPunct="0"/>
              <a:r>
                <a:rPr lang="en-US" sz="2000" dirty="0">
                  <a:latin typeface="Times New Roman" pitchFamily="18" charset="0"/>
                </a:rPr>
                <a:t>location</a:t>
              </a:r>
            </a:p>
          </p:txBody>
        </p:sp>
      </p:grpSp>
      <p:sp>
        <p:nvSpPr>
          <p:cNvPr id="15" name="Rectangle 12"/>
          <p:cNvSpPr>
            <a:spLocks noChangeArrowheads="1"/>
          </p:cNvSpPr>
          <p:nvPr/>
        </p:nvSpPr>
        <p:spPr bwMode="auto">
          <a:xfrm>
            <a:off x="3451225" y="2279650"/>
            <a:ext cx="1860550" cy="396875"/>
          </a:xfrm>
          <a:prstGeom prst="rect">
            <a:avLst/>
          </a:prstGeom>
          <a:noFill/>
          <a:ln w="9525">
            <a:noFill/>
            <a:miter lim="800000"/>
            <a:headEnd/>
            <a:tailEnd/>
          </a:ln>
        </p:spPr>
        <p:txBody>
          <a:bodyPr wrap="none" lIns="92075" tIns="46038" rIns="92075" bIns="46038">
            <a:spAutoFit/>
          </a:bodyPr>
          <a:lstStyle/>
          <a:p>
            <a:pPr eaLnBrk="0" hangingPunct="0"/>
            <a:r>
              <a:rPr lang="en-US" sz="2000">
                <a:latin typeface="Times New Roman" pitchFamily="18" charset="0"/>
              </a:rPr>
              <a:t>Sales Fact Table</a:t>
            </a:r>
          </a:p>
        </p:txBody>
      </p:sp>
      <p:sp>
        <p:nvSpPr>
          <p:cNvPr id="17" name="Rectangle 14"/>
          <p:cNvSpPr>
            <a:spLocks noChangeArrowheads="1"/>
          </p:cNvSpPr>
          <p:nvPr/>
        </p:nvSpPr>
        <p:spPr bwMode="auto">
          <a:xfrm>
            <a:off x="3581400" y="2819400"/>
            <a:ext cx="2057400" cy="396875"/>
          </a:xfrm>
          <a:prstGeom prst="rect">
            <a:avLst/>
          </a:prstGeom>
          <a:solidFill>
            <a:srgbClr val="00FF99"/>
          </a:solidFill>
          <a:ln w="9525">
            <a:solidFill>
              <a:schemeClr val="tx1"/>
            </a:solidFill>
            <a:miter lim="800000"/>
            <a:headEnd/>
            <a:tailEnd/>
          </a:ln>
        </p:spPr>
        <p:txBody>
          <a:bodyPr lIns="92075" tIns="46038" rIns="92075" bIns="46038">
            <a:spAutoFit/>
          </a:bodyPr>
          <a:lstStyle/>
          <a:p>
            <a:pPr algn="ctr" eaLnBrk="0" hangingPunct="0"/>
            <a:r>
              <a:rPr lang="en-US" sz="2000" dirty="0">
                <a:latin typeface="Times New Roman" pitchFamily="18" charset="0"/>
              </a:rPr>
              <a:t>           </a:t>
            </a:r>
            <a:r>
              <a:rPr lang="en-US" sz="2000" dirty="0" err="1">
                <a:latin typeface="Times New Roman" pitchFamily="18" charset="0"/>
              </a:rPr>
              <a:t>time_key</a:t>
            </a:r>
            <a:endParaRPr lang="en-US" sz="2000" dirty="0">
              <a:latin typeface="Times New Roman" pitchFamily="18" charset="0"/>
            </a:endParaRPr>
          </a:p>
        </p:txBody>
      </p:sp>
      <p:sp>
        <p:nvSpPr>
          <p:cNvPr id="18" name="Rectangle 15"/>
          <p:cNvSpPr>
            <a:spLocks noChangeArrowheads="1"/>
          </p:cNvSpPr>
          <p:nvPr/>
        </p:nvSpPr>
        <p:spPr bwMode="auto">
          <a:xfrm>
            <a:off x="3581400" y="3274662"/>
            <a:ext cx="2055812" cy="400752"/>
          </a:xfrm>
          <a:prstGeom prst="rect">
            <a:avLst/>
          </a:prstGeom>
          <a:solidFill>
            <a:srgbClr val="FFCC99"/>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item_key</a:t>
            </a:r>
          </a:p>
        </p:txBody>
      </p:sp>
      <p:sp>
        <p:nvSpPr>
          <p:cNvPr id="20" name="Rectangle 17"/>
          <p:cNvSpPr>
            <a:spLocks noChangeArrowheads="1"/>
          </p:cNvSpPr>
          <p:nvPr/>
        </p:nvSpPr>
        <p:spPr bwMode="auto">
          <a:xfrm>
            <a:off x="3581400" y="3733801"/>
            <a:ext cx="2066925" cy="396875"/>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branch_key</a:t>
            </a:r>
            <a:endParaRPr lang="en-US" sz="2000" dirty="0">
              <a:latin typeface="Times New Roman" pitchFamily="18" charset="0"/>
            </a:endParaRPr>
          </a:p>
        </p:txBody>
      </p:sp>
      <p:sp>
        <p:nvSpPr>
          <p:cNvPr id="22" name="Rectangle 19"/>
          <p:cNvSpPr>
            <a:spLocks noChangeArrowheads="1"/>
          </p:cNvSpPr>
          <p:nvPr/>
        </p:nvSpPr>
        <p:spPr bwMode="auto">
          <a:xfrm>
            <a:off x="3581400" y="4189062"/>
            <a:ext cx="2065338" cy="396875"/>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2000">
                <a:latin typeface="Times New Roman" pitchFamily="18" charset="0"/>
              </a:rPr>
              <a:t>         location_key</a:t>
            </a:r>
          </a:p>
        </p:txBody>
      </p:sp>
      <p:sp>
        <p:nvSpPr>
          <p:cNvPr id="24" name="Rectangle 21"/>
          <p:cNvSpPr>
            <a:spLocks noChangeArrowheads="1"/>
          </p:cNvSpPr>
          <p:nvPr/>
        </p:nvSpPr>
        <p:spPr bwMode="auto">
          <a:xfrm>
            <a:off x="3581400" y="4644323"/>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units_sold</a:t>
            </a:r>
          </a:p>
        </p:txBody>
      </p:sp>
      <p:sp>
        <p:nvSpPr>
          <p:cNvPr id="26" name="Rectangle 23"/>
          <p:cNvSpPr>
            <a:spLocks noChangeArrowheads="1"/>
          </p:cNvSpPr>
          <p:nvPr/>
        </p:nvSpPr>
        <p:spPr bwMode="auto">
          <a:xfrm>
            <a:off x="3581400" y="5103462"/>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dollars_sold</a:t>
            </a:r>
            <a:endParaRPr lang="en-US" sz="2000" dirty="0">
              <a:latin typeface="Times New Roman" pitchFamily="18" charset="0"/>
            </a:endParaRPr>
          </a:p>
        </p:txBody>
      </p:sp>
      <p:sp>
        <p:nvSpPr>
          <p:cNvPr id="28" name="Rectangle 25"/>
          <p:cNvSpPr>
            <a:spLocks noChangeArrowheads="1"/>
          </p:cNvSpPr>
          <p:nvPr/>
        </p:nvSpPr>
        <p:spPr bwMode="auto">
          <a:xfrm>
            <a:off x="3581400" y="5562600"/>
            <a:ext cx="2057400"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avg_sales</a:t>
            </a:r>
          </a:p>
        </p:txBody>
      </p:sp>
      <p:sp>
        <p:nvSpPr>
          <p:cNvPr id="29" name="Rectangle 26"/>
          <p:cNvSpPr>
            <a:spLocks noChangeArrowheads="1"/>
          </p:cNvSpPr>
          <p:nvPr/>
        </p:nvSpPr>
        <p:spPr bwMode="auto">
          <a:xfrm>
            <a:off x="2057400" y="5905500"/>
            <a:ext cx="1219200" cy="40640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30" name="Line 27"/>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 name="Line 28"/>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 name="Line 29"/>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 name="Line 30"/>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4" name="Line 31"/>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p:spPr>
        <p:txBody>
          <a:bodyPr wrap="none" anchor="ctr"/>
          <a:lstStyle/>
          <a:p>
            <a:endParaRPr lang="en-US"/>
          </a:p>
        </p:txBody>
      </p:sp>
      <p:sp>
        <p:nvSpPr>
          <p:cNvPr id="35" name="Line 32"/>
          <p:cNvSpPr>
            <a:spLocks noChangeShapeType="1"/>
          </p:cNvSpPr>
          <p:nvPr/>
        </p:nvSpPr>
        <p:spPr bwMode="auto">
          <a:xfrm>
            <a:off x="5638800" y="4343400"/>
            <a:ext cx="914400" cy="1524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6" name="Line 33"/>
          <p:cNvSpPr>
            <a:spLocks noChangeShapeType="1"/>
          </p:cNvSpPr>
          <p:nvPr/>
        </p:nvSpPr>
        <p:spPr bwMode="auto">
          <a:xfrm flipV="1">
            <a:off x="5714999" y="2709862"/>
            <a:ext cx="942975" cy="719137"/>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37" name="Group 34"/>
          <p:cNvGrpSpPr>
            <a:grpSpLocks/>
          </p:cNvGrpSpPr>
          <p:nvPr/>
        </p:nvGrpSpPr>
        <p:grpSpPr bwMode="auto">
          <a:xfrm>
            <a:off x="6610350" y="1600200"/>
            <a:ext cx="1438275" cy="1925638"/>
            <a:chOff x="3796" y="983"/>
            <a:chExt cx="896" cy="1194"/>
          </a:xfrm>
        </p:grpSpPr>
        <p:sp>
          <p:nvSpPr>
            <p:cNvPr id="38"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dirty="0" err="1">
                  <a:latin typeface="Times New Roman" pitchFamily="18" charset="0"/>
                </a:rPr>
                <a:t>item_key</a:t>
              </a:r>
              <a:endParaRPr lang="en-US" sz="1800" dirty="0">
                <a:latin typeface="Times New Roman" pitchFamily="18" charset="0"/>
              </a:endParaRPr>
            </a:p>
            <a:p>
              <a:pPr eaLnBrk="0" hangingPunct="0"/>
              <a:r>
                <a:rPr lang="en-US" sz="1800" dirty="0" err="1">
                  <a:latin typeface="Times New Roman" pitchFamily="18" charset="0"/>
                </a:rPr>
                <a:t>item_name</a:t>
              </a:r>
              <a:endParaRPr lang="en-US" sz="1800" dirty="0">
                <a:latin typeface="Times New Roman" pitchFamily="18" charset="0"/>
              </a:endParaRPr>
            </a:p>
            <a:p>
              <a:pPr eaLnBrk="0" hangingPunct="0"/>
              <a:r>
                <a:rPr lang="en-US" sz="1800" dirty="0">
                  <a:latin typeface="Times New Roman" pitchFamily="18" charset="0"/>
                </a:rPr>
                <a:t>brand</a:t>
              </a:r>
            </a:p>
            <a:p>
              <a:pPr eaLnBrk="0" hangingPunct="0"/>
              <a:r>
                <a:rPr lang="en-US" sz="1800" dirty="0">
                  <a:latin typeface="Times New Roman" pitchFamily="18" charset="0"/>
                </a:rPr>
                <a:t>type</a:t>
              </a:r>
            </a:p>
            <a:p>
              <a:pPr eaLnBrk="0" hangingPunct="0"/>
              <a:r>
                <a:rPr lang="en-US" sz="1800" dirty="0" err="1">
                  <a:latin typeface="Times New Roman" pitchFamily="18" charset="0"/>
                </a:rPr>
                <a:t>supplier_type</a:t>
              </a:r>
              <a:endParaRPr lang="en-US" sz="1800" dirty="0">
                <a:latin typeface="Times New Roman" pitchFamily="18" charset="0"/>
              </a:endParaRPr>
            </a:p>
          </p:txBody>
        </p:sp>
        <p:sp>
          <p:nvSpPr>
            <p:cNvPr id="39" name="Text Box 36"/>
            <p:cNvSpPr txBox="1">
              <a:spLocks noChangeArrowheads="1"/>
            </p:cNvSpPr>
            <p:nvPr/>
          </p:nvSpPr>
          <p:spPr bwMode="auto">
            <a:xfrm>
              <a:off x="3926" y="983"/>
              <a:ext cx="457" cy="289"/>
            </a:xfrm>
            <a:prstGeom prst="rect">
              <a:avLst/>
            </a:prstGeom>
            <a:noFill/>
            <a:ln w="9525">
              <a:noFill/>
              <a:miter lim="800000"/>
              <a:headEnd/>
              <a:tailEnd/>
            </a:ln>
          </p:spPr>
          <p:txBody>
            <a:bodyPr wrap="none" anchor="ctr">
              <a:spAutoFit/>
            </a:bodyPr>
            <a:lstStyle/>
            <a:p>
              <a:pPr algn="ctr" eaLnBrk="0" hangingPunct="0"/>
              <a:r>
                <a:rPr lang="en-US" sz="2400" dirty="0">
                  <a:latin typeface="Times New Roman" pitchFamily="18" charset="0"/>
                </a:rPr>
                <a:t>item</a:t>
              </a:r>
            </a:p>
          </p:txBody>
        </p:sp>
      </p:grpSp>
      <p:grpSp>
        <p:nvGrpSpPr>
          <p:cNvPr id="40" name="Group 37"/>
          <p:cNvGrpSpPr>
            <a:grpSpLocks/>
          </p:cNvGrpSpPr>
          <p:nvPr/>
        </p:nvGrpSpPr>
        <p:grpSpPr bwMode="auto">
          <a:xfrm>
            <a:off x="838200" y="3886200"/>
            <a:ext cx="1509713" cy="1393825"/>
            <a:chOff x="3844" y="2426"/>
            <a:chExt cx="939" cy="864"/>
          </a:xfrm>
        </p:grpSpPr>
        <p:sp>
          <p:nvSpPr>
            <p:cNvPr id="41"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branch_key</a:t>
              </a:r>
            </a:p>
            <a:p>
              <a:pPr eaLnBrk="0" hangingPunct="0"/>
              <a:r>
                <a:rPr lang="en-US" sz="1800">
                  <a:latin typeface="Times New Roman" pitchFamily="18" charset="0"/>
                </a:rPr>
                <a:t>branch_name</a:t>
              </a:r>
            </a:p>
            <a:p>
              <a:pPr eaLnBrk="0" hangingPunct="0"/>
              <a:r>
                <a:rPr lang="en-US" sz="1800">
                  <a:latin typeface="Times New Roman" pitchFamily="18" charset="0"/>
                </a:rPr>
                <a:t>branch_type</a:t>
              </a:r>
            </a:p>
          </p:txBody>
        </p:sp>
        <p:sp>
          <p:nvSpPr>
            <p:cNvPr id="42" name="Text Box 39"/>
            <p:cNvSpPr txBox="1">
              <a:spLocks noChangeArrowheads="1"/>
            </p:cNvSpPr>
            <p:nvPr/>
          </p:nvSpPr>
          <p:spPr bwMode="auto">
            <a:xfrm>
              <a:off x="3844" y="2426"/>
              <a:ext cx="637" cy="289"/>
            </a:xfrm>
            <a:prstGeom prst="rect">
              <a:avLst/>
            </a:prstGeom>
            <a:noFill/>
            <a:ln w="9525">
              <a:noFill/>
              <a:miter lim="800000"/>
              <a:headEnd/>
              <a:tailEnd/>
            </a:ln>
          </p:spPr>
          <p:txBody>
            <a:bodyPr wrap="none">
              <a:spAutoFit/>
            </a:bodyPr>
            <a:lstStyle/>
            <a:p>
              <a:pPr algn="ctr" eaLnBrk="0" hangingPunct="0"/>
              <a:r>
                <a:rPr lang="en-US" sz="2400">
                  <a:latin typeface="Times New Roman" pitchFamily="18" charset="0"/>
                </a:rPr>
                <a:t>branch</a:t>
              </a:r>
            </a:p>
          </p:txBody>
        </p:sp>
      </p:grpSp>
      <p:sp>
        <p:nvSpPr>
          <p:cNvPr id="43" name="Rounded Rectangular Callout 42"/>
          <p:cNvSpPr/>
          <p:nvPr/>
        </p:nvSpPr>
        <p:spPr>
          <a:xfrm>
            <a:off x="2362200" y="1143000"/>
            <a:ext cx="4114800" cy="914400"/>
          </a:xfrm>
          <a:prstGeom prst="wedgeRoundRectCallout">
            <a:avLst>
              <a:gd name="adj1" fmla="val 22401"/>
              <a:gd name="adj2" fmla="val -74174"/>
              <a:gd name="adj3" fmla="val 166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 fact table in the middle connected to a set of dimension tables</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Example: Snowflake Schema</a:t>
            </a:r>
            <a:endParaRPr lang="en-US" dirty="0"/>
          </a:p>
        </p:txBody>
      </p:sp>
      <p:sp>
        <p:nvSpPr>
          <p:cNvPr id="4" name="Date Placeholder 3"/>
          <p:cNvSpPr>
            <a:spLocks noGrp="1"/>
          </p:cNvSpPr>
          <p:nvPr>
            <p:ph type="dt" sz="half" idx="10"/>
          </p:nvPr>
        </p:nvSpPr>
        <p:spPr/>
        <p:txBody>
          <a:bodyPr/>
          <a:lstStyle/>
          <a:p>
            <a:pPr>
              <a:defRPr/>
            </a:pPr>
            <a:r>
              <a:rPr lang="en-US" smtClean="0"/>
              <a:t>3/30/2010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9</a:t>
            </a:fld>
            <a:endParaRPr lang="en-US"/>
          </a:p>
        </p:txBody>
      </p:sp>
      <p:grpSp>
        <p:nvGrpSpPr>
          <p:cNvPr id="8" name="Group 5"/>
          <p:cNvGrpSpPr>
            <a:grpSpLocks/>
          </p:cNvGrpSpPr>
          <p:nvPr/>
        </p:nvGrpSpPr>
        <p:grpSpPr bwMode="auto">
          <a:xfrm>
            <a:off x="76200" y="1371600"/>
            <a:ext cx="1794459" cy="2180280"/>
            <a:chOff x="277" y="1164"/>
            <a:chExt cx="1133" cy="1341"/>
          </a:xfrm>
        </p:grpSpPr>
        <p:sp>
          <p:nvSpPr>
            <p:cNvPr id="9"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time_key</a:t>
              </a:r>
            </a:p>
            <a:p>
              <a:pPr eaLnBrk="0" hangingPunct="0"/>
              <a:r>
                <a:rPr lang="en-US" sz="1800">
                  <a:latin typeface="Times New Roman" pitchFamily="18" charset="0"/>
                </a:rPr>
                <a:t>day</a:t>
              </a:r>
            </a:p>
            <a:p>
              <a:pPr eaLnBrk="0" hangingPunct="0"/>
              <a:r>
                <a:rPr lang="en-US" sz="1800">
                  <a:latin typeface="Times New Roman" pitchFamily="18" charset="0"/>
                </a:rPr>
                <a:t>day_of_the_week</a:t>
              </a:r>
            </a:p>
            <a:p>
              <a:pPr eaLnBrk="0" hangingPunct="0"/>
              <a:r>
                <a:rPr lang="en-US" sz="1800">
                  <a:latin typeface="Times New Roman" pitchFamily="18" charset="0"/>
                </a:rPr>
                <a:t>month</a:t>
              </a:r>
            </a:p>
            <a:p>
              <a:pPr eaLnBrk="0" hangingPunct="0"/>
              <a:r>
                <a:rPr lang="en-US" sz="1800">
                  <a:latin typeface="Times New Roman" pitchFamily="18" charset="0"/>
                </a:rPr>
                <a:t>quarter</a:t>
              </a:r>
            </a:p>
            <a:p>
              <a:pPr eaLnBrk="0" hangingPunct="0"/>
              <a:r>
                <a:rPr lang="en-US" sz="1800">
                  <a:latin typeface="Times New Roman" pitchFamily="18" charset="0"/>
                </a:rPr>
                <a:t>year</a:t>
              </a:r>
            </a:p>
          </p:txBody>
        </p:sp>
        <p:sp>
          <p:nvSpPr>
            <p:cNvPr id="10" name="Rectangle 7"/>
            <p:cNvSpPr>
              <a:spLocks noChangeArrowheads="1"/>
            </p:cNvSpPr>
            <p:nvPr/>
          </p:nvSpPr>
          <p:spPr bwMode="auto">
            <a:xfrm>
              <a:off x="277" y="1164"/>
              <a:ext cx="401" cy="252"/>
            </a:xfrm>
            <a:prstGeom prst="rect">
              <a:avLst/>
            </a:prstGeom>
            <a:noFill/>
            <a:ln w="9525">
              <a:noFill/>
              <a:miter lim="800000"/>
              <a:headEnd/>
              <a:tailEnd/>
            </a:ln>
          </p:spPr>
          <p:txBody>
            <a:bodyPr wrap="none" lIns="92075" tIns="46038" rIns="92075" bIns="46038">
              <a:spAutoFit/>
            </a:bodyPr>
            <a:lstStyle/>
            <a:p>
              <a:pPr eaLnBrk="0" hangingPunct="0"/>
              <a:r>
                <a:rPr lang="en-US" sz="2000" dirty="0">
                  <a:latin typeface="Times New Roman" pitchFamily="18" charset="0"/>
                </a:rPr>
                <a:t>time</a:t>
              </a:r>
            </a:p>
          </p:txBody>
        </p:sp>
      </p:grpSp>
      <p:grpSp>
        <p:nvGrpSpPr>
          <p:cNvPr id="11" name="Group 8"/>
          <p:cNvGrpSpPr>
            <a:grpSpLocks/>
          </p:cNvGrpSpPr>
          <p:nvPr/>
        </p:nvGrpSpPr>
        <p:grpSpPr bwMode="auto">
          <a:xfrm>
            <a:off x="5562924" y="3905395"/>
            <a:ext cx="1356022" cy="1342080"/>
            <a:chOff x="684" y="2196"/>
            <a:chExt cx="1298" cy="834"/>
          </a:xfrm>
        </p:grpSpPr>
        <p:sp>
          <p:nvSpPr>
            <p:cNvPr id="12" name="Rectangle 9"/>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location_key</a:t>
              </a:r>
            </a:p>
            <a:p>
              <a:pPr eaLnBrk="0" hangingPunct="0"/>
              <a:r>
                <a:rPr lang="en-US" sz="1800">
                  <a:latin typeface="Times New Roman" pitchFamily="18" charset="0"/>
                </a:rPr>
                <a:t>street</a:t>
              </a:r>
            </a:p>
            <a:p>
              <a:pPr eaLnBrk="0" hangingPunct="0"/>
              <a:r>
                <a:rPr lang="en-US" sz="1800">
                  <a:latin typeface="Times New Roman" pitchFamily="18" charset="0"/>
                </a:rPr>
                <a:t>city_key</a:t>
              </a:r>
            </a:p>
          </p:txBody>
        </p:sp>
        <p:sp>
          <p:nvSpPr>
            <p:cNvPr id="13" name="Rectangle 10"/>
            <p:cNvSpPr>
              <a:spLocks noChangeArrowheads="1"/>
            </p:cNvSpPr>
            <p:nvPr/>
          </p:nvSpPr>
          <p:spPr bwMode="auto">
            <a:xfrm>
              <a:off x="684" y="2196"/>
              <a:ext cx="953" cy="254"/>
            </a:xfrm>
            <a:prstGeom prst="rect">
              <a:avLst/>
            </a:prstGeom>
            <a:noFill/>
            <a:ln w="9525">
              <a:noFill/>
              <a:miter lim="800000"/>
              <a:headEnd/>
              <a:tailEnd/>
            </a:ln>
          </p:spPr>
          <p:txBody>
            <a:bodyPr wrap="none" lIns="92075" tIns="46038" rIns="92075" bIns="46038">
              <a:spAutoFit/>
            </a:bodyPr>
            <a:lstStyle/>
            <a:p>
              <a:pPr eaLnBrk="0" hangingPunct="0"/>
              <a:r>
                <a:rPr lang="en-US" sz="2000">
                  <a:latin typeface="Times New Roman" pitchFamily="18" charset="0"/>
                </a:rPr>
                <a:t>location</a:t>
              </a:r>
            </a:p>
          </p:txBody>
        </p:sp>
      </p:grpSp>
      <p:sp>
        <p:nvSpPr>
          <p:cNvPr id="14" name="Rectangle 11"/>
          <p:cNvSpPr>
            <a:spLocks noChangeArrowheads="1"/>
          </p:cNvSpPr>
          <p:nvPr/>
        </p:nvSpPr>
        <p:spPr bwMode="auto">
          <a:xfrm>
            <a:off x="3005898" y="2235394"/>
            <a:ext cx="1835171" cy="399905"/>
          </a:xfrm>
          <a:prstGeom prst="rect">
            <a:avLst/>
          </a:prstGeom>
          <a:noFill/>
          <a:ln w="9525">
            <a:noFill/>
            <a:miter lim="800000"/>
            <a:headEnd/>
            <a:tailEnd/>
          </a:ln>
        </p:spPr>
        <p:txBody>
          <a:bodyPr wrap="none" lIns="92075" tIns="46038" rIns="92075" bIns="46038">
            <a:spAutoFit/>
          </a:bodyPr>
          <a:lstStyle/>
          <a:p>
            <a:pPr eaLnBrk="0" hangingPunct="0"/>
            <a:r>
              <a:rPr lang="en-US" sz="2000">
                <a:latin typeface="Times New Roman" pitchFamily="18" charset="0"/>
              </a:rPr>
              <a:t>Sales Fact Table</a:t>
            </a:r>
          </a:p>
        </p:txBody>
      </p:sp>
      <p:sp>
        <p:nvSpPr>
          <p:cNvPr id="28" name="Rectangle 25"/>
          <p:cNvSpPr>
            <a:spLocks noChangeArrowheads="1"/>
          </p:cNvSpPr>
          <p:nvPr/>
        </p:nvSpPr>
        <p:spPr bwMode="auto">
          <a:xfrm>
            <a:off x="1429091" y="5978501"/>
            <a:ext cx="1202570" cy="409502"/>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29" name="Line 26"/>
          <p:cNvSpPr>
            <a:spLocks noChangeShapeType="1"/>
          </p:cNvSpPr>
          <p:nvPr/>
        </p:nvSpPr>
        <p:spPr bwMode="auto">
          <a:xfrm flipV="1">
            <a:off x="2331018" y="4826776"/>
            <a:ext cx="759436" cy="11517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7"/>
          <p:cNvSpPr>
            <a:spLocks noChangeShapeType="1"/>
          </p:cNvSpPr>
          <p:nvPr/>
        </p:nvSpPr>
        <p:spPr bwMode="auto">
          <a:xfrm flipV="1">
            <a:off x="2312228" y="5373845"/>
            <a:ext cx="778226" cy="56626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 name="Line 28"/>
          <p:cNvSpPr>
            <a:spLocks noChangeShapeType="1"/>
          </p:cNvSpPr>
          <p:nvPr/>
        </p:nvSpPr>
        <p:spPr bwMode="auto">
          <a:xfrm flipV="1">
            <a:off x="2312228" y="5744956"/>
            <a:ext cx="892532" cy="19515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 name="Line 29"/>
          <p:cNvSpPr>
            <a:spLocks noChangeShapeType="1"/>
          </p:cNvSpPr>
          <p:nvPr/>
        </p:nvSpPr>
        <p:spPr bwMode="auto">
          <a:xfrm flipH="1">
            <a:off x="1880054" y="3886200"/>
            <a:ext cx="1320346" cy="836601"/>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3" name="Line 30"/>
          <p:cNvSpPr>
            <a:spLocks noChangeShapeType="1"/>
          </p:cNvSpPr>
          <p:nvPr/>
        </p:nvSpPr>
        <p:spPr bwMode="auto">
          <a:xfrm flipH="1" flipV="1">
            <a:off x="1880054" y="2600106"/>
            <a:ext cx="1320346" cy="371693"/>
          </a:xfrm>
          <a:prstGeom prst="line">
            <a:avLst/>
          </a:prstGeom>
          <a:noFill/>
          <a:ln w="50800">
            <a:solidFill>
              <a:schemeClr val="tx1"/>
            </a:solidFill>
            <a:prstDash val="sysDot"/>
            <a:round/>
            <a:headEnd type="none" w="sm" len="sm"/>
            <a:tailEnd type="triangle" w="sm" len="sm"/>
          </a:ln>
        </p:spPr>
        <p:txBody>
          <a:bodyPr wrap="none" anchor="ctr"/>
          <a:lstStyle/>
          <a:p>
            <a:endParaRPr lang="en-US"/>
          </a:p>
        </p:txBody>
      </p:sp>
      <p:sp>
        <p:nvSpPr>
          <p:cNvPr id="34" name="Line 31"/>
          <p:cNvSpPr>
            <a:spLocks noChangeShapeType="1"/>
          </p:cNvSpPr>
          <p:nvPr/>
        </p:nvSpPr>
        <p:spPr bwMode="auto">
          <a:xfrm>
            <a:off x="5257800" y="4343400"/>
            <a:ext cx="305124" cy="560157"/>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5" name="Line 32"/>
          <p:cNvSpPr>
            <a:spLocks noChangeShapeType="1"/>
          </p:cNvSpPr>
          <p:nvPr/>
        </p:nvSpPr>
        <p:spPr bwMode="auto">
          <a:xfrm flipV="1">
            <a:off x="5257800" y="2907234"/>
            <a:ext cx="380284" cy="521766"/>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36" name="Group 33"/>
          <p:cNvGrpSpPr>
            <a:grpSpLocks/>
          </p:cNvGrpSpPr>
          <p:nvPr/>
        </p:nvGrpSpPr>
        <p:grpSpPr bwMode="auto">
          <a:xfrm>
            <a:off x="5638084" y="1871711"/>
            <a:ext cx="1356022" cy="1938737"/>
            <a:chOff x="3796" y="1149"/>
            <a:chExt cx="857" cy="1193"/>
          </a:xfrm>
        </p:grpSpPr>
        <p:sp>
          <p:nvSpPr>
            <p:cNvPr id="37" name="Rectangle 34"/>
            <p:cNvSpPr>
              <a:spLocks noChangeArrowheads="1"/>
            </p:cNvSpPr>
            <p:nvPr/>
          </p:nvSpPr>
          <p:spPr bwMode="auto">
            <a:xfrm>
              <a:off x="3796" y="1428"/>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item_key</a:t>
              </a:r>
            </a:p>
            <a:p>
              <a:pPr eaLnBrk="0" hangingPunct="0"/>
              <a:r>
                <a:rPr lang="en-US" sz="1800">
                  <a:latin typeface="Times New Roman" pitchFamily="18" charset="0"/>
                </a:rPr>
                <a:t>item_name</a:t>
              </a:r>
            </a:p>
            <a:p>
              <a:pPr eaLnBrk="0" hangingPunct="0"/>
              <a:r>
                <a:rPr lang="en-US" sz="1800">
                  <a:latin typeface="Times New Roman" pitchFamily="18" charset="0"/>
                </a:rPr>
                <a:t>brand</a:t>
              </a:r>
            </a:p>
            <a:p>
              <a:pPr eaLnBrk="0" hangingPunct="0"/>
              <a:r>
                <a:rPr lang="en-US" sz="1800">
                  <a:latin typeface="Times New Roman" pitchFamily="18" charset="0"/>
                </a:rPr>
                <a:t>type</a:t>
              </a:r>
            </a:p>
            <a:p>
              <a:pPr eaLnBrk="0" hangingPunct="0"/>
              <a:r>
                <a:rPr lang="en-US" sz="1800">
                  <a:latin typeface="Times New Roman" pitchFamily="18" charset="0"/>
                </a:rPr>
                <a:t>supplier_key</a:t>
              </a:r>
            </a:p>
          </p:txBody>
        </p:sp>
        <p:sp>
          <p:nvSpPr>
            <p:cNvPr id="38" name="Text Box 35"/>
            <p:cNvSpPr txBox="1">
              <a:spLocks noChangeArrowheads="1"/>
            </p:cNvSpPr>
            <p:nvPr/>
          </p:nvSpPr>
          <p:spPr bwMode="auto">
            <a:xfrm>
              <a:off x="3926" y="1149"/>
              <a:ext cx="457" cy="289"/>
            </a:xfrm>
            <a:prstGeom prst="rect">
              <a:avLst/>
            </a:prstGeom>
            <a:noFill/>
            <a:ln w="9525">
              <a:noFill/>
              <a:miter lim="800000"/>
              <a:headEnd/>
              <a:tailEnd/>
            </a:ln>
          </p:spPr>
          <p:txBody>
            <a:bodyPr wrap="none" anchor="ctr">
              <a:spAutoFit/>
            </a:bodyPr>
            <a:lstStyle/>
            <a:p>
              <a:pPr algn="ctr" eaLnBrk="0" hangingPunct="0"/>
              <a:r>
                <a:rPr lang="en-US" sz="2400" dirty="0">
                  <a:latin typeface="Times New Roman" pitchFamily="18" charset="0"/>
                </a:rPr>
                <a:t>item</a:t>
              </a:r>
            </a:p>
          </p:txBody>
        </p:sp>
      </p:grpSp>
      <p:grpSp>
        <p:nvGrpSpPr>
          <p:cNvPr id="39" name="Group 36"/>
          <p:cNvGrpSpPr>
            <a:grpSpLocks/>
          </p:cNvGrpSpPr>
          <p:nvPr/>
        </p:nvGrpSpPr>
        <p:grpSpPr bwMode="auto">
          <a:xfrm>
            <a:off x="376842" y="3982177"/>
            <a:ext cx="1489120" cy="1404465"/>
            <a:chOff x="3844" y="2426"/>
            <a:chExt cx="939" cy="864"/>
          </a:xfrm>
        </p:grpSpPr>
        <p:sp>
          <p:nvSpPr>
            <p:cNvPr id="40"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branch_key</a:t>
              </a:r>
            </a:p>
            <a:p>
              <a:pPr eaLnBrk="0" hangingPunct="0"/>
              <a:r>
                <a:rPr lang="en-US" sz="1800">
                  <a:latin typeface="Times New Roman" pitchFamily="18" charset="0"/>
                </a:rPr>
                <a:t>branch_name</a:t>
              </a:r>
            </a:p>
            <a:p>
              <a:pPr eaLnBrk="0" hangingPunct="0"/>
              <a:r>
                <a:rPr lang="en-US" sz="1800">
                  <a:latin typeface="Times New Roman" pitchFamily="18" charset="0"/>
                </a:rPr>
                <a:t>branch_type</a:t>
              </a:r>
            </a:p>
          </p:txBody>
        </p:sp>
        <p:sp>
          <p:nvSpPr>
            <p:cNvPr id="41" name="Text Box 38"/>
            <p:cNvSpPr txBox="1">
              <a:spLocks noChangeArrowheads="1"/>
            </p:cNvSpPr>
            <p:nvPr/>
          </p:nvSpPr>
          <p:spPr bwMode="auto">
            <a:xfrm>
              <a:off x="3844" y="2426"/>
              <a:ext cx="637" cy="289"/>
            </a:xfrm>
            <a:prstGeom prst="rect">
              <a:avLst/>
            </a:prstGeom>
            <a:noFill/>
            <a:ln w="9525">
              <a:noFill/>
              <a:miter lim="800000"/>
              <a:headEnd/>
              <a:tailEnd/>
            </a:ln>
          </p:spPr>
          <p:txBody>
            <a:bodyPr wrap="none">
              <a:spAutoFit/>
            </a:bodyPr>
            <a:lstStyle/>
            <a:p>
              <a:pPr algn="ctr" eaLnBrk="0" hangingPunct="0"/>
              <a:r>
                <a:rPr lang="en-US" sz="2400">
                  <a:latin typeface="Times New Roman" pitchFamily="18" charset="0"/>
                </a:rPr>
                <a:t>branch</a:t>
              </a:r>
            </a:p>
          </p:txBody>
        </p:sp>
      </p:grpSp>
      <p:grpSp>
        <p:nvGrpSpPr>
          <p:cNvPr id="42" name="Group 40"/>
          <p:cNvGrpSpPr>
            <a:grpSpLocks/>
          </p:cNvGrpSpPr>
          <p:nvPr/>
        </p:nvGrpSpPr>
        <p:grpSpPr bwMode="auto">
          <a:xfrm>
            <a:off x="7365213" y="2209438"/>
            <a:ext cx="1429617" cy="1128926"/>
            <a:chOff x="3789" y="1026"/>
            <a:chExt cx="903" cy="1315"/>
          </a:xfrm>
        </p:grpSpPr>
        <p:sp>
          <p:nvSpPr>
            <p:cNvPr id="43" name="Rectangle 41"/>
            <p:cNvSpPr>
              <a:spLocks noChangeArrowheads="1"/>
            </p:cNvSpPr>
            <p:nvPr/>
          </p:nvSpPr>
          <p:spPr bwMode="auto">
            <a:xfrm>
              <a:off x="3796" y="1577"/>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supplier_key</a:t>
              </a:r>
            </a:p>
            <a:p>
              <a:pPr eaLnBrk="0" hangingPunct="0"/>
              <a:r>
                <a:rPr lang="en-US" sz="1800">
                  <a:latin typeface="Times New Roman" pitchFamily="18" charset="0"/>
                </a:rPr>
                <a:t>supplier_type</a:t>
              </a:r>
            </a:p>
          </p:txBody>
        </p:sp>
        <p:sp>
          <p:nvSpPr>
            <p:cNvPr id="44" name="Text Box 42"/>
            <p:cNvSpPr txBox="1">
              <a:spLocks noChangeArrowheads="1"/>
            </p:cNvSpPr>
            <p:nvPr/>
          </p:nvSpPr>
          <p:spPr bwMode="auto">
            <a:xfrm>
              <a:off x="3789" y="1026"/>
              <a:ext cx="732" cy="548"/>
            </a:xfrm>
            <a:prstGeom prst="rect">
              <a:avLst/>
            </a:prstGeom>
            <a:noFill/>
            <a:ln w="9525">
              <a:noFill/>
              <a:miter lim="800000"/>
              <a:headEnd/>
              <a:tailEnd/>
            </a:ln>
          </p:spPr>
          <p:txBody>
            <a:bodyPr wrap="none" anchor="ctr">
              <a:spAutoFit/>
            </a:bodyPr>
            <a:lstStyle/>
            <a:p>
              <a:pPr algn="ctr" eaLnBrk="0" hangingPunct="0"/>
              <a:r>
                <a:rPr lang="en-US" sz="2400" dirty="0">
                  <a:latin typeface="Times New Roman" pitchFamily="18" charset="0"/>
                </a:rPr>
                <a:t>supplier</a:t>
              </a:r>
            </a:p>
          </p:txBody>
        </p:sp>
      </p:grpSp>
      <p:sp>
        <p:nvSpPr>
          <p:cNvPr id="45" name="Line 43"/>
          <p:cNvSpPr>
            <a:spLocks noChangeShapeType="1"/>
          </p:cNvSpPr>
          <p:nvPr/>
        </p:nvSpPr>
        <p:spPr bwMode="auto">
          <a:xfrm flipV="1">
            <a:off x="6915814" y="3330115"/>
            <a:ext cx="526124" cy="307127"/>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46" name="Group 45"/>
          <p:cNvGrpSpPr>
            <a:grpSpLocks/>
          </p:cNvGrpSpPr>
          <p:nvPr/>
        </p:nvGrpSpPr>
        <p:grpSpPr bwMode="auto">
          <a:xfrm>
            <a:off x="7216457" y="4903557"/>
            <a:ext cx="1698943" cy="1497243"/>
            <a:chOff x="684" y="2196"/>
            <a:chExt cx="1627" cy="930"/>
          </a:xfrm>
        </p:grpSpPr>
        <p:sp>
          <p:nvSpPr>
            <p:cNvPr id="47" name="Rectangle 46"/>
            <p:cNvSpPr>
              <a:spLocks noChangeArrowheads="1"/>
            </p:cNvSpPr>
            <p:nvPr/>
          </p:nvSpPr>
          <p:spPr bwMode="auto">
            <a:xfrm>
              <a:off x="684" y="2450"/>
              <a:ext cx="1627" cy="676"/>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city_key</a:t>
              </a:r>
            </a:p>
            <a:p>
              <a:pPr eaLnBrk="0" hangingPunct="0"/>
              <a:r>
                <a:rPr lang="en-US" sz="1600">
                  <a:latin typeface="Times New Roman" pitchFamily="18" charset="0"/>
                </a:rPr>
                <a:t>city</a:t>
              </a:r>
            </a:p>
            <a:p>
              <a:pPr eaLnBrk="0" hangingPunct="0"/>
              <a:r>
                <a:rPr lang="en-US" sz="1600">
                  <a:latin typeface="Times New Roman" pitchFamily="18" charset="0"/>
                </a:rPr>
                <a:t>province_or_street</a:t>
              </a:r>
            </a:p>
            <a:p>
              <a:pPr eaLnBrk="0" hangingPunct="0"/>
              <a:r>
                <a:rPr lang="en-US" sz="1600">
                  <a:latin typeface="Times New Roman" pitchFamily="18" charset="0"/>
                </a:rPr>
                <a:t>country</a:t>
              </a:r>
            </a:p>
          </p:txBody>
        </p:sp>
        <p:sp>
          <p:nvSpPr>
            <p:cNvPr id="48" name="Rectangle 47"/>
            <p:cNvSpPr>
              <a:spLocks noChangeArrowheads="1"/>
            </p:cNvSpPr>
            <p:nvPr/>
          </p:nvSpPr>
          <p:spPr bwMode="auto">
            <a:xfrm>
              <a:off x="684" y="2196"/>
              <a:ext cx="541" cy="254"/>
            </a:xfrm>
            <a:prstGeom prst="rect">
              <a:avLst/>
            </a:prstGeom>
            <a:noFill/>
            <a:ln w="9525">
              <a:noFill/>
              <a:miter lim="800000"/>
              <a:headEnd/>
              <a:tailEnd/>
            </a:ln>
          </p:spPr>
          <p:txBody>
            <a:bodyPr wrap="none" lIns="92075" tIns="46038" rIns="92075" bIns="46038">
              <a:spAutoFit/>
            </a:bodyPr>
            <a:lstStyle/>
            <a:p>
              <a:pPr eaLnBrk="0" hangingPunct="0"/>
              <a:r>
                <a:rPr lang="en-US" sz="2000" dirty="0">
                  <a:latin typeface="Times New Roman" pitchFamily="18" charset="0"/>
                </a:rPr>
                <a:t>city</a:t>
              </a:r>
            </a:p>
          </p:txBody>
        </p:sp>
      </p:grpSp>
      <p:sp>
        <p:nvSpPr>
          <p:cNvPr id="49" name="Line 48"/>
          <p:cNvSpPr>
            <a:spLocks noChangeShapeType="1"/>
          </p:cNvSpPr>
          <p:nvPr/>
        </p:nvSpPr>
        <p:spPr bwMode="auto">
          <a:xfrm>
            <a:off x="6840654" y="5210684"/>
            <a:ext cx="450964" cy="537472"/>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51" name="Rounded Rectangular Callout 50"/>
          <p:cNvSpPr/>
          <p:nvPr/>
        </p:nvSpPr>
        <p:spPr>
          <a:xfrm>
            <a:off x="2133600" y="1066800"/>
            <a:ext cx="6705600" cy="838200"/>
          </a:xfrm>
          <a:prstGeom prst="wedgeRoundRectCallout">
            <a:avLst>
              <a:gd name="adj1" fmla="val 22401"/>
              <a:gd name="adj2" fmla="val -75061"/>
              <a:gd name="adj3" fmla="val 166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some dimensional hierarchy is normalized into a set of smaller dimension tables, forming a shape similar to snowflake</a:t>
            </a:r>
            <a:endParaRPr lang="en-US" sz="2000" dirty="0">
              <a:solidFill>
                <a:schemeClr val="tx1"/>
              </a:solidFill>
            </a:endParaRPr>
          </a:p>
        </p:txBody>
      </p:sp>
      <p:grpSp>
        <p:nvGrpSpPr>
          <p:cNvPr id="60" name="Group 59"/>
          <p:cNvGrpSpPr/>
          <p:nvPr/>
        </p:nvGrpSpPr>
        <p:grpSpPr>
          <a:xfrm>
            <a:off x="3200400" y="2743200"/>
            <a:ext cx="2066925" cy="3143952"/>
            <a:chOff x="3200400" y="2743200"/>
            <a:chExt cx="2066925" cy="3143952"/>
          </a:xfrm>
        </p:grpSpPr>
        <p:sp>
          <p:nvSpPr>
            <p:cNvPr id="53" name="Rectangle 14"/>
            <p:cNvSpPr>
              <a:spLocks noChangeArrowheads="1"/>
            </p:cNvSpPr>
            <p:nvPr/>
          </p:nvSpPr>
          <p:spPr bwMode="auto">
            <a:xfrm>
              <a:off x="3200400" y="2743200"/>
              <a:ext cx="2057400" cy="396875"/>
            </a:xfrm>
            <a:prstGeom prst="rect">
              <a:avLst/>
            </a:prstGeom>
            <a:solidFill>
              <a:srgbClr val="00FF99"/>
            </a:solidFill>
            <a:ln w="9525">
              <a:solidFill>
                <a:schemeClr val="tx1"/>
              </a:solidFill>
              <a:miter lim="800000"/>
              <a:headEnd/>
              <a:tailEnd/>
            </a:ln>
          </p:spPr>
          <p:txBody>
            <a:bodyPr lIns="92075" tIns="46038" rIns="92075" bIns="46038">
              <a:spAutoFit/>
            </a:bodyPr>
            <a:lstStyle/>
            <a:p>
              <a:pPr algn="ctr" eaLnBrk="0" hangingPunct="0"/>
              <a:r>
                <a:rPr lang="en-US" sz="2000" dirty="0">
                  <a:latin typeface="Times New Roman" pitchFamily="18" charset="0"/>
                </a:rPr>
                <a:t>           </a:t>
              </a:r>
              <a:r>
                <a:rPr lang="en-US" sz="2000" dirty="0" err="1">
                  <a:latin typeface="Times New Roman" pitchFamily="18" charset="0"/>
                </a:rPr>
                <a:t>time_key</a:t>
              </a:r>
              <a:endParaRPr lang="en-US" sz="2000" dirty="0">
                <a:latin typeface="Times New Roman" pitchFamily="18" charset="0"/>
              </a:endParaRPr>
            </a:p>
          </p:txBody>
        </p:sp>
        <p:sp>
          <p:nvSpPr>
            <p:cNvPr id="54" name="Rectangle 15"/>
            <p:cNvSpPr>
              <a:spLocks noChangeArrowheads="1"/>
            </p:cNvSpPr>
            <p:nvPr/>
          </p:nvSpPr>
          <p:spPr bwMode="auto">
            <a:xfrm>
              <a:off x="3200400" y="3198462"/>
              <a:ext cx="2055812" cy="400752"/>
            </a:xfrm>
            <a:prstGeom prst="rect">
              <a:avLst/>
            </a:prstGeom>
            <a:solidFill>
              <a:srgbClr val="FFCC99"/>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item_key</a:t>
              </a:r>
            </a:p>
          </p:txBody>
        </p:sp>
        <p:sp>
          <p:nvSpPr>
            <p:cNvPr id="55" name="Rectangle 17"/>
            <p:cNvSpPr>
              <a:spLocks noChangeArrowheads="1"/>
            </p:cNvSpPr>
            <p:nvPr/>
          </p:nvSpPr>
          <p:spPr bwMode="auto">
            <a:xfrm>
              <a:off x="3200400" y="3657601"/>
              <a:ext cx="2066925" cy="396875"/>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branch_key</a:t>
              </a:r>
              <a:endParaRPr lang="en-US" sz="2000" dirty="0">
                <a:latin typeface="Times New Roman" pitchFamily="18" charset="0"/>
              </a:endParaRPr>
            </a:p>
          </p:txBody>
        </p:sp>
        <p:sp>
          <p:nvSpPr>
            <p:cNvPr id="56" name="Rectangle 19"/>
            <p:cNvSpPr>
              <a:spLocks noChangeArrowheads="1"/>
            </p:cNvSpPr>
            <p:nvPr/>
          </p:nvSpPr>
          <p:spPr bwMode="auto">
            <a:xfrm>
              <a:off x="3200400" y="4112862"/>
              <a:ext cx="2065338" cy="396875"/>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location_key</a:t>
              </a:r>
              <a:endParaRPr lang="en-US" sz="2000" dirty="0">
                <a:latin typeface="Times New Roman" pitchFamily="18" charset="0"/>
              </a:endParaRPr>
            </a:p>
          </p:txBody>
        </p:sp>
        <p:sp>
          <p:nvSpPr>
            <p:cNvPr id="57" name="Rectangle 21"/>
            <p:cNvSpPr>
              <a:spLocks noChangeArrowheads="1"/>
            </p:cNvSpPr>
            <p:nvPr/>
          </p:nvSpPr>
          <p:spPr bwMode="auto">
            <a:xfrm>
              <a:off x="3200400" y="4568123"/>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units_sold</a:t>
              </a:r>
            </a:p>
          </p:txBody>
        </p:sp>
        <p:sp>
          <p:nvSpPr>
            <p:cNvPr id="58" name="Rectangle 23"/>
            <p:cNvSpPr>
              <a:spLocks noChangeArrowheads="1"/>
            </p:cNvSpPr>
            <p:nvPr/>
          </p:nvSpPr>
          <p:spPr bwMode="auto">
            <a:xfrm>
              <a:off x="3200400" y="5027262"/>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dollars_sold</a:t>
              </a:r>
              <a:endParaRPr lang="en-US" sz="2000" dirty="0">
                <a:latin typeface="Times New Roman" pitchFamily="18" charset="0"/>
              </a:endParaRPr>
            </a:p>
          </p:txBody>
        </p:sp>
        <p:sp>
          <p:nvSpPr>
            <p:cNvPr id="59" name="Rectangle 25"/>
            <p:cNvSpPr>
              <a:spLocks noChangeArrowheads="1"/>
            </p:cNvSpPr>
            <p:nvPr/>
          </p:nvSpPr>
          <p:spPr bwMode="auto">
            <a:xfrm>
              <a:off x="3200400" y="5486400"/>
              <a:ext cx="2057400"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avg_sales</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ICS 421 Spring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ICS 421 Spring 2010</Template>
  <TotalTime>5667</TotalTime>
  <Words>1775</Words>
  <Application>Microsoft Office PowerPoint</Application>
  <PresentationFormat>On-screen Show (4:3)</PresentationFormat>
  <Paragraphs>436</Paragraphs>
  <Slides>19</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ICS 421 Spring 2010</vt:lpstr>
      <vt:lpstr>Clip</vt:lpstr>
      <vt:lpstr>ICS 421 Spring 2010 Data Warehousing 2</vt:lpstr>
      <vt:lpstr>Data Warehousing</vt:lpstr>
      <vt:lpstr>Warehousing Issues</vt:lpstr>
      <vt:lpstr>Multidimensional Data Model</vt:lpstr>
      <vt:lpstr>MOLAP vs ROLAP</vt:lpstr>
      <vt:lpstr>Dimension Hierarchies</vt:lpstr>
      <vt:lpstr>Conceptual Design of Data Warehouses</vt:lpstr>
      <vt:lpstr>Example: Star Schema</vt:lpstr>
      <vt:lpstr>Example: Snowflake Schema</vt:lpstr>
      <vt:lpstr>Example: Constellation</vt:lpstr>
      <vt:lpstr>OLAP Queries</vt:lpstr>
      <vt:lpstr>More OLAP Queries</vt:lpstr>
      <vt:lpstr>Comparison with SQL Queries</vt:lpstr>
      <vt:lpstr>The CUBE Operator</vt:lpstr>
      <vt:lpstr>Querying Sequences in SQL:1999</vt:lpstr>
      <vt:lpstr>The WINDOW Clause</vt:lpstr>
      <vt:lpstr>Top K Queries</vt:lpstr>
      <vt:lpstr>Example: Top K Queries</vt:lpstr>
      <vt:lpstr>Online Aggregation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421 Spring 2010 Data Warehousing 2</dc:title>
  <dc:creator>Lipyeow Lim</dc:creator>
  <cp:lastModifiedBy>Lipyeow Lim</cp:lastModifiedBy>
  <cp:revision>303</cp:revision>
  <dcterms:created xsi:type="dcterms:W3CDTF">2010-03-24T01:06:12Z</dcterms:created>
  <dcterms:modified xsi:type="dcterms:W3CDTF">2010-03-30T20:22:53Z</dcterms:modified>
</cp:coreProperties>
</file>