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5" autoAdjust="0"/>
    <p:restoredTop sz="94660"/>
  </p:normalViewPr>
  <p:slideViewPr>
    <p:cSldViewPr>
      <p:cViewPr varScale="1">
        <p:scale>
          <a:sx n="45" d="100"/>
          <a:sy n="45" d="100"/>
        </p:scale>
        <p:origin x="-82" y="-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3/31/2010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36625"/>
            <a:r>
              <a:rPr lang="en-US" sz="1000" i="1">
                <a:latin typeface="Calibri" pitchFamily="34" charset="0"/>
              </a:rPr>
              <a:t>18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1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1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29200" cy="4114800"/>
          </a:xfrm>
          <a:noFill/>
        </p:spPr>
        <p:txBody>
          <a:bodyPr wrap="square" lIns="93663" tIns="46038" rIns="93663" bIns="46038" numCol="1" anchor="t" anchorCtr="0" compatLnSpc="1">
            <a:prstTxWarp prst="textNoShape">
              <a:avLst/>
            </a:prstTxWarp>
          </a:bodyPr>
          <a:lstStyle/>
          <a:p>
            <a:pPr defTabSz="936625"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Data Warehousing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Issues in View Materialization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views should we materialize, and what indexes should we build on the </a:t>
            </a:r>
            <a:r>
              <a:rPr lang="en-US" dirty="0" err="1" smtClean="0"/>
              <a:t>precomputed</a:t>
            </a:r>
            <a:r>
              <a:rPr lang="en-US" dirty="0" smtClean="0"/>
              <a:t> results?</a:t>
            </a:r>
          </a:p>
          <a:p>
            <a:r>
              <a:rPr lang="en-US" dirty="0" smtClean="0"/>
              <a:t>Given a query and a set of materialized views, can we use the materialized views to answer the query?</a:t>
            </a:r>
          </a:p>
          <a:p>
            <a:r>
              <a:rPr lang="en-US" dirty="0" smtClean="0"/>
              <a:t>How frequently should we refresh materialized views to make them consistent with the underlying tables? (And how can we do this incrementally?)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View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Two steps: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Propagate:</a:t>
            </a:r>
            <a:r>
              <a:rPr lang="en-US" sz="2400" dirty="0" smtClean="0"/>
              <a:t> Compute changes to view when data changes.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Refresh:</a:t>
            </a:r>
            <a:r>
              <a:rPr lang="en-US" sz="2400" dirty="0" smtClean="0"/>
              <a:t> Apply changes to the materialized view table.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Maintenance policy:</a:t>
            </a:r>
            <a:r>
              <a:rPr lang="en-US" sz="2800" dirty="0" smtClean="0"/>
              <a:t> Controls when we do refresh.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Immediate:</a:t>
            </a:r>
            <a:r>
              <a:rPr lang="en-US" sz="2400" dirty="0" smtClean="0"/>
              <a:t> As part of the transaction that modifies the underlying data tables. (</a:t>
            </a:r>
            <a:r>
              <a:rPr lang="en-US" sz="2400" b="1" dirty="0" smtClean="0">
                <a:solidFill>
                  <a:schemeClr val="accent2"/>
                </a:solidFill>
              </a:rPr>
              <a:t>+</a:t>
            </a:r>
            <a:r>
              <a:rPr lang="en-US" sz="2400" dirty="0" smtClean="0"/>
              <a:t> Materialized view is always consistent; </a:t>
            </a:r>
            <a:r>
              <a:rPr lang="en-US" sz="2400" b="1" dirty="0" smtClean="0">
                <a:solidFill>
                  <a:schemeClr val="accent2"/>
                </a:solidFill>
              </a:rPr>
              <a:t>- </a:t>
            </a:r>
            <a:r>
              <a:rPr lang="en-US" sz="2400" dirty="0" smtClean="0"/>
              <a:t>updates are slowed)</a:t>
            </a:r>
          </a:p>
          <a:p>
            <a:pPr lvl="1"/>
            <a:r>
              <a:rPr lang="en-US" sz="2400" dirty="0" smtClean="0">
                <a:solidFill>
                  <a:schemeClr val="accent2"/>
                </a:solidFill>
              </a:rPr>
              <a:t>Deferred:</a:t>
            </a:r>
            <a:r>
              <a:rPr lang="en-US" sz="2400" dirty="0" smtClean="0"/>
              <a:t> Some time later, in a separate transaction. (</a:t>
            </a:r>
            <a:r>
              <a:rPr lang="en-US" sz="2400" b="1" dirty="0" smtClean="0">
                <a:solidFill>
                  <a:schemeClr val="accent2"/>
                </a:solidFill>
              </a:rPr>
              <a:t>- </a:t>
            </a:r>
            <a:r>
              <a:rPr lang="en-US" sz="2400" dirty="0" smtClean="0"/>
              <a:t>View becomes inconsistent; </a:t>
            </a:r>
            <a:r>
              <a:rPr lang="en-US" sz="2400" b="1" dirty="0" smtClean="0">
                <a:solidFill>
                  <a:schemeClr val="accent2"/>
                </a:solidFill>
              </a:rPr>
              <a:t>+</a:t>
            </a:r>
            <a:r>
              <a:rPr lang="en-US" sz="2400" dirty="0" smtClean="0"/>
              <a:t> can scale to maintain many views without slowing updates</a:t>
            </a:r>
            <a:r>
              <a:rPr lang="en-US" sz="2400" dirty="0" smtClean="0"/>
              <a:t>)</a:t>
            </a: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Deferred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Three flavors: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Lazy:</a:t>
            </a:r>
            <a:r>
              <a:rPr lang="en-US" dirty="0" smtClean="0"/>
              <a:t> Delay refresh until next query on view; then refresh before answering the query.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Periodic (Snapshot):</a:t>
            </a:r>
            <a:r>
              <a:rPr lang="en-US" dirty="0" smtClean="0"/>
              <a:t> Refresh periodically.  Queries possibly answered using outdated version of view </a:t>
            </a:r>
            <a:r>
              <a:rPr lang="en-US" dirty="0" err="1" smtClean="0"/>
              <a:t>tuples</a:t>
            </a:r>
            <a:r>
              <a:rPr lang="en-US" dirty="0" smtClean="0"/>
              <a:t>. Widely used, especially for asynchronous replication in distributed databases, and for warehouse applications.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Event-based:</a:t>
            </a:r>
            <a:r>
              <a:rPr lang="en-US" dirty="0" smtClean="0"/>
              <a:t> E.g., Refresh after a fixed number of updates to underlying data tables.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Inc. View Maintenance: Inserts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information is available? </a:t>
            </a:r>
            <a:endParaRPr lang="en-US" u="sng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Only materialized view available: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Add </a:t>
            </a:r>
            <a:r>
              <a:rPr lang="en-US" dirty="0" smtClean="0"/>
              <a:t>p5 if it isn’t there.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Parts table is available: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 smtClean="0"/>
              <a:t>there isn’t already a parts </a:t>
            </a:r>
            <a:r>
              <a:rPr lang="en-US" dirty="0" err="1" smtClean="0"/>
              <a:t>tuple</a:t>
            </a:r>
            <a:r>
              <a:rPr lang="en-US" dirty="0" smtClean="0"/>
              <a:t> p5 with cost &gt;1000, add p5 to view.</a:t>
            </a:r>
          </a:p>
          <a:p>
            <a:pPr lvl="2"/>
            <a:r>
              <a:rPr lang="en-US" dirty="0" smtClean="0"/>
              <a:t>May not be available if the view is in a data warehouse!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If we know </a:t>
            </a:r>
            <a:r>
              <a:rPr lang="en-US" dirty="0" err="1" smtClean="0">
                <a:solidFill>
                  <a:schemeClr val="accent2"/>
                </a:solidFill>
              </a:rPr>
              <a:t>pno</a:t>
            </a:r>
            <a:r>
              <a:rPr lang="en-US" dirty="0" smtClean="0">
                <a:solidFill>
                  <a:schemeClr val="accent2"/>
                </a:solidFill>
              </a:rPr>
              <a:t> is key for parts: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Can </a:t>
            </a:r>
            <a:r>
              <a:rPr lang="en-US" dirty="0" smtClean="0"/>
              <a:t>infer that p5 is not already in view, must insert it.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81400" y="914400"/>
            <a:ext cx="4245073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expensive_parts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pno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)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:-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parts(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pno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cost), cost &gt; 1000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30480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</a:rPr>
              <a:t>CREATE VIEW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</a:rPr>
              <a:t>expensive_parts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</a:rPr>
              <a:t>pno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) </a:t>
            </a:r>
            <a:endParaRPr lang="en-US" sz="2000" dirty="0" smtClean="0">
              <a:latin typeface="Times New Roman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</a:rPr>
              <a:t>AS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itchFamily="18" charset="0"/>
              </a:rPr>
              <a:t>SELECT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Times New Roman" pitchFamily="18" charset="0"/>
              </a:rPr>
              <a:t>pno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</a:rPr>
              <a:t>FROM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parts</a:t>
            </a:r>
          </a:p>
          <a:p>
            <a:r>
              <a:rPr lang="en-US" sz="2000" b="1" dirty="0" smtClean="0">
                <a:latin typeface="Times New Roman" pitchFamily="18" charset="0"/>
              </a:rPr>
              <a:t>WHERE</a:t>
            </a:r>
            <a:r>
              <a:rPr lang="en-US" sz="2000" dirty="0" smtClean="0">
                <a:latin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cost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&gt; 1000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3733800" y="1828800"/>
            <a:ext cx="5105400" cy="838200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Suppose parts(p5,5000</a:t>
            </a:r>
            <a:r>
              <a:rPr lang="en-US" sz="2400" b="1" dirty="0" smtClean="0">
                <a:solidFill>
                  <a:schemeClr val="tx1"/>
                </a:solidFill>
              </a:rPr>
              <a:t>) is inserted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Inc. View Maintenance: Deletes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information is available? </a:t>
            </a:r>
            <a:endParaRPr lang="en-US" u="sng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Only materialized view available</a:t>
            </a:r>
            <a:r>
              <a:rPr lang="en-US" dirty="0" smtClean="0">
                <a:solidFill>
                  <a:schemeClr val="accent2"/>
                </a:solidFill>
              </a:rPr>
              <a:t>: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/>
              <a:t>p1 is in view, no way to tell whether to delete it. (Why?)</a:t>
            </a:r>
          </a:p>
          <a:p>
            <a:pPr lvl="2"/>
            <a:r>
              <a:rPr lang="en-US" dirty="0" smtClean="0"/>
              <a:t>If </a:t>
            </a:r>
            <a:r>
              <a:rPr lang="en-US" dirty="0" smtClean="0">
                <a:solidFill>
                  <a:schemeClr val="accent2"/>
                </a:solidFill>
              </a:rPr>
              <a:t>count(#derivations)</a:t>
            </a:r>
            <a:r>
              <a:rPr lang="en-US" dirty="0" smtClean="0"/>
              <a:t> is maintained for each view </a:t>
            </a:r>
            <a:r>
              <a:rPr lang="en-US" dirty="0" err="1" smtClean="0"/>
              <a:t>tuple</a:t>
            </a:r>
            <a:r>
              <a:rPr lang="en-US" dirty="0" smtClean="0"/>
              <a:t>, can tell whether to delete p1 (decrement count and delete if = 0).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Parts table is available: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 smtClean="0"/>
              <a:t>there is no other </a:t>
            </a:r>
            <a:r>
              <a:rPr lang="en-US" dirty="0" err="1" smtClean="0"/>
              <a:t>tuple</a:t>
            </a:r>
            <a:r>
              <a:rPr lang="en-US" dirty="0" smtClean="0"/>
              <a:t> p1 with cost &gt;1000 in parts, delete p1 from view.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If we know </a:t>
            </a:r>
            <a:r>
              <a:rPr lang="en-US" dirty="0" err="1" smtClean="0">
                <a:solidFill>
                  <a:schemeClr val="accent2"/>
                </a:solidFill>
              </a:rPr>
              <a:t>pno</a:t>
            </a:r>
            <a:r>
              <a:rPr lang="en-US" dirty="0" smtClean="0">
                <a:solidFill>
                  <a:schemeClr val="accent2"/>
                </a:solidFill>
              </a:rPr>
              <a:t> is key for parts:</a:t>
            </a:r>
            <a:r>
              <a:rPr lang="en-US" dirty="0" smtClean="0"/>
              <a:t> </a:t>
            </a:r>
            <a:endParaRPr lang="en-US" dirty="0" smtClean="0"/>
          </a:p>
          <a:p>
            <a:pPr lvl="2"/>
            <a:r>
              <a:rPr lang="en-US" dirty="0" smtClean="0"/>
              <a:t>Can </a:t>
            </a:r>
            <a:r>
              <a:rPr lang="en-US" dirty="0" smtClean="0"/>
              <a:t>infer that p1 is currently in view, and must be deleted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04800" y="1044714"/>
            <a:ext cx="4245073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expensive_parts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pno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) </a:t>
            </a:r>
            <a:endParaRPr lang="en-US" sz="2000" dirty="0" smtClean="0">
              <a:solidFill>
                <a:schemeClr val="tx1"/>
              </a:solidFill>
              <a:latin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</a:rPr>
              <a:t>:- 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parts(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</a:rPr>
              <a:t>pno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, cost), cost &gt; 1000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4800600" y="990600"/>
            <a:ext cx="4038600" cy="838200"/>
          </a:xfrm>
          <a:prstGeom prst="wedgeRoundRectCallou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Suppose parts(p1,3000</a:t>
            </a:r>
            <a:r>
              <a:rPr lang="en-US" sz="2400" b="1" dirty="0" smtClean="0">
                <a:solidFill>
                  <a:schemeClr val="tx1"/>
                </a:solidFill>
              </a:rPr>
              <a:t>) is </a:t>
            </a:r>
            <a:r>
              <a:rPr lang="en-US" sz="2400" b="1" dirty="0" err="1" smtClean="0">
                <a:solidFill>
                  <a:schemeClr val="tx1"/>
                </a:solidFill>
              </a:rPr>
              <a:t>delerted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Inc. Maintenance Algorithm: Inserts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Step 0: </a:t>
            </a:r>
            <a:r>
              <a:rPr lang="en-US" sz="2400" dirty="0" smtClean="0"/>
              <a:t>For each </a:t>
            </a:r>
            <a:r>
              <a:rPr lang="en-US" sz="2400" dirty="0" err="1" smtClean="0"/>
              <a:t>tuple</a:t>
            </a:r>
            <a:r>
              <a:rPr lang="en-US" sz="2400" dirty="0" smtClean="0"/>
              <a:t> in the materialized view, store a “derivation count”.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Step 1:</a:t>
            </a:r>
            <a:r>
              <a:rPr lang="en-US" sz="2400" dirty="0" smtClean="0"/>
              <a:t> Rewrite this rule using </a:t>
            </a:r>
            <a:r>
              <a:rPr lang="en-US" sz="2400" dirty="0" err="1" smtClean="0"/>
              <a:t>Seminaive</a:t>
            </a:r>
            <a:r>
              <a:rPr lang="en-US" sz="2400" dirty="0" smtClean="0"/>
              <a:t> rewriting, set “</a:t>
            </a:r>
            <a:r>
              <a:rPr lang="en-US" sz="2400" dirty="0" err="1" smtClean="0"/>
              <a:t>delta_old</a:t>
            </a:r>
            <a:r>
              <a:rPr lang="en-US" sz="2400" dirty="0" smtClean="0"/>
              <a:t>” relations for Rel1 and Rel2 to be the inserted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Step 2:</a:t>
            </a:r>
            <a:r>
              <a:rPr lang="en-US" sz="2400" dirty="0" smtClean="0"/>
              <a:t> Compute the “</a:t>
            </a:r>
            <a:r>
              <a:rPr lang="en-US" sz="2400" dirty="0" err="1" smtClean="0"/>
              <a:t>delta_new</a:t>
            </a:r>
            <a:r>
              <a:rPr lang="en-US" sz="2400" dirty="0" smtClean="0"/>
              <a:t>” relations for the view relation. </a:t>
            </a:r>
          </a:p>
          <a:p>
            <a:pPr lvl="1">
              <a:lnSpc>
                <a:spcPct val="90000"/>
              </a:lnSpc>
            </a:pPr>
            <a:r>
              <a:rPr lang="en-US" sz="2000" u="sng" dirty="0" smtClean="0"/>
              <a:t>Important:</a:t>
            </a:r>
            <a:r>
              <a:rPr lang="en-US" sz="2000" dirty="0" smtClean="0"/>
              <a:t> Don’t remove duplicates! For each new </a:t>
            </a:r>
            <a:r>
              <a:rPr lang="en-US" sz="2000" dirty="0" err="1" smtClean="0"/>
              <a:t>tuple</a:t>
            </a:r>
            <a:r>
              <a:rPr lang="en-US" sz="2000" dirty="0" smtClean="0"/>
              <a:t>, maintain a “derivation count”.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olidFill>
                  <a:schemeClr val="accent2"/>
                </a:solidFill>
              </a:rPr>
              <a:t>Step 3: </a:t>
            </a:r>
            <a:r>
              <a:rPr lang="en-US" sz="2400" dirty="0" smtClean="0"/>
              <a:t>Refresh the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smtClean="0"/>
              <a:t>stored view by doing “</a:t>
            </a:r>
            <a:r>
              <a:rPr lang="en-US" sz="2400" dirty="0" err="1" smtClean="0"/>
              <a:t>multiset</a:t>
            </a:r>
            <a:r>
              <a:rPr lang="en-US" sz="2400" dirty="0" smtClean="0"/>
              <a:t> union” of the new and old view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 (I.e., update the derivation counts of existing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, and add the new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that weren’t in the view earlier.)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62200" y="990600"/>
            <a:ext cx="460170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View(X,Y) :- Rel1(X,Z), Rel2(Z,Y)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Inc. Maintenance Algorithm: Deletes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accent2"/>
                </a:solidFill>
              </a:rPr>
              <a:t>Steps 0 - 2: </a:t>
            </a:r>
            <a:r>
              <a:rPr lang="en-US" sz="2800" dirty="0" smtClean="0"/>
              <a:t>As for inserts.</a:t>
            </a:r>
          </a:p>
          <a:p>
            <a:r>
              <a:rPr lang="en-US" sz="2800" dirty="0" smtClean="0">
                <a:solidFill>
                  <a:schemeClr val="accent2"/>
                </a:solidFill>
              </a:rPr>
              <a:t>Step 3: </a:t>
            </a:r>
            <a:r>
              <a:rPr lang="en-US" sz="2800" dirty="0" smtClean="0"/>
              <a:t>Refresh the</a:t>
            </a:r>
            <a:r>
              <a:rPr lang="en-US" sz="2800" dirty="0" smtClean="0">
                <a:solidFill>
                  <a:schemeClr val="accent2"/>
                </a:solidFill>
              </a:rPr>
              <a:t> </a:t>
            </a:r>
            <a:r>
              <a:rPr lang="en-US" sz="2800" dirty="0" smtClean="0"/>
              <a:t>stored view by doing “</a:t>
            </a:r>
            <a:r>
              <a:rPr lang="en-US" sz="2800" dirty="0" err="1" smtClean="0"/>
              <a:t>multiset</a:t>
            </a:r>
            <a:r>
              <a:rPr lang="en-US" sz="2800" dirty="0" smtClean="0"/>
              <a:t> difference ” of the new and old view </a:t>
            </a:r>
            <a:r>
              <a:rPr lang="en-US" sz="2800" dirty="0" err="1" smtClean="0"/>
              <a:t>tuples</a:t>
            </a:r>
            <a:r>
              <a:rPr lang="en-US" sz="2800" dirty="0" smtClean="0"/>
              <a:t>. </a:t>
            </a:r>
          </a:p>
          <a:p>
            <a:pPr lvl="1"/>
            <a:r>
              <a:rPr lang="en-US" sz="2400" dirty="0" smtClean="0"/>
              <a:t>To update the derivation counts of existing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, we must now subtract the derivation counts of the new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from the counts of existing </a:t>
            </a:r>
            <a:r>
              <a:rPr lang="en-US" sz="2400" dirty="0" err="1" smtClean="0"/>
              <a:t>tuples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The “counting” algorithm can be generalized to views defined by multiple rules. In fact, it can be generalized to SQL queries with duplicate semantics, negation, and aggregation.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62200" y="990600"/>
            <a:ext cx="460170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View(X,Y) :- Rel1(X,Z), Rel2(Z,Y)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Maintaining Warehouse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28956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None/>
            </a:pPr>
            <a:r>
              <a:rPr lang="en-US" sz="2400" dirty="0" smtClean="0">
                <a:solidFill>
                  <a:schemeClr val="accent2"/>
                </a:solidFill>
              </a:rPr>
              <a:t>Main twist:</a:t>
            </a:r>
            <a:r>
              <a:rPr lang="en-US" sz="2400" dirty="0" smtClean="0"/>
              <a:t>  The views are in the data warehouse, and the </a:t>
            </a:r>
            <a:r>
              <a:rPr lang="en-US" sz="2400" dirty="0" smtClean="0"/>
              <a:t>source tables </a:t>
            </a:r>
            <a:r>
              <a:rPr lang="en-US" sz="2400" dirty="0" smtClean="0"/>
              <a:t>are somewhere else (operational DBMS, legacy sources, …).</a:t>
            </a:r>
          </a:p>
          <a:p>
            <a:pPr marL="514350" indent="-457200">
              <a:buFont typeface="Monotype Sorts" pitchFamily="2" charset="2"/>
              <a:buAutoNum type="arabicParenR"/>
            </a:pPr>
            <a:r>
              <a:rPr lang="en-US" sz="2400" dirty="0" smtClean="0"/>
              <a:t>Warehouse is notified whenever source tables are updated. (e.g., when a </a:t>
            </a:r>
            <a:r>
              <a:rPr lang="en-US" sz="2400" dirty="0" err="1" smtClean="0"/>
              <a:t>tuple</a:t>
            </a:r>
            <a:r>
              <a:rPr lang="en-US" sz="2400" dirty="0" smtClean="0"/>
              <a:t> is added to r2)</a:t>
            </a:r>
          </a:p>
          <a:p>
            <a:pPr marL="514350" indent="-457200">
              <a:buFont typeface="Monotype Sorts" pitchFamily="2" charset="2"/>
              <a:buAutoNum type="arabicParenR"/>
            </a:pPr>
            <a:r>
              <a:rPr lang="en-US" sz="2400" dirty="0" smtClean="0"/>
              <a:t>Warehouse may need additional information about source tables to process the update (e.g., what is in r1 currently?)</a:t>
            </a:r>
          </a:p>
          <a:p>
            <a:pPr marL="514350" indent="-457200">
              <a:buFont typeface="Monotype Sorts" pitchFamily="2" charset="2"/>
              <a:buAutoNum type="arabicParenR"/>
            </a:pPr>
            <a:r>
              <a:rPr lang="en-US" sz="2400" dirty="0" smtClean="0"/>
              <a:t>The source responds with the additional info, and the warehouse incrementally refreshes the view.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8600" y="914400"/>
            <a:ext cx="8686800" cy="1676400"/>
            <a:chOff x="228600" y="1143000"/>
            <a:chExt cx="8686800" cy="1676400"/>
          </a:xfrm>
        </p:grpSpPr>
        <p:sp>
          <p:nvSpPr>
            <p:cNvPr id="7" name="Rectangle 44"/>
            <p:cNvSpPr>
              <a:spLocks noChangeArrowheads="1"/>
            </p:cNvSpPr>
            <p:nvPr/>
          </p:nvSpPr>
          <p:spPr bwMode="auto">
            <a:xfrm>
              <a:off x="5638800" y="1143000"/>
              <a:ext cx="3276600" cy="1676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5943600" y="1295400"/>
              <a:ext cx="2667000" cy="1447800"/>
            </a:xfrm>
            <a:prstGeom prst="flowChartMagneticDisk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162800" y="2133600"/>
              <a:ext cx="609600" cy="533400"/>
              <a:chOff x="6629400" y="2971800"/>
              <a:chExt cx="609600" cy="533400"/>
            </a:xfrm>
          </p:grpSpPr>
          <p:sp>
            <p:nvSpPr>
              <p:cNvPr id="10" name="AutoShape 36"/>
              <p:cNvSpPr>
                <a:spLocks noChangeArrowheads="1"/>
              </p:cNvSpPr>
              <p:nvPr/>
            </p:nvSpPr>
            <p:spPr bwMode="auto">
              <a:xfrm>
                <a:off x="6629400" y="2971800"/>
                <a:ext cx="381000" cy="381000"/>
              </a:xfrm>
              <a:prstGeom prst="cube">
                <a:avLst>
                  <a:gd name="adj" fmla="val 25000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AutoShape 39"/>
              <p:cNvSpPr>
                <a:spLocks noChangeArrowheads="1"/>
              </p:cNvSpPr>
              <p:nvPr/>
            </p:nvSpPr>
            <p:spPr bwMode="auto">
              <a:xfrm>
                <a:off x="6781800" y="3048000"/>
                <a:ext cx="457200" cy="457200"/>
              </a:xfrm>
              <a:prstGeom prst="cube">
                <a:avLst>
                  <a:gd name="adj" fmla="val 25000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848600" y="2057400"/>
              <a:ext cx="609600" cy="533400"/>
              <a:chOff x="7467600" y="2971800"/>
              <a:chExt cx="609600" cy="533400"/>
            </a:xfrm>
          </p:grpSpPr>
          <p:sp>
            <p:nvSpPr>
              <p:cNvPr id="13" name="AutoShape 37"/>
              <p:cNvSpPr>
                <a:spLocks noChangeArrowheads="1"/>
              </p:cNvSpPr>
              <p:nvPr/>
            </p:nvSpPr>
            <p:spPr bwMode="auto">
              <a:xfrm>
                <a:off x="7467600" y="3048000"/>
                <a:ext cx="457200" cy="381000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38"/>
              <p:cNvSpPr>
                <a:spLocks noChangeArrowheads="1"/>
              </p:cNvSpPr>
              <p:nvPr/>
            </p:nvSpPr>
            <p:spPr bwMode="auto">
              <a:xfrm>
                <a:off x="7620000" y="2971800"/>
                <a:ext cx="457200" cy="381000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40"/>
              <p:cNvSpPr>
                <a:spLocks noChangeArrowheads="1"/>
              </p:cNvSpPr>
              <p:nvPr/>
            </p:nvSpPr>
            <p:spPr bwMode="auto">
              <a:xfrm>
                <a:off x="7620000" y="3124200"/>
                <a:ext cx="457200" cy="381000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6324600" y="1752600"/>
              <a:ext cx="2057400" cy="36671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b="1" dirty="0" smtClean="0"/>
                <a:t>Data Warehouse</a:t>
              </a:r>
              <a:endParaRPr lang="en-US" sz="1800" b="1" dirty="0"/>
            </a:p>
          </p:txBody>
        </p:sp>
        <p:sp>
          <p:nvSpPr>
            <p:cNvPr id="17" name="Rectangle 43"/>
            <p:cNvSpPr>
              <a:spLocks noChangeArrowheads="1"/>
            </p:cNvSpPr>
            <p:nvPr/>
          </p:nvSpPr>
          <p:spPr bwMode="auto">
            <a:xfrm>
              <a:off x="228600" y="1143000"/>
              <a:ext cx="2362200" cy="1676400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41"/>
            <p:cNvSpPr>
              <a:spLocks noChangeArrowheads="1"/>
            </p:cNvSpPr>
            <p:nvPr/>
          </p:nvSpPr>
          <p:spPr bwMode="auto">
            <a:xfrm>
              <a:off x="2667000" y="1143000"/>
              <a:ext cx="2895600" cy="1676400"/>
            </a:xfrm>
            <a:prstGeom prst="rect">
              <a:avLst/>
            </a:prstGeom>
            <a:solidFill>
              <a:schemeClr val="accent6">
                <a:lumMod val="75000"/>
                <a:alpha val="62000"/>
              </a:schemeClr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533400" y="1676400"/>
              <a:ext cx="762000" cy="838200"/>
            </a:xfrm>
            <a:prstGeom prst="flowChartMagneticDisk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DB</a:t>
              </a:r>
            </a:p>
          </p:txBody>
        </p:sp>
        <p:sp>
          <p:nvSpPr>
            <p:cNvPr id="21" name="AutoShape 13"/>
            <p:cNvSpPr>
              <a:spLocks noChangeArrowheads="1"/>
            </p:cNvSpPr>
            <p:nvPr/>
          </p:nvSpPr>
          <p:spPr bwMode="auto">
            <a:xfrm>
              <a:off x="990600" y="1371600"/>
              <a:ext cx="762000" cy="838200"/>
            </a:xfrm>
            <a:prstGeom prst="flowChartMagneticDisk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DB</a:t>
              </a: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1447800" y="1828800"/>
              <a:ext cx="762000" cy="838200"/>
            </a:xfrm>
            <a:prstGeom prst="flowChartMagneticDisk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/>
                <a:t>DB</a:t>
              </a:r>
            </a:p>
          </p:txBody>
        </p:sp>
        <p:sp>
          <p:nvSpPr>
            <p:cNvPr id="34" name="Right Arrow 33"/>
            <p:cNvSpPr/>
            <p:nvPr/>
          </p:nvSpPr>
          <p:spPr>
            <a:xfrm>
              <a:off x="2286000" y="1295400"/>
              <a:ext cx="3657600" cy="1295400"/>
            </a:xfrm>
            <a:prstGeom prst="right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Extract, Transform, Load, Refresh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AutoShape 22"/>
            <p:cNvSpPr>
              <a:spLocks noChangeArrowheads="1"/>
            </p:cNvSpPr>
            <p:nvPr/>
          </p:nvSpPr>
          <p:spPr bwMode="auto">
            <a:xfrm>
              <a:off x="5715000" y="2209800"/>
              <a:ext cx="1295400" cy="533400"/>
            </a:xfrm>
            <a:prstGeom prst="flowChartMagneticDisk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accent2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 smtClean="0"/>
                <a:t>Metadata</a:t>
              </a:r>
              <a:endParaRPr lang="en-US" dirty="0"/>
            </a:p>
          </p:txBody>
        </p: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3886200" y="2667000"/>
            <a:ext cx="498886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view(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</a:rPr>
              <a:t>sno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 :- r1(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</a:rPr>
              <a:t>sno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</a:rPr>
              <a:t>pno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), r2(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</a:rPr>
              <a:t>pno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, cost)</a:t>
            </a:r>
          </a:p>
        </p:txBody>
      </p:sp>
      <p:sp>
        <p:nvSpPr>
          <p:cNvPr id="38" name="Rounded Rectangular Callout 37"/>
          <p:cNvSpPr/>
          <p:nvPr/>
        </p:nvSpPr>
        <p:spPr>
          <a:xfrm>
            <a:off x="5105400" y="5638800"/>
            <a:ext cx="3657600" cy="762000"/>
          </a:xfrm>
          <a:prstGeom prst="wedgeRoundRectCallout">
            <a:avLst>
              <a:gd name="adj1" fmla="val -54480"/>
              <a:gd name="adj2" fmla="val -4027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What happens if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source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is updated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between Steps 1 and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</a:rPr>
              <a:t>3?</a:t>
            </a:r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Example: Warehouse View Maintenance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Initially, we have </a:t>
            </a:r>
            <a:r>
              <a:rPr lang="en-US" dirty="0" smtClean="0">
                <a:solidFill>
                  <a:schemeClr val="accent2"/>
                </a:solidFill>
              </a:rPr>
              <a:t>r1(1,2), r2 empty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insert r2(2,3) </a:t>
            </a:r>
            <a:r>
              <a:rPr lang="en-US" dirty="0" smtClean="0"/>
              <a:t>at source; notify warehouse</a:t>
            </a:r>
          </a:p>
          <a:p>
            <a:r>
              <a:rPr lang="en-US" dirty="0" smtClean="0"/>
              <a:t>Warehouse asks </a:t>
            </a:r>
            <a:r>
              <a:rPr lang="en-US" dirty="0" smtClean="0">
                <a:solidFill>
                  <a:schemeClr val="accent2"/>
                </a:solidFill>
              </a:rPr>
              <a:t>?r1(sno,2)</a:t>
            </a:r>
          </a:p>
          <a:p>
            <a:pPr lvl="1"/>
            <a:r>
              <a:rPr lang="en-US" dirty="0" smtClean="0"/>
              <a:t>Checking to find </a:t>
            </a:r>
            <a:r>
              <a:rPr lang="en-US" dirty="0" err="1" smtClean="0"/>
              <a:t>sno’s</a:t>
            </a:r>
            <a:r>
              <a:rPr lang="en-US" dirty="0" smtClean="0"/>
              <a:t> to insert into view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insert r1(4,2) </a:t>
            </a:r>
            <a:r>
              <a:rPr lang="en-US" dirty="0" smtClean="0"/>
              <a:t>at source; notify warehouse</a:t>
            </a:r>
          </a:p>
          <a:p>
            <a:r>
              <a:rPr lang="en-US" dirty="0" smtClean="0"/>
              <a:t>Warehouse asks </a:t>
            </a:r>
            <a:r>
              <a:rPr lang="en-US" dirty="0" smtClean="0">
                <a:solidFill>
                  <a:schemeClr val="accent2"/>
                </a:solidFill>
              </a:rPr>
              <a:t>?r2(2,cost)</a:t>
            </a:r>
          </a:p>
          <a:p>
            <a:pPr lvl="1"/>
            <a:r>
              <a:rPr lang="en-US" dirty="0" smtClean="0"/>
              <a:t>Checking to see if we need to increment count for view(4)</a:t>
            </a:r>
          </a:p>
          <a:p>
            <a:r>
              <a:rPr lang="en-US" dirty="0" smtClean="0"/>
              <a:t>Source gets first warehouse query, and returns </a:t>
            </a:r>
            <a:r>
              <a:rPr lang="en-US" dirty="0" err="1" smtClean="0">
                <a:solidFill>
                  <a:schemeClr val="accent2"/>
                </a:solidFill>
              </a:rPr>
              <a:t>sno</a:t>
            </a:r>
            <a:r>
              <a:rPr lang="en-US" dirty="0" smtClean="0">
                <a:solidFill>
                  <a:schemeClr val="accent2"/>
                </a:solidFill>
              </a:rPr>
              <a:t>=1, </a:t>
            </a:r>
            <a:r>
              <a:rPr lang="en-US" dirty="0" err="1" smtClean="0">
                <a:solidFill>
                  <a:schemeClr val="accent2"/>
                </a:solidFill>
              </a:rPr>
              <a:t>sno</a:t>
            </a:r>
            <a:r>
              <a:rPr lang="en-US" dirty="0" smtClean="0">
                <a:solidFill>
                  <a:schemeClr val="accent2"/>
                </a:solidFill>
              </a:rPr>
              <a:t>=4</a:t>
            </a:r>
            <a:r>
              <a:rPr lang="en-US" dirty="0" smtClean="0"/>
              <a:t>; these values go into view (with derivation counts of 1 each)</a:t>
            </a:r>
          </a:p>
          <a:p>
            <a:r>
              <a:rPr lang="en-US" dirty="0" smtClean="0"/>
              <a:t>Source gets second query, and says Yes, so count for 4 is incremented in the view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But this is wrong!  Correct count for view(4) is 1.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657600" y="914400"/>
            <a:ext cx="4988866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view(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</a:rPr>
              <a:t>sno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 :- r1(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</a:rPr>
              <a:t>sno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</a:rPr>
              <a:t>pno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), r2(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</a:rPr>
              <a:t>pno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</a:rPr>
              <a:t>, cost)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Warehouse View Maintenance Approaches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Alternative 1:</a:t>
            </a:r>
            <a:r>
              <a:rPr lang="en-US" dirty="0" smtClean="0"/>
              <a:t> Evaluate view from scratch</a:t>
            </a:r>
          </a:p>
          <a:p>
            <a:pPr lvl="1"/>
            <a:r>
              <a:rPr lang="en-US" dirty="0" smtClean="0"/>
              <a:t>On every source update, or periodically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Alternative 2:</a:t>
            </a:r>
            <a:r>
              <a:rPr lang="en-US" dirty="0" smtClean="0"/>
              <a:t> Maintain a copy of each source table at warehouse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Alternative 3:</a:t>
            </a:r>
            <a:r>
              <a:rPr lang="en-US" dirty="0" smtClean="0"/>
              <a:t> More fancy algorithms</a:t>
            </a:r>
          </a:p>
          <a:p>
            <a:pPr lvl="1"/>
            <a:r>
              <a:rPr lang="en-US" dirty="0" smtClean="0"/>
              <a:t>Generate queries to the source that take into account the anomalies due to earlier conflicting updates.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Implementation Issues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Recall requirements of a data warehouse:</a:t>
            </a:r>
          </a:p>
          <a:p>
            <a:pPr lvl="1"/>
            <a:r>
              <a:rPr lang="en-US" dirty="0" smtClean="0"/>
              <a:t>Read only (updates via ETL)</a:t>
            </a:r>
          </a:p>
          <a:p>
            <a:pPr lvl="1"/>
            <a:r>
              <a:rPr lang="en-US" dirty="0" smtClean="0"/>
              <a:t>Ad hoc queries</a:t>
            </a:r>
          </a:p>
          <a:p>
            <a:pPr lvl="1"/>
            <a:r>
              <a:rPr lang="en-US" dirty="0" smtClean="0"/>
              <a:t>Interactive response times</a:t>
            </a:r>
          </a:p>
          <a:p>
            <a:r>
              <a:rPr lang="en-US" dirty="0" smtClean="0"/>
              <a:t>How do we support fast response times ?</a:t>
            </a:r>
          </a:p>
          <a:p>
            <a:pPr lvl="1"/>
            <a:r>
              <a:rPr lang="en-US" dirty="0" smtClean="0"/>
              <a:t>Indexing, new indexes</a:t>
            </a:r>
          </a:p>
          <a:p>
            <a:pPr lvl="1"/>
            <a:r>
              <a:rPr lang="en-US" dirty="0" smtClean="0"/>
              <a:t>Pre-compute results aka materialization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Data Warehousing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7" name="Group 56"/>
          <p:cNvGrpSpPr/>
          <p:nvPr/>
        </p:nvGrpSpPr>
        <p:grpSpPr>
          <a:xfrm>
            <a:off x="152401" y="1524000"/>
            <a:ext cx="8610600" cy="4648200"/>
            <a:chOff x="152400" y="1524000"/>
            <a:chExt cx="8804275" cy="5105400"/>
          </a:xfrm>
        </p:grpSpPr>
        <p:sp>
          <p:nvSpPr>
            <p:cNvPr id="8" name="AutoShape 2"/>
            <p:cNvSpPr>
              <a:spLocks noChangeArrowheads="1"/>
            </p:cNvSpPr>
            <p:nvPr/>
          </p:nvSpPr>
          <p:spPr bwMode="auto">
            <a:xfrm>
              <a:off x="3124200" y="2895600"/>
              <a:ext cx="2011363" cy="1600200"/>
            </a:xfrm>
            <a:prstGeom prst="flowChartMagneticDisk">
              <a:avLst/>
            </a:prstGeom>
            <a:solidFill>
              <a:srgbClr val="6666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352800" y="3429000"/>
              <a:ext cx="1554163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Data</a:t>
              </a:r>
            </a:p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Warehouse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6781800" y="2057400"/>
              <a:ext cx="1968500" cy="3568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5492750" y="3206750"/>
              <a:ext cx="901700" cy="749300"/>
            </a:xfrm>
            <a:prstGeom prst="rightArrow">
              <a:avLst>
                <a:gd name="adj1" fmla="val 75009"/>
                <a:gd name="adj2" fmla="val 6017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8"/>
            <p:cNvGrpSpPr>
              <a:grpSpLocks/>
            </p:cNvGrpSpPr>
            <p:nvPr/>
          </p:nvGrpSpPr>
          <p:grpSpPr bwMode="auto">
            <a:xfrm>
              <a:off x="1905000" y="2667000"/>
              <a:ext cx="1228725" cy="2197100"/>
              <a:chOff x="1238" y="1876"/>
              <a:chExt cx="774" cy="1384"/>
            </a:xfrm>
          </p:grpSpPr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1252" y="1876"/>
                <a:ext cx="760" cy="1384"/>
              </a:xfrm>
              <a:prstGeom prst="rightArrow">
                <a:avLst>
                  <a:gd name="adj1" fmla="val 75009"/>
                  <a:gd name="adj2" fmla="val 50005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238" y="2193"/>
                <a:ext cx="724" cy="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latin typeface="Times New Roman" pitchFamily="18" charset="0"/>
                  </a:rPr>
                  <a:t>Extract</a:t>
                </a:r>
              </a:p>
              <a:p>
                <a:pPr eaLnBrk="0" hangingPunct="0"/>
                <a:r>
                  <a:rPr lang="en-US" sz="1800">
                    <a:latin typeface="Times New Roman" pitchFamily="18" charset="0"/>
                  </a:rPr>
                  <a:t>Transform</a:t>
                </a:r>
              </a:p>
              <a:p>
                <a:pPr eaLnBrk="0" hangingPunct="0"/>
                <a:r>
                  <a:rPr lang="en-US" sz="1800">
                    <a:latin typeface="Times New Roman" pitchFamily="18" charset="0"/>
                  </a:rPr>
                  <a:t>Load</a:t>
                </a:r>
              </a:p>
              <a:p>
                <a:pPr eaLnBrk="0" hangingPunct="0"/>
                <a:r>
                  <a:rPr lang="en-US" sz="1800">
                    <a:latin typeface="Times New Roman" pitchFamily="18" charset="0"/>
                  </a:rPr>
                  <a:t>Refresh</a:t>
                </a:r>
              </a:p>
            </p:txBody>
          </p:sp>
        </p:grp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876800" y="6248400"/>
              <a:ext cx="19050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OLAP Engine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7086601" y="2743200"/>
              <a:ext cx="1402590" cy="2130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Analysis</a:t>
              </a:r>
            </a:p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Query</a:t>
              </a:r>
            </a:p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Reports</a:t>
              </a:r>
            </a:p>
            <a:p>
              <a:pPr eaLnBrk="0" hangingPunct="0"/>
              <a:r>
                <a:rPr lang="en-US" sz="2400" dirty="0">
                  <a:latin typeface="Times New Roman" pitchFamily="18" charset="0"/>
                </a:rPr>
                <a:t>Data mining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733800" y="1676400"/>
              <a:ext cx="1143000" cy="990600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Monitor</a:t>
              </a:r>
            </a:p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&amp;</a:t>
              </a:r>
            </a:p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Integrator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8" name="Group 14"/>
            <p:cNvGrpSpPr>
              <a:grpSpLocks/>
            </p:cNvGrpSpPr>
            <p:nvPr/>
          </p:nvGrpSpPr>
          <p:grpSpPr bwMode="auto">
            <a:xfrm>
              <a:off x="2209800" y="1676400"/>
              <a:ext cx="931863" cy="914400"/>
              <a:chOff x="288" y="1012"/>
              <a:chExt cx="769" cy="664"/>
            </a:xfrm>
          </p:grpSpPr>
          <p:sp>
            <p:nvSpPr>
              <p:cNvPr id="19" name="Oval 15"/>
              <p:cNvSpPr>
                <a:spLocks noChangeArrowheads="1"/>
              </p:cNvSpPr>
              <p:nvPr/>
            </p:nvSpPr>
            <p:spPr bwMode="auto">
              <a:xfrm>
                <a:off x="292" y="1437"/>
                <a:ext cx="760" cy="239"/>
              </a:xfrm>
              <a:prstGeom prst="ellipse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auto">
              <a:xfrm>
                <a:off x="288" y="1159"/>
                <a:ext cx="769" cy="413"/>
              </a:xfrm>
              <a:custGeom>
                <a:avLst/>
                <a:gdLst>
                  <a:gd name="T0" fmla="*/ 12 w 769"/>
                  <a:gd name="T1" fmla="*/ 412 h 413"/>
                  <a:gd name="T2" fmla="*/ 0 w 769"/>
                  <a:gd name="T3" fmla="*/ 318 h 413"/>
                  <a:gd name="T4" fmla="*/ 0 w 769"/>
                  <a:gd name="T5" fmla="*/ 244 h 413"/>
                  <a:gd name="T6" fmla="*/ 0 w 769"/>
                  <a:gd name="T7" fmla="*/ 147 h 413"/>
                  <a:gd name="T8" fmla="*/ 0 w 769"/>
                  <a:gd name="T9" fmla="*/ 73 h 413"/>
                  <a:gd name="T10" fmla="*/ 0 w 769"/>
                  <a:gd name="T11" fmla="*/ 0 h 413"/>
                  <a:gd name="T12" fmla="*/ 768 w 769"/>
                  <a:gd name="T13" fmla="*/ 10 h 413"/>
                  <a:gd name="T14" fmla="*/ 768 w 769"/>
                  <a:gd name="T15" fmla="*/ 412 h 413"/>
                  <a:gd name="T16" fmla="*/ 768 w 769"/>
                  <a:gd name="T17" fmla="*/ 412 h 4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69"/>
                  <a:gd name="T28" fmla="*/ 0 h 413"/>
                  <a:gd name="T29" fmla="*/ 769 w 769"/>
                  <a:gd name="T30" fmla="*/ 413 h 4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69" h="413">
                    <a:moveTo>
                      <a:pt x="12" y="412"/>
                    </a:moveTo>
                    <a:lnTo>
                      <a:pt x="0" y="318"/>
                    </a:lnTo>
                    <a:lnTo>
                      <a:pt x="0" y="244"/>
                    </a:lnTo>
                    <a:lnTo>
                      <a:pt x="0" y="147"/>
                    </a:lnTo>
                    <a:lnTo>
                      <a:pt x="0" y="73"/>
                    </a:lnTo>
                    <a:lnTo>
                      <a:pt x="0" y="0"/>
                    </a:lnTo>
                    <a:lnTo>
                      <a:pt x="768" y="10"/>
                    </a:lnTo>
                    <a:lnTo>
                      <a:pt x="768" y="412"/>
                    </a:lnTo>
                  </a:path>
                </a:pathLst>
              </a:custGeom>
              <a:solidFill>
                <a:srgbClr val="FCFEB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292" y="1012"/>
                <a:ext cx="760" cy="259"/>
              </a:xfrm>
              <a:prstGeom prst="ellipse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286000" y="2057400"/>
              <a:ext cx="85090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dirty="0">
                  <a:latin typeface="Times New Roman" pitchFamily="18" charset="0"/>
                </a:rPr>
                <a:t>Metadata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124200" y="2133600"/>
              <a:ext cx="609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52400" y="6172200"/>
              <a:ext cx="180022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Data Sources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6934200" y="6248400"/>
              <a:ext cx="20224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Front-End Tools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5470525" y="3336925"/>
              <a:ext cx="8778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Serve</a:t>
              </a: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5791200" y="2362200"/>
              <a:ext cx="755650" cy="679450"/>
            </a:xfrm>
            <a:prstGeom prst="cube">
              <a:avLst>
                <a:gd name="adj" fmla="val 24995"/>
              </a:avLst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5867400" y="4343400"/>
              <a:ext cx="679450" cy="679450"/>
            </a:xfrm>
            <a:prstGeom prst="cube">
              <a:avLst>
                <a:gd name="adj" fmla="val 24995"/>
              </a:avLst>
            </a:prstGeom>
            <a:solidFill>
              <a:srgbClr val="FCFEB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3276600" y="4572000"/>
              <a:ext cx="292100" cy="292100"/>
            </a:xfrm>
            <a:prstGeom prst="down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4648200" y="4572000"/>
              <a:ext cx="292100" cy="292100"/>
            </a:xfrm>
            <a:prstGeom prst="down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3962400" y="4572000"/>
              <a:ext cx="292100" cy="292100"/>
            </a:xfrm>
            <a:prstGeom prst="downArrow">
              <a:avLst>
                <a:gd name="adj1" fmla="val 50000"/>
                <a:gd name="adj2" fmla="val 50005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57600" y="5562600"/>
              <a:ext cx="1022350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800">
                  <a:latin typeface="Times New Roman" pitchFamily="18" charset="0"/>
                </a:rPr>
                <a:t>Data Marts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 flipV="1">
              <a:off x="5029200" y="2743200"/>
              <a:ext cx="68580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V="1">
              <a:off x="5334000" y="4876800"/>
              <a:ext cx="45720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31"/>
            <p:cNvSpPr>
              <a:spLocks noChangeArrowheads="1"/>
            </p:cNvSpPr>
            <p:nvPr/>
          </p:nvSpPr>
          <p:spPr bwMode="auto">
            <a:xfrm>
              <a:off x="3048000" y="4953000"/>
              <a:ext cx="671513" cy="6096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AutoShape 32"/>
            <p:cNvSpPr>
              <a:spLocks noChangeArrowheads="1"/>
            </p:cNvSpPr>
            <p:nvPr/>
          </p:nvSpPr>
          <p:spPr bwMode="auto">
            <a:xfrm>
              <a:off x="3810000" y="4953000"/>
              <a:ext cx="671513" cy="6096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AutoShape 33"/>
            <p:cNvSpPr>
              <a:spLocks noChangeArrowheads="1"/>
            </p:cNvSpPr>
            <p:nvPr/>
          </p:nvSpPr>
          <p:spPr bwMode="auto">
            <a:xfrm>
              <a:off x="4572000" y="4953000"/>
              <a:ext cx="671513" cy="609600"/>
            </a:xfrm>
            <a:prstGeom prst="flowChartMagneticDisk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8" name="Group 34"/>
            <p:cNvGrpSpPr>
              <a:grpSpLocks/>
            </p:cNvGrpSpPr>
            <p:nvPr/>
          </p:nvGrpSpPr>
          <p:grpSpPr bwMode="auto">
            <a:xfrm>
              <a:off x="228600" y="1524000"/>
              <a:ext cx="1587500" cy="3879850"/>
              <a:chOff x="148" y="1440"/>
              <a:chExt cx="1000" cy="2444"/>
            </a:xfrm>
          </p:grpSpPr>
          <p:sp>
            <p:nvSpPr>
              <p:cNvPr id="39" name="Oval 35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472" cy="172"/>
              </a:xfrm>
              <a:prstGeom prst="ellipse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Oval 36"/>
              <p:cNvSpPr>
                <a:spLocks noChangeArrowheads="1"/>
              </p:cNvSpPr>
              <p:nvPr/>
            </p:nvSpPr>
            <p:spPr bwMode="auto">
              <a:xfrm>
                <a:off x="148" y="1440"/>
                <a:ext cx="1000" cy="24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Oval 37"/>
              <p:cNvSpPr>
                <a:spLocks noChangeArrowheads="1"/>
              </p:cNvSpPr>
              <p:nvPr/>
            </p:nvSpPr>
            <p:spPr bwMode="auto">
              <a:xfrm>
                <a:off x="240" y="2256"/>
                <a:ext cx="472" cy="172"/>
              </a:xfrm>
              <a:prstGeom prst="ellipse">
                <a:avLst/>
              </a:prstGeom>
              <a:solidFill>
                <a:srgbClr val="FCFEB9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240" y="2448"/>
                <a:ext cx="844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>
                    <a:latin typeface="Times New Roman" pitchFamily="18" charset="0"/>
                  </a:rPr>
                  <a:t>Operational</a:t>
                </a:r>
                <a:r>
                  <a:rPr lang="en-US" sz="2400">
                    <a:latin typeface="Times New Roman" pitchFamily="18" charset="0"/>
                  </a:rPr>
                  <a:t> </a:t>
                </a:r>
              </a:p>
              <a:p>
                <a:pPr eaLnBrk="0" hangingPunct="0"/>
                <a:r>
                  <a:rPr lang="en-US" sz="2400">
                    <a:latin typeface="Times New Roman" pitchFamily="18" charset="0"/>
                  </a:rPr>
                  <a:t>DBs</a:t>
                </a:r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288" y="1776"/>
                <a:ext cx="794" cy="5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spAutoFit/>
              </a:bodyPr>
              <a:lstStyle/>
              <a:p>
                <a:pPr eaLnBrk="0" hangingPunct="0"/>
                <a:r>
                  <a:rPr lang="en-US" sz="1800" dirty="0">
                    <a:latin typeface="Times New Roman" pitchFamily="18" charset="0"/>
                  </a:rPr>
                  <a:t>other</a:t>
                </a:r>
                <a:endParaRPr lang="en-US" sz="2400" dirty="0">
                  <a:latin typeface="Times New Roman" pitchFamily="18" charset="0"/>
                </a:endParaRPr>
              </a:p>
              <a:p>
                <a:pPr eaLnBrk="0" hangingPunct="0"/>
                <a:r>
                  <a:rPr lang="en-US" sz="2400" dirty="0">
                    <a:latin typeface="Times New Roman" pitchFamily="18" charset="0"/>
                  </a:rPr>
                  <a:t>sources</a:t>
                </a:r>
              </a:p>
            </p:txBody>
          </p:sp>
          <p:sp>
            <p:nvSpPr>
              <p:cNvPr id="44" name="AutoShape 40"/>
              <p:cNvSpPr>
                <a:spLocks noChangeArrowheads="1"/>
              </p:cNvSpPr>
              <p:nvPr/>
            </p:nvSpPr>
            <p:spPr bwMode="auto">
              <a:xfrm>
                <a:off x="365" y="3398"/>
                <a:ext cx="441" cy="288"/>
              </a:xfrm>
              <a:prstGeom prst="flowChartMagneticDisk">
                <a:avLst/>
              </a:prstGeom>
              <a:solidFill>
                <a:srgbClr val="9A87F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AutoShape 41"/>
              <p:cNvSpPr>
                <a:spLocks noChangeArrowheads="1"/>
              </p:cNvSpPr>
              <p:nvPr/>
            </p:nvSpPr>
            <p:spPr bwMode="auto">
              <a:xfrm>
                <a:off x="461" y="3129"/>
                <a:ext cx="441" cy="288"/>
              </a:xfrm>
              <a:prstGeom prst="flowChartMagneticDisk">
                <a:avLst/>
              </a:prstGeom>
              <a:solidFill>
                <a:srgbClr val="9A87F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AutoShape 42"/>
              <p:cNvSpPr>
                <a:spLocks noChangeArrowheads="1"/>
              </p:cNvSpPr>
              <p:nvPr/>
            </p:nvSpPr>
            <p:spPr bwMode="auto">
              <a:xfrm>
                <a:off x="615" y="2851"/>
                <a:ext cx="441" cy="288"/>
              </a:xfrm>
              <a:prstGeom prst="flowChartMagneticDisk">
                <a:avLst/>
              </a:prstGeom>
              <a:solidFill>
                <a:srgbClr val="9A87F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>
              <a:off x="1905000" y="1524000"/>
              <a:ext cx="0" cy="419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10200" y="1600200"/>
              <a:ext cx="0" cy="411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6629400" y="1600200"/>
              <a:ext cx="0" cy="411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2590800" y="6248400"/>
              <a:ext cx="158115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2400">
                  <a:latin typeface="Times New Roman" pitchFamily="18" charset="0"/>
                </a:rPr>
                <a:t>Data Storage</a:t>
              </a:r>
            </a:p>
          </p:txBody>
        </p:sp>
        <p:sp>
          <p:nvSpPr>
            <p:cNvPr id="51" name="AutoShape 47"/>
            <p:cNvSpPr>
              <a:spLocks/>
            </p:cNvSpPr>
            <p:nvPr/>
          </p:nvSpPr>
          <p:spPr bwMode="auto">
            <a:xfrm rot="5400000">
              <a:off x="952500" y="5219700"/>
              <a:ext cx="152400" cy="1600200"/>
            </a:xfrm>
            <a:prstGeom prst="rightBrace">
              <a:avLst>
                <a:gd name="adj1" fmla="val 875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48"/>
            <p:cNvSpPr>
              <a:spLocks/>
            </p:cNvSpPr>
            <p:nvPr/>
          </p:nvSpPr>
          <p:spPr bwMode="auto">
            <a:xfrm rot="5400000">
              <a:off x="3505200" y="4419600"/>
              <a:ext cx="152400" cy="3200400"/>
            </a:xfrm>
            <a:prstGeom prst="rightBrace">
              <a:avLst>
                <a:gd name="adj1" fmla="val 1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49"/>
            <p:cNvSpPr>
              <a:spLocks/>
            </p:cNvSpPr>
            <p:nvPr/>
          </p:nvSpPr>
          <p:spPr bwMode="auto">
            <a:xfrm rot="5400000">
              <a:off x="5981700" y="5448300"/>
              <a:ext cx="152400" cy="1143000"/>
            </a:xfrm>
            <a:prstGeom prst="rightBrace">
              <a:avLst>
                <a:gd name="adj1" fmla="val 625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50"/>
            <p:cNvSpPr>
              <a:spLocks/>
            </p:cNvSpPr>
            <p:nvPr/>
          </p:nvSpPr>
          <p:spPr bwMode="auto">
            <a:xfrm rot="5400000">
              <a:off x="7734300" y="4991100"/>
              <a:ext cx="152400" cy="2057400"/>
            </a:xfrm>
            <a:prstGeom prst="rightBrace">
              <a:avLst>
                <a:gd name="adj1" fmla="val 1125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334000" y="1905000"/>
              <a:ext cx="15240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>
                  <a:latin typeface="Times New Roman" pitchFamily="18" charset="0"/>
                </a:rPr>
                <a:t>OLAP Server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3048000" y="2590800"/>
              <a:ext cx="30480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Bitmap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What are the possible QEPs for this query ?</a:t>
            </a:r>
          </a:p>
          <a:p>
            <a:r>
              <a:rPr lang="en-US" dirty="0" smtClean="0"/>
              <a:t>What if there are indexes on gender and rating ?</a:t>
            </a:r>
          </a:p>
          <a:p>
            <a:r>
              <a:rPr lang="en-US" dirty="0" smtClean="0"/>
              <a:t>How does bitmap indexes help ?</a:t>
            </a:r>
          </a:p>
          <a:p>
            <a:r>
              <a:rPr lang="en-US" dirty="0" smtClean="0"/>
              <a:t>Why bitmap indexes and not B+ trees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90800" y="990600"/>
          <a:ext cx="335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762000"/>
                <a:gridCol w="914400"/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304800" y="762000"/>
            <a:ext cx="2057400" cy="990600"/>
          </a:xfrm>
          <a:prstGeom prst="wedgeRoundRectCallout">
            <a:avLst>
              <a:gd name="adj1" fmla="val 55444"/>
              <a:gd name="adj2" fmla="val 2250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How many male customers have a rating of 5?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304800" y="2057400"/>
            <a:ext cx="2133600" cy="1752600"/>
          </a:xfrm>
          <a:prstGeom prst="wedgeRoundRectCallout">
            <a:avLst>
              <a:gd name="adj1" fmla="val -21433"/>
              <a:gd name="adj2" fmla="val -6734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SELECT COUNT</a:t>
            </a:r>
            <a:r>
              <a:rPr lang="en-US" dirty="0" smtClean="0">
                <a:solidFill>
                  <a:schemeClr val="tx1"/>
                </a:solidFill>
              </a:rPr>
              <a:t>(*)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FROM </a:t>
            </a:r>
            <a:r>
              <a:rPr lang="en-US" dirty="0" smtClean="0">
                <a:solidFill>
                  <a:schemeClr val="tx1"/>
                </a:solidFill>
              </a:rPr>
              <a:t>Customer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WHERE</a:t>
            </a:r>
            <a:r>
              <a:rPr lang="en-US" dirty="0" smtClean="0">
                <a:solidFill>
                  <a:schemeClr val="tx1"/>
                </a:solidFill>
              </a:rPr>
              <a:t> Gender=‘M’ </a:t>
            </a:r>
            <a:r>
              <a:rPr lang="en-US" b="1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Rating=5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48400" y="990600"/>
          <a:ext cx="685800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1000"/>
                <a:gridCol w="304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239000" y="990600"/>
          <a:ext cx="1524000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"/>
                <a:gridCol w="304800"/>
                <a:gridCol w="304800"/>
                <a:gridCol w="304800"/>
                <a:gridCol w="304800"/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ounded Rectangular Callout 12"/>
          <p:cNvSpPr/>
          <p:nvPr/>
        </p:nvSpPr>
        <p:spPr>
          <a:xfrm>
            <a:off x="5638800" y="3048000"/>
            <a:ext cx="1524000" cy="533400"/>
          </a:xfrm>
          <a:prstGeom prst="wedgeRoundRectCallout">
            <a:avLst>
              <a:gd name="adj1" fmla="val 13667"/>
              <a:gd name="adj2" fmla="val -9178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Bitmap Index for Gender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7315200" y="3048000"/>
            <a:ext cx="1524000" cy="533400"/>
          </a:xfrm>
          <a:prstGeom prst="wedgeRoundRectCallout">
            <a:avLst>
              <a:gd name="adj1" fmla="val 8333"/>
              <a:gd name="adj2" fmla="val -9496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Bitmap Index for Rating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Join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124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How do we speed up joins with dimension tables ?</a:t>
            </a:r>
          </a:p>
          <a:p>
            <a:r>
              <a:rPr lang="en-US" dirty="0" smtClean="0"/>
              <a:t>A join index stores the RIDs of all the join </a:t>
            </a:r>
            <a:r>
              <a:rPr lang="en-US" dirty="0" err="1" smtClean="0"/>
              <a:t>tuples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[RID(Sales), RID(Products), RID(Times), RID(Locations)]</a:t>
            </a:r>
          </a:p>
          <a:p>
            <a:r>
              <a:rPr lang="en-US" dirty="0" smtClean="0"/>
              <a:t>Variant: if many join queries have predicates on state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[Value(</a:t>
            </a:r>
            <a:r>
              <a:rPr lang="en-US" dirty="0" err="1" smtClean="0"/>
              <a:t>Location.state</a:t>
            </a:r>
            <a:r>
              <a:rPr lang="en-US" dirty="0" smtClean="0"/>
              <a:t>). RID(Sales</a:t>
            </a:r>
            <a:r>
              <a:rPr lang="en-US" dirty="0" smtClean="0"/>
              <a:t>), RID(Products), RID(Times), RID(Locations</a:t>
            </a:r>
            <a:r>
              <a:rPr lang="en-US" dirty="0" smtClean="0"/>
              <a:t>)]</a:t>
            </a:r>
          </a:p>
          <a:p>
            <a:pPr lvl="1"/>
            <a:r>
              <a:rPr lang="en-US" dirty="0" smtClean="0"/>
              <a:t>B+ tree with </a:t>
            </a:r>
            <a:r>
              <a:rPr lang="en-US" dirty="0" err="1" smtClean="0"/>
              <a:t>Location.state</a:t>
            </a:r>
            <a:r>
              <a:rPr lang="en-US" dirty="0" smtClean="0"/>
              <a:t> as key and the </a:t>
            </a:r>
            <a:r>
              <a:rPr lang="en-US" dirty="0" err="1" smtClean="0"/>
              <a:t>tuple</a:t>
            </a:r>
            <a:r>
              <a:rPr lang="en-US" dirty="0" smtClean="0"/>
              <a:t> of RIDs as the data entry.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34149" y="1066800"/>
          <a:ext cx="4876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711200"/>
                <a:gridCol w="812800"/>
                <a:gridCol w="838200"/>
                <a:gridCol w="914400"/>
                <a:gridCol w="68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Quater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79800" y="1905000"/>
          <a:ext cx="40640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Sales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81200" y="2743200"/>
          <a:ext cx="358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990600"/>
                <a:gridCol w="1162050"/>
                <a:gridCol w="895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91200" y="2743200"/>
          <a:ext cx="304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85"/>
                <a:gridCol w="625231"/>
                <a:gridCol w="728784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Country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16200000" flipH="1">
            <a:off x="5638800" y="2438400"/>
            <a:ext cx="457200" cy="152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581400" y="1371600"/>
            <a:ext cx="129540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2209800" y="2286000"/>
            <a:ext cx="1600200" cy="4572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87149" y="1066800"/>
            <a:ext cx="804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72200" y="1600200"/>
            <a:ext cx="204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Sales (Fact Table)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38200" y="27432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Products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620000" y="23622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Locations</a:t>
            </a:r>
            <a:endParaRPr lang="en-US" dirty="0"/>
          </a:p>
        </p:txBody>
      </p:sp>
      <p:sp>
        <p:nvSpPr>
          <p:cNvPr id="19" name="Rounded Rectangular Callout 18"/>
          <p:cNvSpPr/>
          <p:nvPr/>
        </p:nvSpPr>
        <p:spPr>
          <a:xfrm>
            <a:off x="228600" y="381000"/>
            <a:ext cx="2895600" cy="2057400"/>
          </a:xfrm>
          <a:prstGeom prst="wedgeRoundRectCallout">
            <a:avLst>
              <a:gd name="adj1" fmla="val 57806"/>
              <a:gd name="adj2" fmla="val 3185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SELECT </a:t>
            </a:r>
            <a:r>
              <a:rPr lang="en-US" dirty="0" err="1" smtClean="0">
                <a:solidFill>
                  <a:schemeClr val="tx1"/>
                </a:solidFill>
              </a:rPr>
              <a:t>S.Sales</a:t>
            </a:r>
            <a:r>
              <a:rPr lang="en-US" dirty="0" smtClean="0">
                <a:solidFill>
                  <a:schemeClr val="tx1"/>
                </a:solidFill>
              </a:rPr>
              <a:t>, T.*, P.*, L.*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FROM </a:t>
            </a:r>
            <a:r>
              <a:rPr lang="en-US" dirty="0" smtClean="0">
                <a:solidFill>
                  <a:schemeClr val="tx1"/>
                </a:solidFill>
              </a:rPr>
              <a:t>Sales S, Times T, Products P, Locations L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WHERE</a:t>
            </a:r>
            <a:r>
              <a:rPr lang="en-US" dirty="0" smtClean="0">
                <a:solidFill>
                  <a:schemeClr val="tx1"/>
                </a:solidFill>
              </a:rPr>
              <a:t>  S.pid=P.pid </a:t>
            </a:r>
            <a:r>
              <a:rPr lang="en-US" b="1" dirty="0" smtClean="0">
                <a:solidFill>
                  <a:schemeClr val="tx1"/>
                </a:solidFill>
              </a:rPr>
              <a:t>AND </a:t>
            </a:r>
            <a:r>
              <a:rPr lang="en-US" dirty="0" err="1" smtClean="0">
                <a:solidFill>
                  <a:schemeClr val="tx1"/>
                </a:solidFill>
              </a:rPr>
              <a:t>S.Timeid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T.timeID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AND </a:t>
            </a:r>
            <a:r>
              <a:rPr lang="en-US" dirty="0" err="1" smtClean="0">
                <a:solidFill>
                  <a:schemeClr val="tx1"/>
                </a:solidFill>
              </a:rPr>
              <a:t>S.locid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err="1" smtClean="0">
                <a:solidFill>
                  <a:schemeClr val="tx1"/>
                </a:solidFill>
              </a:rPr>
              <a:t>L.locid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AND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L.State</a:t>
            </a:r>
            <a:r>
              <a:rPr lang="en-US" dirty="0" smtClean="0">
                <a:solidFill>
                  <a:schemeClr val="tx1"/>
                </a:solidFill>
              </a:rPr>
              <a:t>=‘HI’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Bitmap </a:t>
            </a:r>
            <a:r>
              <a:rPr lang="en-US" dirty="0" smtClean="0"/>
              <a:t>Join </a:t>
            </a:r>
            <a:r>
              <a:rPr lang="en-US" dirty="0" smtClean="0"/>
              <a:t>Index (Oracle)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153400" cy="3048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bitmap index where</a:t>
            </a:r>
          </a:p>
          <a:p>
            <a:pPr lvl="1"/>
            <a:r>
              <a:rPr lang="en-US" dirty="0" smtClean="0"/>
              <a:t>One </a:t>
            </a:r>
            <a:r>
              <a:rPr lang="en-US" dirty="0" err="1" smtClean="0"/>
              <a:t>bitvector</a:t>
            </a:r>
            <a:r>
              <a:rPr lang="en-US" dirty="0" smtClean="0"/>
              <a:t> per </a:t>
            </a:r>
            <a:r>
              <a:rPr lang="en-US" dirty="0" err="1" smtClean="0"/>
              <a:t>L.state</a:t>
            </a:r>
            <a:endParaRPr lang="en-US" dirty="0" smtClean="0"/>
          </a:p>
          <a:p>
            <a:pPr lvl="1"/>
            <a:r>
              <a:rPr lang="en-US" dirty="0" smtClean="0"/>
              <a:t>Each</a:t>
            </a:r>
            <a:r>
              <a:rPr lang="en-US" dirty="0" smtClean="0"/>
              <a:t> </a:t>
            </a:r>
            <a:r>
              <a:rPr lang="en-US" dirty="0" err="1" smtClean="0"/>
              <a:t>bitvector</a:t>
            </a:r>
            <a:r>
              <a:rPr lang="en-US" dirty="0" smtClean="0"/>
              <a:t> encodes RIDs of Sales</a:t>
            </a:r>
          </a:p>
          <a:p>
            <a:r>
              <a:rPr lang="en-US" dirty="0" smtClean="0"/>
              <a:t>Index </a:t>
            </a:r>
            <a:r>
              <a:rPr lang="en-US" dirty="0" err="1" smtClean="0"/>
              <a:t>ANDing</a:t>
            </a:r>
            <a:r>
              <a:rPr lang="en-US" dirty="0" smtClean="0"/>
              <a:t> of multiple of these bitmap join indexes are efficient!</a:t>
            </a:r>
            <a:endParaRPr lang="en-US" dirty="0" smtClean="0"/>
          </a:p>
          <a:p>
            <a:r>
              <a:rPr lang="en-US" dirty="0" smtClean="0"/>
              <a:t>What is the difference with a regular bitmap index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1000" y="1143000"/>
            <a:ext cx="4038600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SELECT </a:t>
            </a:r>
            <a:r>
              <a:rPr lang="en-US" sz="2400" dirty="0" err="1" smtClean="0"/>
              <a:t>S.Sales</a:t>
            </a:r>
            <a:endParaRPr lang="en-US" sz="2400" dirty="0" smtClean="0"/>
          </a:p>
          <a:p>
            <a:r>
              <a:rPr lang="en-US" sz="2400" b="1" dirty="0" smtClean="0"/>
              <a:t>FROM </a:t>
            </a:r>
            <a:r>
              <a:rPr lang="en-US" sz="2400" dirty="0" smtClean="0"/>
              <a:t>Sales S, </a:t>
            </a:r>
            <a:r>
              <a:rPr lang="en-US" sz="2400" dirty="0" smtClean="0"/>
              <a:t> Locations </a:t>
            </a:r>
            <a:r>
              <a:rPr lang="en-US" sz="2400" dirty="0" smtClean="0"/>
              <a:t>L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S.locid</a:t>
            </a:r>
            <a:r>
              <a:rPr lang="en-US" sz="2400" dirty="0" smtClean="0"/>
              <a:t>=</a:t>
            </a:r>
            <a:r>
              <a:rPr lang="en-US" sz="2400" dirty="0" err="1" smtClean="0"/>
              <a:t>L.locid</a:t>
            </a:r>
            <a:r>
              <a:rPr lang="en-US" sz="2400" dirty="0" smtClean="0"/>
              <a:t> </a:t>
            </a:r>
            <a:r>
              <a:rPr lang="en-US" sz="2400" dirty="0" smtClean="0"/>
              <a:t> </a:t>
            </a:r>
            <a:r>
              <a:rPr lang="en-US" sz="2400" b="1" dirty="0" smtClean="0"/>
              <a:t>AND</a:t>
            </a:r>
            <a:r>
              <a:rPr lang="en-US" sz="2400" dirty="0" smtClean="0"/>
              <a:t> </a:t>
            </a:r>
            <a:r>
              <a:rPr lang="en-US" sz="2400" dirty="0" err="1" smtClean="0"/>
              <a:t>L.State</a:t>
            </a:r>
            <a:r>
              <a:rPr lang="en-US" sz="2400" dirty="0" smtClean="0"/>
              <a:t>=‘HI</a:t>
            </a:r>
            <a:r>
              <a:rPr lang="en-US" sz="2400" dirty="0" smtClean="0"/>
              <a:t>’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1143000"/>
            <a:ext cx="41148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CREATE  BITMAP INDEX  </a:t>
            </a:r>
            <a:r>
              <a:rPr lang="en-US" sz="2400" dirty="0" err="1" smtClean="0"/>
              <a:t>myidx</a:t>
            </a:r>
            <a:r>
              <a:rPr lang="en-US" sz="2400" dirty="0" smtClean="0"/>
              <a:t> </a:t>
            </a:r>
          </a:p>
          <a:p>
            <a:r>
              <a:rPr lang="en-US" sz="2400" b="1" dirty="0" smtClean="0"/>
              <a:t>ON</a:t>
            </a:r>
            <a:r>
              <a:rPr lang="en-US" sz="2400" dirty="0" smtClean="0"/>
              <a:t> Sales(</a:t>
            </a:r>
            <a:r>
              <a:rPr lang="en-US" sz="2400" dirty="0" err="1" smtClean="0"/>
              <a:t>st.state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b="1" dirty="0" smtClean="0"/>
              <a:t>FROM </a:t>
            </a:r>
            <a:r>
              <a:rPr lang="en-US" sz="2400" dirty="0" smtClean="0"/>
              <a:t>Sales S, </a:t>
            </a:r>
            <a:r>
              <a:rPr lang="en-US" sz="2400" dirty="0" smtClean="0"/>
              <a:t> Locations </a:t>
            </a:r>
            <a:r>
              <a:rPr lang="en-US" sz="2400" dirty="0" smtClean="0"/>
              <a:t>L</a:t>
            </a:r>
          </a:p>
          <a:p>
            <a:r>
              <a:rPr lang="en-US" sz="2400" b="1" dirty="0" smtClean="0"/>
              <a:t>WHERE</a:t>
            </a:r>
            <a:r>
              <a:rPr lang="en-US" sz="2400" dirty="0" smtClean="0"/>
              <a:t> </a:t>
            </a:r>
            <a:r>
              <a:rPr lang="en-US" sz="2400" b="1" dirty="0" smtClean="0"/>
              <a:t> </a:t>
            </a:r>
            <a:r>
              <a:rPr lang="en-US" sz="2400" dirty="0" err="1" smtClean="0"/>
              <a:t>S.locid</a:t>
            </a:r>
            <a:r>
              <a:rPr lang="en-US" sz="2400" dirty="0" smtClean="0"/>
              <a:t>=</a:t>
            </a:r>
            <a:r>
              <a:rPr lang="en-US" sz="2400" dirty="0" err="1" smtClean="0"/>
              <a:t>L.locid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1"/>
            <a:ext cx="80772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Views (Evaluate on Demand)</a:t>
            </a:r>
            <a:endParaRPr lang="en-US" dirty="0" smtClean="0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895600"/>
            <a:ext cx="8305800" cy="3352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A </a:t>
            </a:r>
            <a:r>
              <a:rPr lang="en-US" sz="3000" i="1" u="sng" dirty="0" smtClean="0">
                <a:solidFill>
                  <a:schemeClr val="accent2"/>
                </a:solidFill>
              </a:rPr>
              <a:t>view</a:t>
            </a:r>
            <a:r>
              <a:rPr lang="en-US" sz="3000" dirty="0" smtClean="0">
                <a:solidFill>
                  <a:schemeClr val="accent2"/>
                </a:solidFill>
              </a:rPr>
              <a:t> </a:t>
            </a:r>
            <a:r>
              <a:rPr lang="en-US" sz="3000" dirty="0" smtClean="0"/>
              <a:t>is </a:t>
            </a:r>
            <a:r>
              <a:rPr lang="en-US" sz="3000" dirty="0" smtClean="0"/>
              <a:t>conceptually the same as </a:t>
            </a:r>
            <a:r>
              <a:rPr lang="en-US" sz="3000" dirty="0" smtClean="0"/>
              <a:t>a relation, but we store a </a:t>
            </a:r>
            <a:r>
              <a:rPr lang="en-US" sz="3000" i="1" dirty="0" smtClean="0">
                <a:solidFill>
                  <a:schemeClr val="accent2"/>
                </a:solidFill>
              </a:rPr>
              <a:t>definition</a:t>
            </a:r>
            <a:r>
              <a:rPr lang="en-US" sz="3000" dirty="0" smtClean="0"/>
              <a:t>, rather than a set of </a:t>
            </a:r>
            <a:r>
              <a:rPr lang="en-US" sz="3000" dirty="0" err="1" smtClean="0"/>
              <a:t>tuples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pPr eaLnBrk="1" hangingPunct="1">
              <a:lnSpc>
                <a:spcPct val="80000"/>
              </a:lnSpc>
            </a:pPr>
            <a:r>
              <a:rPr lang="en-US" sz="3000" dirty="0" smtClean="0"/>
              <a:t>Views can be dropped using the </a:t>
            </a:r>
            <a:r>
              <a:rPr lang="en-US" sz="3000" dirty="0" smtClean="0">
                <a:solidFill>
                  <a:schemeClr val="accent2"/>
                </a:solidFill>
              </a:rPr>
              <a:t>DROP VIEW </a:t>
            </a:r>
            <a:r>
              <a:rPr lang="en-US" sz="3000" dirty="0" smtClean="0"/>
              <a:t>command.</a:t>
            </a:r>
          </a:p>
          <a:p>
            <a:pPr lvl="1" eaLnBrk="1" hangingPunct="1">
              <a:lnSpc>
                <a:spcPct val="80000"/>
              </a:lnSpc>
              <a:buClr>
                <a:schemeClr val="tx1"/>
              </a:buClr>
              <a:buSzPct val="75000"/>
              <a:buFont typeface="Wingdings" pitchFamily="2" charset="2"/>
              <a:buChar char="§"/>
            </a:pPr>
            <a:r>
              <a:rPr lang="en-US" dirty="0" smtClean="0"/>
              <a:t>How to handle </a:t>
            </a:r>
            <a:r>
              <a:rPr lang="en-US" dirty="0" smtClean="0">
                <a:solidFill>
                  <a:schemeClr val="accent2"/>
                </a:solidFill>
              </a:rPr>
              <a:t>DROP TABLE </a:t>
            </a:r>
            <a:r>
              <a:rPr lang="en-US" dirty="0" smtClean="0"/>
              <a:t>if there’s a view on the table?</a:t>
            </a:r>
          </a:p>
          <a:p>
            <a:pPr lvl="2" eaLnBrk="1" hangingPunct="1">
              <a:lnSpc>
                <a:spcPct val="80000"/>
              </a:lnSpc>
              <a:buClr>
                <a:schemeClr val="tx1"/>
              </a:buClr>
              <a:buSzPct val="75000"/>
              <a:buFontTx/>
              <a:buChar char="•"/>
            </a:pPr>
            <a:r>
              <a:rPr lang="en-US" sz="2800" dirty="0" smtClean="0"/>
              <a:t>DROP TABLE command has options to let the user specify this.</a:t>
            </a:r>
          </a:p>
          <a:p>
            <a:pPr eaLnBrk="1" hangingPunct="1">
              <a:lnSpc>
                <a:spcPct val="80000"/>
              </a:lnSpc>
            </a:pPr>
            <a:endParaRPr lang="en-US" sz="3000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27656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254658-755A-485A-A88E-4AABB29C45F0}" type="slidenum">
              <a:rPr lang="en-US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035784"/>
            <a:ext cx="8077200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CREATE VIEW </a:t>
            </a:r>
            <a:r>
              <a:rPr lang="en-US" sz="2000" dirty="0" err="1" smtClean="0"/>
              <a:t>RegionalSales</a:t>
            </a:r>
            <a:r>
              <a:rPr lang="en-US" sz="2000" dirty="0" smtClean="0"/>
              <a:t>(</a:t>
            </a:r>
            <a:r>
              <a:rPr lang="en-US" sz="2000" dirty="0" err="1" smtClean="0"/>
              <a:t>category,sales,state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AS </a:t>
            </a:r>
          </a:p>
          <a:p>
            <a:r>
              <a:rPr lang="en-US" sz="2000" b="1" dirty="0" smtClean="0"/>
              <a:t>SELECT </a:t>
            </a:r>
            <a:r>
              <a:rPr lang="en-US" sz="2000" dirty="0" err="1" smtClean="0"/>
              <a:t>P.category</a:t>
            </a:r>
            <a:r>
              <a:rPr lang="en-US" sz="2000" dirty="0" smtClean="0"/>
              <a:t>, </a:t>
            </a:r>
            <a:r>
              <a:rPr lang="en-US" sz="2000" dirty="0" err="1" smtClean="0"/>
              <a:t>S.sales</a:t>
            </a:r>
            <a:r>
              <a:rPr lang="en-US" sz="2000" dirty="0" smtClean="0"/>
              <a:t>, </a:t>
            </a:r>
            <a:r>
              <a:rPr lang="en-US" sz="2000" dirty="0" err="1" smtClean="0"/>
              <a:t>L.state</a:t>
            </a:r>
            <a:endParaRPr lang="en-US" sz="2000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Products P, Sales S, Locations L</a:t>
            </a:r>
          </a:p>
          <a:p>
            <a:r>
              <a:rPr lang="en-US" sz="2000" b="1" dirty="0" smtClean="0"/>
              <a:t>WHERE</a:t>
            </a:r>
            <a:r>
              <a:rPr lang="en-US" sz="2000" dirty="0" smtClean="0"/>
              <a:t> </a:t>
            </a:r>
            <a:r>
              <a:rPr lang="en-US" sz="2000" dirty="0" smtClean="0"/>
              <a:t>P.pid=S.pid </a:t>
            </a:r>
            <a:r>
              <a:rPr lang="en-US" sz="2000" b="1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err="1" smtClean="0"/>
              <a:t>S.locid</a:t>
            </a:r>
            <a:r>
              <a:rPr lang="en-US" sz="2000" dirty="0" smtClean="0"/>
              <a:t>=</a:t>
            </a:r>
            <a:r>
              <a:rPr lang="en-US" sz="2000" dirty="0" err="1" smtClean="0"/>
              <a:t>L.locid</a:t>
            </a:r>
            <a:endParaRPr lang="en-US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Query Rewriting using Views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1035784"/>
            <a:ext cx="6781800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CREATE VIEW </a:t>
            </a:r>
            <a:r>
              <a:rPr lang="en-US" sz="2000" dirty="0" err="1" smtClean="0"/>
              <a:t>RegionalSales</a:t>
            </a:r>
            <a:r>
              <a:rPr lang="en-US" sz="2000" dirty="0" smtClean="0"/>
              <a:t>(</a:t>
            </a:r>
            <a:r>
              <a:rPr lang="en-US" sz="2000" dirty="0" err="1" smtClean="0"/>
              <a:t>category,sales,state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AS </a:t>
            </a:r>
          </a:p>
          <a:p>
            <a:r>
              <a:rPr lang="en-US" sz="2000" b="1" dirty="0" smtClean="0"/>
              <a:t>SELECT </a:t>
            </a:r>
            <a:r>
              <a:rPr lang="en-US" sz="2000" dirty="0" err="1" smtClean="0"/>
              <a:t>P.category</a:t>
            </a:r>
            <a:r>
              <a:rPr lang="en-US" sz="2000" dirty="0" smtClean="0"/>
              <a:t>, </a:t>
            </a:r>
            <a:r>
              <a:rPr lang="en-US" sz="2000" dirty="0" err="1" smtClean="0"/>
              <a:t>S.sales</a:t>
            </a:r>
            <a:r>
              <a:rPr lang="en-US" sz="2000" dirty="0" smtClean="0"/>
              <a:t>, </a:t>
            </a:r>
            <a:r>
              <a:rPr lang="en-US" sz="2000" dirty="0" err="1" smtClean="0"/>
              <a:t>L.state</a:t>
            </a:r>
            <a:endParaRPr lang="en-US" sz="2000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Products P, Sales S, Locations L</a:t>
            </a:r>
          </a:p>
          <a:p>
            <a:r>
              <a:rPr lang="en-US" sz="2000" b="1" dirty="0" smtClean="0"/>
              <a:t>WHERE</a:t>
            </a:r>
            <a:r>
              <a:rPr lang="en-US" sz="2000" dirty="0" smtClean="0"/>
              <a:t> </a:t>
            </a:r>
            <a:r>
              <a:rPr lang="en-US" sz="2000" dirty="0" smtClean="0"/>
              <a:t>P.pid=S.pid </a:t>
            </a:r>
            <a:r>
              <a:rPr lang="en-US" sz="2000" b="1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err="1" smtClean="0"/>
              <a:t>S.locid</a:t>
            </a:r>
            <a:r>
              <a:rPr lang="en-US" sz="2000" dirty="0" smtClean="0"/>
              <a:t>=</a:t>
            </a:r>
            <a:r>
              <a:rPr lang="en-US" sz="2000" dirty="0" err="1" smtClean="0"/>
              <a:t>L.locid</a:t>
            </a:r>
            <a:endParaRPr lang="en-US" sz="2000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228600" y="1295400"/>
            <a:ext cx="1524000" cy="838200"/>
          </a:xfrm>
          <a:prstGeom prst="wedgeRoundRectCallout">
            <a:avLst>
              <a:gd name="adj1" fmla="val 62130"/>
              <a:gd name="adj2" fmla="val -25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View Definition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2946737"/>
            <a:ext cx="640080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</a:t>
            </a:r>
            <a:r>
              <a:rPr lang="en-US" sz="2000" dirty="0" err="1" smtClean="0"/>
              <a:t>R.category</a:t>
            </a:r>
            <a:r>
              <a:rPr lang="en-US" sz="2000" dirty="0" smtClean="0"/>
              <a:t>, </a:t>
            </a:r>
            <a:r>
              <a:rPr lang="en-US" sz="2000" dirty="0" err="1" smtClean="0"/>
              <a:t>R.state</a:t>
            </a:r>
            <a:r>
              <a:rPr lang="en-US" sz="2000" dirty="0" smtClean="0"/>
              <a:t>, SUM(</a:t>
            </a:r>
            <a:r>
              <a:rPr lang="en-US" sz="2000" dirty="0" err="1" smtClean="0"/>
              <a:t>R.sales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RegionalSales</a:t>
            </a:r>
            <a:r>
              <a:rPr lang="en-US" sz="2000" dirty="0" smtClean="0"/>
              <a:t> as R</a:t>
            </a:r>
          </a:p>
          <a:p>
            <a:r>
              <a:rPr lang="en-US" sz="2000" b="1" dirty="0" smtClean="0"/>
              <a:t>GROUP BY </a:t>
            </a:r>
            <a:r>
              <a:rPr lang="en-US" sz="2000" dirty="0" err="1" smtClean="0"/>
              <a:t>R.category</a:t>
            </a:r>
            <a:r>
              <a:rPr lang="en-US" sz="2000" dirty="0" smtClean="0"/>
              <a:t>, </a:t>
            </a:r>
            <a:r>
              <a:rPr lang="en-US" sz="2000" dirty="0" err="1" smtClean="0"/>
              <a:t>R.state</a:t>
            </a:r>
            <a:endParaRPr lang="en-US" sz="2000" dirty="0" smtClean="0"/>
          </a:p>
        </p:txBody>
      </p:sp>
      <p:sp>
        <p:nvSpPr>
          <p:cNvPr id="12" name="Rounded Rectangular Callout 11"/>
          <p:cNvSpPr/>
          <p:nvPr/>
        </p:nvSpPr>
        <p:spPr>
          <a:xfrm>
            <a:off x="533400" y="3079016"/>
            <a:ext cx="1524000" cy="838200"/>
          </a:xfrm>
          <a:prstGeom prst="wedgeRoundRectCallout">
            <a:avLst>
              <a:gd name="adj1" fmla="val 62130"/>
              <a:gd name="adj2" fmla="val -25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Query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971800" y="4343400"/>
            <a:ext cx="57912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</a:t>
            </a:r>
            <a:r>
              <a:rPr lang="en-US" sz="2000" dirty="0" err="1" smtClean="0"/>
              <a:t>R.category</a:t>
            </a:r>
            <a:r>
              <a:rPr lang="en-US" sz="2000" dirty="0" smtClean="0"/>
              <a:t>, </a:t>
            </a:r>
            <a:r>
              <a:rPr lang="en-US" sz="2000" dirty="0" err="1" smtClean="0"/>
              <a:t>R.state</a:t>
            </a:r>
            <a:r>
              <a:rPr lang="en-US" sz="2000" dirty="0" smtClean="0"/>
              <a:t>, SUM(</a:t>
            </a:r>
            <a:r>
              <a:rPr lang="en-US" sz="2000" dirty="0" err="1" smtClean="0"/>
              <a:t>R.sales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(</a:t>
            </a:r>
            <a:r>
              <a:rPr lang="en-US" sz="2000" b="1" dirty="0" smtClean="0"/>
              <a:t>SELECT </a:t>
            </a:r>
            <a:r>
              <a:rPr lang="en-US" sz="2000" dirty="0" err="1" smtClean="0"/>
              <a:t>P.category</a:t>
            </a:r>
            <a:r>
              <a:rPr lang="en-US" sz="2000" dirty="0" smtClean="0"/>
              <a:t>, </a:t>
            </a:r>
            <a:r>
              <a:rPr lang="en-US" sz="2000" dirty="0" err="1" smtClean="0"/>
              <a:t>S.sales</a:t>
            </a:r>
            <a:r>
              <a:rPr lang="en-US" sz="2000" dirty="0" smtClean="0"/>
              <a:t>, </a:t>
            </a:r>
            <a:r>
              <a:rPr lang="en-US" sz="2000" dirty="0" err="1" smtClean="0"/>
              <a:t>L.state</a:t>
            </a:r>
            <a:endParaRPr lang="en-US" sz="2000" dirty="0" smtClean="0"/>
          </a:p>
          <a:p>
            <a:r>
              <a:rPr lang="en-US" sz="2000" b="1" dirty="0" smtClean="0"/>
              <a:t>	FROM</a:t>
            </a:r>
            <a:r>
              <a:rPr lang="en-US" sz="2000" dirty="0" smtClean="0"/>
              <a:t> </a:t>
            </a:r>
            <a:r>
              <a:rPr lang="en-US" sz="2000" dirty="0" smtClean="0"/>
              <a:t>Products P, Sales S, Locations L</a:t>
            </a:r>
          </a:p>
          <a:p>
            <a:r>
              <a:rPr lang="en-US" sz="2000" b="1" dirty="0" smtClean="0"/>
              <a:t>	WHERE</a:t>
            </a:r>
            <a:r>
              <a:rPr lang="en-US" sz="2000" dirty="0" smtClean="0"/>
              <a:t> </a:t>
            </a:r>
            <a:r>
              <a:rPr lang="en-US" sz="2000" dirty="0" smtClean="0"/>
              <a:t>P.pid=S.pid </a:t>
            </a:r>
            <a:r>
              <a:rPr lang="en-US" sz="2000" b="1" dirty="0" smtClean="0"/>
              <a:t>AND</a:t>
            </a:r>
            <a:r>
              <a:rPr lang="en-US" sz="2000" dirty="0" smtClean="0"/>
              <a:t> </a:t>
            </a:r>
            <a:r>
              <a:rPr lang="en-US" sz="2000" dirty="0" err="1" smtClean="0"/>
              <a:t>S.locid</a:t>
            </a:r>
            <a:r>
              <a:rPr lang="en-US" sz="2000" dirty="0" smtClean="0"/>
              <a:t>=</a:t>
            </a:r>
            <a:r>
              <a:rPr lang="en-US" sz="2000" dirty="0" err="1" smtClean="0"/>
              <a:t>L.locid</a:t>
            </a:r>
            <a:endParaRPr lang="en-US" sz="2000" dirty="0" smtClean="0"/>
          </a:p>
          <a:p>
            <a:r>
              <a:rPr lang="en-US" sz="2000" dirty="0" smtClean="0"/>
              <a:t>	) as R</a:t>
            </a:r>
          </a:p>
          <a:p>
            <a:r>
              <a:rPr lang="en-US" sz="2000" b="1" dirty="0" smtClean="0"/>
              <a:t>GROUP BY </a:t>
            </a:r>
            <a:r>
              <a:rPr lang="en-US" sz="2000" dirty="0" err="1" smtClean="0"/>
              <a:t>R.category</a:t>
            </a:r>
            <a:r>
              <a:rPr lang="en-US" sz="2000" dirty="0" smtClean="0"/>
              <a:t>, </a:t>
            </a:r>
            <a:r>
              <a:rPr lang="en-US" sz="2000" dirty="0" err="1" smtClean="0"/>
              <a:t>R.state</a:t>
            </a:r>
            <a:endParaRPr lang="en-US" sz="2000" dirty="0" smtClean="0"/>
          </a:p>
        </p:txBody>
      </p:sp>
      <p:sp>
        <p:nvSpPr>
          <p:cNvPr id="14" name="Rounded Rectangular Callout 13"/>
          <p:cNvSpPr/>
          <p:nvPr/>
        </p:nvSpPr>
        <p:spPr>
          <a:xfrm>
            <a:off x="914400" y="4648200"/>
            <a:ext cx="1752600" cy="858321"/>
          </a:xfrm>
          <a:prstGeom prst="wedgeRoundRectCallout">
            <a:avLst>
              <a:gd name="adj1" fmla="val 62130"/>
              <a:gd name="adj2" fmla="val -252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Re-written Query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Materialization (</a:t>
            </a:r>
            <a:r>
              <a:rPr lang="en-US" dirty="0" err="1" smtClean="0"/>
              <a:t>Precomputation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 smtClean="0"/>
              <a:t>Suppose we </a:t>
            </a:r>
            <a:r>
              <a:rPr lang="en-US" dirty="0" err="1" smtClean="0"/>
              <a:t>precompute</a:t>
            </a:r>
            <a:r>
              <a:rPr lang="en-US" dirty="0" smtClean="0"/>
              <a:t> </a:t>
            </a:r>
            <a:r>
              <a:rPr lang="en-US" dirty="0" err="1" smtClean="0"/>
              <a:t>RegionalSales</a:t>
            </a:r>
            <a:r>
              <a:rPr lang="en-US" dirty="0" smtClean="0"/>
              <a:t> and store it with a clustered B+ tree index on [</a:t>
            </a:r>
            <a:r>
              <a:rPr lang="en-US" dirty="0" err="1" smtClean="0"/>
              <a:t>category,state,sales</a:t>
            </a:r>
            <a:r>
              <a:rPr lang="en-US" dirty="0" smtClean="0"/>
              <a:t>].</a:t>
            </a:r>
          </a:p>
          <a:p>
            <a:pPr lvl="1"/>
            <a:r>
              <a:rPr lang="en-US" dirty="0" smtClean="0"/>
              <a:t>Then, previous query can be answered by an index-only scan.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93725" y="4225925"/>
            <a:ext cx="3617978" cy="13240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/>
              <a:t>SELECT</a:t>
            </a:r>
            <a:r>
              <a:rPr lang="en-US" dirty="0"/>
              <a:t> </a:t>
            </a:r>
            <a:r>
              <a:rPr lang="en-US" dirty="0" err="1"/>
              <a:t>R.state</a:t>
            </a:r>
            <a:r>
              <a:rPr lang="en-US" dirty="0"/>
              <a:t>, </a:t>
            </a:r>
            <a:r>
              <a:rPr lang="en-US" sz="2000" dirty="0"/>
              <a:t>SUM</a:t>
            </a:r>
            <a:r>
              <a:rPr lang="en-US" dirty="0"/>
              <a:t>(</a:t>
            </a:r>
            <a:r>
              <a:rPr lang="en-US" dirty="0" err="1"/>
              <a:t>R.sales</a:t>
            </a:r>
            <a:r>
              <a:rPr lang="en-US" dirty="0"/>
              <a:t>)</a:t>
            </a:r>
          </a:p>
          <a:p>
            <a:r>
              <a:rPr lang="en-US" sz="2000" b="1" dirty="0"/>
              <a:t>FROM</a:t>
            </a:r>
            <a:r>
              <a:rPr lang="en-US" dirty="0"/>
              <a:t> </a:t>
            </a:r>
            <a:r>
              <a:rPr lang="en-US" dirty="0" err="1"/>
              <a:t>RegionalSales</a:t>
            </a:r>
            <a:r>
              <a:rPr lang="en-US" dirty="0"/>
              <a:t> R</a:t>
            </a:r>
          </a:p>
          <a:p>
            <a:r>
              <a:rPr lang="en-US" sz="2000" b="1" dirty="0"/>
              <a:t>WHERE</a:t>
            </a:r>
            <a:r>
              <a:rPr lang="en-US" dirty="0"/>
              <a:t> </a:t>
            </a:r>
            <a:r>
              <a:rPr lang="en-US" dirty="0" err="1"/>
              <a:t>R.category</a:t>
            </a:r>
            <a:r>
              <a:rPr lang="en-US" dirty="0"/>
              <a:t>=“Laptop”</a:t>
            </a:r>
          </a:p>
          <a:p>
            <a:r>
              <a:rPr lang="en-US" sz="2000" b="1" dirty="0"/>
              <a:t>GROUP</a:t>
            </a:r>
            <a:r>
              <a:rPr lang="en-US" sz="2000" dirty="0"/>
              <a:t> </a:t>
            </a:r>
            <a:r>
              <a:rPr lang="en-US" sz="2000" b="1" dirty="0"/>
              <a:t>BY</a:t>
            </a:r>
            <a:r>
              <a:rPr lang="en-US" dirty="0"/>
              <a:t> </a:t>
            </a:r>
            <a:r>
              <a:rPr lang="en-US" dirty="0" err="1"/>
              <a:t>R.state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00600" y="4225925"/>
            <a:ext cx="3617978" cy="13240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000" b="1" dirty="0"/>
              <a:t>SELECT</a:t>
            </a:r>
            <a:r>
              <a:rPr lang="en-US" dirty="0"/>
              <a:t> </a:t>
            </a:r>
            <a:r>
              <a:rPr lang="en-US" dirty="0" err="1"/>
              <a:t>R.state</a:t>
            </a:r>
            <a:r>
              <a:rPr lang="en-US" dirty="0"/>
              <a:t>, </a:t>
            </a:r>
            <a:r>
              <a:rPr lang="en-US" sz="2000" dirty="0"/>
              <a:t>SUM</a:t>
            </a:r>
            <a:r>
              <a:rPr lang="en-US" dirty="0"/>
              <a:t>(</a:t>
            </a:r>
            <a:r>
              <a:rPr lang="en-US" dirty="0" err="1"/>
              <a:t>R.sales</a:t>
            </a:r>
            <a:r>
              <a:rPr lang="en-US" dirty="0"/>
              <a:t>)</a:t>
            </a:r>
          </a:p>
          <a:p>
            <a:r>
              <a:rPr lang="en-US" sz="2000" b="1" dirty="0"/>
              <a:t>FROM</a:t>
            </a:r>
            <a:r>
              <a:rPr lang="en-US" dirty="0"/>
              <a:t> </a:t>
            </a:r>
            <a:r>
              <a:rPr lang="en-US" dirty="0" err="1"/>
              <a:t>RegionalSales</a:t>
            </a:r>
            <a:r>
              <a:rPr lang="en-US" dirty="0"/>
              <a:t> R</a:t>
            </a:r>
          </a:p>
          <a:p>
            <a:r>
              <a:rPr lang="en-US" sz="2000" b="1" dirty="0"/>
              <a:t>WHERE</a:t>
            </a:r>
            <a:r>
              <a:rPr lang="en-US" dirty="0"/>
              <a:t> R. state=“Wisconsin”</a:t>
            </a:r>
          </a:p>
          <a:p>
            <a:r>
              <a:rPr lang="en-US" sz="2000" b="1" dirty="0"/>
              <a:t>GROUP BY</a:t>
            </a:r>
            <a:r>
              <a:rPr lang="en-US" b="1" dirty="0"/>
              <a:t> </a:t>
            </a:r>
            <a:r>
              <a:rPr lang="en-US" dirty="0" err="1"/>
              <a:t>R.category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Materialized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view whose </a:t>
            </a:r>
            <a:r>
              <a:rPr lang="en-US" dirty="0" err="1" smtClean="0"/>
              <a:t>tuples</a:t>
            </a:r>
            <a:r>
              <a:rPr lang="en-US" dirty="0" smtClean="0"/>
              <a:t> are stored in the database is said to be </a:t>
            </a:r>
            <a:r>
              <a:rPr lang="en-US" dirty="0" smtClean="0">
                <a:solidFill>
                  <a:schemeClr val="accent2"/>
                </a:solidFill>
              </a:rPr>
              <a:t>materialized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Provides fast access, like a (very high-level) cache.</a:t>
            </a:r>
          </a:p>
          <a:p>
            <a:pPr lvl="1"/>
            <a:r>
              <a:rPr lang="en-US" dirty="0" smtClean="0"/>
              <a:t>Need to </a:t>
            </a:r>
            <a:r>
              <a:rPr lang="en-US" dirty="0" smtClean="0">
                <a:solidFill>
                  <a:schemeClr val="accent2"/>
                </a:solidFill>
              </a:rPr>
              <a:t>maintain</a:t>
            </a:r>
            <a:r>
              <a:rPr lang="en-US" dirty="0" smtClean="0"/>
              <a:t> the view as the underlying tables change.</a:t>
            </a:r>
          </a:p>
          <a:p>
            <a:pPr lvl="1"/>
            <a:r>
              <a:rPr lang="en-US" dirty="0" smtClean="0"/>
              <a:t>Ideally, we want incremental view maintenance algorithms.</a:t>
            </a:r>
          </a:p>
          <a:p>
            <a:r>
              <a:rPr lang="en-US" dirty="0" smtClean="0"/>
              <a:t>Close relationship to </a:t>
            </a:r>
            <a:r>
              <a:rPr lang="en-US" dirty="0" smtClean="0">
                <a:solidFill>
                  <a:schemeClr val="accent2"/>
                </a:solidFill>
              </a:rPr>
              <a:t>data warehousing, OLAP,</a:t>
            </a:r>
            <a:r>
              <a:rPr lang="en-US" dirty="0" smtClean="0"/>
              <a:t> (asynchronously) maintaining </a:t>
            </a:r>
            <a:r>
              <a:rPr lang="en-US" dirty="0" smtClean="0">
                <a:solidFill>
                  <a:schemeClr val="accent2"/>
                </a:solidFill>
              </a:rPr>
              <a:t>distributed databases,</a:t>
            </a:r>
            <a:r>
              <a:rPr lang="en-US" dirty="0" smtClean="0"/>
              <a:t> checking </a:t>
            </a:r>
            <a:r>
              <a:rPr lang="en-US" dirty="0" smtClean="0">
                <a:solidFill>
                  <a:schemeClr val="accent2"/>
                </a:solidFill>
              </a:rPr>
              <a:t>integrity constraints,</a:t>
            </a:r>
            <a:r>
              <a:rPr lang="en-US" dirty="0" smtClean="0"/>
              <a:t> and evaluating </a:t>
            </a:r>
            <a:r>
              <a:rPr lang="en-US" dirty="0" smtClean="0">
                <a:solidFill>
                  <a:schemeClr val="accent2"/>
                </a:solidFill>
              </a:rPr>
              <a:t>rules and triggers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2142</TotalTime>
  <Words>1910</Words>
  <Application>Microsoft Office PowerPoint</Application>
  <PresentationFormat>On-screen Show (4:3)</PresentationFormat>
  <Paragraphs>365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ICS 421 Spring 2010</vt:lpstr>
      <vt:lpstr>ICS 421 Spring 2010 Data Warehousing 3</vt:lpstr>
      <vt:lpstr>Implementation Issues</vt:lpstr>
      <vt:lpstr>Bitmap Indexes</vt:lpstr>
      <vt:lpstr>Join Indexes</vt:lpstr>
      <vt:lpstr>Bitmap Join Index (Oracle)</vt:lpstr>
      <vt:lpstr>Views (Evaluate on Demand)</vt:lpstr>
      <vt:lpstr>Query Rewriting using Views</vt:lpstr>
      <vt:lpstr>View Materialization (Precomputation)</vt:lpstr>
      <vt:lpstr>Materialized Views</vt:lpstr>
      <vt:lpstr>Issues in View Materialization</vt:lpstr>
      <vt:lpstr>View Maintenance</vt:lpstr>
      <vt:lpstr>Deferred Maintenance</vt:lpstr>
      <vt:lpstr>Inc. View Maintenance: Inserts</vt:lpstr>
      <vt:lpstr>Inc. View Maintenance: Deletes</vt:lpstr>
      <vt:lpstr>Inc. Maintenance Algorithm: Inserts</vt:lpstr>
      <vt:lpstr>Inc. Maintenance Algorithm: Deletes</vt:lpstr>
      <vt:lpstr>Maintaining Warehouse Views</vt:lpstr>
      <vt:lpstr>Example: Warehouse View Maintenance</vt:lpstr>
      <vt:lpstr>Warehouse View Maintenance Approaches</vt:lpstr>
      <vt:lpstr>Data Warehousing Architecture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Data Warehousing 3</dc:title>
  <dc:creator>Lipyeow Lim</dc:creator>
  <cp:lastModifiedBy>Lipyeow Lim</cp:lastModifiedBy>
  <cp:revision>99</cp:revision>
  <dcterms:created xsi:type="dcterms:W3CDTF">2010-03-31T02:05:26Z</dcterms:created>
  <dcterms:modified xsi:type="dcterms:W3CDTF">2010-04-01T20:11:03Z</dcterms:modified>
</cp:coreProperties>
</file>