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84E237-03FE-4607-90B1-C8ED41784FC9}" type="datetimeFigureOut">
              <a:rPr lang="en-US"/>
              <a:pPr/>
              <a:t>4/5/2010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033B4F8-ECA2-4162-820E-F3D910BB2D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3892B-9FF0-428B-BF2D-1FD596A23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D95E0-830B-442E-B1C5-B8C947C16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50C40-804F-4609-909D-C951D1689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85596-13C1-4CB9-B2C0-B82D4E28D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38BF-7420-43BC-9144-7CF19DFE0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6F9EC-B40D-4F24-B519-433C35C77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BD72A-C715-4E4C-8E0C-AAF0EF65C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31DCD-F7CC-4C1E-9F1E-5AEAF1A1B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A691D-217B-408C-871A-90E0EFA8B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1A71C-6EB5-4A3D-9CBB-D04F654BF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D56E-E8D4-4C02-84CF-33C1A3673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F951B5-251F-4B27-B385-4E7980F43C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dei.polimi.it/matteucc/Clustering/tutorial_html/AppletKM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421 Spring 2010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Mining 2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DFB-2F48-4B87-B35E-334202384CD7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sz="3800" i="1" dirty="0" smtClean="0"/>
              <a:t>Marketing</a:t>
            </a:r>
            <a:endParaRPr lang="en-US" sz="3800" dirty="0" smtClean="0"/>
          </a:p>
          <a:p>
            <a:pPr lvl="1"/>
            <a:r>
              <a:rPr lang="en-US" sz="3200" dirty="0" smtClean="0"/>
              <a:t>finding </a:t>
            </a:r>
            <a:r>
              <a:rPr lang="en-US" sz="3200" dirty="0" smtClean="0"/>
              <a:t>groups of customers with similar behavior given a large database of customer data containing their properties and past buying records;</a:t>
            </a:r>
          </a:p>
          <a:p>
            <a:r>
              <a:rPr lang="en-US" sz="3800" i="1" dirty="0" smtClean="0"/>
              <a:t>Biology</a:t>
            </a:r>
            <a:endParaRPr lang="en-US" sz="3800" dirty="0" smtClean="0"/>
          </a:p>
          <a:p>
            <a:pPr lvl="1"/>
            <a:r>
              <a:rPr lang="en-US" sz="3200" dirty="0" smtClean="0"/>
              <a:t>classification </a:t>
            </a:r>
            <a:r>
              <a:rPr lang="en-US" sz="3200" dirty="0" smtClean="0"/>
              <a:t>of plants and animals given their features;</a:t>
            </a:r>
          </a:p>
          <a:p>
            <a:r>
              <a:rPr lang="en-US" sz="3800" i="1" dirty="0" smtClean="0"/>
              <a:t>Insurance</a:t>
            </a:r>
            <a:endParaRPr lang="en-US" sz="3800" dirty="0" smtClean="0"/>
          </a:p>
          <a:p>
            <a:pPr lvl="1"/>
            <a:r>
              <a:rPr lang="en-US" sz="3200" dirty="0" smtClean="0"/>
              <a:t>identifying </a:t>
            </a:r>
            <a:r>
              <a:rPr lang="en-US" sz="3200" dirty="0" smtClean="0"/>
              <a:t>groups of motor insurance policy holders with a high average claim </a:t>
            </a:r>
            <a:r>
              <a:rPr lang="en-US" sz="3200" dirty="0" smtClean="0"/>
              <a:t>cost</a:t>
            </a:r>
          </a:p>
          <a:p>
            <a:pPr lvl="1"/>
            <a:r>
              <a:rPr lang="en-US" sz="3200" dirty="0" smtClean="0"/>
              <a:t>identifying </a:t>
            </a:r>
            <a:r>
              <a:rPr lang="en-US" sz="3200" dirty="0" smtClean="0"/>
              <a:t>frauds;</a:t>
            </a:r>
          </a:p>
          <a:p>
            <a:r>
              <a:rPr lang="en-US" sz="3800" i="1" dirty="0" smtClean="0"/>
              <a:t>Earthquake studies</a:t>
            </a:r>
            <a:endParaRPr lang="en-US" sz="3800" dirty="0" smtClean="0"/>
          </a:p>
          <a:p>
            <a:pPr lvl="1"/>
            <a:r>
              <a:rPr lang="en-US" sz="3200" dirty="0" smtClean="0"/>
              <a:t>clustering </a:t>
            </a:r>
            <a:r>
              <a:rPr lang="en-US" sz="3200" dirty="0" smtClean="0"/>
              <a:t>observed earthquake epicenters to identify dangerous zones;</a:t>
            </a:r>
          </a:p>
          <a:p>
            <a:r>
              <a:rPr lang="en-US" sz="3800" i="1" dirty="0" smtClean="0"/>
              <a:t>WWW</a:t>
            </a:r>
            <a:endParaRPr lang="en-US" sz="3800" dirty="0" smtClean="0"/>
          </a:p>
          <a:p>
            <a:pPr lvl="1"/>
            <a:r>
              <a:rPr lang="en-US" sz="3200" dirty="0" smtClean="0"/>
              <a:t>document </a:t>
            </a:r>
            <a:r>
              <a:rPr lang="en-US" sz="3200" dirty="0" smtClean="0"/>
              <a:t>classification; clustering weblog data to discover groups of similar access patterns.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Minkowski</a:t>
            </a:r>
            <a:r>
              <a:rPr lang="en-US" dirty="0" smtClean="0"/>
              <a:t> Distance (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Norm)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two records x=(x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,…,x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y=(y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,…,y</a:t>
            </a:r>
            <a:r>
              <a:rPr kumimoji="0" lang="en-US" sz="24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Special cases: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p=1: Manhattan distance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p=2: Euclidean distance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198563" y="1981200"/>
          <a:ext cx="7335837" cy="792163"/>
        </p:xfrm>
        <a:graphic>
          <a:graphicData uri="http://schemas.openxmlformats.org/presentationml/2006/ole">
            <p:oleObj spid="_x0000_s1026" name="Equation" r:id="rId4" imgW="4470120" imgH="482400" progId="Equation.3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219200" y="3886200"/>
          <a:ext cx="5562600" cy="566738"/>
        </p:xfrm>
        <a:graphic>
          <a:graphicData uri="http://schemas.openxmlformats.org/presentationml/2006/ole">
            <p:oleObj spid="_x0000_s1027" name="Equation" r:id="rId5" imgW="3746160" imgH="317160" progId="Equation.3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143000" y="5257800"/>
          <a:ext cx="7543800" cy="777875"/>
        </p:xfrm>
        <a:graphic>
          <a:graphicData uri="http://schemas.openxmlformats.org/presentationml/2006/ole">
            <p:oleObj spid="_x0000_s1028" name="Equation" r:id="rId6" imgW="454644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Distances: Metric Spaces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metric space is a set </a:t>
            </a:r>
            <a:r>
              <a:rPr lang="en-US" i="1" dirty="0" smtClean="0"/>
              <a:t>S</a:t>
            </a:r>
            <a:r>
              <a:rPr lang="en-US" dirty="0" smtClean="0"/>
              <a:t> with a global distance function </a:t>
            </a:r>
            <a:r>
              <a:rPr lang="en-US" i="1" dirty="0" smtClean="0"/>
              <a:t>d. </a:t>
            </a:r>
            <a:r>
              <a:rPr lang="en-US" dirty="0" smtClean="0"/>
              <a:t>For every two points </a:t>
            </a:r>
            <a:r>
              <a:rPr lang="en-US" i="1" dirty="0" smtClean="0"/>
              <a:t>x, y</a:t>
            </a:r>
            <a:r>
              <a:rPr lang="en-US" dirty="0" smtClean="0"/>
              <a:t> in </a:t>
            </a:r>
            <a:r>
              <a:rPr lang="en-US" i="1" dirty="0" smtClean="0"/>
              <a:t>S</a:t>
            </a:r>
            <a:r>
              <a:rPr lang="en-US" dirty="0" smtClean="0"/>
              <a:t>, the distance </a:t>
            </a:r>
            <a:r>
              <a:rPr lang="en-US" i="1" dirty="0" smtClean="0"/>
              <a:t>d(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is a nonnegative real number.</a:t>
            </a:r>
          </a:p>
          <a:p>
            <a:r>
              <a:rPr lang="en-US" dirty="0" smtClean="0"/>
              <a:t>A metric space must also satisfy </a:t>
            </a:r>
          </a:p>
          <a:p>
            <a:pPr lvl="1"/>
            <a:r>
              <a:rPr lang="en-US" dirty="0" smtClean="0"/>
              <a:t>d(</a:t>
            </a:r>
            <a:r>
              <a:rPr lang="en-US" dirty="0" err="1" smtClean="0"/>
              <a:t>x,y</a:t>
            </a:r>
            <a:r>
              <a:rPr lang="en-US" dirty="0" smtClean="0"/>
              <a:t>) = 0 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i="1" dirty="0" smtClean="0"/>
              <a:t>x = y </a:t>
            </a:r>
            <a:endParaRPr lang="en-US" dirty="0" smtClean="0"/>
          </a:p>
          <a:p>
            <a:pPr lvl="1"/>
            <a:r>
              <a:rPr lang="en-US" dirty="0" smtClean="0"/>
              <a:t>d(</a:t>
            </a:r>
            <a:r>
              <a:rPr lang="en-US" dirty="0" err="1" smtClean="0"/>
              <a:t>x,y</a:t>
            </a:r>
            <a:r>
              <a:rPr lang="en-US" dirty="0" smtClean="0"/>
              <a:t>) = d(</a:t>
            </a:r>
            <a:r>
              <a:rPr lang="en-US" dirty="0" err="1" smtClean="0"/>
              <a:t>y,x</a:t>
            </a:r>
            <a:r>
              <a:rPr lang="en-US" dirty="0" smtClean="0"/>
              <a:t>) (</a:t>
            </a:r>
            <a:r>
              <a:rPr lang="en-US" dirty="0" smtClean="0">
                <a:solidFill>
                  <a:schemeClr val="accent2"/>
                </a:solidFill>
              </a:rPr>
              <a:t>symmetry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d(</a:t>
            </a:r>
            <a:r>
              <a:rPr lang="en-US" dirty="0" err="1" smtClean="0"/>
              <a:t>x,y</a:t>
            </a:r>
            <a:r>
              <a:rPr lang="en-US" dirty="0" smtClean="0"/>
              <a:t>) + d(</a:t>
            </a:r>
            <a:r>
              <a:rPr lang="en-US" dirty="0" err="1" smtClean="0"/>
              <a:t>y,z</a:t>
            </a:r>
            <a:r>
              <a:rPr lang="en-US" dirty="0" smtClean="0"/>
              <a:t>) &gt;= d(</a:t>
            </a:r>
            <a:r>
              <a:rPr lang="en-US" dirty="0" err="1" smtClean="0"/>
              <a:t>x,z</a:t>
            </a:r>
            <a:r>
              <a:rPr lang="en-US" dirty="0" smtClean="0"/>
              <a:t>) (</a:t>
            </a:r>
            <a:r>
              <a:rPr lang="en-US" dirty="0" smtClean="0">
                <a:solidFill>
                  <a:schemeClr val="accent2"/>
                </a:solidFill>
              </a:rPr>
              <a:t>triangle inequality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DCD-F7CC-4C1E-9F1E-5AEAF1A1BE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Clustering: Informal Problem Definition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u="sng" dirty="0" smtClean="0"/>
              <a:t>Input: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 data set of </a:t>
            </a:r>
            <a:r>
              <a:rPr lang="en-US" sz="2800" i="1" dirty="0" smtClean="0"/>
              <a:t>N </a:t>
            </a:r>
            <a:r>
              <a:rPr lang="en-US" sz="2800" dirty="0" smtClean="0"/>
              <a:t>records each given as a </a:t>
            </a:r>
            <a:r>
              <a:rPr lang="en-US" sz="2800" i="1" dirty="0" smtClean="0"/>
              <a:t>d</a:t>
            </a:r>
            <a:r>
              <a:rPr lang="en-US" sz="2800" dirty="0" smtClean="0"/>
              <a:t>-dimensional data feature vector.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u="sng" dirty="0" smtClean="0"/>
              <a:t>Output: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Determine a natural, useful “partitioning” of the data set into a number of (k) clusters and noise such that we have: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High similarity of records within each cluster (</a:t>
            </a:r>
            <a:r>
              <a:rPr lang="en-US" sz="2400" dirty="0" smtClean="0">
                <a:solidFill>
                  <a:schemeClr val="accent2"/>
                </a:solidFill>
              </a:rPr>
              <a:t>intra-cluster similarity</a:t>
            </a:r>
            <a:r>
              <a:rPr lang="en-US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 similarity of records between clusters (</a:t>
            </a:r>
            <a:r>
              <a:rPr lang="en-US" sz="2400" dirty="0" smtClean="0">
                <a:solidFill>
                  <a:schemeClr val="accent2"/>
                </a:solidFill>
              </a:rPr>
              <a:t>inter-cluster similarity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Clustering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 smtClean="0"/>
              <a:t>Partitioning-based clustering</a:t>
            </a:r>
          </a:p>
          <a:p>
            <a:pPr lvl="1"/>
            <a:r>
              <a:rPr lang="en-US" sz="2400" dirty="0" smtClean="0"/>
              <a:t>K-means clustering</a:t>
            </a:r>
          </a:p>
          <a:p>
            <a:pPr lvl="1"/>
            <a:r>
              <a:rPr lang="en-US" sz="2400" dirty="0" smtClean="0"/>
              <a:t>K-</a:t>
            </a:r>
            <a:r>
              <a:rPr lang="en-US" sz="2400" dirty="0" err="1" smtClean="0"/>
              <a:t>medoids</a:t>
            </a:r>
            <a:r>
              <a:rPr lang="en-US" sz="2400" dirty="0" smtClean="0"/>
              <a:t> clustering</a:t>
            </a:r>
          </a:p>
          <a:p>
            <a:pPr lvl="1"/>
            <a:r>
              <a:rPr lang="en-US" sz="2400" dirty="0" smtClean="0"/>
              <a:t>EM (expectation maximization) clustering</a:t>
            </a:r>
          </a:p>
          <a:p>
            <a:r>
              <a:rPr lang="en-US" sz="2800" dirty="0" smtClean="0"/>
              <a:t>Hierarchical clustering</a:t>
            </a:r>
          </a:p>
          <a:p>
            <a:pPr lvl="1"/>
            <a:r>
              <a:rPr lang="en-US" sz="2400" dirty="0" smtClean="0"/>
              <a:t>Divisive clustering (top down)</a:t>
            </a:r>
          </a:p>
          <a:p>
            <a:pPr lvl="1"/>
            <a:r>
              <a:rPr lang="en-US" sz="2400" dirty="0" smtClean="0"/>
              <a:t>Agglomerative clustering (bottom up)</a:t>
            </a:r>
          </a:p>
          <a:p>
            <a:r>
              <a:rPr lang="en-US" sz="2800" dirty="0" smtClean="0"/>
              <a:t>Density-Based Methods</a:t>
            </a:r>
          </a:p>
          <a:p>
            <a:pPr lvl="1"/>
            <a:r>
              <a:rPr lang="en-US" sz="2400" dirty="0" smtClean="0"/>
              <a:t>Regions of dense points separated by sparser regions of relatively low density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dirty="0" smtClean="0"/>
              <a:t>Initialize k cluster centers</a:t>
            </a:r>
          </a:p>
          <a:p>
            <a:pPr>
              <a:buFontTx/>
              <a:buNone/>
            </a:pPr>
            <a:r>
              <a:rPr lang="en-US" b="1" dirty="0" smtClean="0"/>
              <a:t>Do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smtClean="0"/>
              <a:t>1. </a:t>
            </a:r>
            <a:r>
              <a:rPr lang="en-US" dirty="0" smtClean="0">
                <a:solidFill>
                  <a:schemeClr val="accent2"/>
                </a:solidFill>
              </a:rPr>
              <a:t>Assignment </a:t>
            </a:r>
            <a:r>
              <a:rPr lang="en-US" dirty="0" smtClean="0">
                <a:solidFill>
                  <a:schemeClr val="accent2"/>
                </a:solidFill>
              </a:rPr>
              <a:t>step</a:t>
            </a:r>
            <a:r>
              <a:rPr lang="en-US" dirty="0" smtClean="0"/>
              <a:t>: Assign each data point to its closest cluster center</a:t>
            </a:r>
          </a:p>
          <a:p>
            <a:pPr>
              <a:buFontTx/>
              <a:buNone/>
            </a:pPr>
            <a:r>
              <a:rPr lang="en-US" dirty="0" smtClean="0"/>
              <a:t> 	</a:t>
            </a:r>
            <a:r>
              <a:rPr lang="en-US" dirty="0" smtClean="0"/>
              <a:t>2. </a:t>
            </a:r>
            <a:r>
              <a:rPr lang="en-US" dirty="0" smtClean="0">
                <a:solidFill>
                  <a:schemeClr val="accent2"/>
                </a:solidFill>
              </a:rPr>
              <a:t>Re-estimation </a:t>
            </a:r>
            <a:r>
              <a:rPr lang="en-US" dirty="0" smtClean="0">
                <a:solidFill>
                  <a:schemeClr val="accent2"/>
                </a:solidFill>
              </a:rPr>
              <a:t>step</a:t>
            </a:r>
            <a:r>
              <a:rPr lang="en-US" dirty="0" smtClean="0"/>
              <a:t>: Re-compute cluster centers</a:t>
            </a:r>
          </a:p>
          <a:p>
            <a:pPr>
              <a:buFontTx/>
              <a:buNone/>
            </a:pPr>
            <a:r>
              <a:rPr lang="en-US" b="1" dirty="0" smtClean="0"/>
              <a:t>While</a:t>
            </a:r>
            <a:r>
              <a:rPr lang="en-US" dirty="0" smtClean="0"/>
              <a:t> (there are still changes in the cluster centers)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Visualization at: </a:t>
            </a:r>
            <a:r>
              <a:rPr lang="en-US" sz="2100" dirty="0" smtClean="0">
                <a:hlinkClick r:id="rId3"/>
              </a:rPr>
              <a:t>http://</a:t>
            </a:r>
            <a:r>
              <a:rPr lang="en-US" sz="2100" dirty="0" smtClean="0">
                <a:hlinkClick r:id="rId3"/>
              </a:rPr>
              <a:t>home.dei.polimi.it/matteucc/Clustering/tutorial_html/AppletKM.html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u="sng" dirty="0" smtClean="0"/>
              <a:t>Why is K-Means working:</a:t>
            </a:r>
          </a:p>
          <a:p>
            <a:r>
              <a:rPr lang="en-US" dirty="0" smtClean="0"/>
              <a:t>How does it find the cluster centers?</a:t>
            </a:r>
          </a:p>
          <a:p>
            <a:r>
              <a:rPr lang="en-US" dirty="0" smtClean="0"/>
              <a:t>Does it find an optimal clustering</a:t>
            </a:r>
          </a:p>
          <a:p>
            <a:r>
              <a:rPr lang="en-US" dirty="0" smtClean="0"/>
              <a:t>What are good starting points for the algorithm?</a:t>
            </a:r>
          </a:p>
          <a:p>
            <a:r>
              <a:rPr lang="en-US" dirty="0" smtClean="0"/>
              <a:t>What is the right number of cluster centers?</a:t>
            </a:r>
          </a:p>
          <a:p>
            <a:r>
              <a:rPr lang="en-US" dirty="0" smtClean="0"/>
              <a:t>How do we know it will terminate?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Beyond Co-Occurrences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480060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Suppose you have a car-insurance company and you have collected the following historical data</a:t>
            </a:r>
          </a:p>
          <a:p>
            <a:r>
              <a:rPr lang="en-US" dirty="0" smtClean="0"/>
              <a:t>Example: if 16&lt;age&lt;25 AND </a:t>
            </a:r>
            <a:r>
              <a:rPr lang="en-US" dirty="0" err="1" smtClean="0"/>
              <a:t>cartype</a:t>
            </a:r>
            <a:r>
              <a:rPr lang="en-US" dirty="0" smtClean="0"/>
              <a:t> </a:t>
            </a:r>
            <a:r>
              <a:rPr lang="en-US" dirty="0" smtClean="0"/>
              <a:t>is sports or truck, then risk is high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81600" y="2514600"/>
          <a:ext cx="2895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462"/>
                <a:gridCol w="1113692"/>
                <a:gridCol w="1039446"/>
              </a:tblGrid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HighRisk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381000" y="1066800"/>
            <a:ext cx="5486400" cy="990600"/>
          </a:xfrm>
          <a:prstGeom prst="wedgeRoundRectCallout">
            <a:avLst>
              <a:gd name="adj1" fmla="val 33839"/>
              <a:gd name="adj2" fmla="val 7568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How do you obtain rules to predict future high risk customers? 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7315200" y="1828800"/>
            <a:ext cx="1524000" cy="533400"/>
          </a:xfrm>
          <a:prstGeom prst="borderCallout1">
            <a:avLst>
              <a:gd name="adj1" fmla="val 56845"/>
              <a:gd name="adj2" fmla="val -2777"/>
              <a:gd name="adj3" fmla="val 115674"/>
              <a:gd name="adj4" fmla="val -1138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Dependent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7010400" y="1143000"/>
            <a:ext cx="1524000" cy="533400"/>
          </a:xfrm>
          <a:prstGeom prst="borderCallout1">
            <a:avLst>
              <a:gd name="adj1" fmla="val 18750"/>
              <a:gd name="adj2" fmla="val -8333"/>
              <a:gd name="adj3" fmla="val 144246"/>
              <a:gd name="adj4" fmla="val -6138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Predictor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5829300" y="1485900"/>
            <a:ext cx="457200" cy="14478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1447800" y="5562600"/>
            <a:ext cx="1524000" cy="533400"/>
          </a:xfrm>
          <a:prstGeom prst="borderCallout1">
            <a:avLst>
              <a:gd name="adj1" fmla="val 18750"/>
              <a:gd name="adj2" fmla="val 103889"/>
              <a:gd name="adj3" fmla="val -49405"/>
              <a:gd name="adj4" fmla="val 24861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numerical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3200400" y="5791200"/>
            <a:ext cx="1524000" cy="533400"/>
          </a:xfrm>
          <a:prstGeom prst="borderCallout1">
            <a:avLst>
              <a:gd name="adj1" fmla="val 34623"/>
              <a:gd name="adj2" fmla="val 103889"/>
              <a:gd name="adj3" fmla="val 1388"/>
              <a:gd name="adj4" fmla="val 17750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categorical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&amp; Regression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Classification rules</a:t>
            </a:r>
          </a:p>
          <a:p>
            <a:pPr lvl="1"/>
            <a:r>
              <a:rPr lang="en-US" dirty="0" smtClean="0"/>
              <a:t>Dependent attribute is categorical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Regression rules</a:t>
            </a:r>
          </a:p>
          <a:p>
            <a:pPr lvl="1"/>
            <a:r>
              <a:rPr lang="en-US" dirty="0" smtClean="0"/>
              <a:t>Dependent attribute is numerical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Support for C1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 C2</a:t>
            </a:r>
          </a:p>
          <a:p>
            <a:pPr lvl="1"/>
            <a:r>
              <a:rPr lang="en-US" dirty="0" smtClean="0"/>
              <a:t>Percentage of </a:t>
            </a:r>
            <a:r>
              <a:rPr lang="en-US" dirty="0" err="1" smtClean="0"/>
              <a:t>tuples</a:t>
            </a:r>
            <a:r>
              <a:rPr lang="en-US" dirty="0" smtClean="0"/>
              <a:t> that satisfy C1 and C2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Confidence for C1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 C2</a:t>
            </a:r>
          </a:p>
          <a:p>
            <a:pPr lvl="1"/>
            <a:r>
              <a:rPr lang="en-US" dirty="0" smtClean="0"/>
              <a:t>Percentage of </a:t>
            </a:r>
            <a:r>
              <a:rPr lang="en-US" dirty="0" err="1" smtClean="0"/>
              <a:t>tuples</a:t>
            </a:r>
            <a:r>
              <a:rPr lang="en-US" dirty="0" smtClean="0"/>
              <a:t> satisfying C1 that also satisfy C2.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91200" y="1600200"/>
          <a:ext cx="31242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066800"/>
                <a:gridCol w="1447800"/>
              </a:tblGrid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Expenditure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</a:tr>
              <a:tr h="37338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Classification rules that can be structured as trees.</a:t>
            </a:r>
          </a:p>
          <a:p>
            <a:r>
              <a:rPr lang="en-US" dirty="0" smtClean="0"/>
              <a:t>Trees for regression rules are called regression trees</a:t>
            </a:r>
          </a:p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2"/>
                </a:solidFill>
              </a:rPr>
              <a:t>decision tree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 encodes d (a classifier or regression function) in form of a tree.</a:t>
            </a:r>
          </a:p>
          <a:p>
            <a:r>
              <a:rPr lang="en-US" dirty="0" smtClean="0"/>
              <a:t>A node t in T without children is called a </a:t>
            </a:r>
            <a:r>
              <a:rPr lang="en-US" i="1" dirty="0" smtClean="0">
                <a:solidFill>
                  <a:schemeClr val="accent2"/>
                </a:solidFill>
              </a:rPr>
              <a:t>leaf node</a:t>
            </a:r>
            <a:r>
              <a:rPr lang="en-US" dirty="0" smtClean="0"/>
              <a:t>. Otherwise t is called an </a:t>
            </a:r>
            <a:r>
              <a:rPr lang="en-US" i="1" dirty="0" smtClean="0">
                <a:solidFill>
                  <a:schemeClr val="accent2"/>
                </a:solidFill>
              </a:rPr>
              <a:t>internal node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29600" y="2667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</a:t>
            </a:r>
            <a:r>
              <a:rPr lang="en-US" dirty="0" smtClean="0"/>
              <a:t>25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257800" y="2362200"/>
            <a:ext cx="3505200" cy="2895600"/>
            <a:chOff x="5257800" y="1981200"/>
            <a:chExt cx="3505200" cy="2895600"/>
          </a:xfrm>
        </p:grpSpPr>
        <p:sp>
          <p:nvSpPr>
            <p:cNvPr id="7" name="Rounded Rectangle 6"/>
            <p:cNvSpPr/>
            <p:nvPr/>
          </p:nvSpPr>
          <p:spPr>
            <a:xfrm>
              <a:off x="6934200" y="1981200"/>
              <a:ext cx="1066800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Age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943600" y="3200400"/>
              <a:ext cx="1066800" cy="609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CarType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2"/>
              <a:endCxn id="8" idx="0"/>
            </p:cNvCxnSpPr>
            <p:nvPr/>
          </p:nvCxnSpPr>
          <p:spPr>
            <a:xfrm rot="5400000">
              <a:off x="6667500" y="2400300"/>
              <a:ext cx="609600" cy="99060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077200" y="3288268"/>
              <a:ext cx="6858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2600" y="4507468"/>
              <a:ext cx="6858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5600" y="4495800"/>
              <a:ext cx="6858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7" idx="2"/>
              <a:endCxn id="11" idx="0"/>
            </p:cNvCxnSpPr>
            <p:nvPr/>
          </p:nvCxnSpPr>
          <p:spPr>
            <a:xfrm rot="16200000" flipH="1">
              <a:off x="7595116" y="2463284"/>
              <a:ext cx="697468" cy="95250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2"/>
              <a:endCxn id="12" idx="0"/>
            </p:cNvCxnSpPr>
            <p:nvPr/>
          </p:nvCxnSpPr>
          <p:spPr>
            <a:xfrm rot="5400000">
              <a:off x="5842516" y="3872984"/>
              <a:ext cx="697468" cy="57150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13" idx="0"/>
            </p:cNvCxnSpPr>
            <p:nvPr/>
          </p:nvCxnSpPr>
          <p:spPr>
            <a:xfrm rot="16200000" flipH="1">
              <a:off x="6419850" y="3867150"/>
              <a:ext cx="685800" cy="571500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0" y="2590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&lt;=25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34200" y="3810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Sports,Truck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57800" y="38862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Sedan</a:t>
              </a:r>
              <a:endParaRPr lang="en-US" dirty="0"/>
            </a:p>
          </p:txBody>
        </p:sp>
      </p:grpSp>
      <p:sp>
        <p:nvSpPr>
          <p:cNvPr id="29" name="Line Callout 1 28"/>
          <p:cNvSpPr/>
          <p:nvPr/>
        </p:nvSpPr>
        <p:spPr>
          <a:xfrm>
            <a:off x="5410200" y="1676400"/>
            <a:ext cx="1524000" cy="533400"/>
          </a:xfrm>
          <a:prstGeom prst="borderCallout1">
            <a:avLst>
              <a:gd name="adj1" fmla="val 110814"/>
              <a:gd name="adj2" fmla="val 33889"/>
              <a:gd name="adj3" fmla="val 239485"/>
              <a:gd name="adj4" fmla="val 6194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splitting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criterion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Line Callout 1 29"/>
          <p:cNvSpPr/>
          <p:nvPr/>
        </p:nvSpPr>
        <p:spPr>
          <a:xfrm>
            <a:off x="7315200" y="1371600"/>
            <a:ext cx="1524000" cy="533400"/>
          </a:xfrm>
          <a:prstGeom prst="borderCallout1">
            <a:avLst>
              <a:gd name="adj1" fmla="val 110814"/>
              <a:gd name="adj2" fmla="val 33889"/>
              <a:gd name="adj3" fmla="val 201389"/>
              <a:gd name="adj4" fmla="val 141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splitting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Top-down Decision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28956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Examine training database and find best splitting predicate for the root node</a:t>
            </a:r>
          </a:p>
          <a:p>
            <a:r>
              <a:rPr lang="en-US" dirty="0" smtClean="0"/>
              <a:t>Partition training database</a:t>
            </a:r>
          </a:p>
          <a:p>
            <a:r>
              <a:rPr lang="en-US" dirty="0" err="1" smtClean="0"/>
              <a:t>Recurse</a:t>
            </a:r>
            <a:r>
              <a:rPr lang="en-US" dirty="0" smtClean="0"/>
              <a:t> on each child node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429000" y="1524000"/>
            <a:ext cx="5410200" cy="403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BuildTree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(Node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Training database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Split Selection Method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 Apply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find splitting criterion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not a leaf node)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 	Create children nodes of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(4) 	Partition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into children partitions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(5)	     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Recurse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each partition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(6)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endif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Split Selection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505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decisions:</a:t>
            </a:r>
          </a:p>
          <a:p>
            <a:pPr lvl="1"/>
            <a:r>
              <a:rPr lang="en-US" dirty="0" smtClean="0"/>
              <a:t>What is the splitting attribute </a:t>
            </a:r>
          </a:p>
          <a:p>
            <a:pPr lvl="1"/>
            <a:r>
              <a:rPr lang="en-US" dirty="0" smtClean="0"/>
              <a:t>What is the splitting criterion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Numerical  </a:t>
            </a:r>
            <a:r>
              <a:rPr lang="en-US" dirty="0" smtClean="0">
                <a:solidFill>
                  <a:schemeClr val="accent2"/>
                </a:solidFill>
              </a:rPr>
              <a:t>or ordered attributes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 smtClean="0"/>
              <a:t>a split point that separates the (two) </a:t>
            </a:r>
            <a:r>
              <a:rPr lang="en-US" dirty="0" smtClean="0"/>
              <a:t>classes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Categorical attributes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evaluate all possible partitions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52600" y="990600"/>
            <a:ext cx="5438775" cy="1970174"/>
            <a:chOff x="1600200" y="3124200"/>
            <a:chExt cx="5438775" cy="1970174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2971800" y="3427413"/>
              <a:ext cx="488950" cy="1449387"/>
              <a:chOff x="1872" y="2159"/>
              <a:chExt cx="308" cy="913"/>
            </a:xfrm>
          </p:grpSpPr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2062" y="2159"/>
                <a:ext cx="2" cy="673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1872" y="2784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30</a:t>
                </a:r>
              </a:p>
            </p:txBody>
          </p:sp>
        </p:grpSp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3581400" y="3427413"/>
              <a:ext cx="488950" cy="1449387"/>
              <a:chOff x="2256" y="2159"/>
              <a:chExt cx="308" cy="913"/>
            </a:xfrm>
          </p:grpSpPr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2398" y="2159"/>
                <a:ext cx="2" cy="673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2256" y="2784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/>
                  <a:t>35</a:t>
                </a:r>
              </a:p>
            </p:txBody>
          </p:sp>
        </p:grp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604963" y="3803650"/>
              <a:ext cx="517683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600200" y="3656013"/>
              <a:ext cx="0" cy="3000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429000" y="3656013"/>
              <a:ext cx="0" cy="3000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5638800" y="3656013"/>
              <a:ext cx="0" cy="3000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139950" y="33528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19113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23685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25971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2597150" y="33528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21399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28257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30543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51117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3054350" y="33528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3511550" y="31242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41973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5115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6545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4425950" y="33528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48831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53403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4425950" y="35814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5111750" y="33528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5340350" y="33528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3968750" y="35814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4654550" y="33528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3511550" y="33528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302375" y="3879850"/>
              <a:ext cx="736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/>
                <a:t>Age</a:t>
              </a:r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6711950" y="4876800"/>
              <a:ext cx="139700" cy="13970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40"/>
            <p:cNvSpPr>
              <a:spLocks noChangeArrowheads="1"/>
            </p:cNvSpPr>
            <p:nvPr/>
          </p:nvSpPr>
          <p:spPr bwMode="auto">
            <a:xfrm>
              <a:off x="6711950" y="4495800"/>
              <a:ext cx="139700" cy="1397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5943600" y="4343400"/>
              <a:ext cx="626454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 smtClean="0"/>
                <a:t>Yes:</a:t>
              </a:r>
              <a:endParaRPr lang="en-US" dirty="0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6019800" y="4724400"/>
              <a:ext cx="54502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 smtClean="0"/>
                <a:t>No: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Decision trees learn to predict class labels given predictor attributes --  </a:t>
            </a:r>
            <a:r>
              <a:rPr lang="en-US" dirty="0" smtClean="0">
                <a:solidFill>
                  <a:schemeClr val="accent2"/>
                </a:solidFill>
              </a:rPr>
              <a:t>supervised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if no class labels are available ?</a:t>
            </a:r>
          </a:p>
          <a:p>
            <a:pPr lvl="1"/>
            <a:r>
              <a:rPr lang="en-US" dirty="0" smtClean="0"/>
              <a:t>Find patterns via </a:t>
            </a:r>
            <a:r>
              <a:rPr lang="en-US" dirty="0" smtClean="0">
                <a:solidFill>
                  <a:schemeClr val="accent2"/>
                </a:solidFill>
              </a:rPr>
              <a:t>unsupervised learning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Clustering</a:t>
            </a:r>
            <a:r>
              <a:rPr lang="en-US" dirty="0" smtClean="0"/>
              <a:t> is the process of organizing objects into groups whose members are similar in some way</a:t>
            </a:r>
          </a:p>
          <a:p>
            <a:pPr lvl="1"/>
            <a:r>
              <a:rPr lang="en-US" dirty="0" smtClean="0"/>
              <a:t>Given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Data Set D (training set)</a:t>
            </a:r>
          </a:p>
          <a:p>
            <a:pPr lvl="2"/>
            <a:r>
              <a:rPr lang="en-US" dirty="0" smtClean="0"/>
              <a:t>Similarity/distance metric/information</a:t>
            </a:r>
          </a:p>
          <a:p>
            <a:pPr lvl="1"/>
            <a:r>
              <a:rPr lang="en-US" dirty="0" smtClean="0"/>
              <a:t>Find:</a:t>
            </a:r>
          </a:p>
          <a:p>
            <a:pPr lvl="2"/>
            <a:r>
              <a:rPr lang="en-US" dirty="0" smtClean="0"/>
              <a:t>Partitioning of </a:t>
            </a:r>
            <a:r>
              <a:rPr lang="en-US" dirty="0" smtClean="0"/>
              <a:t>data</a:t>
            </a:r>
            <a:endParaRPr lang="en-US" dirty="0" smtClean="0"/>
          </a:p>
          <a:p>
            <a:pPr lvl="2"/>
            <a:r>
              <a:rPr lang="en-US" dirty="0" smtClean="0"/>
              <a:t>Groups of similar/close </a:t>
            </a:r>
            <a:r>
              <a:rPr lang="en-US" dirty="0" smtClean="0"/>
              <a:t>items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Visually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304800" y="1905000"/>
            <a:ext cx="3658394" cy="3658394"/>
            <a:chOff x="532606" y="1448594"/>
            <a:chExt cx="3658394" cy="3658394"/>
          </a:xfrm>
        </p:grpSpPr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-1295797" y="3276997"/>
              <a:ext cx="3658394" cy="15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4194" y="5105400"/>
              <a:ext cx="3656806" cy="15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143000" y="2133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14400" y="2743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954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590800" y="2133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295400" y="2514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67000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2954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600200" y="2743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438400" y="3733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819400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124200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895600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295400" y="2286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447800" y="2438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048000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590800" y="4191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590800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743200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8194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971800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895600" y="2667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667000" y="1828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524000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743200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286000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105400" y="1905000"/>
            <a:ext cx="3658394" cy="3658394"/>
            <a:chOff x="532606" y="1448594"/>
            <a:chExt cx="3658394" cy="3658394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H="1" flipV="1">
              <a:off x="-1295797" y="3276997"/>
              <a:ext cx="3658394" cy="15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34194" y="5105400"/>
              <a:ext cx="3656806" cy="15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1143000" y="2133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914400" y="2743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2954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590800" y="2133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295400" y="2514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667000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295400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600200" y="2743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438400" y="3733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819400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3124200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895600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295400" y="2286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447800" y="2438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048000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590800" y="4191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590800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743200" y="4038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8194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971800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895600" y="2667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667000" y="1828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524000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743200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048000" y="2362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286000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5410200" y="2286000"/>
            <a:ext cx="1143000" cy="19812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934200" y="2133600"/>
            <a:ext cx="990600" cy="1371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629400" y="3657600"/>
            <a:ext cx="1447800" cy="1524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3505200" y="3276600"/>
            <a:ext cx="1447800" cy="8382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Clustering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943600" y="31242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7391400" y="26670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7315200" y="42672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943600" y="14478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centroids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83" idx="2"/>
            <a:endCxn id="80" idx="7"/>
          </p:cNvCxnSpPr>
          <p:nvPr/>
        </p:nvCxnSpPr>
        <p:spPr>
          <a:xfrm rot="5400000">
            <a:off x="5651093" y="2304761"/>
            <a:ext cx="1340546" cy="365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3" idx="2"/>
            <a:endCxn id="81" idx="1"/>
          </p:cNvCxnSpPr>
          <p:nvPr/>
        </p:nvCxnSpPr>
        <p:spPr>
          <a:xfrm rot="16200000" flipH="1">
            <a:off x="6522771" y="1798371"/>
            <a:ext cx="883346" cy="920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3" idx="2"/>
            <a:endCxn id="82" idx="0"/>
          </p:cNvCxnSpPr>
          <p:nvPr/>
        </p:nvCxnSpPr>
        <p:spPr>
          <a:xfrm rot="16200000" flipH="1">
            <a:off x="5741721" y="2579421"/>
            <a:ext cx="2450068" cy="925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clusters useful 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4/8/2010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DCD-F7CC-4C1E-9F1E-5AEAF1A1BE2F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3276997" y="3733403"/>
            <a:ext cx="3658394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06988" y="5561806"/>
            <a:ext cx="3656806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943600" y="31242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7391400" y="26670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7315200" y="42672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457200" y="1828800"/>
            <a:ext cx="3658394" cy="3658394"/>
            <a:chOff x="5105400" y="1905000"/>
            <a:chExt cx="3658394" cy="3658394"/>
          </a:xfrm>
        </p:grpSpPr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3276997" y="3733403"/>
              <a:ext cx="3658394" cy="15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106988" y="5561806"/>
              <a:ext cx="3656806" cy="15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794" y="25900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87194" y="3199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868194" y="3961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7163594" y="25900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68194" y="29710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239794" y="3885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68194" y="34282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172994" y="3199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7011194" y="41902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392194" y="4266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96994" y="4342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468394" y="4799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868194" y="2742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020594" y="2894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620794" y="3885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163594" y="4647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163594" y="4342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315994" y="44950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392194" y="2818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544594" y="2513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468394" y="31234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7239794" y="22852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096794" y="2513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7315994" y="2513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620794" y="28186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858794" y="479980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410200" y="2286000"/>
              <a:ext cx="1143000" cy="19812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934200" y="2133600"/>
              <a:ext cx="990600" cy="13716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629400" y="3657600"/>
              <a:ext cx="1447800" cy="15240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943600" y="3124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7391400" y="2667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7315200" y="4267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Right Arrow 80"/>
          <p:cNvSpPr/>
          <p:nvPr/>
        </p:nvSpPr>
        <p:spPr>
          <a:xfrm>
            <a:off x="3505200" y="3276600"/>
            <a:ext cx="1447800" cy="8382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56388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82" idx="7"/>
            <a:endCxn id="38" idx="3"/>
          </p:cNvCxnSpPr>
          <p:nvPr/>
        </p:nvCxnSpPr>
        <p:spPr>
          <a:xfrm rot="5400000" flipH="1" flipV="1">
            <a:off x="5502182" y="3586022"/>
            <a:ext cx="741596" cy="208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7"/>
            <a:endCxn id="39" idx="3"/>
          </p:cNvCxnSpPr>
          <p:nvPr/>
        </p:nvCxnSpPr>
        <p:spPr>
          <a:xfrm rot="5400000" flipH="1" flipV="1">
            <a:off x="5997482" y="2633522"/>
            <a:ext cx="1198796" cy="1655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40" idx="2"/>
          </p:cNvCxnSpPr>
          <p:nvPr/>
        </p:nvCxnSpPr>
        <p:spPr>
          <a:xfrm>
            <a:off x="5791200" y="4114800"/>
            <a:ext cx="1524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91200" y="2667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315200" y="2209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543800" y="3962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theme/theme1.xml><?xml version="1.0" encoding="utf-8"?>
<a:theme xmlns:a="http://schemas.openxmlformats.org/drawingml/2006/main" name="ICS 421 Spring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421 Spring 2010</Template>
  <TotalTime>1595</TotalTime>
  <Words>931</Words>
  <Application>Microsoft Office PowerPoint</Application>
  <PresentationFormat>On-screen Show (4:3)</PresentationFormat>
  <Paragraphs>270</Paragraphs>
  <Slides>16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ICS 421 Spring 2010</vt:lpstr>
      <vt:lpstr>Microsoft Equation 3.0</vt:lpstr>
      <vt:lpstr>ICS 421 Spring 2010 Data Mining 2</vt:lpstr>
      <vt:lpstr>Beyond Co-Occurrences</vt:lpstr>
      <vt:lpstr>Classification &amp; Regression Rules</vt:lpstr>
      <vt:lpstr>Decision Trees</vt:lpstr>
      <vt:lpstr>Top-down Decision Tree Algorithm</vt:lpstr>
      <vt:lpstr>Split Selection Method</vt:lpstr>
      <vt:lpstr>Clustering</vt:lpstr>
      <vt:lpstr>Clustering Visually</vt:lpstr>
      <vt:lpstr>Why are clusters useful ?</vt:lpstr>
      <vt:lpstr>Applications</vt:lpstr>
      <vt:lpstr>Minkowski Distance (Lp Norm)</vt:lpstr>
      <vt:lpstr>Properties of Distances: Metric Spaces</vt:lpstr>
      <vt:lpstr>Clustering: Informal Problem Definition</vt:lpstr>
      <vt:lpstr>Clustering Algorithms</vt:lpstr>
      <vt:lpstr>K-means Clustering Algorithm</vt:lpstr>
      <vt:lpstr>Issues with K-means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421 Spring 2010 Data Mining 2</dc:title>
  <dc:creator>Lipyeow Lim</dc:creator>
  <cp:lastModifiedBy>Lipyeow Lim</cp:lastModifiedBy>
  <cp:revision>22</cp:revision>
  <dcterms:created xsi:type="dcterms:W3CDTF">2010-04-05T23:35:04Z</dcterms:created>
  <dcterms:modified xsi:type="dcterms:W3CDTF">2010-04-07T02:10:15Z</dcterms:modified>
</cp:coreProperties>
</file>