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2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84E237-03FE-4607-90B1-C8ED41784FC9}" type="datetimeFigureOut">
              <a:rPr lang="en-US"/>
              <a:pPr/>
              <a:t>4/14/2010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033B4F8-ECA2-4162-820E-F3D910BB2D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33B4F8-ECA2-4162-820E-F3D910BB2DA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43892B-9FF0-428B-BF2D-1FD596A237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1D95E0-830B-442E-B1C5-B8C947C166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B50C40-804F-4609-909D-C951D16895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85596-13C1-4CB9-B2C0-B82D4E28DE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8138BF-7420-43BC-9144-7CF19DFE06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6F9EC-B40D-4F24-B519-433C35C775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BD72A-C715-4E4C-8E0C-AAF0EF65C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431DCD-F7CC-4C1E-9F1E-5AEAF1A1BE2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FA691D-217B-408C-871A-90E0EFA8B1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1A71C-6EB5-4A3D-9CBB-D04F654BFB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5CD56E-E8D4-4C02-84CF-33C1A3673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0BF951B5-251F-4B27-B385-4E7980F43C0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ICS 421 Spring 2010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Performance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Asst.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D4DFB-2F48-4B87-B35E-334202384CD7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Performance Tuning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r>
              <a:rPr lang="en-US" dirty="0" smtClean="0"/>
              <a:t>Explain</a:t>
            </a:r>
          </a:p>
          <a:p>
            <a:r>
              <a:rPr lang="en-US" dirty="0" smtClean="0"/>
              <a:t>Not getting the right plans ? </a:t>
            </a:r>
            <a:r>
              <a:rPr lang="en-US" dirty="0" err="1" smtClean="0"/>
              <a:t>runstats</a:t>
            </a:r>
            <a:endParaRPr lang="en-US" dirty="0" smtClean="0"/>
          </a:p>
          <a:p>
            <a:r>
              <a:rPr lang="en-US" dirty="0" smtClean="0"/>
              <a:t>Twisting the arm of the optimizer using selectivity clause</a:t>
            </a:r>
          </a:p>
          <a:p>
            <a:r>
              <a:rPr lang="en-US" dirty="0" smtClean="0"/>
              <a:t>Event Monitors</a:t>
            </a:r>
          </a:p>
          <a:p>
            <a:r>
              <a:rPr lang="en-US" dirty="0" smtClean="0"/>
              <a:t>Other smart tools</a:t>
            </a:r>
          </a:p>
          <a:p>
            <a:pPr lvl="1"/>
            <a:r>
              <a:rPr lang="en-US" dirty="0" smtClean="0"/>
              <a:t>Index advisors</a:t>
            </a:r>
          </a:p>
          <a:p>
            <a:pPr lvl="1"/>
            <a:r>
              <a:rPr lang="en-US" dirty="0" smtClean="0"/>
              <a:t>Schema advisors</a:t>
            </a:r>
          </a:p>
          <a:p>
            <a:pPr lvl="1"/>
            <a:r>
              <a:rPr lang="en-US" dirty="0" smtClean="0"/>
              <a:t>Query patroller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Performance Tuning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Given 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database</a:t>
            </a:r>
          </a:p>
          <a:p>
            <a:pPr lvl="1"/>
            <a:r>
              <a:rPr lang="en-US" dirty="0" smtClean="0"/>
              <a:t>Tables (schema etc)</a:t>
            </a:r>
          </a:p>
          <a:p>
            <a:pPr lvl="1"/>
            <a:r>
              <a:rPr lang="en-US" dirty="0" smtClean="0"/>
              <a:t>Data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chemeClr val="accent2"/>
                </a:solidFill>
              </a:rPr>
              <a:t>workload</a:t>
            </a:r>
          </a:p>
          <a:p>
            <a:pPr lvl="1"/>
            <a:r>
              <a:rPr lang="en-US" dirty="0" smtClean="0"/>
              <a:t>Queries and their frequency</a:t>
            </a:r>
          </a:p>
          <a:p>
            <a:pPr lvl="1"/>
            <a:r>
              <a:rPr lang="en-US" dirty="0" smtClean="0"/>
              <a:t>Updates and their frequency</a:t>
            </a:r>
          </a:p>
          <a:p>
            <a:r>
              <a:rPr lang="en-US" dirty="0" smtClean="0"/>
              <a:t>DBMS </a:t>
            </a:r>
            <a:r>
              <a:rPr lang="en-US" dirty="0" smtClean="0">
                <a:solidFill>
                  <a:schemeClr val="accent2"/>
                </a:solidFill>
              </a:rPr>
              <a:t>software</a:t>
            </a:r>
            <a:r>
              <a:rPr lang="en-US" dirty="0" smtClean="0"/>
              <a:t> running on some </a:t>
            </a:r>
            <a:r>
              <a:rPr lang="en-US" dirty="0" smtClean="0">
                <a:solidFill>
                  <a:schemeClr val="accent2"/>
                </a:solidFill>
              </a:rPr>
              <a:t>hardware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What knobs can you play with to improve performance 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Lipyeow Lim -- University of Hawaii at Manoa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A45B-C466-4210-93D7-2D371B090AF2}" type="slidenum">
              <a:rPr lang="en-US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Knobs &amp; 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Knobs</a:t>
            </a:r>
          </a:p>
          <a:p>
            <a:r>
              <a:rPr lang="en-US" dirty="0" smtClean="0"/>
              <a:t>Indexes</a:t>
            </a:r>
            <a:endParaRPr lang="en-US" dirty="0" smtClean="0"/>
          </a:p>
          <a:p>
            <a:r>
              <a:rPr lang="en-US" dirty="0" smtClean="0"/>
              <a:t>Query rewriting</a:t>
            </a:r>
          </a:p>
          <a:p>
            <a:r>
              <a:rPr lang="en-US" dirty="0" smtClean="0"/>
              <a:t>Table schema</a:t>
            </a:r>
          </a:p>
          <a:p>
            <a:r>
              <a:rPr lang="en-US" dirty="0" smtClean="0"/>
              <a:t>Locking</a:t>
            </a:r>
          </a:p>
          <a:p>
            <a:r>
              <a:rPr lang="en-US" dirty="0" smtClean="0"/>
              <a:t>Logging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Memory</a:t>
            </a:r>
          </a:p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Factors</a:t>
            </a:r>
          </a:p>
          <a:p>
            <a:r>
              <a:rPr lang="en-US" dirty="0" smtClean="0"/>
              <a:t>Data Size</a:t>
            </a:r>
          </a:p>
          <a:p>
            <a:r>
              <a:rPr lang="en-US" dirty="0" smtClean="0"/>
              <a:t>Budget</a:t>
            </a:r>
          </a:p>
          <a:p>
            <a:r>
              <a:rPr lang="en-US" dirty="0" smtClean="0"/>
              <a:t>Purpose</a:t>
            </a:r>
          </a:p>
          <a:p>
            <a:r>
              <a:rPr lang="en-US" dirty="0" smtClean="0"/>
              <a:t>Workload</a:t>
            </a:r>
          </a:p>
          <a:p>
            <a:pPr lvl="1"/>
            <a:r>
              <a:rPr lang="en-US" dirty="0" smtClean="0"/>
              <a:t>Read intensive </a:t>
            </a:r>
            <a:r>
              <a:rPr lang="en-US" dirty="0" err="1" smtClean="0"/>
              <a:t>vs</a:t>
            </a:r>
            <a:r>
              <a:rPr lang="en-US" dirty="0" smtClean="0"/>
              <a:t> write intensive</a:t>
            </a:r>
          </a:p>
          <a:p>
            <a:pPr lvl="1"/>
            <a:r>
              <a:rPr lang="en-US" dirty="0" smtClean="0"/>
              <a:t>Types of queries</a:t>
            </a:r>
          </a:p>
          <a:p>
            <a:pPr lvl="1"/>
            <a:r>
              <a:rPr lang="en-US" dirty="0" smtClean="0"/>
              <a:t>Frequencies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100: Brute Force Cone Search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828800"/>
            <a:ext cx="6781800" cy="3886199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O.objID</a:t>
            </a:r>
            <a:r>
              <a:rPr lang="en-US" dirty="0" smtClean="0"/>
              <a:t>, </a:t>
            </a:r>
            <a:r>
              <a:rPr lang="en-US" dirty="0" err="1" smtClean="0"/>
              <a:t>O.ra</a:t>
            </a:r>
            <a:r>
              <a:rPr lang="en-US" dirty="0" smtClean="0"/>
              <a:t>, O.dec,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</a:t>
            </a:r>
            <a:r>
              <a:rPr lang="en-US" dirty="0" err="1" smtClean="0"/>
              <a:t>O.htmid</a:t>
            </a:r>
            <a:r>
              <a:rPr lang="en-US" dirty="0" smtClean="0"/>
              <a:t>, </a:t>
            </a:r>
            <a:r>
              <a:rPr lang="en-US" dirty="0" err="1" smtClean="0"/>
              <a:t>O.zoneid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Object O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smtClean="0"/>
              <a:t>( SIN(RADIANS(O.dec))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* </a:t>
            </a:r>
            <a:r>
              <a:rPr lang="en-US" dirty="0" smtClean="0"/>
              <a:t>SIN(RADIANS( +0.5))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+ </a:t>
            </a:r>
            <a:r>
              <a:rPr lang="en-US" dirty="0" smtClean="0"/>
              <a:t>COS(RADIANS(O.dec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* </a:t>
            </a:r>
            <a:r>
              <a:rPr lang="en-US" dirty="0" smtClean="0"/>
              <a:t>COS(RADIANS( +0.5))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	* </a:t>
            </a:r>
            <a:r>
              <a:rPr lang="en-US" dirty="0" smtClean="0"/>
              <a:t>COS(RADIANS((</a:t>
            </a:r>
            <a:r>
              <a:rPr lang="en-US" dirty="0" err="1" smtClean="0"/>
              <a:t>O.ra</a:t>
            </a:r>
            <a:r>
              <a:rPr lang="en-US" dirty="0" smtClean="0"/>
              <a:t>) - (67.5)))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&gt;= </a:t>
            </a:r>
            <a:r>
              <a:rPr lang="en-US" dirty="0" smtClean="0"/>
              <a:t>COS(RADIANS( 1.0/60.0))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19800" y="1371600"/>
            <a:ext cx="2613963" cy="2362200"/>
            <a:chOff x="6019800" y="1371600"/>
            <a:chExt cx="2613963" cy="2362200"/>
          </a:xfrm>
        </p:grpSpPr>
        <p:sp>
          <p:nvSpPr>
            <p:cNvPr id="15" name="Oval 14"/>
            <p:cNvSpPr/>
            <p:nvPr/>
          </p:nvSpPr>
          <p:spPr>
            <a:xfrm>
              <a:off x="7467600" y="205740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19800" y="1371600"/>
              <a:ext cx="2438400" cy="2362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48400" y="1600200"/>
              <a:ext cx="1981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05600" y="1371600"/>
              <a:ext cx="990600" cy="23622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1447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15" idx="1"/>
            </p:cNvCxnSpPr>
            <p:nvPr/>
          </p:nvCxnSpPr>
          <p:spPr>
            <a:xfrm rot="16200000" flipH="1" flipV="1">
              <a:off x="7142396" y="2133600"/>
              <a:ext cx="401404" cy="36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7162800" y="2438400"/>
              <a:ext cx="53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7543800" y="4267200"/>
            <a:ext cx="1066800" cy="99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5" idx="5"/>
            <a:endCxn id="23" idx="0"/>
          </p:cNvCxnSpPr>
          <p:nvPr/>
        </p:nvCxnSpPr>
        <p:spPr>
          <a:xfrm rot="16200000" flipH="1">
            <a:off x="6992704" y="3182704"/>
            <a:ext cx="1884596" cy="2843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24800" y="4419600"/>
            <a:ext cx="10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(67.5,0.5)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200" y="556260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y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rot="5400000" flipH="1" flipV="1">
            <a:off x="7387417" y="4872816"/>
            <a:ext cx="761998" cy="6175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Query 101: </a:t>
            </a:r>
            <a:r>
              <a:rPr lang="en-US" dirty="0" err="1" smtClean="0"/>
              <a:t>Prefiltering</a:t>
            </a:r>
            <a:r>
              <a:rPr lang="en-US" dirty="0" smtClean="0"/>
              <a:t> using </a:t>
            </a:r>
            <a:r>
              <a:rPr lang="en-US" dirty="0" err="1" smtClean="0"/>
              <a:t>ZoneID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SELECT </a:t>
            </a:r>
            <a:r>
              <a:rPr lang="en-US" dirty="0" err="1" smtClean="0"/>
              <a:t>O.objID</a:t>
            </a:r>
            <a:r>
              <a:rPr lang="en-US" dirty="0" smtClean="0"/>
              <a:t>, </a:t>
            </a:r>
            <a:r>
              <a:rPr lang="en-US" dirty="0" err="1" smtClean="0"/>
              <a:t>O.ra</a:t>
            </a:r>
            <a:r>
              <a:rPr lang="en-US" dirty="0" smtClean="0"/>
              <a:t>, O.dec,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  </a:t>
            </a:r>
            <a:r>
              <a:rPr lang="en-US" dirty="0" err="1" smtClean="0"/>
              <a:t>O.htmid</a:t>
            </a:r>
            <a:r>
              <a:rPr lang="en-US" dirty="0" smtClean="0"/>
              <a:t>, </a:t>
            </a:r>
            <a:r>
              <a:rPr lang="en-US" dirty="0" err="1" smtClean="0"/>
              <a:t>O.zoneid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Object O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 (</a:t>
            </a:r>
            <a:r>
              <a:rPr lang="en-US" dirty="0" err="1" smtClean="0"/>
              <a:t>zoneid</a:t>
            </a:r>
            <a:r>
              <a:rPr lang="en-US" dirty="0" smtClean="0"/>
              <a:t> </a:t>
            </a:r>
            <a:r>
              <a:rPr lang="en-US" b="1" dirty="0" smtClean="0"/>
              <a:t>BETWEEN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FLOOR</a:t>
            </a:r>
            <a:r>
              <a:rPr lang="en-US" dirty="0" smtClean="0"/>
              <a:t>((90.0 + </a:t>
            </a:r>
            <a:r>
              <a:rPr lang="en-US" dirty="0" smtClean="0"/>
              <a:t>0.5 </a:t>
            </a:r>
            <a:r>
              <a:rPr lang="en-US" dirty="0" smtClean="0"/>
              <a:t>- ( 1.0/60.0))/0.008333)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FLOOR</a:t>
            </a:r>
            <a:r>
              <a:rPr lang="en-US" dirty="0" smtClean="0"/>
              <a:t>((90.0 + </a:t>
            </a:r>
            <a:r>
              <a:rPr lang="en-US" dirty="0" smtClean="0"/>
              <a:t>0.5 </a:t>
            </a:r>
            <a:r>
              <a:rPr lang="en-US" dirty="0" smtClean="0"/>
              <a:t>+ </a:t>
            </a:r>
            <a:r>
              <a:rPr lang="en-US" dirty="0" smtClean="0"/>
              <a:t>(1.0/60.0</a:t>
            </a:r>
            <a:r>
              <a:rPr lang="en-US" dirty="0" smtClean="0"/>
              <a:t>))/0.008333</a:t>
            </a:r>
            <a:r>
              <a:rPr lang="en-US" dirty="0" smtClean="0"/>
              <a:t>))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b="1" dirty="0" smtClean="0"/>
              <a:t>AND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( </a:t>
            </a:r>
            <a:r>
              <a:rPr lang="en-US" dirty="0" smtClean="0"/>
              <a:t>SIN(RADIANS(O.dec)) * SIN(RADIANS( +0.5)) + COS(RADIANS(O.dec)) * COS(RADIANS( +0.5)) * COS(RADIANS((</a:t>
            </a:r>
            <a:r>
              <a:rPr lang="en-US" dirty="0" err="1" smtClean="0"/>
              <a:t>O.ra</a:t>
            </a:r>
            <a:r>
              <a:rPr lang="en-US" dirty="0" smtClean="0"/>
              <a:t>) - (67.5))) ) &gt;= COS(RADIANS( 1.0/60.0))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6096000" y="914400"/>
            <a:ext cx="2613963" cy="2362200"/>
            <a:chOff x="6019800" y="1371600"/>
            <a:chExt cx="2613963" cy="2362200"/>
          </a:xfrm>
        </p:grpSpPr>
        <p:sp>
          <p:nvSpPr>
            <p:cNvPr id="8" name="Oval 7"/>
            <p:cNvSpPr/>
            <p:nvPr/>
          </p:nvSpPr>
          <p:spPr>
            <a:xfrm>
              <a:off x="7467600" y="205740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19800" y="1371600"/>
              <a:ext cx="2438400" cy="2362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48400" y="1600200"/>
              <a:ext cx="1981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705600" y="1371600"/>
              <a:ext cx="990600" cy="23622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077200" y="1447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62800" y="3124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</a:t>
              </a:r>
              <a:endParaRPr lang="en-US" dirty="0"/>
            </a:p>
          </p:txBody>
        </p:sp>
        <p:cxnSp>
          <p:nvCxnSpPr>
            <p:cNvPr id="14" name="Straight Connector 13"/>
            <p:cNvCxnSpPr>
              <a:stCxn id="8" idx="1"/>
            </p:cNvCxnSpPr>
            <p:nvPr/>
          </p:nvCxnSpPr>
          <p:spPr>
            <a:xfrm rot="16200000" flipH="1" flipV="1">
              <a:off x="7142396" y="2133600"/>
              <a:ext cx="401404" cy="36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 flipV="1">
              <a:off x="7162800" y="2438400"/>
              <a:ext cx="53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Oval 15"/>
          <p:cNvSpPr/>
          <p:nvPr/>
        </p:nvSpPr>
        <p:spPr>
          <a:xfrm>
            <a:off x="6477000" y="990600"/>
            <a:ext cx="1676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172200" y="1371600"/>
            <a:ext cx="2286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Query 103: </a:t>
            </a:r>
            <a:r>
              <a:rPr lang="en-US" sz="3600" dirty="0" err="1" smtClean="0"/>
              <a:t>Prefiltering</a:t>
            </a:r>
            <a:r>
              <a:rPr lang="en-US" sz="3600" dirty="0" smtClean="0"/>
              <a:t> using a Pyramid</a:t>
            </a:r>
            <a:endParaRPr lang="en-US" sz="3600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447800"/>
            <a:ext cx="5562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SELECT</a:t>
            </a:r>
            <a:r>
              <a:rPr lang="en-US" dirty="0" smtClean="0"/>
              <a:t> </a:t>
            </a:r>
            <a:r>
              <a:rPr lang="en-US" dirty="0" err="1" smtClean="0"/>
              <a:t>O.objID</a:t>
            </a:r>
            <a:r>
              <a:rPr lang="en-US" dirty="0" smtClean="0"/>
              <a:t>, </a:t>
            </a:r>
            <a:r>
              <a:rPr lang="en-US" dirty="0" err="1" smtClean="0"/>
              <a:t>O.ra</a:t>
            </a:r>
            <a:r>
              <a:rPr lang="en-US" dirty="0" smtClean="0"/>
              <a:t>, O.dec,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  </a:t>
            </a:r>
            <a:r>
              <a:rPr lang="en-US" dirty="0" err="1" smtClean="0"/>
              <a:t>O.htmid</a:t>
            </a:r>
            <a:r>
              <a:rPr lang="en-US" dirty="0" smtClean="0"/>
              <a:t>, </a:t>
            </a:r>
            <a:r>
              <a:rPr lang="en-US" dirty="0" err="1" smtClean="0"/>
              <a:t>O.zoneid</a:t>
            </a:r>
            <a:r>
              <a:rPr lang="en-US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Object O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O.ra</a:t>
            </a:r>
            <a:r>
              <a:rPr lang="en-US" dirty="0" smtClean="0"/>
              <a:t> </a:t>
            </a:r>
            <a:r>
              <a:rPr lang="en-US" b="1" dirty="0" smtClean="0"/>
              <a:t>BETWEEN</a:t>
            </a:r>
            <a:r>
              <a:rPr lang="en-US" dirty="0" smtClean="0"/>
              <a:t> ((67.5)-( 1.0/60.0)) </a:t>
            </a:r>
            <a:r>
              <a:rPr lang="en-US" b="1" dirty="0" smtClean="0"/>
              <a:t>AND</a:t>
            </a:r>
            <a:r>
              <a:rPr lang="en-US" dirty="0" smtClean="0"/>
              <a:t> ((67.5)+( 1.0/60.0)))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AND 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O.dec </a:t>
            </a:r>
            <a:r>
              <a:rPr lang="en-US" b="1" dirty="0" smtClean="0"/>
              <a:t>BETWEEN</a:t>
            </a:r>
            <a:r>
              <a:rPr lang="en-US" dirty="0" smtClean="0"/>
              <a:t> (( +0.5)-( 1.0/60.0)) </a:t>
            </a:r>
            <a:r>
              <a:rPr lang="en-US" b="1" dirty="0" smtClean="0"/>
              <a:t>AND</a:t>
            </a:r>
            <a:r>
              <a:rPr lang="en-US" dirty="0" smtClean="0"/>
              <a:t> (( +0.5)+( 1.0/60.0)))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AND</a:t>
            </a:r>
            <a:endParaRPr lang="en-US" b="1" dirty="0" smtClean="0"/>
          </a:p>
          <a:p>
            <a:pPr>
              <a:buNone/>
            </a:pPr>
            <a:r>
              <a:rPr lang="en-US" dirty="0" smtClean="0"/>
              <a:t>( </a:t>
            </a:r>
            <a:r>
              <a:rPr lang="en-US" dirty="0" smtClean="0"/>
              <a:t>SIN(RADIANS(O.dec)) </a:t>
            </a:r>
            <a:r>
              <a:rPr lang="en-US" dirty="0" smtClean="0"/>
              <a:t>* </a:t>
            </a:r>
            <a:r>
              <a:rPr lang="en-US" dirty="0" smtClean="0"/>
              <a:t>SIN(RADIANS( +0.5))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smtClean="0"/>
              <a:t>COS(RADIANS(O.dec</a:t>
            </a:r>
            <a:r>
              <a:rPr lang="en-US" dirty="0" smtClean="0"/>
              <a:t>))* </a:t>
            </a:r>
            <a:r>
              <a:rPr lang="en-US" dirty="0" smtClean="0"/>
              <a:t>COS(RADIANS( +0.5))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* </a:t>
            </a:r>
            <a:r>
              <a:rPr lang="en-US" dirty="0" smtClean="0"/>
              <a:t>COS(RADIANS((</a:t>
            </a:r>
            <a:r>
              <a:rPr lang="en-US" dirty="0" err="1" smtClean="0"/>
              <a:t>O.ra</a:t>
            </a:r>
            <a:r>
              <a:rPr lang="en-US" dirty="0" smtClean="0"/>
              <a:t>) - (67.5))) 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&gt;= </a:t>
            </a:r>
            <a:r>
              <a:rPr lang="en-US" dirty="0" smtClean="0"/>
              <a:t>COS(RADIANS( 1.0/60.0))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" name="Group 21"/>
          <p:cNvGrpSpPr/>
          <p:nvPr/>
        </p:nvGrpSpPr>
        <p:grpSpPr>
          <a:xfrm>
            <a:off x="6019800" y="1371600"/>
            <a:ext cx="2613963" cy="2362200"/>
            <a:chOff x="6019800" y="1371600"/>
            <a:chExt cx="2613963" cy="2362200"/>
          </a:xfrm>
        </p:grpSpPr>
        <p:sp>
          <p:nvSpPr>
            <p:cNvPr id="15" name="Oval 14"/>
            <p:cNvSpPr/>
            <p:nvPr/>
          </p:nvSpPr>
          <p:spPr>
            <a:xfrm>
              <a:off x="7467600" y="2057400"/>
              <a:ext cx="381000" cy="381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6019800" y="1371600"/>
              <a:ext cx="2438400" cy="23622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6248400" y="1600200"/>
              <a:ext cx="1981200" cy="685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6705600" y="1371600"/>
              <a:ext cx="990600" cy="2362200"/>
            </a:xfrm>
            <a:prstGeom prst="ellipse">
              <a:avLst/>
            </a:prstGeom>
            <a:no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77200" y="1447800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dec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</a:t>
              </a:r>
              <a:endParaRPr lang="en-US" dirty="0"/>
            </a:p>
          </p:txBody>
        </p:sp>
        <p:cxnSp>
          <p:nvCxnSpPr>
            <p:cNvPr id="17" name="Straight Connector 16"/>
            <p:cNvCxnSpPr>
              <a:stCxn id="15" idx="1"/>
            </p:cNvCxnSpPr>
            <p:nvPr/>
          </p:nvCxnSpPr>
          <p:spPr>
            <a:xfrm rot="16200000" flipH="1" flipV="1">
              <a:off x="7142396" y="2133600"/>
              <a:ext cx="401404" cy="3605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0800000" flipV="1">
              <a:off x="7162800" y="2438400"/>
              <a:ext cx="53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/>
          <p:cNvSpPr/>
          <p:nvPr/>
        </p:nvSpPr>
        <p:spPr>
          <a:xfrm>
            <a:off x="7543800" y="4267200"/>
            <a:ext cx="1066800" cy="990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Elbow Connector 24"/>
          <p:cNvCxnSpPr>
            <a:stCxn id="15" idx="5"/>
            <a:endCxn id="23" idx="0"/>
          </p:cNvCxnSpPr>
          <p:nvPr/>
        </p:nvCxnSpPr>
        <p:spPr>
          <a:xfrm rot="16200000" flipH="1">
            <a:off x="6992704" y="3182704"/>
            <a:ext cx="1884596" cy="2843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924800" y="4419600"/>
            <a:ext cx="1083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(67.5,0.5)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315200" y="556260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 smtClean="0">
                <a:solidFill>
                  <a:prstClr val="black"/>
                </a:solidFill>
                <a:latin typeface="Calibri"/>
                <a:cs typeface="+mn-cs"/>
              </a:rPr>
              <a:t>y</a:t>
            </a:r>
            <a:endParaRPr lang="en-US" dirty="0">
              <a:solidFill>
                <a:prstClr val="black"/>
              </a:solidFill>
              <a:latin typeface="Calibri"/>
              <a:cs typeface="+mn-cs"/>
            </a:endParaRPr>
          </a:p>
        </p:txBody>
      </p:sp>
      <p:cxnSp>
        <p:nvCxnSpPr>
          <p:cNvPr id="30" name="Straight Arrow Connector 29"/>
          <p:cNvCxnSpPr>
            <a:stCxn id="28" idx="0"/>
          </p:cNvCxnSpPr>
          <p:nvPr/>
        </p:nvCxnSpPr>
        <p:spPr>
          <a:xfrm rot="5400000" flipH="1" flipV="1">
            <a:off x="7387417" y="4872816"/>
            <a:ext cx="761998" cy="617571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400800" y="1447800"/>
            <a:ext cx="1676400" cy="609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096000" y="1828800"/>
            <a:ext cx="2286000" cy="685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477000" y="1371600"/>
            <a:ext cx="1447800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7010400" y="1371600"/>
            <a:ext cx="457200" cy="2362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67600" y="4191000"/>
            <a:ext cx="1219200" cy="1143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110: Join with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SELECT </a:t>
            </a:r>
            <a:r>
              <a:rPr lang="en-US" dirty="0" err="1" smtClean="0"/>
              <a:t>O.objID</a:t>
            </a:r>
            <a:r>
              <a:rPr lang="en-US" dirty="0" smtClean="0"/>
              <a:t>, </a:t>
            </a:r>
            <a:r>
              <a:rPr lang="en-US" dirty="0" err="1" smtClean="0"/>
              <a:t>O.ra</a:t>
            </a:r>
            <a:r>
              <a:rPr lang="en-US" dirty="0" smtClean="0"/>
              <a:t>, O.dec, </a:t>
            </a:r>
            <a:r>
              <a:rPr lang="en-US" dirty="0" err="1" smtClean="0"/>
              <a:t>O.htmid</a:t>
            </a:r>
            <a:r>
              <a:rPr lang="en-US" dirty="0" smtClean="0"/>
              <a:t>, </a:t>
            </a:r>
            <a:r>
              <a:rPr lang="en-US" dirty="0" err="1" smtClean="0"/>
              <a:t>O.zoneid</a:t>
            </a:r>
            <a:r>
              <a:rPr lang="en-US" dirty="0" smtClean="0"/>
              <a:t>, </a:t>
            </a:r>
            <a:r>
              <a:rPr lang="en-US" dirty="0" err="1" smtClean="0"/>
              <a:t>D.detectid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Object O, Detection D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WHERE</a:t>
            </a:r>
            <a:r>
              <a:rPr lang="en-US" dirty="0" smtClean="0"/>
              <a:t> </a:t>
            </a:r>
            <a:r>
              <a:rPr lang="en-US" dirty="0" err="1" smtClean="0"/>
              <a:t>O.objid</a:t>
            </a:r>
            <a:r>
              <a:rPr lang="en-US" dirty="0" smtClean="0"/>
              <a:t>=</a:t>
            </a:r>
            <a:r>
              <a:rPr lang="en-US" dirty="0" err="1" smtClean="0"/>
              <a:t>D.objid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AND </a:t>
            </a:r>
            <a:r>
              <a:rPr lang="en-US" dirty="0" smtClean="0"/>
              <a:t>( SIN(RADIANS(O.dec)) * SIN(RADIANS( +0.5))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+ </a:t>
            </a:r>
            <a:r>
              <a:rPr lang="en-US" dirty="0" smtClean="0"/>
              <a:t>COS(RADIANS(O.dec)) * COS(RADIANS( +0.5)) * COS(RADIANS((</a:t>
            </a:r>
            <a:r>
              <a:rPr lang="en-US" dirty="0" err="1" smtClean="0"/>
              <a:t>O.ra</a:t>
            </a:r>
            <a:r>
              <a:rPr lang="en-US" dirty="0" smtClean="0"/>
              <a:t>) - (67.5))) ) &gt;= COS(RADIANS( 1.0/60.0))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for Object &amp;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5908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CREATE TABLE</a:t>
            </a:r>
            <a:r>
              <a:rPr lang="en-US" dirty="0" smtClean="0"/>
              <a:t> Object (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objID</a:t>
            </a:r>
            <a:r>
              <a:rPr lang="en-US" dirty="0" smtClean="0"/>
              <a:t> BIGINT,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htmID</a:t>
            </a:r>
            <a:r>
              <a:rPr lang="en-US" dirty="0" smtClean="0"/>
              <a:t> BIGINT,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zoneID</a:t>
            </a:r>
            <a:r>
              <a:rPr lang="en-US" dirty="0" smtClean="0"/>
              <a:t> INT,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ra</a:t>
            </a:r>
            <a:r>
              <a:rPr lang="en-US" dirty="0" smtClean="0"/>
              <a:t> DOUBLE,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dec</a:t>
            </a:r>
            <a:r>
              <a:rPr lang="en-US" dirty="0" smtClean="0"/>
              <a:t> DOUBLE,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cx</a:t>
            </a:r>
            <a:r>
              <a:rPr lang="en-US" dirty="0" smtClean="0"/>
              <a:t> DOUBLE,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cy DOUBLE,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cz</a:t>
            </a:r>
            <a:r>
              <a:rPr lang="en-US" dirty="0" smtClean="0"/>
              <a:t> DOUBLE,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lambda FLOAT,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beta FLOAT,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l FLOAT,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b </a:t>
            </a:r>
            <a:r>
              <a:rPr lang="en-US" dirty="0" smtClean="0"/>
              <a:t>FLOAT,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lsg</a:t>
            </a:r>
            <a:r>
              <a:rPr lang="en-US" dirty="0" smtClean="0"/>
              <a:t> </a:t>
            </a:r>
            <a:r>
              <a:rPr lang="en-US" dirty="0" smtClean="0"/>
              <a:t>FLOAT,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bsg</a:t>
            </a:r>
            <a:r>
              <a:rPr lang="en-US" dirty="0" smtClean="0"/>
              <a:t> </a:t>
            </a:r>
            <a:r>
              <a:rPr lang="en-US" dirty="0" smtClean="0"/>
              <a:t>FLOAT,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3048000" y="1371600"/>
            <a:ext cx="2133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gMagBest</a:t>
            </a:r>
            <a:r>
              <a:rPr lang="en-US" dirty="0" smtClean="0"/>
              <a:t> </a:t>
            </a:r>
            <a:r>
              <a:rPr lang="en-US" dirty="0" smtClean="0"/>
              <a:t>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rMagBest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iMagBest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zMagBest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yMagBest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grColor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riColor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izColor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zyColor</a:t>
            </a:r>
            <a:r>
              <a:rPr lang="en-US" dirty="0" smtClean="0"/>
              <a:t> REAL,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sgSep</a:t>
            </a:r>
            <a:r>
              <a:rPr lang="en-US" dirty="0" smtClean="0"/>
              <a:t> REAL 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85596-13C1-4CB9-B2C0-B82D4E28DE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5257800" y="1295400"/>
            <a:ext cx="3581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b="1" dirty="0" smtClean="0">
                <a:latin typeface="+mn-lt"/>
                <a:cs typeface="+mn-cs"/>
              </a:rPr>
              <a:t>CREATE </a:t>
            </a:r>
            <a:r>
              <a:rPr lang="en-US" b="1" dirty="0" smtClean="0">
                <a:latin typeface="+mn-lt"/>
                <a:cs typeface="+mn-cs"/>
              </a:rPr>
              <a:t>TABLE </a:t>
            </a:r>
            <a:r>
              <a:rPr lang="en-US" dirty="0" smtClean="0">
                <a:latin typeface="+mn-lt"/>
                <a:cs typeface="+mn-cs"/>
              </a:rPr>
              <a:t>Detection (</a:t>
            </a:r>
            <a:endParaRPr lang="en-US" dirty="0" smtClean="0">
              <a:latin typeface="+mn-lt"/>
              <a:cs typeface="+mn-cs"/>
            </a:endParaRP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objID</a:t>
            </a:r>
            <a:r>
              <a:rPr lang="en-US" dirty="0" smtClean="0">
                <a:latin typeface="+mn-lt"/>
                <a:cs typeface="+mn-cs"/>
              </a:rPr>
              <a:t> BIGINT,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detectID</a:t>
            </a:r>
            <a:r>
              <a:rPr lang="en-US" dirty="0" smtClean="0">
                <a:latin typeface="+mn-lt"/>
                <a:cs typeface="+mn-cs"/>
              </a:rPr>
              <a:t> BIGINT,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filterID</a:t>
            </a:r>
            <a:r>
              <a:rPr lang="en-US" dirty="0" smtClean="0">
                <a:latin typeface="+mn-lt"/>
                <a:cs typeface="+mn-cs"/>
              </a:rPr>
              <a:t> SMALLINT,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imageID</a:t>
            </a:r>
            <a:r>
              <a:rPr lang="en-US" dirty="0" smtClean="0">
                <a:latin typeface="+mn-lt"/>
                <a:cs typeface="+mn-cs"/>
              </a:rPr>
              <a:t> BIGINT,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obsTime</a:t>
            </a:r>
            <a:r>
              <a:rPr lang="en-US" dirty="0" smtClean="0">
                <a:latin typeface="+mn-lt"/>
                <a:cs typeface="+mn-cs"/>
              </a:rPr>
              <a:t> FLOAT,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raObs</a:t>
            </a:r>
            <a:r>
              <a:rPr lang="en-US" dirty="0" smtClean="0">
                <a:latin typeface="+mn-lt"/>
                <a:cs typeface="+mn-cs"/>
              </a:rPr>
              <a:t> FLOAT,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decObs</a:t>
            </a:r>
            <a:r>
              <a:rPr lang="en-US" dirty="0" smtClean="0">
                <a:latin typeface="+mn-lt"/>
                <a:cs typeface="+mn-cs"/>
              </a:rPr>
              <a:t> FLOAT,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mag</a:t>
            </a:r>
            <a:r>
              <a:rPr lang="en-US" dirty="0" smtClean="0">
                <a:latin typeface="+mn-lt"/>
                <a:cs typeface="+mn-cs"/>
              </a:rPr>
              <a:t> REAL,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sky REAL,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>
                <a:latin typeface="+mn-lt"/>
                <a:cs typeface="+mn-cs"/>
              </a:rPr>
              <a:t>   </a:t>
            </a:r>
            <a:r>
              <a:rPr lang="en-US" dirty="0" err="1" smtClean="0">
                <a:latin typeface="+mn-lt"/>
                <a:cs typeface="+mn-cs"/>
              </a:rPr>
              <a:t>sgSep</a:t>
            </a:r>
            <a:r>
              <a:rPr lang="en-US" dirty="0" smtClean="0">
                <a:latin typeface="+mn-lt"/>
                <a:cs typeface="+mn-cs"/>
              </a:rPr>
              <a:t> REAL   ) 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Horizontal Decomposition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/>
              <a:t>CREATE TABLE </a:t>
            </a:r>
            <a:r>
              <a:rPr lang="en-US" dirty="0" smtClean="0"/>
              <a:t>DETECTION201001(....)</a:t>
            </a:r>
          </a:p>
          <a:p>
            <a:pPr>
              <a:buNone/>
            </a:pPr>
            <a:r>
              <a:rPr lang="en-US" b="1" dirty="0" smtClean="0"/>
              <a:t>CREATE TABLE </a:t>
            </a:r>
            <a:r>
              <a:rPr lang="en-US" dirty="0" smtClean="0"/>
              <a:t>DETECTION201002(....)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CREATE TABLE </a:t>
            </a:r>
            <a:r>
              <a:rPr lang="en-US" dirty="0" smtClean="0"/>
              <a:t>DETECTION201003(....)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ALTER TABLE</a:t>
            </a:r>
            <a:r>
              <a:rPr lang="en-US" dirty="0" smtClean="0"/>
              <a:t> </a:t>
            </a:r>
            <a:r>
              <a:rPr lang="en-US" dirty="0" smtClean="0"/>
              <a:t>DETECT201001 </a:t>
            </a:r>
            <a:r>
              <a:rPr lang="en-US" b="1" dirty="0" smtClean="0"/>
              <a:t>ADD CONSTRAINT </a:t>
            </a:r>
            <a:r>
              <a:rPr lang="en-US" dirty="0" smtClean="0"/>
              <a:t>CHK_JAN 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b="1" dirty="0" smtClean="0"/>
              <a:t>CHECK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MONTH(</a:t>
            </a:r>
            <a:r>
              <a:rPr lang="en-US" dirty="0" err="1" smtClean="0"/>
              <a:t>obsTime</a:t>
            </a:r>
            <a:r>
              <a:rPr lang="en-US" dirty="0" smtClean="0"/>
              <a:t>) =1);</a:t>
            </a:r>
          </a:p>
          <a:p>
            <a:pPr>
              <a:buNone/>
            </a:pPr>
            <a:r>
              <a:rPr lang="en-US" b="1" dirty="0" smtClean="0"/>
              <a:t>...</a:t>
            </a:r>
          </a:p>
          <a:p>
            <a:pPr>
              <a:buNone/>
            </a:pPr>
            <a:r>
              <a:rPr lang="en-US" b="1" dirty="0" smtClean="0"/>
              <a:t>INSERT INTO ...</a:t>
            </a:r>
          </a:p>
          <a:p>
            <a:pPr>
              <a:buNone/>
            </a:pPr>
            <a:r>
              <a:rPr lang="en-US" b="1" dirty="0" smtClean="0"/>
              <a:t>...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CREATE VIEW </a:t>
            </a:r>
            <a:r>
              <a:rPr lang="en-US" dirty="0" smtClean="0"/>
              <a:t>DETECTION AS</a:t>
            </a:r>
          </a:p>
          <a:p>
            <a:pPr>
              <a:buNone/>
            </a:pPr>
            <a:r>
              <a:rPr lang="en-US" b="1" dirty="0" smtClean="0"/>
              <a:t>	SELECT</a:t>
            </a:r>
            <a:r>
              <a:rPr lang="en-US" dirty="0" smtClean="0"/>
              <a:t> * </a:t>
            </a:r>
            <a:r>
              <a:rPr lang="en-US" b="1" dirty="0" smtClean="0"/>
              <a:t>FROM</a:t>
            </a:r>
            <a:r>
              <a:rPr lang="en-US" dirty="0" smtClean="0"/>
              <a:t> DETECTION201001</a:t>
            </a:r>
          </a:p>
          <a:p>
            <a:pPr>
              <a:buNone/>
            </a:pPr>
            <a:r>
              <a:rPr lang="en-US" b="1" dirty="0" smtClean="0"/>
              <a:t>	UNION ALL</a:t>
            </a:r>
          </a:p>
          <a:p>
            <a:pPr>
              <a:buNone/>
            </a:pPr>
            <a:r>
              <a:rPr lang="en-US" b="1" dirty="0" smtClean="0"/>
              <a:t>	SELECT</a:t>
            </a:r>
            <a:r>
              <a:rPr lang="en-US" dirty="0" smtClean="0"/>
              <a:t> * </a:t>
            </a:r>
            <a:r>
              <a:rPr lang="en-US" b="1" dirty="0" smtClean="0"/>
              <a:t>FROM</a:t>
            </a:r>
            <a:r>
              <a:rPr lang="en-US" dirty="0" smtClean="0"/>
              <a:t> DETECTION201002</a:t>
            </a:r>
          </a:p>
          <a:p>
            <a:pPr>
              <a:buNone/>
            </a:pPr>
            <a:r>
              <a:rPr lang="en-US" b="1" dirty="0" smtClean="0"/>
              <a:t>	UNION </a:t>
            </a:r>
            <a:r>
              <a:rPr lang="en-US" b="1" dirty="0" smtClean="0"/>
              <a:t>ALL</a:t>
            </a:r>
          </a:p>
          <a:p>
            <a:pPr>
              <a:buNone/>
            </a:pPr>
            <a:r>
              <a:rPr lang="en-US" b="1" dirty="0" smtClean="0"/>
              <a:t>	SELECT</a:t>
            </a:r>
            <a:r>
              <a:rPr lang="en-US" dirty="0" smtClean="0"/>
              <a:t> </a:t>
            </a:r>
            <a:r>
              <a:rPr lang="en-US" dirty="0" smtClean="0"/>
              <a:t>* </a:t>
            </a:r>
            <a:r>
              <a:rPr lang="en-US" b="1" dirty="0" smtClean="0"/>
              <a:t>FROM</a:t>
            </a:r>
            <a:r>
              <a:rPr lang="en-US" dirty="0" smtClean="0"/>
              <a:t> </a:t>
            </a:r>
            <a:r>
              <a:rPr lang="en-US" dirty="0" smtClean="0"/>
              <a:t>DETECTION201003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4/15/2010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6F9EC-B40D-4F24-B519-433C35C7750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S 421 Spring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421 Spring 2010</Template>
  <TotalTime>430</TotalTime>
  <Words>417</Words>
  <Application>Microsoft Office PowerPoint</Application>
  <PresentationFormat>On-screen Show (4:3)</PresentationFormat>
  <Paragraphs>186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ICS 421 Spring 2010</vt:lpstr>
      <vt:lpstr>ICS 421 Spring 2010 Performance Tuning</vt:lpstr>
      <vt:lpstr>Performance Tuning</vt:lpstr>
      <vt:lpstr>Knobs &amp; Factors</vt:lpstr>
      <vt:lpstr>Query 100: Brute Force Cone Search</vt:lpstr>
      <vt:lpstr>Query 101: Prefiltering using ZoneID</vt:lpstr>
      <vt:lpstr>Query 103: Prefiltering using a Pyramid</vt:lpstr>
      <vt:lpstr>Query 110: Join with Detection</vt:lpstr>
      <vt:lpstr>Schema for Object &amp; Detection</vt:lpstr>
      <vt:lpstr>Horizontal Decomposition</vt:lpstr>
      <vt:lpstr>Performance Tuning Tools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421 Spring 2010 Database Tuning</dc:title>
  <dc:creator>Lipyeow Lim</dc:creator>
  <cp:lastModifiedBy>Lipyeow Lim</cp:lastModifiedBy>
  <cp:revision>43</cp:revision>
  <dcterms:created xsi:type="dcterms:W3CDTF">2010-04-10T01:21:20Z</dcterms:created>
  <dcterms:modified xsi:type="dcterms:W3CDTF">2010-04-15T01:28:39Z</dcterms:modified>
</cp:coreProperties>
</file>