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5" d="100"/>
          <a:sy n="55" d="100"/>
        </p:scale>
        <p:origin x="-72" y="-26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2184E237-03FE-4607-90B1-C8ED41784FC9}" type="datetimeFigureOut">
              <a:rPr lang="en-US"/>
              <a:pPr/>
              <a:t>4/19/2010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1033B4F8-ECA2-4162-820E-F3D910BB2DA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4/20/2010</a:t>
            </a:r>
            <a:endParaRPr lang="en-US"/>
          </a:p>
        </p:txBody>
      </p:sp>
      <p:sp>
        <p:nvSpPr>
          <p:cNvPr id="5" name="Footer Placeholder 4"/>
          <p:cNvSpPr>
            <a:spLocks noGrp="1"/>
          </p:cNvSpPr>
          <p:nvPr>
            <p:ph type="ftr" sz="quarter" idx="11"/>
          </p:nvPr>
        </p:nvSpPr>
        <p:spPr>
          <a:xfrm>
            <a:off x="2667000" y="6356350"/>
            <a:ext cx="3810000" cy="365125"/>
          </a:xfrm>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9743892B-9FF0-428B-BF2D-1FD596A2379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4/20/2010</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481D95E0-830B-442E-B1C5-B8C947C1661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4/20/2010</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64B50C40-804F-4609-909D-C951D168952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4/20/2010</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C3E85596-13C1-4CB9-B2C0-B82D4E28DEC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4/20/2010</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8F8138BF-7420-43BC-9144-7CF19DFE068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smtClean="0"/>
              <a:t>4/20/2010</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Lipyeow Lim -- University of Hawaii at Manoa</a:t>
            </a:r>
          </a:p>
        </p:txBody>
      </p:sp>
      <p:sp>
        <p:nvSpPr>
          <p:cNvPr id="7" name="Slide Number Placeholder 6"/>
          <p:cNvSpPr>
            <a:spLocks noGrp="1"/>
          </p:cNvSpPr>
          <p:nvPr>
            <p:ph type="sldNum" sz="quarter" idx="12"/>
          </p:nvPr>
        </p:nvSpPr>
        <p:spPr/>
        <p:txBody>
          <a:bodyPr/>
          <a:lstStyle>
            <a:lvl1pPr>
              <a:defRPr/>
            </a:lvl1pPr>
          </a:lstStyle>
          <a:p>
            <a:fld id="{91C6F9EC-B40D-4F24-B519-433C35C7750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smtClean="0"/>
              <a:t>4/20/2010</a:t>
            </a:r>
            <a:endParaRPr lang="en-US"/>
          </a:p>
        </p:txBody>
      </p:sp>
      <p:sp>
        <p:nvSpPr>
          <p:cNvPr id="8" name="Footer Placeholder 7"/>
          <p:cNvSpPr>
            <a:spLocks noGrp="1"/>
          </p:cNvSpPr>
          <p:nvPr>
            <p:ph type="ftr" sz="quarter" idx="11"/>
          </p:nvPr>
        </p:nvSpPr>
        <p:spPr/>
        <p:txBody>
          <a:bodyPr/>
          <a:lstStyle>
            <a:lvl1pPr>
              <a:defRPr/>
            </a:lvl1pPr>
          </a:lstStyle>
          <a:p>
            <a:pPr>
              <a:defRPr/>
            </a:pPr>
            <a:r>
              <a:rPr lang="en-US"/>
              <a:t>Lipyeow Lim -- University of Hawaii at Manoa</a:t>
            </a:r>
          </a:p>
        </p:txBody>
      </p:sp>
      <p:sp>
        <p:nvSpPr>
          <p:cNvPr id="9" name="Slide Number Placeholder 8"/>
          <p:cNvSpPr>
            <a:spLocks noGrp="1"/>
          </p:cNvSpPr>
          <p:nvPr>
            <p:ph type="sldNum" sz="quarter" idx="12"/>
          </p:nvPr>
        </p:nvSpPr>
        <p:spPr/>
        <p:txBody>
          <a:bodyPr/>
          <a:lstStyle>
            <a:lvl1pPr>
              <a:defRPr/>
            </a:lvl1pPr>
          </a:lstStyle>
          <a:p>
            <a:fld id="{796BD72A-C715-4E4C-8E0C-AAF0EF65CB1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smtClean="0"/>
              <a:t>4/20/2010</a:t>
            </a:r>
            <a:endParaRPr lang="en-US"/>
          </a:p>
        </p:txBody>
      </p:sp>
      <p:sp>
        <p:nvSpPr>
          <p:cNvPr id="4" name="Footer Placeholder 3"/>
          <p:cNvSpPr>
            <a:spLocks noGrp="1"/>
          </p:cNvSpPr>
          <p:nvPr>
            <p:ph type="ftr" sz="quarter" idx="11"/>
          </p:nvPr>
        </p:nvSpPr>
        <p:spPr/>
        <p:txBody>
          <a:bodyPr/>
          <a:lstStyle>
            <a:lvl1pPr>
              <a:defRPr/>
            </a:lvl1pPr>
          </a:lstStyle>
          <a:p>
            <a:pPr>
              <a:defRPr/>
            </a:pPr>
            <a:r>
              <a:rPr lang="en-US"/>
              <a:t>Lipyeow Lim -- University of Hawaii at Manoa</a:t>
            </a:r>
          </a:p>
        </p:txBody>
      </p:sp>
      <p:sp>
        <p:nvSpPr>
          <p:cNvPr id="5" name="Slide Number Placeholder 4"/>
          <p:cNvSpPr>
            <a:spLocks noGrp="1"/>
          </p:cNvSpPr>
          <p:nvPr>
            <p:ph type="sldNum" sz="quarter" idx="12"/>
          </p:nvPr>
        </p:nvSpPr>
        <p:spPr/>
        <p:txBody>
          <a:bodyPr/>
          <a:lstStyle>
            <a:lvl1pPr>
              <a:defRPr/>
            </a:lvl1pPr>
          </a:lstStyle>
          <a:p>
            <a:fld id="{A6431DCD-F7CC-4C1E-9F1E-5AEAF1A1BE2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4/20/2010</a:t>
            </a:r>
            <a:endParaRPr lang="en-US"/>
          </a:p>
        </p:txBody>
      </p:sp>
      <p:sp>
        <p:nvSpPr>
          <p:cNvPr id="3" name="Footer Placeholder 2"/>
          <p:cNvSpPr>
            <a:spLocks noGrp="1"/>
          </p:cNvSpPr>
          <p:nvPr>
            <p:ph type="ftr" sz="quarter" idx="11"/>
          </p:nvPr>
        </p:nvSpPr>
        <p:spPr/>
        <p:txBody>
          <a:bodyPr/>
          <a:lstStyle>
            <a:lvl1pPr>
              <a:defRPr/>
            </a:lvl1pPr>
          </a:lstStyle>
          <a:p>
            <a:pPr>
              <a:defRPr/>
            </a:pPr>
            <a:r>
              <a:rPr lang="en-US"/>
              <a:t>Lipyeow Lim -- University of Hawaii at Manoa</a:t>
            </a:r>
          </a:p>
        </p:txBody>
      </p:sp>
      <p:sp>
        <p:nvSpPr>
          <p:cNvPr id="4" name="Slide Number Placeholder 3"/>
          <p:cNvSpPr>
            <a:spLocks noGrp="1"/>
          </p:cNvSpPr>
          <p:nvPr>
            <p:ph type="sldNum" sz="quarter" idx="12"/>
          </p:nvPr>
        </p:nvSpPr>
        <p:spPr/>
        <p:txBody>
          <a:bodyPr/>
          <a:lstStyle>
            <a:lvl1pPr>
              <a:defRPr/>
            </a:lvl1pPr>
          </a:lstStyle>
          <a:p>
            <a:fld id="{EDFA691D-217B-408C-871A-90E0EFA8B11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4/20/2010</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Lipyeow Lim -- University of Hawaii at Manoa</a:t>
            </a:r>
          </a:p>
        </p:txBody>
      </p:sp>
      <p:sp>
        <p:nvSpPr>
          <p:cNvPr id="7" name="Slide Number Placeholder 6"/>
          <p:cNvSpPr>
            <a:spLocks noGrp="1"/>
          </p:cNvSpPr>
          <p:nvPr>
            <p:ph type="sldNum" sz="quarter" idx="12"/>
          </p:nvPr>
        </p:nvSpPr>
        <p:spPr/>
        <p:txBody>
          <a:bodyPr/>
          <a:lstStyle>
            <a:lvl1pPr>
              <a:defRPr/>
            </a:lvl1pPr>
          </a:lstStyle>
          <a:p>
            <a:fld id="{3F51A71C-6EB5-4A3D-9CBB-D04F654BFB2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4/20/2010</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Lipyeow Lim -- University of Hawaii at Manoa</a:t>
            </a:r>
          </a:p>
        </p:txBody>
      </p:sp>
      <p:sp>
        <p:nvSpPr>
          <p:cNvPr id="7" name="Slide Number Placeholder 6"/>
          <p:cNvSpPr>
            <a:spLocks noGrp="1"/>
          </p:cNvSpPr>
          <p:nvPr>
            <p:ph type="sldNum" sz="quarter" idx="12"/>
          </p:nvPr>
        </p:nvSpPr>
        <p:spPr/>
        <p:txBody>
          <a:bodyPr/>
          <a:lstStyle>
            <a:lvl1pPr>
              <a:defRPr/>
            </a:lvl1pPr>
          </a:lstStyle>
          <a:p>
            <a:fld id="{DA5CD56E-E8D4-4C02-84CF-33C1A36738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smtClean="0"/>
              <a:t>4/20/2010</a:t>
            </a:r>
            <a:endParaRPr lang="en-US"/>
          </a:p>
        </p:txBody>
      </p:sp>
      <p:sp>
        <p:nvSpPr>
          <p:cNvPr id="5" name="Footer Placeholder 4"/>
          <p:cNvSpPr>
            <a:spLocks noGrp="1"/>
          </p:cNvSpPr>
          <p:nvPr>
            <p:ph type="ftr" sz="quarter" idx="3"/>
          </p:nvPr>
        </p:nvSpPr>
        <p:spPr>
          <a:xfrm>
            <a:off x="2743200" y="6356350"/>
            <a:ext cx="3657600" cy="365125"/>
          </a:xfrm>
          <a:prstGeom prst="rect">
            <a:avLst/>
          </a:prstGeom>
        </p:spPr>
        <p:txBody>
          <a:bodyPr vert="horz" lIns="91440" tIns="45720" rIns="91440" bIns="45720" rtlCol="0" anchor="ctr"/>
          <a:lstStyle>
            <a:lvl1pPr algn="ctr" fontAlgn="auto">
              <a:spcBef>
                <a:spcPts val="0"/>
              </a:spcBef>
              <a:spcAft>
                <a:spcPts val="0"/>
              </a:spcAft>
              <a:defRPr sz="1200" dirty="0" err="1" smtClean="0">
                <a:solidFill>
                  <a:schemeClr val="tx1">
                    <a:tint val="75000"/>
                  </a:schemeClr>
                </a:solidFill>
                <a:latin typeface="+mn-lt"/>
                <a:cs typeface="+mn-cs"/>
              </a:defRPr>
            </a:lvl1pPr>
          </a:lstStyle>
          <a:p>
            <a:pPr>
              <a:defRPr/>
            </a:pPr>
            <a:r>
              <a:rPr lang="en-US"/>
              <a:t>Lipyeow Lim -- University of Hawaii at Manoa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0BF951B5-251F-4B27-B385-4E7980F43C0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1828800"/>
            <a:ext cx="7772400" cy="1771650"/>
          </a:xfrm>
        </p:spPr>
        <p:txBody>
          <a:bodyPr/>
          <a:lstStyle/>
          <a:p>
            <a:r>
              <a:rPr lang="en-US" sz="3200" dirty="0" smtClean="0"/>
              <a:t>ICS 421 Spring 2010</a:t>
            </a:r>
            <a:r>
              <a:rPr lang="en-US" dirty="0" smtClean="0"/>
              <a:t/>
            </a:r>
            <a:br>
              <a:rPr lang="en-US" dirty="0" smtClean="0"/>
            </a:br>
            <a:r>
              <a:rPr lang="en-US" dirty="0" smtClean="0"/>
              <a:t>Security &amp; Authorization</a:t>
            </a:r>
            <a:endParaRPr lang="en-US" dirty="0" smtClean="0"/>
          </a:p>
        </p:txBody>
      </p:sp>
      <p:sp>
        <p:nvSpPr>
          <p:cNvPr id="3" name="Subtitle 2"/>
          <p:cNvSpPr>
            <a:spLocks noGrp="1"/>
          </p:cNvSpPr>
          <p:nvPr>
            <p:ph type="subTitle" idx="1"/>
          </p:nvPr>
        </p:nvSpPr>
        <p:spPr>
          <a:xfrm>
            <a:off x="762000" y="3886200"/>
            <a:ext cx="7696200" cy="1752600"/>
          </a:xfrm>
        </p:spPr>
        <p:txBody>
          <a:bodyPr rtlCol="0">
            <a:normAutofit fontScale="92500"/>
          </a:bodyPr>
          <a:lstStyle/>
          <a:p>
            <a:pPr fontAlgn="auto">
              <a:spcAft>
                <a:spcPts val="0"/>
              </a:spcAft>
              <a:buFont typeface="Arial" pitchFamily="34" charset="0"/>
              <a:buNone/>
              <a:defRPr/>
            </a:pPr>
            <a:r>
              <a:rPr lang="en-US" dirty="0" smtClean="0"/>
              <a:t>Asst. Prof.  </a:t>
            </a:r>
            <a:r>
              <a:rPr lang="en-US" dirty="0" err="1" smtClean="0"/>
              <a:t>Lipyeow</a:t>
            </a:r>
            <a:r>
              <a:rPr lang="en-US" dirty="0" smtClean="0"/>
              <a:t> Lim</a:t>
            </a:r>
          </a:p>
          <a:p>
            <a:pPr fontAlgn="auto">
              <a:spcAft>
                <a:spcPts val="0"/>
              </a:spcAft>
              <a:buFont typeface="Arial" pitchFamily="34" charset="0"/>
              <a:buNone/>
              <a:defRPr/>
            </a:pPr>
            <a:r>
              <a:rPr lang="en-US" dirty="0" smtClean="0"/>
              <a:t>Information &amp; Computer Science Department</a:t>
            </a:r>
          </a:p>
          <a:p>
            <a:pPr fontAlgn="auto">
              <a:spcAft>
                <a:spcPts val="0"/>
              </a:spcAft>
              <a:buFont typeface="Arial" pitchFamily="34" charset="0"/>
              <a:buNone/>
              <a:defRPr/>
            </a:pPr>
            <a:r>
              <a:rPr lang="en-US" dirty="0" smtClean="0"/>
              <a:t>University of Hawaii at </a:t>
            </a:r>
            <a:r>
              <a:rPr lang="en-US" dirty="0" err="1" smtClean="0"/>
              <a:t>Manoa</a:t>
            </a:r>
            <a:endParaRPr lang="en-US" dirty="0" smtClean="0"/>
          </a:p>
        </p:txBody>
      </p:sp>
      <p:sp>
        <p:nvSpPr>
          <p:cNvPr id="4" name="Date Placeholder 3"/>
          <p:cNvSpPr>
            <a:spLocks noGrp="1"/>
          </p:cNvSpPr>
          <p:nvPr>
            <p:ph type="dt" sz="quarter" idx="10"/>
          </p:nvPr>
        </p:nvSpPr>
        <p:spPr/>
        <p:txBody>
          <a:bodyPr/>
          <a:lstStyle/>
          <a:p>
            <a:pPr>
              <a:defRPr/>
            </a:pPr>
            <a:r>
              <a:rPr lang="en-US" smtClean="0"/>
              <a:t>4/20/2010</a:t>
            </a:r>
            <a:endParaRPr lang="en-US"/>
          </a:p>
        </p:txBody>
      </p:sp>
      <p:sp>
        <p:nvSpPr>
          <p:cNvPr id="5" name="Slide Number Placeholder 4"/>
          <p:cNvSpPr>
            <a:spLocks noGrp="1"/>
          </p:cNvSpPr>
          <p:nvPr>
            <p:ph type="sldNum" sz="quarter" idx="12"/>
          </p:nvPr>
        </p:nvSpPr>
        <p:spPr/>
        <p:txBody>
          <a:bodyPr/>
          <a:lstStyle/>
          <a:p>
            <a:fld id="{889D4DFB-2F48-4B87-B35E-334202384CD7}" type="slidenum">
              <a:rPr lang="en-US"/>
              <a:pPr/>
              <a:t>1</a:t>
            </a:fld>
            <a:endParaRPr lang="en-US"/>
          </a:p>
        </p:txBody>
      </p:sp>
      <p:sp>
        <p:nvSpPr>
          <p:cNvPr id="6" name="Footer Placeholder 5"/>
          <p:cNvSpPr>
            <a:spLocks noGrp="1"/>
          </p:cNvSpPr>
          <p:nvPr>
            <p:ph type="ftr" sz="quarter" idx="11"/>
          </p:nvPr>
        </p:nvSpPr>
        <p:spPr/>
        <p:txBody>
          <a:bodyPr/>
          <a:lstStyle/>
          <a:p>
            <a:pPr>
              <a:defRPr/>
            </a:pPr>
            <a:r>
              <a:rPr lang="en-US"/>
              <a:t>Lipyeow Lim -- University of Hawaii at Manoa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Security Granularity</a:t>
            </a:r>
            <a:endParaRPr lang="en-US" dirty="0"/>
          </a:p>
        </p:txBody>
      </p:sp>
      <p:sp>
        <p:nvSpPr>
          <p:cNvPr id="3" name="Content Placeholder 2"/>
          <p:cNvSpPr>
            <a:spLocks noGrp="1"/>
          </p:cNvSpPr>
          <p:nvPr>
            <p:ph idx="1"/>
          </p:nvPr>
        </p:nvSpPr>
        <p:spPr>
          <a:xfrm>
            <a:off x="457200" y="1371600"/>
            <a:ext cx="8229600" cy="4754563"/>
          </a:xfrm>
        </p:spPr>
        <p:txBody>
          <a:bodyPr/>
          <a:lstStyle/>
          <a:p>
            <a:pPr>
              <a:lnSpc>
                <a:spcPct val="90000"/>
              </a:lnSpc>
            </a:pPr>
            <a:r>
              <a:rPr lang="en-US" dirty="0" smtClean="0"/>
              <a:t>Can create a view that only returns one field of one </a:t>
            </a:r>
            <a:r>
              <a:rPr lang="en-US" dirty="0" err="1" smtClean="0"/>
              <a:t>tuple</a:t>
            </a:r>
            <a:r>
              <a:rPr lang="en-US" dirty="0" smtClean="0"/>
              <a:t>.  (How?)</a:t>
            </a:r>
          </a:p>
          <a:p>
            <a:pPr>
              <a:lnSpc>
                <a:spcPct val="90000"/>
              </a:lnSpc>
            </a:pPr>
            <a:r>
              <a:rPr lang="en-US" dirty="0" smtClean="0"/>
              <a:t>Then grant access to that view accordingly.</a:t>
            </a:r>
          </a:p>
          <a:p>
            <a:pPr>
              <a:lnSpc>
                <a:spcPct val="90000"/>
              </a:lnSpc>
            </a:pPr>
            <a:r>
              <a:rPr lang="en-US" dirty="0" smtClean="0"/>
              <a:t>Allows for </a:t>
            </a:r>
            <a:r>
              <a:rPr lang="en-US" i="1" dirty="0" smtClean="0"/>
              <a:t>arbitrary</a:t>
            </a:r>
            <a:r>
              <a:rPr lang="en-US" dirty="0" smtClean="0"/>
              <a:t> granularity of control, </a:t>
            </a:r>
            <a:r>
              <a:rPr lang="en-US" i="1" dirty="0" smtClean="0"/>
              <a:t>but</a:t>
            </a:r>
            <a:r>
              <a:rPr lang="en-US" dirty="0" smtClean="0"/>
              <a:t>:</a:t>
            </a:r>
          </a:p>
          <a:p>
            <a:pPr lvl="1">
              <a:lnSpc>
                <a:spcPct val="90000"/>
              </a:lnSpc>
              <a:buSzPct val="75000"/>
            </a:pPr>
            <a:r>
              <a:rPr lang="en-US" dirty="0" smtClean="0"/>
              <a:t>Clumsy to specify, though this can be hidden under a good UI</a:t>
            </a:r>
          </a:p>
          <a:p>
            <a:pPr lvl="1">
              <a:lnSpc>
                <a:spcPct val="90000"/>
              </a:lnSpc>
              <a:buSzPct val="75000"/>
            </a:pPr>
            <a:r>
              <a:rPr lang="en-US" dirty="0" smtClean="0"/>
              <a:t>Performance is unacceptable if we need to define field-granularity access frequently.  (Too many view creations and look-ups.)</a:t>
            </a:r>
          </a:p>
          <a:p>
            <a:endParaRPr lang="en-US"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Internet-Oriented Security</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sz="2800" dirty="0" smtClean="0">
                <a:solidFill>
                  <a:schemeClr val="accent2"/>
                </a:solidFill>
              </a:rPr>
              <a:t>Key Issues: User authentication and trust.</a:t>
            </a:r>
            <a:r>
              <a:rPr lang="en-US" sz="2800" dirty="0" smtClean="0"/>
              <a:t> </a:t>
            </a:r>
          </a:p>
          <a:p>
            <a:pPr lvl="1"/>
            <a:r>
              <a:rPr lang="en-US" sz="2400" dirty="0" smtClean="0"/>
              <a:t>When DB must be accessed from a secure location, password-based schemes are usually adequate.</a:t>
            </a:r>
          </a:p>
          <a:p>
            <a:r>
              <a:rPr lang="en-US" sz="2800" dirty="0" smtClean="0"/>
              <a:t>For access over an external network, trust is hard to achieve.</a:t>
            </a:r>
          </a:p>
          <a:p>
            <a:pPr lvl="1"/>
            <a:r>
              <a:rPr lang="en-US" sz="2400" dirty="0" smtClean="0"/>
              <a:t>If someone with Sam’s credit card wants to buy from you, how can </a:t>
            </a:r>
            <a:r>
              <a:rPr lang="en-US" sz="2400" u="sng" dirty="0" smtClean="0"/>
              <a:t>you</a:t>
            </a:r>
            <a:r>
              <a:rPr lang="en-US" sz="2400" dirty="0" smtClean="0"/>
              <a:t> be sure it is not someone who stole his card?</a:t>
            </a:r>
          </a:p>
          <a:p>
            <a:pPr lvl="1"/>
            <a:r>
              <a:rPr lang="en-US" sz="2400" dirty="0" smtClean="0"/>
              <a:t>How can </a:t>
            </a:r>
            <a:r>
              <a:rPr lang="en-US" sz="2400" u="sng" dirty="0" smtClean="0"/>
              <a:t>Sam</a:t>
            </a:r>
            <a:r>
              <a:rPr lang="en-US" sz="2400" dirty="0" smtClean="0"/>
              <a:t> be sure that the screen for entering his credit card information is indeed yours, and not some rogue site spoofing you (to steal such information)?  How can he be sure that sensitive information is not “sniffed” while it is being sent over the network to you?</a:t>
            </a:r>
          </a:p>
          <a:p>
            <a:r>
              <a:rPr lang="en-US" sz="2800" i="1" dirty="0" smtClean="0"/>
              <a:t>Encryption</a:t>
            </a:r>
            <a:r>
              <a:rPr lang="en-US" sz="2800" dirty="0" smtClean="0"/>
              <a:t> is a technique used to address these issues.</a:t>
            </a:r>
          </a:p>
          <a:p>
            <a:endParaRPr lang="en-US" sz="3600"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Encryption</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pPr>
              <a:lnSpc>
                <a:spcPct val="80000"/>
              </a:lnSpc>
            </a:pPr>
            <a:r>
              <a:rPr lang="en-US" sz="2800" dirty="0" smtClean="0"/>
              <a:t>“Masks” data for secure transmission or storage</a:t>
            </a:r>
          </a:p>
          <a:p>
            <a:pPr lvl="1">
              <a:lnSpc>
                <a:spcPct val="80000"/>
              </a:lnSpc>
            </a:pPr>
            <a:r>
              <a:rPr lang="en-US" sz="2400" dirty="0" smtClean="0"/>
              <a:t>Encrypt(data, encryption key) = encrypted data</a:t>
            </a:r>
          </a:p>
          <a:p>
            <a:pPr lvl="1">
              <a:lnSpc>
                <a:spcPct val="80000"/>
              </a:lnSpc>
            </a:pPr>
            <a:r>
              <a:rPr lang="en-US" sz="2400" dirty="0" smtClean="0"/>
              <a:t> Decrypt(encrypted data, decryption key) = original data</a:t>
            </a:r>
          </a:p>
          <a:p>
            <a:pPr lvl="1">
              <a:lnSpc>
                <a:spcPct val="80000"/>
              </a:lnSpc>
            </a:pPr>
            <a:r>
              <a:rPr lang="en-US" sz="2400" dirty="0" smtClean="0"/>
              <a:t>Without decryption key, the encrypted data is meaningless gibberish</a:t>
            </a:r>
          </a:p>
          <a:p>
            <a:pPr>
              <a:lnSpc>
                <a:spcPct val="80000"/>
              </a:lnSpc>
            </a:pPr>
            <a:r>
              <a:rPr lang="en-US" sz="2800" dirty="0" smtClean="0">
                <a:solidFill>
                  <a:schemeClr val="accent2"/>
                </a:solidFill>
              </a:rPr>
              <a:t>Symmetric Encryption:</a:t>
            </a:r>
          </a:p>
          <a:p>
            <a:pPr lvl="1">
              <a:lnSpc>
                <a:spcPct val="80000"/>
              </a:lnSpc>
            </a:pPr>
            <a:r>
              <a:rPr lang="en-US" sz="2400" dirty="0" smtClean="0"/>
              <a:t>Encryption key = decryption key; all authorized users know decryption key (a weakness).</a:t>
            </a:r>
          </a:p>
          <a:p>
            <a:pPr lvl="1">
              <a:lnSpc>
                <a:spcPct val="80000"/>
              </a:lnSpc>
            </a:pPr>
            <a:r>
              <a:rPr lang="en-US" sz="2400" dirty="0" smtClean="0"/>
              <a:t>DES, used since 1977, has 56-bit key; AES has 128-bit  (optionally, 192-bit or 256-bit) key</a:t>
            </a:r>
          </a:p>
          <a:p>
            <a:pPr>
              <a:lnSpc>
                <a:spcPct val="80000"/>
              </a:lnSpc>
            </a:pPr>
            <a:r>
              <a:rPr lang="en-US" sz="2800" dirty="0" smtClean="0">
                <a:solidFill>
                  <a:schemeClr val="accent2"/>
                </a:solidFill>
              </a:rPr>
              <a:t>Public-Key Encryption:</a:t>
            </a:r>
            <a:r>
              <a:rPr lang="en-US" sz="2800" dirty="0" smtClean="0"/>
              <a:t> </a:t>
            </a:r>
            <a:endParaRPr lang="en-US" sz="2800" dirty="0" smtClean="0"/>
          </a:p>
          <a:p>
            <a:pPr lvl="1">
              <a:lnSpc>
                <a:spcPct val="80000"/>
              </a:lnSpc>
            </a:pPr>
            <a:r>
              <a:rPr lang="en-US" sz="2400" dirty="0" smtClean="0"/>
              <a:t>Each </a:t>
            </a:r>
            <a:r>
              <a:rPr lang="en-US" sz="2400" dirty="0" smtClean="0"/>
              <a:t>user has two keys:</a:t>
            </a:r>
          </a:p>
          <a:p>
            <a:pPr lvl="2">
              <a:lnSpc>
                <a:spcPct val="80000"/>
              </a:lnSpc>
            </a:pPr>
            <a:r>
              <a:rPr lang="en-US" sz="1800" dirty="0" smtClean="0"/>
              <a:t>User’s public encryption key: Known to all</a:t>
            </a:r>
          </a:p>
          <a:p>
            <a:pPr lvl="2">
              <a:lnSpc>
                <a:spcPct val="80000"/>
              </a:lnSpc>
            </a:pPr>
            <a:r>
              <a:rPr lang="en-US" sz="1800" dirty="0" smtClean="0"/>
              <a:t>Decryption key: Known only to this user</a:t>
            </a:r>
          </a:p>
          <a:p>
            <a:pPr lvl="2">
              <a:lnSpc>
                <a:spcPct val="80000"/>
              </a:lnSpc>
            </a:pPr>
            <a:r>
              <a:rPr lang="en-US" sz="1800" dirty="0" smtClean="0"/>
              <a:t>Used in RSA scheme (Turing Award!)</a:t>
            </a:r>
          </a:p>
          <a:p>
            <a:endParaRPr lang="en-US"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lstStyle/>
          <a:p>
            <a:r>
              <a:rPr lang="en-US" dirty="0" smtClean="0"/>
              <a:t>RSA Public-Key Encryption</a:t>
            </a:r>
            <a:endParaRPr lang="en-US" dirty="0"/>
          </a:p>
        </p:txBody>
      </p:sp>
      <p:sp>
        <p:nvSpPr>
          <p:cNvPr id="3" name="Content Placeholder 2"/>
          <p:cNvSpPr>
            <a:spLocks noGrp="1"/>
          </p:cNvSpPr>
          <p:nvPr>
            <p:ph idx="1"/>
          </p:nvPr>
        </p:nvSpPr>
        <p:spPr>
          <a:xfrm>
            <a:off x="457200" y="990600"/>
            <a:ext cx="8229600" cy="5410200"/>
          </a:xfrm>
        </p:spPr>
        <p:txBody>
          <a:bodyPr/>
          <a:lstStyle/>
          <a:p>
            <a:pPr>
              <a:lnSpc>
                <a:spcPct val="90000"/>
              </a:lnSpc>
            </a:pPr>
            <a:r>
              <a:rPr lang="en-US" sz="2800" dirty="0" smtClean="0"/>
              <a:t>Let the data be an integer I</a:t>
            </a:r>
          </a:p>
          <a:p>
            <a:pPr>
              <a:lnSpc>
                <a:spcPct val="90000"/>
              </a:lnSpc>
            </a:pPr>
            <a:r>
              <a:rPr lang="en-US" sz="2800" dirty="0" smtClean="0"/>
              <a:t>Choose a large (&gt;&gt; I) integer </a:t>
            </a:r>
            <a:r>
              <a:rPr lang="en-US" sz="2800" dirty="0" smtClean="0">
                <a:solidFill>
                  <a:schemeClr val="accent2"/>
                </a:solidFill>
              </a:rPr>
              <a:t>L = p * q </a:t>
            </a:r>
          </a:p>
          <a:p>
            <a:pPr lvl="1">
              <a:lnSpc>
                <a:spcPct val="90000"/>
              </a:lnSpc>
            </a:pPr>
            <a:r>
              <a:rPr lang="en-US" sz="2400" dirty="0" smtClean="0"/>
              <a:t>p, q are large, say 1024-bit, distinct prime numbers</a:t>
            </a:r>
          </a:p>
          <a:p>
            <a:pPr>
              <a:lnSpc>
                <a:spcPct val="90000"/>
              </a:lnSpc>
            </a:pPr>
            <a:r>
              <a:rPr lang="en-US" sz="2800" dirty="0" smtClean="0"/>
              <a:t>Encryption: Choose a random number </a:t>
            </a:r>
            <a:r>
              <a:rPr lang="en-US" sz="2800" dirty="0" smtClean="0">
                <a:solidFill>
                  <a:schemeClr val="accent2"/>
                </a:solidFill>
              </a:rPr>
              <a:t>1 &lt; e &lt; L</a:t>
            </a:r>
            <a:r>
              <a:rPr lang="en-US" sz="2800" dirty="0" smtClean="0"/>
              <a:t> that is </a:t>
            </a:r>
            <a:r>
              <a:rPr lang="en-US" sz="2800" dirty="0" smtClean="0">
                <a:solidFill>
                  <a:schemeClr val="accent2"/>
                </a:solidFill>
              </a:rPr>
              <a:t>relatively prime to (p-1) * (q-1)</a:t>
            </a:r>
          </a:p>
          <a:p>
            <a:pPr lvl="1">
              <a:lnSpc>
                <a:spcPct val="90000"/>
              </a:lnSpc>
            </a:pPr>
            <a:r>
              <a:rPr lang="en-US" sz="2400" dirty="0" smtClean="0"/>
              <a:t>Encrypted data </a:t>
            </a:r>
            <a:r>
              <a:rPr lang="en-US" sz="2400" dirty="0" smtClean="0">
                <a:solidFill>
                  <a:schemeClr val="accent2"/>
                </a:solidFill>
              </a:rPr>
              <a:t>S = I </a:t>
            </a:r>
            <a:r>
              <a:rPr lang="en-US" sz="3600" baseline="30000" dirty="0" smtClean="0">
                <a:solidFill>
                  <a:schemeClr val="accent2"/>
                </a:solidFill>
              </a:rPr>
              <a:t>e</a:t>
            </a:r>
            <a:r>
              <a:rPr lang="en-US" sz="3200" dirty="0" smtClean="0">
                <a:solidFill>
                  <a:schemeClr val="accent2"/>
                </a:solidFill>
              </a:rPr>
              <a:t> </a:t>
            </a:r>
            <a:r>
              <a:rPr lang="en-US" sz="2400" dirty="0" smtClean="0">
                <a:solidFill>
                  <a:schemeClr val="accent2"/>
                </a:solidFill>
              </a:rPr>
              <a:t>mod L</a:t>
            </a:r>
            <a:endParaRPr lang="en-US" sz="4000" baseline="30000" dirty="0" smtClean="0">
              <a:solidFill>
                <a:schemeClr val="accent2"/>
              </a:solidFill>
            </a:endParaRPr>
          </a:p>
          <a:p>
            <a:pPr>
              <a:lnSpc>
                <a:spcPct val="90000"/>
              </a:lnSpc>
            </a:pPr>
            <a:r>
              <a:rPr lang="en-US" sz="2800" dirty="0" smtClean="0"/>
              <a:t>Decryption key d: Chosen so that</a:t>
            </a:r>
          </a:p>
          <a:p>
            <a:pPr lvl="1">
              <a:lnSpc>
                <a:spcPct val="90000"/>
              </a:lnSpc>
            </a:pPr>
            <a:r>
              <a:rPr lang="en-US" sz="2400" dirty="0" smtClean="0">
                <a:solidFill>
                  <a:schemeClr val="accent2"/>
                </a:solidFill>
              </a:rPr>
              <a:t>d * e = 1 mod ((p-1) * (q-1))</a:t>
            </a:r>
          </a:p>
          <a:p>
            <a:pPr lvl="1">
              <a:lnSpc>
                <a:spcPct val="90000"/>
              </a:lnSpc>
            </a:pPr>
            <a:r>
              <a:rPr lang="en-US" sz="2400" dirty="0" smtClean="0"/>
              <a:t>We can then show that </a:t>
            </a:r>
            <a:r>
              <a:rPr lang="en-US" sz="2400" dirty="0" smtClean="0">
                <a:solidFill>
                  <a:schemeClr val="accent2"/>
                </a:solidFill>
              </a:rPr>
              <a:t>I = S </a:t>
            </a:r>
            <a:r>
              <a:rPr lang="en-US" sz="3200" baseline="30000" dirty="0" smtClean="0">
                <a:solidFill>
                  <a:schemeClr val="accent2"/>
                </a:solidFill>
              </a:rPr>
              <a:t>d</a:t>
            </a:r>
            <a:r>
              <a:rPr lang="en-US" sz="3200" dirty="0" smtClean="0">
                <a:solidFill>
                  <a:schemeClr val="accent2"/>
                </a:solidFill>
              </a:rPr>
              <a:t> </a:t>
            </a:r>
            <a:r>
              <a:rPr lang="en-US" sz="2400" dirty="0" smtClean="0">
                <a:solidFill>
                  <a:schemeClr val="accent2"/>
                </a:solidFill>
              </a:rPr>
              <a:t>mod L</a:t>
            </a:r>
          </a:p>
          <a:p>
            <a:pPr>
              <a:lnSpc>
                <a:spcPct val="90000"/>
              </a:lnSpc>
            </a:pPr>
            <a:r>
              <a:rPr lang="en-US" sz="2800" dirty="0" smtClean="0"/>
              <a:t>It turns out that the roles of e and d can be reversed; so they are simply called the public and private keys </a:t>
            </a:r>
          </a:p>
          <a:p>
            <a:endParaRPr lang="en-US"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Certifying Servers: SSL, SET</a:t>
            </a:r>
            <a:endParaRPr lang="en-US" dirty="0"/>
          </a:p>
        </p:txBody>
      </p:sp>
      <p:sp>
        <p:nvSpPr>
          <p:cNvPr id="3" name="Content Placeholder 2"/>
          <p:cNvSpPr>
            <a:spLocks noGrp="1"/>
          </p:cNvSpPr>
          <p:nvPr>
            <p:ph idx="1"/>
          </p:nvPr>
        </p:nvSpPr>
        <p:spPr>
          <a:xfrm>
            <a:off x="457200" y="1066800"/>
            <a:ext cx="8229600" cy="5410200"/>
          </a:xfrm>
        </p:spPr>
        <p:txBody>
          <a:bodyPr>
            <a:normAutofit/>
          </a:bodyPr>
          <a:lstStyle/>
          <a:p>
            <a:pPr>
              <a:lnSpc>
                <a:spcPct val="80000"/>
              </a:lnSpc>
            </a:pPr>
            <a:r>
              <a:rPr lang="en-US" sz="2000" dirty="0" smtClean="0"/>
              <a:t>If Amazon distributes their public key, Sam’s browser will encrypt his order using it.</a:t>
            </a:r>
          </a:p>
          <a:p>
            <a:pPr lvl="1">
              <a:lnSpc>
                <a:spcPct val="80000"/>
              </a:lnSpc>
            </a:pPr>
            <a:r>
              <a:rPr lang="en-US" sz="1800" dirty="0" smtClean="0"/>
              <a:t>So, only Amazon can decipher the order, since no one else has Amazon’s private key.</a:t>
            </a:r>
          </a:p>
          <a:p>
            <a:pPr>
              <a:lnSpc>
                <a:spcPct val="80000"/>
              </a:lnSpc>
            </a:pPr>
            <a:r>
              <a:rPr lang="en-US" sz="2000" dirty="0" smtClean="0"/>
              <a:t>But how can Sam (or his browser) know that the public key for Amazon is genuine? The SSL protocol covers this.</a:t>
            </a:r>
          </a:p>
          <a:p>
            <a:pPr lvl="1">
              <a:lnSpc>
                <a:spcPct val="80000"/>
              </a:lnSpc>
            </a:pPr>
            <a:r>
              <a:rPr lang="en-US" sz="1800" dirty="0" smtClean="0"/>
              <a:t>Amazon contracts with, say, </a:t>
            </a:r>
            <a:r>
              <a:rPr lang="en-US" sz="1800" dirty="0" err="1" smtClean="0"/>
              <a:t>Verisign</a:t>
            </a:r>
            <a:r>
              <a:rPr lang="en-US" sz="1800" dirty="0" smtClean="0"/>
              <a:t>, to issue a certificate &lt;</a:t>
            </a:r>
            <a:r>
              <a:rPr lang="en-US" sz="1800" dirty="0" err="1" smtClean="0"/>
              <a:t>Verisign</a:t>
            </a:r>
            <a:r>
              <a:rPr lang="en-US" sz="1800" dirty="0" smtClean="0"/>
              <a:t>, Amazon, amazon.com, public-key&gt;</a:t>
            </a:r>
          </a:p>
          <a:p>
            <a:pPr lvl="1">
              <a:lnSpc>
                <a:spcPct val="80000"/>
              </a:lnSpc>
            </a:pPr>
            <a:r>
              <a:rPr lang="en-US" sz="1800" dirty="0" smtClean="0"/>
              <a:t>This certificate is stored in encrypted form, encrypted with </a:t>
            </a:r>
            <a:r>
              <a:rPr lang="en-US" sz="1800" dirty="0" err="1" smtClean="0"/>
              <a:t>Verisign’s</a:t>
            </a:r>
            <a:r>
              <a:rPr lang="en-US" sz="1800" dirty="0" smtClean="0"/>
              <a:t> </a:t>
            </a:r>
            <a:r>
              <a:rPr lang="en-US" sz="1800" i="1" dirty="0" smtClean="0"/>
              <a:t>private</a:t>
            </a:r>
            <a:r>
              <a:rPr lang="en-US" sz="1800" dirty="0" smtClean="0"/>
              <a:t> key, known only to </a:t>
            </a:r>
            <a:r>
              <a:rPr lang="en-US" sz="1800" dirty="0" err="1" smtClean="0"/>
              <a:t>Verisign</a:t>
            </a:r>
            <a:r>
              <a:rPr lang="en-US" sz="1800" dirty="0" smtClean="0"/>
              <a:t>.</a:t>
            </a:r>
          </a:p>
          <a:p>
            <a:pPr lvl="1">
              <a:lnSpc>
                <a:spcPct val="80000"/>
              </a:lnSpc>
            </a:pPr>
            <a:r>
              <a:rPr lang="en-US" sz="1800" dirty="0" err="1" smtClean="0"/>
              <a:t>Verisign’s</a:t>
            </a:r>
            <a:r>
              <a:rPr lang="en-US" sz="1800" dirty="0" smtClean="0"/>
              <a:t> public key is known to all browsers, which can therefore decrypt the certificate and obtain Amazon’s public key, and be confident that it is genuine.</a:t>
            </a:r>
          </a:p>
          <a:p>
            <a:pPr lvl="1">
              <a:lnSpc>
                <a:spcPct val="80000"/>
              </a:lnSpc>
            </a:pPr>
            <a:r>
              <a:rPr lang="en-US" sz="1800" dirty="0" smtClean="0"/>
              <a:t>The browser then generates a temporary </a:t>
            </a:r>
            <a:r>
              <a:rPr lang="en-US" sz="1800" i="1" dirty="0" smtClean="0"/>
              <a:t>session key, </a:t>
            </a:r>
            <a:r>
              <a:rPr lang="en-US" sz="1800" dirty="0" smtClean="0"/>
              <a:t>encodes it using Amazon’s public key, and sends it to Amazon.  </a:t>
            </a:r>
          </a:p>
          <a:p>
            <a:pPr lvl="1">
              <a:lnSpc>
                <a:spcPct val="80000"/>
              </a:lnSpc>
            </a:pPr>
            <a:r>
              <a:rPr lang="en-US" sz="1800" dirty="0" smtClean="0"/>
              <a:t>All subsequent </a:t>
            </a:r>
            <a:r>
              <a:rPr lang="en-US" sz="1800" dirty="0" err="1" smtClean="0"/>
              <a:t>msgs</a:t>
            </a:r>
            <a:r>
              <a:rPr lang="en-US" sz="1800" dirty="0" smtClean="0"/>
              <a:t> between the browser and Amazon are encoded using symmetric encryption (e.g., DES), which is more efficient than public-key encryption.</a:t>
            </a:r>
          </a:p>
          <a:p>
            <a:pPr>
              <a:lnSpc>
                <a:spcPct val="80000"/>
              </a:lnSpc>
            </a:pPr>
            <a:r>
              <a:rPr lang="en-US" sz="2000" dirty="0" smtClean="0"/>
              <a:t>What if Sam doesn’t trust Amazon with his credit card information?</a:t>
            </a:r>
          </a:p>
          <a:p>
            <a:pPr lvl="1">
              <a:lnSpc>
                <a:spcPct val="80000"/>
              </a:lnSpc>
            </a:pPr>
            <a:r>
              <a:rPr lang="en-US" sz="1800" dirty="0" smtClean="0"/>
              <a:t>Secure Electronic Transaction protocol: 3-way communication between Amazon, Sam, and a trusted server, e.g., Visa.</a:t>
            </a:r>
          </a:p>
          <a:p>
            <a:endParaRPr lang="en-US"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Authenticating Users</a:t>
            </a:r>
            <a:endParaRPr lang="en-US" dirty="0"/>
          </a:p>
        </p:txBody>
      </p:sp>
      <p:sp>
        <p:nvSpPr>
          <p:cNvPr id="3" name="Content Placeholder 2"/>
          <p:cNvSpPr>
            <a:spLocks noGrp="1"/>
          </p:cNvSpPr>
          <p:nvPr>
            <p:ph idx="1"/>
          </p:nvPr>
        </p:nvSpPr>
        <p:spPr>
          <a:xfrm>
            <a:off x="457200" y="1066800"/>
            <a:ext cx="8229600" cy="5059363"/>
          </a:xfrm>
        </p:spPr>
        <p:txBody>
          <a:bodyPr/>
          <a:lstStyle/>
          <a:p>
            <a:pPr>
              <a:lnSpc>
                <a:spcPct val="90000"/>
              </a:lnSpc>
            </a:pPr>
            <a:r>
              <a:rPr lang="en-US" sz="2400" dirty="0" smtClean="0"/>
              <a:t>Amazon can simply use password authentication, i.e., ask Sam to log into his Amazon account.</a:t>
            </a:r>
          </a:p>
          <a:p>
            <a:pPr lvl="1">
              <a:lnSpc>
                <a:spcPct val="90000"/>
              </a:lnSpc>
            </a:pPr>
            <a:r>
              <a:rPr lang="en-US" sz="2000" dirty="0" smtClean="0"/>
              <a:t>Done after SSL is used to establish a session key, so that the transmission of the password is secure!</a:t>
            </a:r>
          </a:p>
          <a:p>
            <a:pPr lvl="1">
              <a:lnSpc>
                <a:spcPct val="90000"/>
              </a:lnSpc>
            </a:pPr>
            <a:r>
              <a:rPr lang="en-US" sz="2000" dirty="0" smtClean="0"/>
              <a:t>Amazon is still at risk if Sam’s card is stolen and his password is hacked.  Business risk …</a:t>
            </a:r>
          </a:p>
          <a:p>
            <a:pPr>
              <a:lnSpc>
                <a:spcPct val="90000"/>
              </a:lnSpc>
            </a:pPr>
            <a:r>
              <a:rPr lang="en-US" sz="2400" dirty="0" smtClean="0"/>
              <a:t>Digital Signatures: </a:t>
            </a:r>
          </a:p>
          <a:p>
            <a:pPr lvl="1">
              <a:lnSpc>
                <a:spcPct val="90000"/>
              </a:lnSpc>
            </a:pPr>
            <a:r>
              <a:rPr lang="en-US" sz="2000" dirty="0" smtClean="0"/>
              <a:t>Sam encrypts the order using his </a:t>
            </a:r>
            <a:r>
              <a:rPr lang="en-US" sz="2000" i="1" dirty="0" smtClean="0"/>
              <a:t>private</a:t>
            </a:r>
            <a:r>
              <a:rPr lang="en-US" sz="2000" dirty="0" smtClean="0"/>
              <a:t> key, then encrypts the result using Amazon’s public key.</a:t>
            </a:r>
          </a:p>
          <a:p>
            <a:pPr lvl="1">
              <a:lnSpc>
                <a:spcPct val="90000"/>
              </a:lnSpc>
            </a:pPr>
            <a:r>
              <a:rPr lang="en-US" sz="2000" dirty="0" smtClean="0"/>
              <a:t>Amazon decrypts the </a:t>
            </a:r>
            <a:r>
              <a:rPr lang="en-US" sz="2000" dirty="0" err="1" smtClean="0"/>
              <a:t>msg</a:t>
            </a:r>
            <a:r>
              <a:rPr lang="en-US" sz="2000" dirty="0" smtClean="0"/>
              <a:t> with their private key, and then decrypts the result using Sam’s public key, which yields the original order!</a:t>
            </a:r>
          </a:p>
          <a:p>
            <a:pPr lvl="1">
              <a:lnSpc>
                <a:spcPct val="90000"/>
              </a:lnSpc>
            </a:pPr>
            <a:r>
              <a:rPr lang="en-US" sz="2000" dirty="0" smtClean="0"/>
              <a:t>Exploits interchangeability of public/private keys for encryption/decryption</a:t>
            </a:r>
          </a:p>
          <a:p>
            <a:pPr lvl="1">
              <a:lnSpc>
                <a:spcPct val="90000"/>
              </a:lnSpc>
            </a:pPr>
            <a:r>
              <a:rPr lang="en-US" sz="2000" dirty="0" smtClean="0"/>
              <a:t>Now, no one can forge Sam’s order, and Sam cannot claim that someone else forged the order.</a:t>
            </a:r>
          </a:p>
          <a:p>
            <a:endParaRPr lang="en-US"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DB Security</a:t>
            </a:r>
            <a:endParaRPr lang="en-US" dirty="0"/>
          </a:p>
        </p:txBody>
      </p:sp>
      <p:sp>
        <p:nvSpPr>
          <p:cNvPr id="3" name="Content Placeholder 2"/>
          <p:cNvSpPr>
            <a:spLocks noGrp="1"/>
          </p:cNvSpPr>
          <p:nvPr>
            <p:ph idx="1"/>
          </p:nvPr>
        </p:nvSpPr>
        <p:spPr/>
        <p:txBody>
          <a:bodyPr/>
          <a:lstStyle/>
          <a:p>
            <a:r>
              <a:rPr lang="en-US" dirty="0" smtClean="0">
                <a:solidFill>
                  <a:schemeClr val="accent2"/>
                </a:solidFill>
              </a:rPr>
              <a:t>Secrecy:</a:t>
            </a:r>
            <a:r>
              <a:rPr lang="en-US" dirty="0" smtClean="0"/>
              <a:t> Users should not be able to see things they are not supposed to.</a:t>
            </a:r>
          </a:p>
          <a:p>
            <a:pPr lvl="1">
              <a:buSzPct val="75000"/>
            </a:pPr>
            <a:r>
              <a:rPr lang="en-US" dirty="0" smtClean="0"/>
              <a:t>E.g., A student can’t see other students’ grades.</a:t>
            </a:r>
          </a:p>
          <a:p>
            <a:r>
              <a:rPr lang="en-US" dirty="0" smtClean="0">
                <a:solidFill>
                  <a:schemeClr val="accent2"/>
                </a:solidFill>
              </a:rPr>
              <a:t>Integrity:</a:t>
            </a:r>
            <a:r>
              <a:rPr lang="en-US" dirty="0" smtClean="0"/>
              <a:t> Users should not be able to modify things they are not supposed to.</a:t>
            </a:r>
          </a:p>
          <a:p>
            <a:pPr lvl="1">
              <a:buSzPct val="75000"/>
            </a:pPr>
            <a:r>
              <a:rPr lang="en-US" dirty="0" smtClean="0"/>
              <a:t>E.g., Only instructors can assign grades.</a:t>
            </a:r>
          </a:p>
          <a:p>
            <a:r>
              <a:rPr lang="en-US" dirty="0" smtClean="0">
                <a:solidFill>
                  <a:schemeClr val="accent2"/>
                </a:solidFill>
              </a:rPr>
              <a:t>Availability:</a:t>
            </a:r>
            <a:r>
              <a:rPr lang="en-US" dirty="0" smtClean="0"/>
              <a:t> Users should be able to see and modify things they are allowed to.</a:t>
            </a:r>
          </a:p>
          <a:p>
            <a:endParaRPr lang="en-US"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a:t>
            </a:r>
            <a:endParaRPr lang="en-US" dirty="0"/>
          </a:p>
        </p:txBody>
      </p:sp>
      <p:sp>
        <p:nvSpPr>
          <p:cNvPr id="3" name="Content Placeholder 2"/>
          <p:cNvSpPr>
            <a:spLocks noGrp="1"/>
          </p:cNvSpPr>
          <p:nvPr>
            <p:ph idx="1"/>
          </p:nvPr>
        </p:nvSpPr>
        <p:spPr/>
        <p:txBody>
          <a:bodyPr/>
          <a:lstStyle/>
          <a:p>
            <a:r>
              <a:rPr lang="en-US" dirty="0" smtClean="0"/>
              <a:t>A </a:t>
            </a:r>
            <a:r>
              <a:rPr lang="en-US" dirty="0" smtClean="0">
                <a:solidFill>
                  <a:schemeClr val="accent2"/>
                </a:solidFill>
              </a:rPr>
              <a:t>security policy</a:t>
            </a:r>
            <a:r>
              <a:rPr lang="en-US" dirty="0" smtClean="0"/>
              <a:t> specifies who is authorized to do what.</a:t>
            </a:r>
          </a:p>
          <a:p>
            <a:r>
              <a:rPr lang="en-US" dirty="0" smtClean="0"/>
              <a:t>A </a:t>
            </a:r>
            <a:r>
              <a:rPr lang="en-US" dirty="0" smtClean="0">
                <a:solidFill>
                  <a:schemeClr val="accent2"/>
                </a:solidFill>
              </a:rPr>
              <a:t>security mechanism</a:t>
            </a:r>
            <a:r>
              <a:rPr lang="en-US" dirty="0" smtClean="0"/>
              <a:t> allows us to enforce a chosen security policy.</a:t>
            </a:r>
          </a:p>
          <a:p>
            <a:r>
              <a:rPr lang="en-US" dirty="0" smtClean="0"/>
              <a:t>Two main mechanisms at the DBMS level:</a:t>
            </a:r>
          </a:p>
          <a:p>
            <a:pPr lvl="1">
              <a:buSzPct val="75000"/>
            </a:pPr>
            <a:r>
              <a:rPr lang="en-US" dirty="0" smtClean="0"/>
              <a:t>Discretionary access control</a:t>
            </a:r>
          </a:p>
          <a:p>
            <a:pPr lvl="1">
              <a:buSzPct val="75000"/>
            </a:pPr>
            <a:r>
              <a:rPr lang="en-US" dirty="0" smtClean="0"/>
              <a:t>Mandatory access control</a:t>
            </a:r>
          </a:p>
          <a:p>
            <a:endParaRPr lang="en-US"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Discretionary Access Control</a:t>
            </a:r>
            <a:endParaRPr lang="en-US" dirty="0"/>
          </a:p>
        </p:txBody>
      </p:sp>
      <p:sp>
        <p:nvSpPr>
          <p:cNvPr id="3" name="Content Placeholder 2"/>
          <p:cNvSpPr>
            <a:spLocks noGrp="1"/>
          </p:cNvSpPr>
          <p:nvPr>
            <p:ph idx="1"/>
          </p:nvPr>
        </p:nvSpPr>
        <p:spPr/>
        <p:txBody>
          <a:bodyPr/>
          <a:lstStyle/>
          <a:p>
            <a:pPr>
              <a:lnSpc>
                <a:spcPct val="90000"/>
              </a:lnSpc>
            </a:pPr>
            <a:r>
              <a:rPr lang="en-US" dirty="0" smtClean="0"/>
              <a:t>Based on the concept of access rights or </a:t>
            </a:r>
            <a:r>
              <a:rPr lang="en-US" dirty="0" smtClean="0">
                <a:solidFill>
                  <a:schemeClr val="accent2"/>
                </a:solidFill>
              </a:rPr>
              <a:t>privileges</a:t>
            </a:r>
            <a:r>
              <a:rPr lang="en-US" dirty="0" smtClean="0"/>
              <a:t> for objects (tables and views), and mechanisms for giving users privileges (and revoking privileges).</a:t>
            </a:r>
          </a:p>
          <a:p>
            <a:pPr>
              <a:lnSpc>
                <a:spcPct val="90000"/>
              </a:lnSpc>
            </a:pPr>
            <a:r>
              <a:rPr lang="en-US" dirty="0" smtClean="0"/>
              <a:t>Creator of a table or a view automatically gets all privileges on it.</a:t>
            </a:r>
          </a:p>
          <a:p>
            <a:pPr lvl="1">
              <a:lnSpc>
                <a:spcPct val="90000"/>
              </a:lnSpc>
              <a:buSzPct val="75000"/>
            </a:pPr>
            <a:r>
              <a:rPr lang="en-US" dirty="0" smtClean="0"/>
              <a:t>DMBS keeps track of who subsequently gains and loses privileges, and ensures that only requests from users who have the necessary privileges (at the time the request is issued) are allowed.</a:t>
            </a:r>
          </a:p>
          <a:p>
            <a:endParaRPr lang="en-US"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SQL GRANT </a:t>
            </a:r>
            <a:r>
              <a:rPr lang="en-US" dirty="0" smtClean="0"/>
              <a:t>C</a:t>
            </a:r>
            <a:r>
              <a:rPr lang="en-US" dirty="0" smtClean="0"/>
              <a:t>ommand</a:t>
            </a:r>
            <a:endParaRPr lang="en-US" dirty="0"/>
          </a:p>
        </p:txBody>
      </p:sp>
      <p:sp>
        <p:nvSpPr>
          <p:cNvPr id="3" name="Content Placeholder 2"/>
          <p:cNvSpPr>
            <a:spLocks noGrp="1"/>
          </p:cNvSpPr>
          <p:nvPr>
            <p:ph idx="1"/>
          </p:nvPr>
        </p:nvSpPr>
        <p:spPr>
          <a:xfrm>
            <a:off x="457200" y="1981200"/>
            <a:ext cx="8229600" cy="4419600"/>
          </a:xfrm>
        </p:spPr>
        <p:txBody>
          <a:bodyPr>
            <a:normAutofit/>
          </a:bodyPr>
          <a:lstStyle/>
          <a:p>
            <a:pPr>
              <a:lnSpc>
                <a:spcPct val="90000"/>
              </a:lnSpc>
            </a:pPr>
            <a:r>
              <a:rPr lang="en-US" sz="2400" dirty="0" smtClean="0"/>
              <a:t>The following </a:t>
            </a:r>
            <a:r>
              <a:rPr lang="en-US" sz="2400" dirty="0" smtClean="0">
                <a:solidFill>
                  <a:schemeClr val="accent2">
                    <a:lumMod val="50000"/>
                  </a:schemeClr>
                </a:solidFill>
              </a:rPr>
              <a:t>privileges</a:t>
            </a:r>
            <a:r>
              <a:rPr lang="en-US" sz="2400" dirty="0" smtClean="0"/>
              <a:t> can be specified:</a:t>
            </a:r>
          </a:p>
          <a:p>
            <a:pPr lvl="1">
              <a:lnSpc>
                <a:spcPct val="90000"/>
              </a:lnSpc>
              <a:buSzPct val="75000"/>
              <a:buFont typeface="Wingdings" pitchFamily="2" charset="2"/>
              <a:buChar char="v"/>
            </a:pPr>
            <a:r>
              <a:rPr lang="en-US" sz="1800" dirty="0" smtClean="0"/>
              <a:t>SELECT</a:t>
            </a:r>
            <a:r>
              <a:rPr lang="en-US" sz="2000" dirty="0" smtClean="0"/>
              <a:t>: Can read all columns (including those added later via </a:t>
            </a:r>
            <a:r>
              <a:rPr lang="en-US" sz="1800" dirty="0" smtClean="0"/>
              <a:t>ALTER TABLE</a:t>
            </a:r>
            <a:r>
              <a:rPr lang="en-US" sz="2000" dirty="0" smtClean="0"/>
              <a:t> command).</a:t>
            </a:r>
          </a:p>
          <a:p>
            <a:pPr lvl="1">
              <a:lnSpc>
                <a:spcPct val="90000"/>
              </a:lnSpc>
              <a:buSzPct val="75000"/>
              <a:buFont typeface="Wingdings" pitchFamily="2" charset="2"/>
              <a:buChar char="v"/>
            </a:pPr>
            <a:r>
              <a:rPr lang="en-US" sz="1800" dirty="0" smtClean="0"/>
              <a:t>INSERT</a:t>
            </a:r>
            <a:r>
              <a:rPr lang="en-US" sz="2000" dirty="0" smtClean="0"/>
              <a:t>(</a:t>
            </a:r>
            <a:r>
              <a:rPr lang="en-US" sz="2000" dirty="0" err="1" smtClean="0"/>
              <a:t>col</a:t>
            </a:r>
            <a:r>
              <a:rPr lang="en-US" sz="2000" dirty="0" smtClean="0"/>
              <a:t>-name): Can insert </a:t>
            </a:r>
            <a:r>
              <a:rPr lang="en-US" sz="2000" dirty="0" err="1" smtClean="0"/>
              <a:t>tuples</a:t>
            </a:r>
            <a:r>
              <a:rPr lang="en-US" sz="2000" dirty="0" smtClean="0"/>
              <a:t> with non-null or non-default values in this column.</a:t>
            </a:r>
          </a:p>
          <a:p>
            <a:pPr lvl="2">
              <a:lnSpc>
                <a:spcPct val="90000"/>
              </a:lnSpc>
              <a:buFont typeface="Wingdings" pitchFamily="2" charset="2"/>
              <a:buChar char="v"/>
            </a:pPr>
            <a:r>
              <a:rPr lang="en-US" sz="1800" dirty="0" smtClean="0"/>
              <a:t>INSERT means same right with respect to all columns.</a:t>
            </a:r>
          </a:p>
          <a:p>
            <a:pPr lvl="1">
              <a:lnSpc>
                <a:spcPct val="90000"/>
              </a:lnSpc>
              <a:buSzPct val="75000"/>
              <a:buFont typeface="Wingdings" pitchFamily="2" charset="2"/>
              <a:buChar char="v"/>
            </a:pPr>
            <a:r>
              <a:rPr lang="en-US" sz="1800" dirty="0" smtClean="0"/>
              <a:t>DELETE</a:t>
            </a:r>
            <a:r>
              <a:rPr lang="en-US" sz="2000" dirty="0" smtClean="0"/>
              <a:t>: Can delete </a:t>
            </a:r>
            <a:r>
              <a:rPr lang="en-US" sz="2000" dirty="0" err="1" smtClean="0"/>
              <a:t>tuples</a:t>
            </a:r>
            <a:r>
              <a:rPr lang="en-US" sz="2000" dirty="0" smtClean="0"/>
              <a:t>.</a:t>
            </a:r>
          </a:p>
          <a:p>
            <a:pPr lvl="1">
              <a:lnSpc>
                <a:spcPct val="90000"/>
              </a:lnSpc>
              <a:buSzPct val="75000"/>
              <a:buFont typeface="Wingdings" pitchFamily="2" charset="2"/>
              <a:buChar char="v"/>
            </a:pPr>
            <a:r>
              <a:rPr lang="en-US" sz="1800" dirty="0" smtClean="0"/>
              <a:t>REFERENCES</a:t>
            </a:r>
            <a:r>
              <a:rPr lang="en-US" sz="2000" dirty="0" smtClean="0"/>
              <a:t> (</a:t>
            </a:r>
            <a:r>
              <a:rPr lang="en-US" sz="2000" dirty="0" err="1" smtClean="0"/>
              <a:t>col</a:t>
            </a:r>
            <a:r>
              <a:rPr lang="en-US" sz="2000" dirty="0" smtClean="0"/>
              <a:t>-name): Can define foreign keys (in other tables) that refer to this column.</a:t>
            </a:r>
          </a:p>
          <a:p>
            <a:pPr>
              <a:lnSpc>
                <a:spcPct val="90000"/>
              </a:lnSpc>
            </a:pPr>
            <a:r>
              <a:rPr lang="en-US" sz="2400" dirty="0" smtClean="0"/>
              <a:t>If a user has a privilege with the </a:t>
            </a:r>
            <a:r>
              <a:rPr lang="en-US" sz="2000" dirty="0" smtClean="0">
                <a:solidFill>
                  <a:schemeClr val="accent2"/>
                </a:solidFill>
              </a:rPr>
              <a:t>GRANT OPTION</a:t>
            </a:r>
            <a:r>
              <a:rPr lang="en-US" sz="2000" dirty="0" smtClean="0"/>
              <a:t>, </a:t>
            </a:r>
            <a:r>
              <a:rPr lang="en-US" sz="2400" dirty="0" smtClean="0"/>
              <a:t>can pass privilege on to other users (with or without passing on the </a:t>
            </a:r>
            <a:r>
              <a:rPr lang="en-US" sz="2000" dirty="0" smtClean="0">
                <a:solidFill>
                  <a:schemeClr val="accent2"/>
                </a:solidFill>
              </a:rPr>
              <a:t>GRANT OPTION</a:t>
            </a:r>
            <a:r>
              <a:rPr lang="en-US" sz="2400" dirty="0" smtClean="0"/>
              <a:t>).</a:t>
            </a:r>
          </a:p>
          <a:p>
            <a:pPr>
              <a:lnSpc>
                <a:spcPct val="90000"/>
              </a:lnSpc>
            </a:pPr>
            <a:r>
              <a:rPr lang="en-US" sz="2400" dirty="0" smtClean="0"/>
              <a:t>Only owner can execute </a:t>
            </a:r>
            <a:r>
              <a:rPr lang="en-US" sz="2000" dirty="0" smtClean="0"/>
              <a:t>CREATE, ALTER,</a:t>
            </a:r>
            <a:r>
              <a:rPr lang="en-US" sz="2400" dirty="0" smtClean="0"/>
              <a:t> and </a:t>
            </a:r>
            <a:r>
              <a:rPr lang="en-US" sz="2000" dirty="0" smtClean="0"/>
              <a:t>DROP.</a:t>
            </a:r>
          </a:p>
          <a:p>
            <a:endParaRPr lang="en-US"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5</a:t>
            </a:fld>
            <a:endParaRPr lang="en-US"/>
          </a:p>
        </p:txBody>
      </p:sp>
      <p:sp>
        <p:nvSpPr>
          <p:cNvPr id="7" name="Rectangle 4"/>
          <p:cNvSpPr>
            <a:spLocks noChangeArrowheads="1"/>
          </p:cNvSpPr>
          <p:nvPr/>
        </p:nvSpPr>
        <p:spPr bwMode="auto">
          <a:xfrm>
            <a:off x="685800" y="1295400"/>
            <a:ext cx="7467600" cy="397545"/>
          </a:xfrm>
          <a:prstGeom prst="rect">
            <a:avLst/>
          </a:prstGeom>
          <a:solidFill>
            <a:schemeClr val="accent6">
              <a:lumMod val="60000"/>
              <a:lumOff val="40000"/>
            </a:schemeClr>
          </a:solidFill>
          <a:ln w="12700">
            <a:solidFill>
              <a:schemeClr val="accent6">
                <a:lumMod val="75000"/>
              </a:schemeClr>
            </a:solidFill>
            <a:miter lim="800000"/>
            <a:headEnd/>
            <a:tailEnd/>
          </a:ln>
          <a:effectLst/>
        </p:spPr>
        <p:txBody>
          <a:bodyPr wrap="square" lIns="90488" tIns="44450" rIns="90488" bIns="44450">
            <a:spAutoFit/>
          </a:bodyPr>
          <a:lstStyle/>
          <a:p>
            <a:r>
              <a:rPr lang="en-US" sz="2000" b="1" dirty="0"/>
              <a:t>GRANT</a:t>
            </a:r>
            <a:r>
              <a:rPr lang="en-US" sz="2000" dirty="0">
                <a:solidFill>
                  <a:schemeClr val="accent2"/>
                </a:solidFill>
              </a:rPr>
              <a:t> </a:t>
            </a:r>
            <a:r>
              <a:rPr lang="en-US" b="1" dirty="0">
                <a:solidFill>
                  <a:schemeClr val="accent2">
                    <a:lumMod val="50000"/>
                  </a:schemeClr>
                </a:solidFill>
              </a:rPr>
              <a:t>privileges</a:t>
            </a:r>
            <a:r>
              <a:rPr lang="en-US" dirty="0"/>
              <a:t> </a:t>
            </a:r>
            <a:r>
              <a:rPr lang="en-US" sz="2000" b="1" dirty="0"/>
              <a:t>ON</a:t>
            </a:r>
            <a:r>
              <a:rPr lang="en-US" dirty="0"/>
              <a:t> object </a:t>
            </a:r>
            <a:r>
              <a:rPr lang="en-US" sz="2000" b="1" dirty="0"/>
              <a:t>TO</a:t>
            </a:r>
            <a:r>
              <a:rPr lang="en-US" dirty="0"/>
              <a:t> users </a:t>
            </a:r>
            <a:r>
              <a:rPr lang="en-US" sz="2000" b="1" dirty="0"/>
              <a:t>[WITH GRANT OPTION]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Examples: Grant &amp; Revoke</a:t>
            </a: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10000"/>
          </a:bodyPr>
          <a:lstStyle/>
          <a:p>
            <a:r>
              <a:rPr lang="en-US" sz="2800" b="1" dirty="0" smtClean="0"/>
              <a:t>GRANT  INSERT, SELECT ON  Sailors  TO  Horatio</a:t>
            </a:r>
          </a:p>
          <a:p>
            <a:pPr lvl="1">
              <a:buSzPct val="75000"/>
            </a:pPr>
            <a:r>
              <a:rPr lang="en-US" dirty="0" smtClean="0"/>
              <a:t>Horatio can query Sailors or insert </a:t>
            </a:r>
            <a:r>
              <a:rPr lang="en-US" dirty="0" err="1" smtClean="0"/>
              <a:t>tuples</a:t>
            </a:r>
            <a:r>
              <a:rPr lang="en-US" dirty="0" smtClean="0"/>
              <a:t> into it.</a:t>
            </a:r>
          </a:p>
          <a:p>
            <a:r>
              <a:rPr lang="en-US" sz="2800" b="1" dirty="0" smtClean="0"/>
              <a:t>GRANT DELETE ON  Sailors  TO  </a:t>
            </a:r>
            <a:r>
              <a:rPr lang="en-US" sz="2800" b="1" dirty="0" err="1" smtClean="0"/>
              <a:t>Yuppy</a:t>
            </a:r>
            <a:r>
              <a:rPr lang="en-US" sz="2800" b="1" dirty="0" smtClean="0"/>
              <a:t>  WITH GRANT OPTION</a:t>
            </a:r>
          </a:p>
          <a:p>
            <a:pPr lvl="1">
              <a:buSzPct val="75000"/>
            </a:pPr>
            <a:r>
              <a:rPr lang="en-US" dirty="0" err="1" smtClean="0"/>
              <a:t>Yuppy</a:t>
            </a:r>
            <a:r>
              <a:rPr lang="en-US" dirty="0" smtClean="0"/>
              <a:t> can delete </a:t>
            </a:r>
            <a:r>
              <a:rPr lang="en-US" dirty="0" err="1" smtClean="0"/>
              <a:t>tuples</a:t>
            </a:r>
            <a:r>
              <a:rPr lang="en-US" dirty="0" smtClean="0"/>
              <a:t>, and also authorize others to do so.</a:t>
            </a:r>
          </a:p>
          <a:p>
            <a:r>
              <a:rPr lang="en-US" sz="2800" b="1" dirty="0" smtClean="0"/>
              <a:t>GRANT UPDATE (</a:t>
            </a:r>
            <a:r>
              <a:rPr lang="en-US" sz="2800" b="1" i="1" dirty="0" smtClean="0"/>
              <a:t>rating</a:t>
            </a:r>
            <a:r>
              <a:rPr lang="en-US" sz="2800" b="1" dirty="0" smtClean="0"/>
              <a:t>) ON  Sailors  TO  Dustin</a:t>
            </a:r>
          </a:p>
          <a:p>
            <a:pPr lvl="1">
              <a:buSzPct val="75000"/>
            </a:pPr>
            <a:r>
              <a:rPr lang="en-US" dirty="0" smtClean="0"/>
              <a:t>Dustin can update (only) the </a:t>
            </a:r>
            <a:r>
              <a:rPr lang="en-US" i="1" dirty="0" smtClean="0"/>
              <a:t>rating</a:t>
            </a:r>
            <a:r>
              <a:rPr lang="en-US" dirty="0" smtClean="0"/>
              <a:t> field of Sailors </a:t>
            </a:r>
            <a:r>
              <a:rPr lang="en-US" dirty="0" err="1" smtClean="0"/>
              <a:t>tuples</a:t>
            </a:r>
            <a:r>
              <a:rPr lang="en-US" dirty="0" smtClean="0"/>
              <a:t>.</a:t>
            </a:r>
          </a:p>
          <a:p>
            <a:r>
              <a:rPr lang="en-US" sz="2800" b="1" dirty="0" smtClean="0"/>
              <a:t>GRANT SELECT ON </a:t>
            </a:r>
            <a:r>
              <a:rPr lang="en-US" sz="2800" b="1" dirty="0" err="1" smtClean="0"/>
              <a:t>ActiveSailors</a:t>
            </a:r>
            <a:r>
              <a:rPr lang="en-US" sz="2800" b="1" dirty="0" smtClean="0"/>
              <a:t>  TO  Guppy, </a:t>
            </a:r>
            <a:r>
              <a:rPr lang="en-US" sz="2800" b="1" dirty="0" err="1" smtClean="0"/>
              <a:t>Yuppy</a:t>
            </a:r>
            <a:endParaRPr lang="en-US" sz="2800" b="1" dirty="0" smtClean="0"/>
          </a:p>
          <a:p>
            <a:pPr lvl="1">
              <a:buSzPct val="75000"/>
            </a:pPr>
            <a:r>
              <a:rPr lang="en-US" dirty="0" smtClean="0"/>
              <a:t>This does NOT allow the ‘</a:t>
            </a:r>
            <a:r>
              <a:rPr lang="en-US" dirty="0" err="1" smtClean="0"/>
              <a:t>uppies</a:t>
            </a:r>
            <a:r>
              <a:rPr lang="en-US" dirty="0" smtClean="0"/>
              <a:t> to query Sailors directly!</a:t>
            </a:r>
          </a:p>
          <a:p>
            <a:r>
              <a:rPr lang="en-US" sz="2400" b="1" dirty="0" smtClean="0">
                <a:solidFill>
                  <a:schemeClr val="accent2"/>
                </a:solidFill>
              </a:rPr>
              <a:t>REVOKE</a:t>
            </a:r>
            <a:r>
              <a:rPr lang="en-US" dirty="0" smtClean="0">
                <a:solidFill>
                  <a:schemeClr val="accent2"/>
                </a:solidFill>
              </a:rPr>
              <a:t>:  </a:t>
            </a:r>
            <a:r>
              <a:rPr lang="en-US" dirty="0" smtClean="0"/>
              <a:t>When a privilege is revoked from X, it is also revoked from all users who got it </a:t>
            </a:r>
            <a:r>
              <a:rPr lang="en-US" i="1" dirty="0" smtClean="0">
                <a:solidFill>
                  <a:schemeClr val="accent2"/>
                </a:solidFill>
              </a:rPr>
              <a:t>solely</a:t>
            </a:r>
            <a:r>
              <a:rPr lang="en-US" dirty="0" smtClean="0"/>
              <a:t> from X.</a:t>
            </a:r>
          </a:p>
          <a:p>
            <a:endParaRPr lang="en-US"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62000"/>
          </a:xfrm>
        </p:spPr>
        <p:txBody>
          <a:bodyPr/>
          <a:lstStyle/>
          <a:p>
            <a:r>
              <a:rPr lang="en-US" dirty="0" smtClean="0"/>
              <a:t>Grant/Revoke on Views</a:t>
            </a:r>
            <a:endParaRPr lang="en-US" dirty="0"/>
          </a:p>
        </p:txBody>
      </p:sp>
      <p:sp>
        <p:nvSpPr>
          <p:cNvPr id="3" name="Content Placeholder 2"/>
          <p:cNvSpPr>
            <a:spLocks noGrp="1"/>
          </p:cNvSpPr>
          <p:nvPr>
            <p:ph idx="1"/>
          </p:nvPr>
        </p:nvSpPr>
        <p:spPr/>
        <p:txBody>
          <a:bodyPr/>
          <a:lstStyle/>
          <a:p>
            <a:r>
              <a:rPr lang="en-US" dirty="0" smtClean="0"/>
              <a:t>If the creator of a view loses the </a:t>
            </a:r>
            <a:r>
              <a:rPr lang="en-US" sz="2800" dirty="0" smtClean="0"/>
              <a:t>SELECT </a:t>
            </a:r>
            <a:r>
              <a:rPr lang="en-US" dirty="0" smtClean="0"/>
              <a:t>privilege on an underlying table, the view is dropped!</a:t>
            </a:r>
          </a:p>
          <a:p>
            <a:r>
              <a:rPr lang="en-US" dirty="0" smtClean="0"/>
              <a:t>If the creator of a view loses a privilege held with the grant option on an underlying table, (s)he loses the privilege on the view as well; so do users who were granted that privilege on the view!</a:t>
            </a:r>
          </a:p>
          <a:p>
            <a:endParaRPr lang="en-US"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Views &amp; Security</a:t>
            </a:r>
            <a:endParaRPr lang="en-US" dirty="0"/>
          </a:p>
        </p:txBody>
      </p:sp>
      <p:sp>
        <p:nvSpPr>
          <p:cNvPr id="3" name="Content Placeholder 2"/>
          <p:cNvSpPr>
            <a:spLocks noGrp="1"/>
          </p:cNvSpPr>
          <p:nvPr>
            <p:ph idx="1"/>
          </p:nvPr>
        </p:nvSpPr>
        <p:spPr>
          <a:xfrm>
            <a:off x="457200" y="2895600"/>
            <a:ext cx="8229600" cy="3230563"/>
          </a:xfrm>
        </p:spPr>
        <p:txBody>
          <a:bodyPr>
            <a:normAutofit fontScale="92500" lnSpcReduction="10000"/>
          </a:bodyPr>
          <a:lstStyle/>
          <a:p>
            <a:r>
              <a:rPr lang="en-US" dirty="0" smtClean="0"/>
              <a:t>Views can be used to present necessary information (or a summary), while hiding details in underlying relation(s).</a:t>
            </a:r>
          </a:p>
          <a:p>
            <a:pPr lvl="1">
              <a:buSzPct val="75000"/>
            </a:pPr>
            <a:r>
              <a:rPr lang="en-US" dirty="0" smtClean="0"/>
              <a:t>Creator </a:t>
            </a:r>
            <a:r>
              <a:rPr lang="en-US" dirty="0" smtClean="0"/>
              <a:t>of view has a privilege on the view if (s)he has the privilege on all underlying tables.</a:t>
            </a:r>
          </a:p>
          <a:p>
            <a:r>
              <a:rPr lang="en-US" dirty="0" smtClean="0"/>
              <a:t>Together with </a:t>
            </a:r>
            <a:r>
              <a:rPr lang="en-US" sz="2400" dirty="0" smtClean="0"/>
              <a:t>GRANT/REVOKE</a:t>
            </a:r>
            <a:r>
              <a:rPr lang="en-US" dirty="0" smtClean="0"/>
              <a:t> commands, views are a very powerful access control tool. </a:t>
            </a:r>
          </a:p>
          <a:p>
            <a:endParaRPr lang="en-US"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8</a:t>
            </a:fld>
            <a:endParaRPr lang="en-US"/>
          </a:p>
        </p:txBody>
      </p:sp>
      <p:sp>
        <p:nvSpPr>
          <p:cNvPr id="8" name="Rectangle 7"/>
          <p:cNvSpPr/>
          <p:nvPr/>
        </p:nvSpPr>
        <p:spPr>
          <a:xfrm>
            <a:off x="762000" y="1066800"/>
            <a:ext cx="4648200" cy="1600200"/>
          </a:xfrm>
          <a:prstGeom prst="rect">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CREATE VIEW </a:t>
            </a:r>
            <a:r>
              <a:rPr lang="en-US" dirty="0" err="1" smtClean="0">
                <a:solidFill>
                  <a:schemeClr val="tx1"/>
                </a:solidFill>
              </a:rPr>
              <a:t>ActiveSailors</a:t>
            </a:r>
            <a:r>
              <a:rPr lang="en-US" dirty="0" smtClean="0">
                <a:solidFill>
                  <a:schemeClr val="tx1"/>
                </a:solidFill>
              </a:rPr>
              <a:t> ( name, age, day)</a:t>
            </a:r>
          </a:p>
          <a:p>
            <a:r>
              <a:rPr lang="en-US" b="1" dirty="0" smtClean="0">
                <a:solidFill>
                  <a:schemeClr val="tx1"/>
                </a:solidFill>
              </a:rPr>
              <a:t>AS </a:t>
            </a:r>
          </a:p>
          <a:p>
            <a:r>
              <a:rPr lang="en-US" b="1" dirty="0" smtClean="0">
                <a:solidFill>
                  <a:schemeClr val="tx1"/>
                </a:solidFill>
              </a:rPr>
              <a:t>SELECT </a:t>
            </a:r>
            <a:r>
              <a:rPr lang="en-US" dirty="0" err="1" smtClean="0">
                <a:solidFill>
                  <a:schemeClr val="tx1"/>
                </a:solidFill>
              </a:rPr>
              <a:t>S.sname</a:t>
            </a:r>
            <a:r>
              <a:rPr lang="en-US" dirty="0" smtClean="0">
                <a:solidFill>
                  <a:schemeClr val="tx1"/>
                </a:solidFill>
              </a:rPr>
              <a:t>, </a:t>
            </a:r>
            <a:r>
              <a:rPr lang="en-US" dirty="0" err="1" smtClean="0">
                <a:solidFill>
                  <a:schemeClr val="tx1"/>
                </a:solidFill>
              </a:rPr>
              <a:t>S.age</a:t>
            </a:r>
            <a:r>
              <a:rPr lang="en-US" dirty="0" smtClean="0">
                <a:solidFill>
                  <a:schemeClr val="tx1"/>
                </a:solidFill>
              </a:rPr>
              <a:t>, </a:t>
            </a:r>
            <a:r>
              <a:rPr lang="en-US" dirty="0" err="1" smtClean="0">
                <a:solidFill>
                  <a:schemeClr val="tx1"/>
                </a:solidFill>
              </a:rPr>
              <a:t>R.day</a:t>
            </a:r>
            <a:endParaRPr lang="en-US" dirty="0" smtClean="0">
              <a:solidFill>
                <a:schemeClr val="tx1"/>
              </a:solidFill>
            </a:endParaRPr>
          </a:p>
          <a:p>
            <a:r>
              <a:rPr lang="en-US" b="1" dirty="0" smtClean="0">
                <a:solidFill>
                  <a:schemeClr val="tx1"/>
                </a:solidFill>
              </a:rPr>
              <a:t>FROM</a:t>
            </a:r>
            <a:r>
              <a:rPr lang="en-US" dirty="0" smtClean="0">
                <a:solidFill>
                  <a:schemeClr val="tx1"/>
                </a:solidFill>
              </a:rPr>
              <a:t> Sailors S, Reserves R</a:t>
            </a:r>
          </a:p>
          <a:p>
            <a:r>
              <a:rPr lang="en-US" b="1" dirty="0" smtClean="0">
                <a:solidFill>
                  <a:schemeClr val="tx1"/>
                </a:solidFill>
              </a:rPr>
              <a:t>WHERE</a:t>
            </a:r>
            <a:r>
              <a:rPr lang="en-US" dirty="0" smtClean="0">
                <a:solidFill>
                  <a:schemeClr val="tx1"/>
                </a:solidFill>
              </a:rPr>
              <a:t> S.sid=R.sid AND </a:t>
            </a:r>
            <a:r>
              <a:rPr lang="en-US" dirty="0" err="1" smtClean="0">
                <a:solidFill>
                  <a:schemeClr val="tx1"/>
                </a:solidFill>
              </a:rPr>
              <a:t>S.rating</a:t>
            </a:r>
            <a:r>
              <a:rPr lang="en-US" dirty="0" smtClean="0">
                <a:solidFill>
                  <a:schemeClr val="tx1"/>
                </a:solidFill>
              </a:rPr>
              <a:t>&gt;6</a:t>
            </a:r>
            <a:endParaRPr lang="en-US" dirty="0">
              <a:solidFill>
                <a:schemeClr val="tx1"/>
              </a:solidFill>
            </a:endParaRPr>
          </a:p>
        </p:txBody>
      </p:sp>
      <p:sp>
        <p:nvSpPr>
          <p:cNvPr id="9" name="Rounded Rectangular Callout 8"/>
          <p:cNvSpPr/>
          <p:nvPr/>
        </p:nvSpPr>
        <p:spPr>
          <a:xfrm>
            <a:off x="5943600" y="1295400"/>
            <a:ext cx="2438400" cy="1143000"/>
          </a:xfrm>
          <a:prstGeom prst="wedgeRoundRectCallout">
            <a:avLst>
              <a:gd name="adj1" fmla="val -64016"/>
              <a:gd name="adj2" fmla="val -37701"/>
              <a:gd name="adj3" fmla="val 166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Hides other fields (</a:t>
            </a:r>
            <a:r>
              <a:rPr lang="en-US" dirty="0" err="1" smtClean="0">
                <a:solidFill>
                  <a:schemeClr val="tx1"/>
                </a:solidFill>
              </a:rPr>
              <a:t>eg</a:t>
            </a:r>
            <a:r>
              <a:rPr lang="en-US" dirty="0" smtClean="0">
                <a:solidFill>
                  <a:schemeClr val="tx1"/>
                </a:solidFill>
              </a:rPr>
              <a:t>. R.BID) in Sailors and Reserves</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Role-based Authorization</a:t>
            </a:r>
            <a:endParaRPr lang="en-US" dirty="0"/>
          </a:p>
        </p:txBody>
      </p:sp>
      <p:sp>
        <p:nvSpPr>
          <p:cNvPr id="3" name="Content Placeholder 2"/>
          <p:cNvSpPr>
            <a:spLocks noGrp="1"/>
          </p:cNvSpPr>
          <p:nvPr>
            <p:ph idx="1"/>
          </p:nvPr>
        </p:nvSpPr>
        <p:spPr/>
        <p:txBody>
          <a:bodyPr/>
          <a:lstStyle/>
          <a:p>
            <a:pPr>
              <a:lnSpc>
                <a:spcPct val="90000"/>
              </a:lnSpc>
            </a:pPr>
            <a:r>
              <a:rPr lang="en-US" dirty="0" smtClean="0"/>
              <a:t>In SQL-92, privileges are actually assigned to </a:t>
            </a:r>
            <a:r>
              <a:rPr lang="en-US" dirty="0" smtClean="0">
                <a:solidFill>
                  <a:schemeClr val="accent2"/>
                </a:solidFill>
              </a:rPr>
              <a:t>authorization ids</a:t>
            </a:r>
            <a:r>
              <a:rPr lang="en-US" dirty="0" smtClean="0"/>
              <a:t>, which can denote a single user or a group of users.</a:t>
            </a:r>
          </a:p>
          <a:p>
            <a:pPr>
              <a:lnSpc>
                <a:spcPct val="90000"/>
              </a:lnSpc>
            </a:pPr>
            <a:r>
              <a:rPr lang="en-US" dirty="0" smtClean="0"/>
              <a:t>In SQL:1999 (and in many current systems), privileges are assigned to </a:t>
            </a:r>
            <a:r>
              <a:rPr lang="en-US" dirty="0" smtClean="0">
                <a:solidFill>
                  <a:schemeClr val="accent2"/>
                </a:solidFill>
              </a:rPr>
              <a:t>roles</a:t>
            </a:r>
            <a:r>
              <a:rPr lang="en-US" dirty="0" smtClean="0"/>
              <a:t>.</a:t>
            </a:r>
          </a:p>
          <a:p>
            <a:pPr lvl="1">
              <a:lnSpc>
                <a:spcPct val="90000"/>
              </a:lnSpc>
              <a:buSzPct val="75000"/>
            </a:pPr>
            <a:r>
              <a:rPr lang="en-US" dirty="0" smtClean="0"/>
              <a:t>Roles can then be granted to users and to other roles.</a:t>
            </a:r>
          </a:p>
          <a:p>
            <a:pPr lvl="1">
              <a:lnSpc>
                <a:spcPct val="90000"/>
              </a:lnSpc>
              <a:buSzPct val="75000"/>
            </a:pPr>
            <a:r>
              <a:rPr lang="en-US" dirty="0" smtClean="0"/>
              <a:t>Reflects how real organizations work.</a:t>
            </a:r>
          </a:p>
          <a:p>
            <a:pPr lvl="1">
              <a:lnSpc>
                <a:spcPct val="90000"/>
              </a:lnSpc>
              <a:buSzPct val="75000"/>
            </a:pPr>
            <a:r>
              <a:rPr lang="en-US" dirty="0" smtClean="0"/>
              <a:t>Illustrates how standards often catch up with “de facto” standards embodied in popular systems.</a:t>
            </a:r>
          </a:p>
          <a:p>
            <a:endParaRPr lang="en-US" dirty="0"/>
          </a:p>
        </p:txBody>
      </p:sp>
      <p:sp>
        <p:nvSpPr>
          <p:cNvPr id="4" name="Date Placeholder 3"/>
          <p:cNvSpPr>
            <a:spLocks noGrp="1"/>
          </p:cNvSpPr>
          <p:nvPr>
            <p:ph type="dt" sz="half" idx="10"/>
          </p:nvPr>
        </p:nvSpPr>
        <p:spPr/>
        <p:txBody>
          <a:bodyPr/>
          <a:lstStyle/>
          <a:p>
            <a:pPr>
              <a:defRPr/>
            </a:pPr>
            <a:r>
              <a:rPr lang="en-US" smtClean="0"/>
              <a:t>4/20/2010</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9</a:t>
            </a:fld>
            <a:endParaRPr lang="en-US"/>
          </a:p>
        </p:txBody>
      </p:sp>
    </p:spTree>
  </p:cSld>
  <p:clrMapOvr>
    <a:masterClrMapping/>
  </p:clrMapOvr>
</p:sld>
</file>

<file path=ppt/theme/theme1.xml><?xml version="1.0" encoding="utf-8"?>
<a:theme xmlns:a="http://schemas.openxmlformats.org/drawingml/2006/main" name="ICS 421 Spring 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ICS 421 Spring 2010</Template>
  <TotalTime>119</TotalTime>
  <Words>1624</Words>
  <Application>Microsoft Office PowerPoint</Application>
  <PresentationFormat>On-screen Show (4:3)</PresentationFormat>
  <Paragraphs>175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ICS 421 Spring 2010</vt:lpstr>
      <vt:lpstr>ICS 421 Spring 2010 Security &amp; Authorization</vt:lpstr>
      <vt:lpstr>Introduction to DB Security</vt:lpstr>
      <vt:lpstr>Access Control</vt:lpstr>
      <vt:lpstr>Discretionary Access Control</vt:lpstr>
      <vt:lpstr>The SQL GRANT Command</vt:lpstr>
      <vt:lpstr>Examples: Grant &amp; Revoke</vt:lpstr>
      <vt:lpstr>Grant/Revoke on Views</vt:lpstr>
      <vt:lpstr>Views &amp; Security</vt:lpstr>
      <vt:lpstr>Role-based Authorization</vt:lpstr>
      <vt:lpstr>Security Granularity</vt:lpstr>
      <vt:lpstr>Internet-Oriented Security</vt:lpstr>
      <vt:lpstr>Encryption</vt:lpstr>
      <vt:lpstr>RSA Public-Key Encryption</vt:lpstr>
      <vt:lpstr>Certifying Servers: SSL, SET</vt:lpstr>
      <vt:lpstr>Authenticating Users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421 Spring 2010 Security &amp; Authorization</dc:title>
  <dc:creator>Lipyeow Lim</dc:creator>
  <cp:lastModifiedBy>Lipyeow Lim</cp:lastModifiedBy>
  <cp:revision>6</cp:revision>
  <dcterms:created xsi:type="dcterms:W3CDTF">2010-04-19T22:53:46Z</dcterms:created>
  <dcterms:modified xsi:type="dcterms:W3CDTF">2010-04-20T00:53:21Z</dcterms:modified>
</cp:coreProperties>
</file>