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9" autoAdjust="0"/>
    <p:restoredTop sz="94660"/>
  </p:normalViewPr>
  <p:slideViewPr>
    <p:cSldViewPr>
      <p:cViewPr varScale="1">
        <p:scale>
          <a:sx n="51" d="100"/>
          <a:sy n="51" d="100"/>
        </p:scale>
        <p:origin x="-1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184E237-03FE-4607-90B1-C8ED41784FC9}" type="datetimeFigureOut">
              <a:rPr lang="en-US"/>
              <a:pPr/>
              <a:t>4/19/2010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033B4F8-ECA2-4162-820E-F3D910BB2D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B11C4-0593-4053-BF55-2E3BCC0D2BC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B11C4-0593-4053-BF55-2E3BCC0D2BC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B11C4-0593-4053-BF55-2E3BCC0D2BC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B11C4-0593-4053-BF55-2E3BCC0D2BC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B11C4-0593-4053-BF55-2E3BCC0D2BC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B11C4-0593-4053-BF55-2E3BCC0D2BC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B11C4-0593-4053-BF55-2E3BCC0D2BC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4/22/2010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3892B-9FF0-428B-BF2D-1FD596A237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4/22/2010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D95E0-830B-442E-B1C5-B8C947C166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4/22/2010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B50C40-804F-4609-909D-C951D16895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4/22/2010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85596-13C1-4CB9-B2C0-B82D4E28DE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4/22/2010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138BF-7420-43BC-9144-7CF19DFE06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4/22/2010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6F9EC-B40D-4F24-B519-433C35C775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4/22/2010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6BD72A-C715-4E4C-8E0C-AAF0EF65CB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4/22/2010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431DCD-F7CC-4C1E-9F1E-5AEAF1A1BE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4/22/2010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A691D-217B-408C-871A-90E0EFA8B1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4/22/2010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51A71C-6EB5-4A3D-9CBB-D04F654BFB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4/22/2010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CD56E-E8D4-4C02-84CF-33C1A36738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4/22/2010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0BF951B5-251F-4B27-B385-4E7980F43C0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/>
          <a:lstStyle/>
          <a:p>
            <a:r>
              <a:rPr lang="en-US" sz="3200" dirty="0" smtClean="0"/>
              <a:t>ICS 421 Spring 2010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Non-Relational DBMS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Asst. Prof.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4/22/2010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4DFB-2F48-4B87-B35E-334202384CD7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RDF Graph Data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680300" y="1600200"/>
            <a:ext cx="7701700" cy="475793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ounded Rectangular Callout 7"/>
          <p:cNvSpPr/>
          <p:nvPr/>
        </p:nvSpPr>
        <p:spPr>
          <a:xfrm>
            <a:off x="457200" y="4495800"/>
            <a:ext cx="1676400" cy="685800"/>
          </a:xfrm>
          <a:prstGeom prst="wedgeRoundRectCallout">
            <a:avLst>
              <a:gd name="adj1" fmla="val 9674"/>
              <a:gd name="adj2" fmla="val -13094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Nodes can be literals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362200" y="4038600"/>
            <a:ext cx="2057400" cy="762000"/>
          </a:xfrm>
          <a:prstGeom prst="wedgeRoundRectCallout">
            <a:avLst>
              <a:gd name="adj1" fmla="val 41817"/>
              <a:gd name="adj2" fmla="val -9717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Nodes can also represent an entity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6781800" y="3886200"/>
            <a:ext cx="2057400" cy="990600"/>
          </a:xfrm>
          <a:prstGeom prst="wedgeRoundRectCallout">
            <a:avLst>
              <a:gd name="adj1" fmla="val -36143"/>
              <a:gd name="adj2" fmla="val -6766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Edges represent relationships or properties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More formally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RDF graph </a:t>
            </a:r>
            <a:r>
              <a:rPr lang="en-US" dirty="0" smtClean="0"/>
              <a:t>consists of a set of RDF triples</a:t>
            </a:r>
          </a:p>
          <a:p>
            <a:r>
              <a:rPr lang="en-US" dirty="0" smtClean="0"/>
              <a:t>An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RDF triple </a:t>
            </a:r>
            <a:r>
              <a:rPr lang="en-US" dirty="0" smtClean="0"/>
              <a:t>(</a:t>
            </a:r>
            <a:r>
              <a:rPr lang="en-US" dirty="0" err="1" smtClean="0"/>
              <a:t>s,p,o</a:t>
            </a:r>
            <a:r>
              <a:rPr lang="en-US" dirty="0" smtClean="0"/>
              <a:t>)</a:t>
            </a:r>
          </a:p>
          <a:p>
            <a:pPr lvl="1"/>
            <a:r>
              <a:rPr lang="x-none" smtClean="0">
                <a:latin typeface="Arial" pitchFamily="18"/>
              </a:rPr>
              <a:t>“s”, “p” are URI-s, ie, resources on the </a:t>
            </a:r>
            <a:r>
              <a:rPr lang="x-none" smtClean="0">
                <a:latin typeface="Arial" pitchFamily="18"/>
              </a:rPr>
              <a:t>Web</a:t>
            </a:r>
            <a:r>
              <a:rPr lang="x-none" smtClean="0">
                <a:latin typeface="Arial" pitchFamily="18"/>
              </a:rPr>
              <a:t>;</a:t>
            </a:r>
            <a:endParaRPr lang="en-US" dirty="0" smtClean="0">
              <a:latin typeface="Arial" pitchFamily="18"/>
            </a:endParaRPr>
          </a:p>
          <a:p>
            <a:pPr lvl="1"/>
            <a:r>
              <a:rPr lang="x-none" smtClean="0">
                <a:latin typeface="Arial" pitchFamily="18"/>
              </a:rPr>
              <a:t>“</a:t>
            </a:r>
            <a:r>
              <a:rPr lang="x-none" smtClean="0">
                <a:latin typeface="Arial" pitchFamily="18"/>
              </a:rPr>
              <a:t>o” is a URI or a literal</a:t>
            </a:r>
          </a:p>
          <a:p>
            <a:pPr lvl="1"/>
            <a:r>
              <a:rPr lang="en-US" dirty="0" smtClean="0"/>
              <a:t> “s”, “p”, and “o” stand for “subject”, “property</a:t>
            </a:r>
            <a:r>
              <a:rPr lang="en-US" dirty="0" smtClean="0"/>
              <a:t>” (aka “predicate”), </a:t>
            </a:r>
            <a:r>
              <a:rPr lang="en-US" dirty="0" smtClean="0"/>
              <a:t>and “object”</a:t>
            </a:r>
          </a:p>
          <a:p>
            <a:pPr lvl="1"/>
            <a:r>
              <a:rPr lang="en-US" dirty="0" smtClean="0"/>
              <a:t>here is the complete triple</a:t>
            </a:r>
            <a:r>
              <a:rPr lang="en-US" dirty="0" smtClean="0"/>
              <a:t>: (&lt;http://...</a:t>
            </a:r>
            <a:r>
              <a:rPr lang="en-US" dirty="0" err="1" smtClean="0"/>
              <a:t>isbn</a:t>
            </a:r>
            <a:r>
              <a:rPr lang="en-US" dirty="0" smtClean="0"/>
              <a:t>...6682&gt;, &lt;http://..//original&gt;, &lt;http://...</a:t>
            </a:r>
            <a:r>
              <a:rPr lang="en-US" dirty="0" err="1" smtClean="0"/>
              <a:t>isbn</a:t>
            </a:r>
            <a:r>
              <a:rPr lang="en-US" dirty="0" smtClean="0"/>
              <a:t>...409X&gt;)</a:t>
            </a:r>
          </a:p>
          <a:p>
            <a:r>
              <a:rPr lang="en-US" dirty="0" smtClean="0"/>
              <a:t>RDF is a general model for such triples</a:t>
            </a:r>
          </a:p>
          <a:p>
            <a:r>
              <a:rPr lang="en-US" dirty="0" smtClean="0"/>
              <a:t>RDF can be serialized to machine readable formats:</a:t>
            </a:r>
          </a:p>
          <a:p>
            <a:pPr lvl="1"/>
            <a:r>
              <a:rPr lang="en-US" dirty="0" smtClean="0"/>
              <a:t>RDF/XML, Turtle, N3</a:t>
            </a:r>
            <a:r>
              <a:rPr lang="en-US" dirty="0" smtClean="0"/>
              <a:t> </a:t>
            </a:r>
            <a:r>
              <a:rPr lang="en-US" dirty="0" smtClean="0"/>
              <a:t>etc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RDF/XML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457200" y="1219200"/>
            <a:ext cx="8148240" cy="303336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Box 2"/>
          <p:cNvSpPr/>
          <p:nvPr/>
        </p:nvSpPr>
        <p:spPr>
          <a:xfrm>
            <a:off x="381000" y="4267200"/>
            <a:ext cx="8399520" cy="1371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E6FF"/>
          </a:solidFill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algn="l" rtl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18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&lt;rdf:Description rdf:about="http://…/isbn/2020386682"&gt;</a:t>
            </a:r>
          </a:p>
          <a:p>
            <a:pPr marL="0" marR="0" lvl="0" indent="0" algn="l" rtl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18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  &lt;f:titre xml:lang="fr"&gt;Le palais des mirroirs&lt;/f:titre&gt;</a:t>
            </a:r>
          </a:p>
          <a:p>
            <a:pPr marL="0" marR="0" lvl="0" indent="0" algn="l" rtl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18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  &lt;f:original rdf:resource="http://…/isbn/000651409X"/&gt;</a:t>
            </a:r>
          </a:p>
          <a:p>
            <a:pPr marL="0" marR="0" lvl="0" indent="0" algn="l" rtl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18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&lt;/rdf:Description&gt;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Querying RDF using SPARQL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47244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fundamental idea: use graph patterns</a:t>
            </a:r>
          </a:p>
          <a:p>
            <a:r>
              <a:rPr lang="en-US" dirty="0" smtClean="0"/>
              <a:t>the pattern contains unbound symbols</a:t>
            </a:r>
          </a:p>
          <a:p>
            <a:r>
              <a:rPr lang="en-US" dirty="0" smtClean="0"/>
              <a:t>by binding the symbols, </a:t>
            </a:r>
            <a:r>
              <a:rPr lang="en-US" dirty="0" err="1" smtClean="0"/>
              <a:t>subgraphs</a:t>
            </a:r>
            <a:r>
              <a:rPr lang="en-US" dirty="0" smtClean="0"/>
              <a:t> of the RDF graph are selected</a:t>
            </a:r>
          </a:p>
          <a:p>
            <a:r>
              <a:rPr lang="en-US" dirty="0" smtClean="0"/>
              <a:t>if there is such a selection, the query returns bound resources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 Box 2"/>
          <p:cNvSpPr/>
          <p:nvPr/>
        </p:nvSpPr>
        <p:spPr>
          <a:xfrm>
            <a:off x="5410200" y="1295400"/>
            <a:ext cx="3200400" cy="1066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algn="l" rtl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2400" b="1" i="0" u="none" strike="noStrike">
                <a:solidFill>
                  <a:srgbClr val="000000"/>
                </a:solidFill>
                <a:latin typeface="+mn-lt"/>
                <a:ea typeface="msmincho" pitchFamily="2"/>
                <a:cs typeface="msmincho" pitchFamily="2"/>
              </a:rPr>
              <a:t>SELECT </a:t>
            </a:r>
            <a:r>
              <a:rPr lang="x-none" sz="2400" i="0" u="none" strike="noStrike">
                <a:solidFill>
                  <a:srgbClr val="000000"/>
                </a:solidFill>
                <a:latin typeface="+mn-lt"/>
                <a:ea typeface="msmincho" pitchFamily="2"/>
                <a:cs typeface="msmincho" pitchFamily="2"/>
              </a:rPr>
              <a:t>?p ?o</a:t>
            </a:r>
          </a:p>
          <a:p>
            <a:pPr marL="0" marR="0" lvl="0" indent="0" algn="l" rtl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2400" b="1" i="0" u="none" strike="noStrike">
                <a:solidFill>
                  <a:srgbClr val="000000"/>
                </a:solidFill>
                <a:latin typeface="+mn-lt"/>
                <a:ea typeface="msmincho" pitchFamily="2"/>
                <a:cs typeface="msmincho" pitchFamily="2"/>
              </a:rPr>
              <a:t>WHERE </a:t>
            </a:r>
            <a:r>
              <a:rPr lang="x-none" sz="2400" i="0" u="none" strike="noStrike">
                <a:solidFill>
                  <a:srgbClr val="000000"/>
                </a:solidFill>
                <a:latin typeface="+mn-lt"/>
                <a:ea typeface="msmincho" pitchFamily="2"/>
                <a:cs typeface="msmincho" pitchFamily="2"/>
              </a:rPr>
              <a:t>{subject ?p ?o}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4038600" y="4191000"/>
            <a:ext cx="4821336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ounded Rectangular Callout 8"/>
          <p:cNvSpPr/>
          <p:nvPr/>
        </p:nvSpPr>
        <p:spPr>
          <a:xfrm>
            <a:off x="5410200" y="2667000"/>
            <a:ext cx="3276600" cy="1371600"/>
          </a:xfrm>
          <a:prstGeom prst="wedgeRoundRectCallout">
            <a:avLst>
              <a:gd name="adj1" fmla="val 14130"/>
              <a:gd name="adj2" fmla="val -7398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Where-clause defines graph patterns. ?p and ?o denote “unbound” symbols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dirty="0" smtClean="0"/>
              <a:t>Example: SPARQL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 Box 2"/>
          <p:cNvSpPr/>
          <p:nvPr/>
        </p:nvSpPr>
        <p:spPr>
          <a:xfrm>
            <a:off x="609600" y="914400"/>
            <a:ext cx="7929720" cy="1447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algn="l" rtl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2400" b="1" i="0" u="none" strike="noStrike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SELECT </a:t>
            </a:r>
            <a:r>
              <a:rPr lang="x-none" sz="2400" i="0" u="none" strike="noStrike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?isbn ?price ?</a:t>
            </a:r>
            <a:r>
              <a:rPr lang="x-none" sz="2400" i="0" u="none" strike="noStrike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currency </a:t>
            </a:r>
            <a:r>
              <a:rPr lang="en-US" sz="2400" i="0" u="none" strike="noStrike" dirty="0" smtClean="0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  </a:t>
            </a:r>
            <a:r>
              <a:rPr lang="x-none" sz="2400" i="0" u="none" strike="noStrike" smtClean="0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# </a:t>
            </a:r>
            <a:r>
              <a:rPr lang="x-none" sz="2400" i="0" u="none" strike="noStrike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note: not ?x!</a:t>
            </a:r>
          </a:p>
          <a:p>
            <a:pPr marL="0" marR="0" lvl="0" indent="0" algn="l" rtl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2400" b="1" i="0" u="none" strike="noStrike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WHERE </a:t>
            </a:r>
            <a:r>
              <a:rPr lang="x-none" sz="2400" i="0" u="none" strike="noStrike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{?isbn a:price ?x</a:t>
            </a:r>
            <a:r>
              <a:rPr lang="x-none" sz="2400" i="0" u="none" strike="noStrike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. </a:t>
            </a:r>
            <a:endParaRPr lang="en-US" sz="2400" i="0" u="none" strike="noStrike" dirty="0" smtClean="0">
              <a:solidFill>
                <a:srgbClr val="000000"/>
              </a:solidFill>
              <a:latin typeface="Calibri" pitchFamily="34" charset="0"/>
              <a:ea typeface="msmincho" pitchFamily="2"/>
              <a:cs typeface="msmincho" pitchFamily="2"/>
            </a:endParaRPr>
          </a:p>
          <a:p>
            <a:pPr marL="0" marR="0" lvl="0" indent="0" algn="l" rtl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               </a:t>
            </a:r>
            <a:r>
              <a:rPr lang="x-none" sz="2400" i="0" u="none" strike="noStrike" smtClean="0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?</a:t>
            </a:r>
            <a:r>
              <a:rPr lang="x-none" sz="2400" i="0" u="none" strike="noStrike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x rdf:value ?price</a:t>
            </a:r>
            <a:r>
              <a:rPr lang="x-none" sz="2400" i="0" u="none" strike="noStrike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. </a:t>
            </a:r>
            <a:endParaRPr lang="en-US" sz="2400" i="0" u="none" strike="noStrike" dirty="0" smtClean="0">
              <a:solidFill>
                <a:srgbClr val="000000"/>
              </a:solidFill>
              <a:latin typeface="Calibri" pitchFamily="34" charset="0"/>
              <a:ea typeface="msmincho" pitchFamily="2"/>
              <a:cs typeface="msmincho" pitchFamily="2"/>
            </a:endParaRPr>
          </a:p>
          <a:p>
            <a:pPr marL="0" marR="0" lvl="0" indent="0" algn="l" rtl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               </a:t>
            </a:r>
            <a:r>
              <a:rPr lang="x-none" sz="2400" i="0" u="none" strike="noStrike" smtClean="0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?</a:t>
            </a:r>
            <a:r>
              <a:rPr lang="x-none" sz="2400" i="0" u="none" strike="noStrike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x p:currency ?currency.}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268680" y="2278441"/>
            <a:ext cx="8570520" cy="3665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Linking Open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Goal: “expose” open datasets in RDF</a:t>
            </a:r>
          </a:p>
          <a:p>
            <a:pPr lvl="1"/>
            <a:r>
              <a:rPr lang="en-US" dirty="0" smtClean="0"/>
              <a:t>Set RDF links among the data items from different datasets</a:t>
            </a:r>
          </a:p>
          <a:p>
            <a:pPr lvl="1"/>
            <a:r>
              <a:rPr lang="en-US" dirty="0" smtClean="0"/>
              <a:t>Set up, if possible, query endpoints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DBpedia</a:t>
            </a:r>
            <a:r>
              <a:rPr lang="en-US" dirty="0" smtClean="0"/>
              <a:t> </a:t>
            </a:r>
            <a:r>
              <a:rPr lang="en-US" dirty="0" smtClean="0"/>
              <a:t>is a community effort to</a:t>
            </a:r>
          </a:p>
          <a:p>
            <a:pPr lvl="1"/>
            <a:r>
              <a:rPr lang="en-US" dirty="0" smtClean="0"/>
              <a:t>extract structured (“</a:t>
            </a:r>
            <a:r>
              <a:rPr lang="en-US" dirty="0" err="1" smtClean="0"/>
              <a:t>infobox</a:t>
            </a:r>
            <a:r>
              <a:rPr lang="en-US" dirty="0" smtClean="0"/>
              <a:t>”) information from Wikipedia</a:t>
            </a:r>
          </a:p>
          <a:p>
            <a:pPr lvl="1"/>
            <a:r>
              <a:rPr lang="en-US" dirty="0" smtClean="0"/>
              <a:t>provide a query endpoint to the dataset</a:t>
            </a:r>
          </a:p>
          <a:p>
            <a:pPr lvl="1"/>
            <a:r>
              <a:rPr lang="en-US" dirty="0" smtClean="0"/>
              <a:t>interlink the </a:t>
            </a:r>
            <a:r>
              <a:rPr lang="en-US" dirty="0" err="1" smtClean="0"/>
              <a:t>DBpedia</a:t>
            </a:r>
            <a:r>
              <a:rPr lang="en-US" dirty="0" smtClean="0"/>
              <a:t> dataset with other datasets on the Web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err="1" smtClean="0"/>
              <a:t>DBPedia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2"/>
          <p:cNvSpPr/>
          <p:nvPr/>
        </p:nvSpPr>
        <p:spPr>
          <a:xfrm>
            <a:off x="381000" y="990600"/>
            <a:ext cx="5943600" cy="5257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algn="l" rtl="0" hangingPunct="1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@prefix dbpedia &lt;http://dbpedia.org/resource/&gt;.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@prefix dbterm  &lt;http://dbpedia.org/property/&gt;.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endParaRPr lang="x-none" b="1" i="0" u="none" strike="noStrike">
              <a:solidFill>
                <a:srgbClr val="000000"/>
              </a:solidFill>
              <a:latin typeface="Courier New" pitchFamily="18"/>
              <a:ea typeface="msmincho" pitchFamily="2"/>
              <a:cs typeface="msmincho" pitchFamily="2"/>
            </a:endParaRP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dbpedia:</a:t>
            </a:r>
            <a:r>
              <a:rPr lang="x-none" b="1" i="0" u="none" strike="noStrike">
                <a:solidFill>
                  <a:srgbClr val="FF0000"/>
                </a:solidFill>
                <a:latin typeface="Courier New" pitchFamily="18"/>
                <a:ea typeface="msmincho" pitchFamily="2"/>
                <a:cs typeface="msmincho" pitchFamily="2"/>
              </a:rPr>
              <a:t>Amsterdam</a:t>
            </a: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/>
            </a:r>
            <a:b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</a:b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dbterm:officialName "Amsterdam" ;</a:t>
            </a:r>
            <a:b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</a:b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dbterm:longd "4” ;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dbterm:longm "53" ;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dbterm:longs "32” ;</a:t>
            </a:r>
            <a:b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</a:b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dbterm:leaderName dbpedia:Job_Cohen ;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...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dbterm:areaTotalKm "219" ;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...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dbpedia:ABN_AMRO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dbterm:location dbpedia:Amsterdam ;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...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6629400" y="762000"/>
            <a:ext cx="2190024" cy="5503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Linking the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2"/>
          <p:cNvSpPr/>
          <p:nvPr/>
        </p:nvSpPr>
        <p:spPr>
          <a:xfrm>
            <a:off x="1298520" y="1332000"/>
            <a:ext cx="7268760" cy="1785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algn="l" rtl="0" hangingPunct="1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&lt;http://dbpedia.org/resource/Amsterdam&gt;</a:t>
            </a:r>
            <a:b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</a:br>
            <a: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owl:sameAs &lt;http://rdf.freebase.com/ns/...&gt; ;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owl:sameAs &lt;http://sws.geonames.org/2759793&gt; ;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...</a:t>
            </a:r>
          </a:p>
        </p:txBody>
      </p:sp>
      <p:sp>
        <p:nvSpPr>
          <p:cNvPr id="8" name="Rectangle 3"/>
          <p:cNvSpPr/>
          <p:nvPr/>
        </p:nvSpPr>
        <p:spPr>
          <a:xfrm>
            <a:off x="609600" y="3810000"/>
            <a:ext cx="8229600" cy="2438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algn="l" rtl="0" hangingPunct="1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&lt;http://sws.geonames.org/2759793&gt;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owl:sameAs &lt;http://dbpedia.org/resource/Amsterdam&gt;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wgs84_pos:lat </a:t>
            </a:r>
            <a:r>
              <a:rPr lang="x-none" sz="20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"</a:t>
            </a:r>
            <a: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52.3666667</a:t>
            </a:r>
            <a:r>
              <a:rPr lang="x-none" sz="20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"</a:t>
            </a:r>
            <a: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;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wgs84_pos:long </a:t>
            </a:r>
            <a:r>
              <a:rPr lang="x-none" sz="20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"</a:t>
            </a:r>
            <a: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4.8833333</a:t>
            </a:r>
            <a:r>
              <a:rPr lang="x-none" sz="20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"</a:t>
            </a:r>
            <a: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;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geo:inCountry &lt;http://www.geonames.org/countries/#NL&gt; ;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...</a:t>
            </a:r>
          </a:p>
        </p:txBody>
      </p:sp>
      <p:sp>
        <p:nvSpPr>
          <p:cNvPr id="20" name="Arc 19"/>
          <p:cNvSpPr/>
          <p:nvPr/>
        </p:nvSpPr>
        <p:spPr>
          <a:xfrm>
            <a:off x="4191000" y="1676400"/>
            <a:ext cx="2971800" cy="2362200"/>
          </a:xfrm>
          <a:prstGeom prst="arc">
            <a:avLst>
              <a:gd name="adj1" fmla="val 19905638"/>
              <a:gd name="adj2" fmla="val 5860296"/>
            </a:avLst>
          </a:prstGeom>
          <a:ln w="254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 flipH="1">
            <a:off x="228600" y="1524000"/>
            <a:ext cx="1905000" cy="2819400"/>
          </a:xfrm>
          <a:prstGeom prst="arc">
            <a:avLst>
              <a:gd name="adj1" fmla="val 15901685"/>
              <a:gd name="adj2" fmla="val 4791334"/>
            </a:avLst>
          </a:prstGeom>
          <a:ln w="254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Google’s </a:t>
            </a:r>
            <a:r>
              <a:rPr lang="en-US" dirty="0" err="1" smtClean="0"/>
              <a:t>Bigtable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“</a:t>
            </a:r>
            <a:r>
              <a:rPr lang="en-US" i="1" dirty="0" err="1" smtClean="0">
                <a:solidFill>
                  <a:schemeClr val="accent2">
                    <a:lumMod val="50000"/>
                  </a:schemeClr>
                </a:solidFill>
              </a:rPr>
              <a:t>Bigtable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 is a sparse, distributed, persistent multidimensional sorted map”</a:t>
            </a:r>
          </a:p>
          <a:p>
            <a:r>
              <a:rPr lang="en-US" dirty="0" smtClean="0"/>
              <a:t>It is a type key-value store:</a:t>
            </a:r>
          </a:p>
          <a:p>
            <a:pPr lvl="1"/>
            <a:r>
              <a:rPr lang="en-US" dirty="0" smtClean="0"/>
              <a:t>Key: (row key, column key, timestamp)</a:t>
            </a:r>
          </a:p>
          <a:p>
            <a:pPr lvl="1"/>
            <a:r>
              <a:rPr lang="en-US" dirty="0" smtClean="0"/>
              <a:t>Value: </a:t>
            </a:r>
            <a:r>
              <a:rPr lang="en-US" dirty="0" err="1" smtClean="0"/>
              <a:t>uninterpreted</a:t>
            </a:r>
            <a:r>
              <a:rPr lang="en-US" dirty="0" smtClean="0"/>
              <a:t> array of bytes</a:t>
            </a:r>
          </a:p>
          <a:p>
            <a:r>
              <a:rPr lang="en-US" dirty="0" smtClean="0"/>
              <a:t>Read &amp; write for data associated with a row key is atomic</a:t>
            </a:r>
          </a:p>
          <a:p>
            <a:r>
              <a:rPr lang="en-US" dirty="0" smtClean="0"/>
              <a:t>Data ordered by row key and range partition into “tablets”</a:t>
            </a:r>
          </a:p>
          <a:p>
            <a:r>
              <a:rPr lang="en-US" dirty="0" smtClean="0"/>
              <a:t>Column keys are organized into column families:</a:t>
            </a:r>
          </a:p>
          <a:p>
            <a:pPr lvl="1"/>
            <a:r>
              <a:rPr lang="en-US" dirty="0" smtClean="0"/>
              <a:t>A column key then is specified using &lt;</a:t>
            </a:r>
            <a:r>
              <a:rPr lang="en-US" dirty="0" err="1" smtClean="0"/>
              <a:t>family:qualifier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Timestamp is a 64 bit integer timestamp in microseconds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Webpages</a:t>
            </a:r>
            <a:r>
              <a:rPr lang="en-US" dirty="0" smtClean="0"/>
              <a:t> using </a:t>
            </a:r>
            <a:r>
              <a:rPr lang="en-US" dirty="0" err="1" smtClean="0"/>
              <a:t>Bigtable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620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Row key = reversed string of a webpage’s URL</a:t>
            </a:r>
          </a:p>
          <a:p>
            <a:r>
              <a:rPr lang="en-US" dirty="0" smtClean="0"/>
              <a:t>Column keys:</a:t>
            </a:r>
          </a:p>
          <a:p>
            <a:pPr lvl="1"/>
            <a:r>
              <a:rPr lang="en-US" dirty="0" smtClean="0"/>
              <a:t>contents:</a:t>
            </a:r>
          </a:p>
          <a:p>
            <a:pPr lvl="1"/>
            <a:r>
              <a:rPr lang="en-US" dirty="0" err="1" smtClean="0"/>
              <a:t>anchor:cnnsi.com</a:t>
            </a:r>
            <a:endParaRPr lang="en-US" dirty="0" smtClean="0"/>
          </a:p>
          <a:p>
            <a:pPr lvl="1"/>
            <a:r>
              <a:rPr lang="en-US" dirty="0" err="1" smtClean="0"/>
              <a:t>anchor:my.look.ca</a:t>
            </a:r>
            <a:endParaRPr lang="en-US" dirty="0" smtClean="0"/>
          </a:p>
          <a:p>
            <a:r>
              <a:rPr lang="en-US" dirty="0" smtClean="0"/>
              <a:t>Timestamps: t3, t5, t6, t8, t9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143000"/>
            <a:ext cx="82391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XML Data Model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3733800" cy="5059363"/>
          </a:xfr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&lt;</a:t>
            </a:r>
            <a:r>
              <a:rPr lang="en-US" b="1" dirty="0" err="1" smtClean="0">
                <a:latin typeface="Arial Narrow" pitchFamily="34" charset="0"/>
              </a:rPr>
              <a:t>dblp</a:t>
            </a:r>
            <a:r>
              <a:rPr lang="en-US" dirty="0" smtClean="0">
                <a:latin typeface="Arial Narrow" pitchFamily="34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  &lt;</a:t>
            </a:r>
            <a:r>
              <a:rPr lang="en-US" b="1" dirty="0" err="1" smtClean="0">
                <a:latin typeface="Arial Narrow" pitchFamily="34" charset="0"/>
              </a:rPr>
              <a:t>inproceedings</a:t>
            </a:r>
            <a:r>
              <a:rPr lang="en-US" dirty="0" smtClean="0">
                <a:latin typeface="Arial Narrow" pitchFamily="34" charset="0"/>
              </a:rPr>
              <a:t> key="conf/</a:t>
            </a:r>
            <a:r>
              <a:rPr lang="en-US" dirty="0" err="1" smtClean="0">
                <a:latin typeface="Arial Narrow" pitchFamily="34" charset="0"/>
              </a:rPr>
              <a:t>cikm</a:t>
            </a:r>
            <a:r>
              <a:rPr lang="en-US" dirty="0" smtClean="0">
                <a:latin typeface="Arial Narrow" pitchFamily="34" charset="0"/>
              </a:rPr>
              <a:t>/HassanzadehKLMW09" &gt;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    &lt;</a:t>
            </a:r>
            <a:r>
              <a:rPr lang="en-US" b="1" dirty="0" smtClean="0">
                <a:latin typeface="Arial Narrow" pitchFamily="34" charset="0"/>
              </a:rPr>
              <a:t>author</a:t>
            </a:r>
            <a:r>
              <a:rPr lang="en-US" dirty="0" smtClean="0">
                <a:latin typeface="Arial Narrow" pitchFamily="34" charset="0"/>
              </a:rPr>
              <a:t>&gt;</a:t>
            </a:r>
            <a:r>
              <a:rPr lang="en-US" dirty="0" err="1" smtClean="0">
                <a:latin typeface="Arial Narrow" pitchFamily="34" charset="0"/>
              </a:rPr>
              <a:t>Oktie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Hassanzadeh</a:t>
            </a:r>
            <a:r>
              <a:rPr lang="en-US" dirty="0" smtClean="0">
                <a:latin typeface="Arial Narrow" pitchFamily="34" charset="0"/>
              </a:rPr>
              <a:t>&lt;/</a:t>
            </a:r>
            <a:r>
              <a:rPr lang="en-US" b="1" dirty="0" smtClean="0">
                <a:latin typeface="Arial Narrow" pitchFamily="34" charset="0"/>
              </a:rPr>
              <a:t>author</a:t>
            </a:r>
            <a:r>
              <a:rPr lang="en-US" dirty="0" smtClean="0">
                <a:latin typeface="Arial Narrow" pitchFamily="34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    &lt;</a:t>
            </a:r>
            <a:r>
              <a:rPr lang="en-US" b="1" dirty="0" smtClean="0">
                <a:latin typeface="Arial Narrow" pitchFamily="34" charset="0"/>
              </a:rPr>
              <a:t>author</a:t>
            </a:r>
            <a:r>
              <a:rPr lang="en-US" dirty="0" smtClean="0">
                <a:latin typeface="Arial Narrow" pitchFamily="34" charset="0"/>
              </a:rPr>
              <a:t>&gt;</a:t>
            </a:r>
            <a:r>
              <a:rPr lang="en-US" dirty="0" err="1" smtClean="0">
                <a:latin typeface="Arial Narrow" pitchFamily="34" charset="0"/>
              </a:rPr>
              <a:t>Anastasios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Kementsietsidis</a:t>
            </a:r>
            <a:r>
              <a:rPr lang="en-US" dirty="0" smtClean="0">
                <a:latin typeface="Arial Narrow" pitchFamily="34" charset="0"/>
              </a:rPr>
              <a:t>&lt;/</a:t>
            </a:r>
            <a:r>
              <a:rPr lang="en-US" b="1" dirty="0" smtClean="0">
                <a:latin typeface="Arial Narrow" pitchFamily="34" charset="0"/>
              </a:rPr>
              <a:t>author</a:t>
            </a:r>
            <a:r>
              <a:rPr lang="en-US" dirty="0" smtClean="0">
                <a:latin typeface="Arial Narrow" pitchFamily="34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    &lt;</a:t>
            </a:r>
            <a:r>
              <a:rPr lang="en-US" b="1" dirty="0" smtClean="0">
                <a:latin typeface="Arial Narrow" pitchFamily="34" charset="0"/>
              </a:rPr>
              <a:t>author</a:t>
            </a:r>
            <a:r>
              <a:rPr lang="en-US" dirty="0" smtClean="0">
                <a:latin typeface="Arial Narrow" pitchFamily="34" charset="0"/>
              </a:rPr>
              <a:t>&gt;</a:t>
            </a:r>
            <a:r>
              <a:rPr lang="en-US" dirty="0" err="1" smtClean="0">
                <a:latin typeface="Arial Narrow" pitchFamily="34" charset="0"/>
              </a:rPr>
              <a:t>Lipyeow</a:t>
            </a:r>
            <a:r>
              <a:rPr lang="en-US" dirty="0" smtClean="0">
                <a:latin typeface="Arial Narrow" pitchFamily="34" charset="0"/>
              </a:rPr>
              <a:t> Lim&lt;/</a:t>
            </a:r>
            <a:r>
              <a:rPr lang="en-US" b="1" dirty="0" smtClean="0">
                <a:latin typeface="Arial Narrow" pitchFamily="34" charset="0"/>
              </a:rPr>
              <a:t>author</a:t>
            </a:r>
            <a:r>
              <a:rPr lang="en-US" dirty="0" smtClean="0">
                <a:latin typeface="Arial Narrow" pitchFamily="34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    &lt;</a:t>
            </a:r>
            <a:r>
              <a:rPr lang="en-US" b="1" dirty="0" smtClean="0">
                <a:latin typeface="Arial Narrow" pitchFamily="34" charset="0"/>
              </a:rPr>
              <a:t>author</a:t>
            </a:r>
            <a:r>
              <a:rPr lang="en-US" dirty="0" smtClean="0">
                <a:latin typeface="Arial Narrow" pitchFamily="34" charset="0"/>
              </a:rPr>
              <a:t>&gt;Renée J. Miller&lt;/</a:t>
            </a:r>
            <a:r>
              <a:rPr lang="en-US" b="1" dirty="0" smtClean="0">
                <a:latin typeface="Arial Narrow" pitchFamily="34" charset="0"/>
              </a:rPr>
              <a:t>author</a:t>
            </a:r>
            <a:r>
              <a:rPr lang="en-US" dirty="0" smtClean="0">
                <a:latin typeface="Arial Narrow" pitchFamily="34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    &lt;</a:t>
            </a:r>
            <a:r>
              <a:rPr lang="en-US" b="1" dirty="0" smtClean="0">
                <a:latin typeface="Arial Narrow" pitchFamily="34" charset="0"/>
              </a:rPr>
              <a:t>author</a:t>
            </a:r>
            <a:r>
              <a:rPr lang="en-US" dirty="0" smtClean="0">
                <a:latin typeface="Arial Narrow" pitchFamily="34" charset="0"/>
              </a:rPr>
              <a:t>&gt;Min Wang&lt;/</a:t>
            </a:r>
            <a:r>
              <a:rPr lang="en-US" b="1" dirty="0" smtClean="0">
                <a:latin typeface="Arial Narrow" pitchFamily="34" charset="0"/>
              </a:rPr>
              <a:t>author</a:t>
            </a:r>
            <a:r>
              <a:rPr lang="en-US" dirty="0" smtClean="0">
                <a:latin typeface="Arial Narrow" pitchFamily="34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    &lt;</a:t>
            </a:r>
            <a:r>
              <a:rPr lang="en-US" b="1" dirty="0" smtClean="0">
                <a:latin typeface="Arial Narrow" pitchFamily="34" charset="0"/>
              </a:rPr>
              <a:t>title</a:t>
            </a:r>
            <a:r>
              <a:rPr lang="en-US" dirty="0" smtClean="0">
                <a:latin typeface="Arial Narrow" pitchFamily="34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        A framework for semantic link discovery over relational data.&lt;/</a:t>
            </a:r>
            <a:r>
              <a:rPr lang="en-US" b="1" dirty="0" smtClean="0">
                <a:latin typeface="Arial Narrow" pitchFamily="34" charset="0"/>
              </a:rPr>
              <a:t>title</a:t>
            </a:r>
            <a:r>
              <a:rPr lang="en-US" dirty="0" smtClean="0">
                <a:latin typeface="Arial Narrow" pitchFamily="34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    &lt;</a:t>
            </a:r>
            <a:r>
              <a:rPr lang="en-US" b="1" dirty="0" smtClean="0">
                <a:latin typeface="Arial Narrow" pitchFamily="34" charset="0"/>
              </a:rPr>
              <a:t>pages</a:t>
            </a:r>
            <a:r>
              <a:rPr lang="en-US" dirty="0" smtClean="0">
                <a:latin typeface="Arial Narrow" pitchFamily="34" charset="0"/>
              </a:rPr>
              <a:t>&gt;1027-1036&lt;/</a:t>
            </a:r>
            <a:r>
              <a:rPr lang="en-US" b="1" dirty="0" smtClean="0">
                <a:latin typeface="Arial Narrow" pitchFamily="34" charset="0"/>
              </a:rPr>
              <a:t>pages</a:t>
            </a:r>
            <a:r>
              <a:rPr lang="en-US" dirty="0" smtClean="0">
                <a:latin typeface="Arial Narrow" pitchFamily="34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    &lt;</a:t>
            </a:r>
            <a:r>
              <a:rPr lang="en-US" b="1" dirty="0" smtClean="0">
                <a:latin typeface="Arial Narrow" pitchFamily="34" charset="0"/>
              </a:rPr>
              <a:t>year</a:t>
            </a:r>
            <a:r>
              <a:rPr lang="en-US" dirty="0" smtClean="0">
                <a:latin typeface="Arial Narrow" pitchFamily="34" charset="0"/>
              </a:rPr>
              <a:t>&gt;2009&lt;/</a:t>
            </a:r>
            <a:r>
              <a:rPr lang="en-US" b="1" dirty="0" smtClean="0">
                <a:latin typeface="Arial Narrow" pitchFamily="34" charset="0"/>
              </a:rPr>
              <a:t>year</a:t>
            </a:r>
            <a:r>
              <a:rPr lang="en-US" dirty="0" smtClean="0">
                <a:latin typeface="Arial Narrow" pitchFamily="34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    &lt;</a:t>
            </a:r>
            <a:r>
              <a:rPr lang="en-US" b="1" dirty="0" err="1" smtClean="0">
                <a:latin typeface="Arial Narrow" pitchFamily="34" charset="0"/>
              </a:rPr>
              <a:t>booktitle</a:t>
            </a:r>
            <a:r>
              <a:rPr lang="en-US" dirty="0" smtClean="0">
                <a:latin typeface="Arial Narrow" pitchFamily="34" charset="0"/>
              </a:rPr>
              <a:t>&gt;CIKM&lt;/</a:t>
            </a:r>
            <a:r>
              <a:rPr lang="en-US" b="1" dirty="0" err="1" smtClean="0">
                <a:latin typeface="Arial Narrow" pitchFamily="34" charset="0"/>
              </a:rPr>
              <a:t>booktitle</a:t>
            </a:r>
            <a:r>
              <a:rPr lang="en-US" dirty="0" smtClean="0">
                <a:latin typeface="Arial Narrow" pitchFamily="34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  &lt;/</a:t>
            </a:r>
            <a:r>
              <a:rPr lang="en-US" b="1" dirty="0" err="1" smtClean="0">
                <a:latin typeface="Arial Narrow" pitchFamily="34" charset="0"/>
              </a:rPr>
              <a:t>inproceedings</a:t>
            </a:r>
            <a:r>
              <a:rPr lang="en-US" dirty="0" smtClean="0">
                <a:latin typeface="Arial Narrow" pitchFamily="34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&lt;/</a:t>
            </a:r>
            <a:r>
              <a:rPr lang="en-US" b="1" dirty="0" err="1" smtClean="0">
                <a:latin typeface="Arial Narrow" pitchFamily="34" charset="0"/>
              </a:rPr>
              <a:t>dblp</a:t>
            </a:r>
            <a:r>
              <a:rPr lang="en-US" dirty="0" smtClean="0">
                <a:latin typeface="Arial Narrow" pitchFamily="34" charset="0"/>
              </a:rPr>
              <a:t>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F0D2-1F48-403C-B2E9-1CCB8289E0A6}" type="slidenum">
              <a:rPr lang="en-US"/>
              <a:pPr/>
              <a:t>2</a:t>
            </a:fld>
            <a:endParaRPr lang="en-US"/>
          </a:p>
        </p:txBody>
      </p:sp>
      <p:grpSp>
        <p:nvGrpSpPr>
          <p:cNvPr id="2" name="Group 101"/>
          <p:cNvGrpSpPr/>
          <p:nvPr/>
        </p:nvGrpSpPr>
        <p:grpSpPr>
          <a:xfrm>
            <a:off x="4114800" y="1524000"/>
            <a:ext cx="5029200" cy="3950732"/>
            <a:chOff x="4114800" y="1066800"/>
            <a:chExt cx="5029200" cy="3950732"/>
          </a:xfrm>
        </p:grpSpPr>
        <p:sp>
          <p:nvSpPr>
            <p:cNvPr id="7" name="TextBox 6"/>
            <p:cNvSpPr txBox="1"/>
            <p:nvPr/>
          </p:nvSpPr>
          <p:spPr>
            <a:xfrm>
              <a:off x="6400800" y="10668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dblp</a:t>
              </a:r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7400" y="1600200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inproceedings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81600" y="289560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author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10400" y="3581400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title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9000" y="312420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pages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43800" y="266700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year</a:t>
              </a:r>
              <a:endParaRPr 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96200" y="2133600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booktitle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76800" y="251460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author</a:t>
              </a:r>
              <a:endParaRPr 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62600" y="327660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author</a:t>
              </a:r>
              <a:endParaRPr 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43600" y="373380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author</a:t>
              </a:r>
              <a:endParaRPr 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77000" y="411480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author</a:t>
              </a:r>
              <a:endParaRPr lang="en-US" b="1" dirty="0"/>
            </a:p>
          </p:txBody>
        </p:sp>
        <p:cxnSp>
          <p:nvCxnSpPr>
            <p:cNvPr id="20" name="Straight Connector 19"/>
            <p:cNvCxnSpPr>
              <a:stCxn id="7" idx="2"/>
              <a:endCxn id="8" idx="0"/>
            </p:cNvCxnSpPr>
            <p:nvPr/>
          </p:nvCxnSpPr>
          <p:spPr>
            <a:xfrm rot="16200000" flipH="1">
              <a:off x="6660566" y="1512355"/>
              <a:ext cx="164068" cy="116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8" idx="2"/>
            </p:cNvCxnSpPr>
            <p:nvPr/>
          </p:nvCxnSpPr>
          <p:spPr>
            <a:xfrm rot="5400000">
              <a:off x="5654374" y="1496763"/>
              <a:ext cx="621269" cy="15668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" idx="2"/>
              <a:endCxn id="9" idx="0"/>
            </p:cNvCxnSpPr>
            <p:nvPr/>
          </p:nvCxnSpPr>
          <p:spPr>
            <a:xfrm rot="5400000">
              <a:off x="5727675" y="1874864"/>
              <a:ext cx="926068" cy="11154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8" idx="2"/>
              <a:endCxn id="16" idx="0"/>
            </p:cNvCxnSpPr>
            <p:nvPr/>
          </p:nvCxnSpPr>
          <p:spPr>
            <a:xfrm rot="5400000">
              <a:off x="5727675" y="2255864"/>
              <a:ext cx="1307068" cy="7344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8" idx="2"/>
              <a:endCxn id="17" idx="0"/>
            </p:cNvCxnSpPr>
            <p:nvPr/>
          </p:nvCxnSpPr>
          <p:spPr>
            <a:xfrm rot="5400000">
              <a:off x="5689575" y="2674964"/>
              <a:ext cx="1764268" cy="3534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8" idx="2"/>
              <a:endCxn id="18" idx="0"/>
            </p:cNvCxnSpPr>
            <p:nvPr/>
          </p:nvCxnSpPr>
          <p:spPr>
            <a:xfrm rot="16200000" flipH="1">
              <a:off x="5765774" y="2952168"/>
              <a:ext cx="2145268" cy="179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8" idx="2"/>
              <a:endCxn id="10" idx="0"/>
            </p:cNvCxnSpPr>
            <p:nvPr/>
          </p:nvCxnSpPr>
          <p:spPr>
            <a:xfrm rot="16200000" flipH="1">
              <a:off x="6222230" y="2495712"/>
              <a:ext cx="1611868" cy="5595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2"/>
              <a:endCxn id="11" idx="0"/>
            </p:cNvCxnSpPr>
            <p:nvPr/>
          </p:nvCxnSpPr>
          <p:spPr>
            <a:xfrm rot="16200000" flipH="1">
              <a:off x="6629250" y="2088692"/>
              <a:ext cx="1154668" cy="9163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8" idx="2"/>
              <a:endCxn id="12" idx="0"/>
            </p:cNvCxnSpPr>
            <p:nvPr/>
          </p:nvCxnSpPr>
          <p:spPr>
            <a:xfrm rot="16200000" flipH="1">
              <a:off x="6962160" y="1755782"/>
              <a:ext cx="697468" cy="11249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8" idx="2"/>
              <a:endCxn id="13" idx="0"/>
            </p:cNvCxnSpPr>
            <p:nvPr/>
          </p:nvCxnSpPr>
          <p:spPr>
            <a:xfrm rot="16200000" flipH="1">
              <a:off x="7426888" y="1291054"/>
              <a:ext cx="164068" cy="15210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191000" y="2971800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Oktie</a:t>
              </a:r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315200" y="4495800"/>
              <a:ext cx="1697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 framework…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24400" y="1905000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@key</a:t>
              </a:r>
              <a:endParaRPr lang="en-US" b="1" dirty="0"/>
            </a:p>
          </p:txBody>
        </p:sp>
        <p:cxnSp>
          <p:nvCxnSpPr>
            <p:cNvPr id="56" name="Straight Connector 55"/>
            <p:cNvCxnSpPr>
              <a:stCxn id="8" idx="2"/>
              <a:endCxn id="54" idx="3"/>
            </p:cNvCxnSpPr>
            <p:nvPr/>
          </p:nvCxnSpPr>
          <p:spPr>
            <a:xfrm rot="5400000">
              <a:off x="6073242" y="1414497"/>
              <a:ext cx="120134" cy="12302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114800" y="243840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conf…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495800" y="3352800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Anast</a:t>
              </a:r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48200" y="3810000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Lipyeow</a:t>
              </a:r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81600" y="4267200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Renee…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48400" y="4648200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Min…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772400" y="381000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1027-..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077200" y="320040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2009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382253" y="25908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CIKM</a:t>
              </a:r>
              <a:endParaRPr lang="en-US" dirty="0"/>
            </a:p>
          </p:txBody>
        </p:sp>
        <p:cxnSp>
          <p:nvCxnSpPr>
            <p:cNvPr id="68" name="Straight Connector 67"/>
            <p:cNvCxnSpPr>
              <a:stCxn id="54" idx="2"/>
              <a:endCxn id="59" idx="0"/>
            </p:cNvCxnSpPr>
            <p:nvPr/>
          </p:nvCxnSpPr>
          <p:spPr>
            <a:xfrm rot="5400000">
              <a:off x="4748897" y="2065993"/>
              <a:ext cx="164068" cy="5807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15" idx="2"/>
              <a:endCxn id="51" idx="0"/>
            </p:cNvCxnSpPr>
            <p:nvPr/>
          </p:nvCxnSpPr>
          <p:spPr>
            <a:xfrm rot="5400000">
              <a:off x="4954196" y="2597790"/>
              <a:ext cx="87868" cy="6601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9" idx="2"/>
              <a:endCxn id="61" idx="0"/>
            </p:cNvCxnSpPr>
            <p:nvPr/>
          </p:nvCxnSpPr>
          <p:spPr>
            <a:xfrm rot="5400000">
              <a:off x="5271820" y="2991614"/>
              <a:ext cx="87868" cy="6345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16" idx="2"/>
              <a:endCxn id="62" idx="0"/>
            </p:cNvCxnSpPr>
            <p:nvPr/>
          </p:nvCxnSpPr>
          <p:spPr>
            <a:xfrm rot="5400000">
              <a:off x="5564540" y="3360534"/>
              <a:ext cx="164068" cy="734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17" idx="2"/>
              <a:endCxn id="63" idx="0"/>
            </p:cNvCxnSpPr>
            <p:nvPr/>
          </p:nvCxnSpPr>
          <p:spPr>
            <a:xfrm rot="5400000">
              <a:off x="5980062" y="3852256"/>
              <a:ext cx="164068" cy="665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18" idx="2"/>
              <a:endCxn id="64" idx="0"/>
            </p:cNvCxnSpPr>
            <p:nvPr/>
          </p:nvCxnSpPr>
          <p:spPr>
            <a:xfrm rot="5400000">
              <a:off x="6703218" y="4423012"/>
              <a:ext cx="164068" cy="2863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10" idx="2"/>
              <a:endCxn id="53" idx="0"/>
            </p:cNvCxnSpPr>
            <p:nvPr/>
          </p:nvCxnSpPr>
          <p:spPr>
            <a:xfrm rot="16200000" flipH="1">
              <a:off x="7463516" y="3795133"/>
              <a:ext cx="545068" cy="856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1" idx="2"/>
              <a:endCxn id="65" idx="0"/>
            </p:cNvCxnSpPr>
            <p:nvPr/>
          </p:nvCxnSpPr>
          <p:spPr>
            <a:xfrm rot="16200000" flipH="1">
              <a:off x="7786048" y="3372242"/>
              <a:ext cx="316468" cy="5590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2" idx="2"/>
              <a:endCxn id="66" idx="0"/>
            </p:cNvCxnSpPr>
            <p:nvPr/>
          </p:nvCxnSpPr>
          <p:spPr>
            <a:xfrm rot="16200000" flipH="1">
              <a:off x="8067662" y="2842048"/>
              <a:ext cx="164068" cy="5526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3" idx="2"/>
              <a:endCxn id="67" idx="0"/>
            </p:cNvCxnSpPr>
            <p:nvPr/>
          </p:nvCxnSpPr>
          <p:spPr>
            <a:xfrm rot="16200000" flipH="1">
              <a:off x="8472346" y="2300019"/>
              <a:ext cx="87868" cy="4936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Rounded Rectangular Callout 102"/>
          <p:cNvSpPr/>
          <p:nvPr/>
        </p:nvSpPr>
        <p:spPr>
          <a:xfrm>
            <a:off x="6324600" y="838200"/>
            <a:ext cx="2514600" cy="457200"/>
          </a:xfrm>
          <a:prstGeom prst="wedgeRoundRectCallout">
            <a:avLst>
              <a:gd name="adj1" fmla="val -13239"/>
              <a:gd name="adj2" fmla="val 228184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Tags or element names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ounded Rectangular Callout 103"/>
          <p:cNvSpPr/>
          <p:nvPr/>
        </p:nvSpPr>
        <p:spPr>
          <a:xfrm>
            <a:off x="4419600" y="1752600"/>
            <a:ext cx="1219200" cy="381000"/>
          </a:xfrm>
          <a:prstGeom prst="wedgeRoundRectCallout">
            <a:avLst>
              <a:gd name="adj1" fmla="val 8946"/>
              <a:gd name="adj2" fmla="val 126030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attributes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ounded Rectangular Callout 104"/>
          <p:cNvSpPr/>
          <p:nvPr/>
        </p:nvSpPr>
        <p:spPr>
          <a:xfrm>
            <a:off x="4953000" y="5486400"/>
            <a:ext cx="1371600" cy="609600"/>
          </a:xfrm>
          <a:prstGeom prst="wedgeRoundRectCallout">
            <a:avLst>
              <a:gd name="adj1" fmla="val 3677"/>
              <a:gd name="adj2" fmla="val -120147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Text values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ounded Rectangular Callout 105"/>
          <p:cNvSpPr/>
          <p:nvPr/>
        </p:nvSpPr>
        <p:spPr>
          <a:xfrm>
            <a:off x="7620000" y="1524000"/>
            <a:ext cx="1371600" cy="838200"/>
          </a:xfrm>
          <a:prstGeom prst="wedgeRoundRectCallout">
            <a:avLst>
              <a:gd name="adj1" fmla="val -59313"/>
              <a:gd name="adj2" fmla="val 102928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Parent-child relationship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81000" y="773668"/>
            <a:ext cx="1766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XML Document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CouchDB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distributed document </a:t>
            </a:r>
            <a:r>
              <a:rPr lang="en-US" dirty="0" smtClean="0"/>
              <a:t>database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Accessible </a:t>
            </a:r>
            <a:r>
              <a:rPr lang="en-US" dirty="0" smtClean="0"/>
              <a:t>via a </a:t>
            </a:r>
            <a:r>
              <a:rPr lang="en-US" dirty="0" err="1" smtClean="0"/>
              <a:t>RESTful</a:t>
            </a:r>
            <a:r>
              <a:rPr lang="en-US" dirty="0" smtClean="0"/>
              <a:t> JSON API.</a:t>
            </a:r>
          </a:p>
          <a:p>
            <a:pPr lvl="1"/>
            <a:r>
              <a:rPr lang="en-US" dirty="0" smtClean="0"/>
              <a:t>Ad-hoc and </a:t>
            </a:r>
            <a:r>
              <a:rPr lang="en-US" dirty="0" smtClean="0"/>
              <a:t>schema-free</a:t>
            </a:r>
            <a:endParaRPr lang="en-US" dirty="0" smtClean="0"/>
          </a:p>
          <a:p>
            <a:pPr lvl="1"/>
            <a:r>
              <a:rPr lang="en-US" dirty="0" smtClean="0"/>
              <a:t>robust</a:t>
            </a:r>
            <a:r>
              <a:rPr lang="en-US" dirty="0" smtClean="0"/>
              <a:t>, incremental </a:t>
            </a:r>
            <a:r>
              <a:rPr lang="en-US" dirty="0" smtClean="0"/>
              <a:t>replication</a:t>
            </a:r>
            <a:endParaRPr lang="en-US" dirty="0" smtClean="0"/>
          </a:p>
          <a:p>
            <a:pPr lvl="1"/>
            <a:r>
              <a:rPr lang="en-US" dirty="0" smtClean="0"/>
              <a:t>Query-able and </a:t>
            </a:r>
            <a:r>
              <a:rPr lang="en-US" dirty="0" smtClean="0"/>
              <a:t>index-able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couchDB</a:t>
            </a:r>
            <a:r>
              <a:rPr lang="en-US" dirty="0" smtClean="0"/>
              <a:t> document is a set of key-value pairs</a:t>
            </a:r>
          </a:p>
          <a:p>
            <a:pPr lvl="1"/>
            <a:r>
              <a:rPr lang="en-US" dirty="0" smtClean="0"/>
              <a:t>Each document has a unique ID</a:t>
            </a:r>
          </a:p>
          <a:p>
            <a:pPr lvl="1"/>
            <a:r>
              <a:rPr lang="en-US" dirty="0" smtClean="0"/>
              <a:t>Keys: strings</a:t>
            </a:r>
          </a:p>
          <a:p>
            <a:pPr lvl="1"/>
            <a:r>
              <a:rPr lang="en-US" dirty="0" smtClean="0"/>
              <a:t>Values: strings, numbers, dates, or even ordered lists and associative maps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couchDB</a:t>
            </a:r>
            <a:r>
              <a:rPr lang="en-US" dirty="0" smtClean="0"/>
              <a:t>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68563"/>
          </a:xfrm>
        </p:spPr>
        <p:txBody>
          <a:bodyPr/>
          <a:lstStyle/>
          <a:p>
            <a:r>
              <a:rPr lang="en-US" dirty="0" err="1" smtClean="0"/>
              <a:t>CouchDB</a:t>
            </a:r>
            <a:r>
              <a:rPr lang="en-US" dirty="0" smtClean="0"/>
              <a:t> enables views to be defined on the documents.</a:t>
            </a:r>
          </a:p>
          <a:p>
            <a:pPr lvl="1"/>
            <a:r>
              <a:rPr lang="en-US" dirty="0" smtClean="0"/>
              <a:t>Views retain the same document schema</a:t>
            </a:r>
          </a:p>
          <a:p>
            <a:pPr lvl="1"/>
            <a:r>
              <a:rPr lang="en-US" dirty="0" smtClean="0"/>
              <a:t>Views can be materialized or computed on the fly</a:t>
            </a:r>
          </a:p>
          <a:p>
            <a:pPr lvl="1"/>
            <a:r>
              <a:rPr lang="en-US" dirty="0" smtClean="0"/>
              <a:t>Views need to be programmed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990600"/>
            <a:ext cx="7467600" cy="2362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"</a:t>
            </a:r>
            <a:r>
              <a:rPr lang="en-US" sz="2400" dirty="0" smtClean="0">
                <a:solidFill>
                  <a:schemeClr val="tx1"/>
                </a:solidFill>
              </a:rPr>
              <a:t>Subject": "I like Plankton"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"</a:t>
            </a:r>
            <a:r>
              <a:rPr lang="en-US" sz="2400" dirty="0" smtClean="0">
                <a:solidFill>
                  <a:schemeClr val="tx1"/>
                </a:solidFill>
              </a:rPr>
              <a:t>Author": "Rusty"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"</a:t>
            </a:r>
            <a:r>
              <a:rPr lang="en-US" sz="2400" dirty="0" err="1" smtClean="0">
                <a:solidFill>
                  <a:schemeClr val="tx1"/>
                </a:solidFill>
              </a:rPr>
              <a:t>PostedDate</a:t>
            </a:r>
            <a:r>
              <a:rPr lang="en-US" sz="2400" dirty="0" smtClean="0">
                <a:solidFill>
                  <a:schemeClr val="tx1"/>
                </a:solidFill>
              </a:rPr>
              <a:t>": "5/23/2006"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"</a:t>
            </a:r>
            <a:r>
              <a:rPr lang="en-US" sz="2400" dirty="0" smtClean="0">
                <a:solidFill>
                  <a:schemeClr val="tx1"/>
                </a:solidFill>
              </a:rPr>
              <a:t>Tags": ["plankton", "baseball", "decisions"]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"</a:t>
            </a:r>
            <a:r>
              <a:rPr lang="en-US" sz="2400" dirty="0" smtClean="0">
                <a:solidFill>
                  <a:schemeClr val="tx1"/>
                </a:solidFill>
              </a:rPr>
              <a:t>Body": "I decided today that I don't like baseball. I like plankton."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Cassandra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Another distributed, fault tolerant, persistent key-value store</a:t>
            </a:r>
          </a:p>
          <a:p>
            <a:r>
              <a:rPr lang="en-US" dirty="0" smtClean="0"/>
              <a:t>Hierarchical key-value pairs (like hash/maps in </a:t>
            </a:r>
            <a:r>
              <a:rPr lang="en-US" dirty="0" err="1" smtClean="0"/>
              <a:t>perl</a:t>
            </a:r>
            <a:r>
              <a:rPr lang="en-US" dirty="0" smtClean="0"/>
              <a:t>/python)</a:t>
            </a:r>
          </a:p>
          <a:p>
            <a:pPr lvl="1"/>
            <a:r>
              <a:rPr lang="en-US" dirty="0" smtClean="0"/>
              <a:t>Basic unit of data stored in a “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column</a:t>
            </a:r>
            <a:r>
              <a:rPr lang="en-US" dirty="0" smtClean="0"/>
              <a:t>”:				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(Name, Value, Timestamp)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column family </a:t>
            </a:r>
            <a:r>
              <a:rPr lang="en-US" dirty="0" smtClean="0"/>
              <a:t>is a map of columns: a set of </a:t>
            </a:r>
            <a:r>
              <a:rPr lang="en-US" dirty="0" err="1" smtClean="0"/>
              <a:t>name:column</a:t>
            </a:r>
            <a:r>
              <a:rPr lang="en-US" dirty="0" smtClean="0"/>
              <a:t> pairs. “Super” column families allow nesting of column families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row key </a:t>
            </a:r>
            <a:r>
              <a:rPr lang="en-US" dirty="0" smtClean="0"/>
              <a:t>is associated with a set of column families and is the unit of atomicity (like </a:t>
            </a:r>
            <a:r>
              <a:rPr lang="en-US" dirty="0" err="1" smtClean="0"/>
              <a:t>bigtable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No explicit indexing support – need to think about sort order carefully!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124200" y="4343400"/>
            <a:ext cx="4495800" cy="1905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124200" y="3200400"/>
            <a:ext cx="44958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124200" y="1295400"/>
            <a:ext cx="4495800" cy="1828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Example: Cassandra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4/22/2010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" y="12954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mccv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76800" y="1371600"/>
            <a:ext cx="25908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"name</a:t>
            </a:r>
            <a:r>
              <a:rPr lang="en-US" dirty="0" smtClean="0">
                <a:solidFill>
                  <a:schemeClr val="tx1"/>
                </a:solidFill>
              </a:rPr>
              <a:t>":"</a:t>
            </a:r>
            <a:r>
              <a:rPr lang="en-US" dirty="0" err="1" smtClean="0">
                <a:solidFill>
                  <a:schemeClr val="tx1"/>
                </a:solidFill>
              </a:rPr>
              <a:t>emailAddress</a:t>
            </a:r>
            <a:r>
              <a:rPr lang="en-US" dirty="0" smtClean="0">
                <a:solidFill>
                  <a:schemeClr val="tx1"/>
                </a:solidFill>
              </a:rPr>
              <a:t>",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value</a:t>
            </a:r>
            <a:r>
              <a:rPr lang="en-US" dirty="0" smtClean="0">
                <a:solidFill>
                  <a:schemeClr val="tx1"/>
                </a:solidFill>
              </a:rPr>
              <a:t>":"foo@bar.com"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76600" y="13716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emailAddress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76800" y="2286000"/>
            <a:ext cx="25908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"name":"</a:t>
            </a:r>
            <a:r>
              <a:rPr lang="en-US" dirty="0" err="1" smtClean="0">
                <a:solidFill>
                  <a:schemeClr val="tx1"/>
                </a:solidFill>
              </a:rPr>
              <a:t>webSite</a:t>
            </a:r>
            <a:r>
              <a:rPr lang="en-US" dirty="0" smtClean="0">
                <a:solidFill>
                  <a:schemeClr val="tx1"/>
                </a:solidFill>
              </a:rPr>
              <a:t>", "value":"http://bar.com"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53000" y="3276600"/>
            <a:ext cx="25908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"name":"visits", "value":"243"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76800" y="4419600"/>
            <a:ext cx="25908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"name":"</a:t>
            </a:r>
            <a:r>
              <a:rPr lang="en-US" dirty="0" err="1" smtClean="0">
                <a:solidFill>
                  <a:schemeClr val="tx1"/>
                </a:solidFill>
              </a:rPr>
              <a:t>emailAddress</a:t>
            </a:r>
            <a:r>
              <a:rPr lang="en-US" dirty="0" smtClean="0">
                <a:solidFill>
                  <a:schemeClr val="tx1"/>
                </a:solidFill>
              </a:rPr>
              <a:t>", "value":"user2@bar.com"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76800" y="5334000"/>
            <a:ext cx="25908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"name":"twitter", "value":"user2</a:t>
            </a:r>
            <a:r>
              <a:rPr lang="en-US" dirty="0" smtClean="0">
                <a:solidFill>
                  <a:schemeClr val="tx1"/>
                </a:solidFill>
              </a:rPr>
              <a:t>"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86200" y="22860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webSite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362200" y="32004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38600" y="52578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twitter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0" y="44196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emailAddress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" y="44196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0" y="13716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91000" y="32766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visits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362200" y="43434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0" idx="3"/>
            <a:endCxn id="25" idx="1"/>
          </p:cNvCxnSpPr>
          <p:nvPr/>
        </p:nvCxnSpPr>
        <p:spPr>
          <a:xfrm>
            <a:off x="1256675" y="1480066"/>
            <a:ext cx="1029325" cy="762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3"/>
            <a:endCxn id="21" idx="1"/>
          </p:cNvCxnSpPr>
          <p:nvPr/>
        </p:nvCxnSpPr>
        <p:spPr>
          <a:xfrm>
            <a:off x="1256675" y="1480066"/>
            <a:ext cx="1105525" cy="19050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3"/>
            <a:endCxn id="30" idx="1"/>
          </p:cNvCxnSpPr>
          <p:nvPr/>
        </p:nvCxnSpPr>
        <p:spPr>
          <a:xfrm flipV="1">
            <a:off x="1371347" y="4528066"/>
            <a:ext cx="990853" cy="762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Processing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Parsing</a:t>
            </a:r>
          </a:p>
          <a:p>
            <a:pPr lvl="1"/>
            <a:r>
              <a:rPr lang="en-US" dirty="0" smtClean="0"/>
              <a:t>Event-based </a:t>
            </a:r>
          </a:p>
          <a:p>
            <a:pPr lvl="2"/>
            <a:r>
              <a:rPr lang="en-US" dirty="0" smtClean="0"/>
              <a:t>Simple API for XML (SAX) : programmers write callback functions for parsing events </a:t>
            </a:r>
            <a:r>
              <a:rPr lang="en-US" dirty="0" err="1" smtClean="0"/>
              <a:t>eg</a:t>
            </a:r>
            <a:r>
              <a:rPr lang="en-US" dirty="0" smtClean="0"/>
              <a:t>. when an opening “&lt;author&gt;” is encountered.</a:t>
            </a:r>
          </a:p>
          <a:p>
            <a:pPr lvl="2"/>
            <a:r>
              <a:rPr lang="en-US" dirty="0" smtClean="0"/>
              <a:t>The XML tree is never materialized</a:t>
            </a:r>
          </a:p>
          <a:p>
            <a:pPr lvl="1"/>
            <a:r>
              <a:rPr lang="en-US" dirty="0" smtClean="0"/>
              <a:t>Document Object Model (DOM)</a:t>
            </a:r>
          </a:p>
          <a:p>
            <a:pPr lvl="2"/>
            <a:r>
              <a:rPr lang="en-US" dirty="0" smtClean="0"/>
              <a:t>The XML tree is materialized in memory</a:t>
            </a:r>
          </a:p>
          <a:p>
            <a:r>
              <a:rPr lang="en-US" dirty="0" smtClean="0"/>
              <a:t>XML Query Languages</a:t>
            </a:r>
          </a:p>
          <a:p>
            <a:pPr lvl="1"/>
            <a:r>
              <a:rPr lang="en-US" dirty="0" err="1" smtClean="0"/>
              <a:t>XPath</a:t>
            </a:r>
            <a:r>
              <a:rPr lang="en-US" dirty="0" smtClean="0"/>
              <a:t> : path navigation language</a:t>
            </a:r>
          </a:p>
          <a:p>
            <a:pPr lvl="1"/>
            <a:r>
              <a:rPr lang="en-US" dirty="0" err="1" smtClean="0"/>
              <a:t>XQuery</a:t>
            </a:r>
            <a:endParaRPr lang="en-US" dirty="0" smtClean="0"/>
          </a:p>
          <a:p>
            <a:pPr lvl="1"/>
            <a:r>
              <a:rPr lang="en-US" dirty="0" smtClean="0"/>
              <a:t>XSLT : transformation language (often used in CSS)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C3F4-3B6C-4222-B567-6C87F5E3AE8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38100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Looks like paths used in </a:t>
            </a:r>
            <a:r>
              <a:rPr lang="en-US" dirty="0" err="1" smtClean="0"/>
              <a:t>Filesystem</a:t>
            </a:r>
            <a:r>
              <a:rPr lang="en-US" dirty="0" smtClean="0"/>
              <a:t> directories.</a:t>
            </a:r>
          </a:p>
          <a:p>
            <a:r>
              <a:rPr lang="en-US" b="1" dirty="0" smtClean="0"/>
              <a:t>Common Axes</a:t>
            </a:r>
            <a:r>
              <a:rPr lang="en-US" dirty="0" smtClean="0"/>
              <a:t>: child, descendent, parent, ancestor, self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dblp</a:t>
            </a:r>
            <a:r>
              <a:rPr lang="en-US" dirty="0" smtClean="0"/>
              <a:t>/</a:t>
            </a:r>
            <a:r>
              <a:rPr lang="en-US" dirty="0" err="1" smtClean="0"/>
              <a:t>inproceedings</a:t>
            </a:r>
            <a:r>
              <a:rPr lang="en-US" dirty="0" smtClean="0"/>
              <a:t>/author</a:t>
            </a:r>
          </a:p>
          <a:p>
            <a:pPr lvl="1"/>
            <a:r>
              <a:rPr lang="en-US" dirty="0" smtClean="0"/>
              <a:t>//author</a:t>
            </a:r>
          </a:p>
          <a:p>
            <a:pPr lvl="1"/>
            <a:r>
              <a:rPr lang="en-US" dirty="0" smtClean="0"/>
              <a:t>//</a:t>
            </a:r>
            <a:r>
              <a:rPr lang="en-US" dirty="0" err="1" smtClean="0"/>
              <a:t>inproceedings</a:t>
            </a:r>
            <a:r>
              <a:rPr lang="en-US" dirty="0" smtClean="0"/>
              <a:t>[year=2009 and </a:t>
            </a:r>
            <a:r>
              <a:rPr lang="en-US" dirty="0" err="1" smtClean="0"/>
              <a:t>booktitle</a:t>
            </a:r>
            <a:r>
              <a:rPr lang="en-US" dirty="0" smtClean="0"/>
              <a:t>=CIKM]/title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C3F4-3B6C-4222-B567-6C87F5E3AE87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114800" y="1524000"/>
            <a:ext cx="5029200" cy="3950732"/>
            <a:chOff x="4114800" y="1066800"/>
            <a:chExt cx="5029200" cy="3950732"/>
          </a:xfrm>
        </p:grpSpPr>
        <p:sp>
          <p:nvSpPr>
            <p:cNvPr id="8" name="TextBox 7"/>
            <p:cNvSpPr txBox="1"/>
            <p:nvPr/>
          </p:nvSpPr>
          <p:spPr>
            <a:xfrm>
              <a:off x="6400800" y="10668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dblp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67400" y="1600200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inproceedings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81600" y="289560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author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10400" y="3581400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title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39000" y="312420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pages</a:t>
              </a:r>
              <a:endParaRPr 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43800" y="266700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year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96200" y="2133600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booktitle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76800" y="251460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author</a:t>
              </a:r>
              <a:endParaRPr 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62600" y="327660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author</a:t>
              </a:r>
              <a:endParaRPr 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43600" y="373380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author</a:t>
              </a:r>
              <a:endParaRPr 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77000" y="411480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author</a:t>
              </a:r>
              <a:endParaRPr lang="en-US" b="1" dirty="0"/>
            </a:p>
          </p:txBody>
        </p:sp>
        <p:cxnSp>
          <p:nvCxnSpPr>
            <p:cNvPr id="19" name="Straight Connector 18"/>
            <p:cNvCxnSpPr>
              <a:stCxn id="8" idx="2"/>
              <a:endCxn id="9" idx="0"/>
            </p:cNvCxnSpPr>
            <p:nvPr/>
          </p:nvCxnSpPr>
          <p:spPr>
            <a:xfrm rot="16200000" flipH="1">
              <a:off x="6660566" y="1512355"/>
              <a:ext cx="164068" cy="116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9" idx="2"/>
            </p:cNvCxnSpPr>
            <p:nvPr/>
          </p:nvCxnSpPr>
          <p:spPr>
            <a:xfrm rot="5400000">
              <a:off x="5654374" y="1496763"/>
              <a:ext cx="621269" cy="15668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9" idx="2"/>
              <a:endCxn id="10" idx="0"/>
            </p:cNvCxnSpPr>
            <p:nvPr/>
          </p:nvCxnSpPr>
          <p:spPr>
            <a:xfrm rot="5400000">
              <a:off x="5727675" y="1874864"/>
              <a:ext cx="926068" cy="11154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9" idx="2"/>
              <a:endCxn id="16" idx="0"/>
            </p:cNvCxnSpPr>
            <p:nvPr/>
          </p:nvCxnSpPr>
          <p:spPr>
            <a:xfrm rot="5400000">
              <a:off x="5727675" y="2255864"/>
              <a:ext cx="1307068" cy="7344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9" idx="2"/>
              <a:endCxn id="17" idx="0"/>
            </p:cNvCxnSpPr>
            <p:nvPr/>
          </p:nvCxnSpPr>
          <p:spPr>
            <a:xfrm rot="5400000">
              <a:off x="5689575" y="2674964"/>
              <a:ext cx="1764268" cy="3534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9" idx="2"/>
              <a:endCxn id="18" idx="0"/>
            </p:cNvCxnSpPr>
            <p:nvPr/>
          </p:nvCxnSpPr>
          <p:spPr>
            <a:xfrm rot="16200000" flipH="1">
              <a:off x="5765774" y="2952168"/>
              <a:ext cx="2145268" cy="179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2"/>
              <a:endCxn id="11" idx="0"/>
            </p:cNvCxnSpPr>
            <p:nvPr/>
          </p:nvCxnSpPr>
          <p:spPr>
            <a:xfrm rot="16200000" flipH="1">
              <a:off x="6222230" y="2495712"/>
              <a:ext cx="1611868" cy="5595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9" idx="2"/>
              <a:endCxn id="12" idx="0"/>
            </p:cNvCxnSpPr>
            <p:nvPr/>
          </p:nvCxnSpPr>
          <p:spPr>
            <a:xfrm rot="16200000" flipH="1">
              <a:off x="6629250" y="2088692"/>
              <a:ext cx="1154668" cy="9163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9" idx="2"/>
              <a:endCxn id="13" idx="0"/>
            </p:cNvCxnSpPr>
            <p:nvPr/>
          </p:nvCxnSpPr>
          <p:spPr>
            <a:xfrm rot="16200000" flipH="1">
              <a:off x="6962160" y="1755782"/>
              <a:ext cx="697468" cy="11249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9" idx="2"/>
              <a:endCxn id="14" idx="0"/>
            </p:cNvCxnSpPr>
            <p:nvPr/>
          </p:nvCxnSpPr>
          <p:spPr>
            <a:xfrm rot="16200000" flipH="1">
              <a:off x="7426888" y="1291054"/>
              <a:ext cx="164068" cy="15210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91000" y="2971800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Oktie</a:t>
              </a:r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15200" y="4495800"/>
              <a:ext cx="1697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 framework…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24400" y="1905000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@key</a:t>
              </a:r>
              <a:endParaRPr lang="en-US" b="1" dirty="0"/>
            </a:p>
          </p:txBody>
        </p:sp>
        <p:cxnSp>
          <p:nvCxnSpPr>
            <p:cNvPr id="32" name="Straight Connector 31"/>
            <p:cNvCxnSpPr>
              <a:stCxn id="9" idx="2"/>
              <a:endCxn id="31" idx="3"/>
            </p:cNvCxnSpPr>
            <p:nvPr/>
          </p:nvCxnSpPr>
          <p:spPr>
            <a:xfrm rot="5400000">
              <a:off x="6073242" y="1414497"/>
              <a:ext cx="120134" cy="12302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114800" y="243840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conf…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95800" y="3352800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Anast</a:t>
              </a:r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48200" y="3810000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Lipyeow</a:t>
              </a:r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81600" y="4267200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Renee…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48400" y="4648200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Min…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72400" y="381000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1027-..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77200" y="320040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2009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382253" y="25908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CIKM</a:t>
              </a:r>
              <a:endParaRPr lang="en-US" dirty="0"/>
            </a:p>
          </p:txBody>
        </p:sp>
        <p:cxnSp>
          <p:nvCxnSpPr>
            <p:cNvPr id="41" name="Straight Connector 40"/>
            <p:cNvCxnSpPr>
              <a:stCxn id="31" idx="2"/>
              <a:endCxn id="33" idx="0"/>
            </p:cNvCxnSpPr>
            <p:nvPr/>
          </p:nvCxnSpPr>
          <p:spPr>
            <a:xfrm rot="5400000">
              <a:off x="4748897" y="2065993"/>
              <a:ext cx="164068" cy="5807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5" idx="2"/>
              <a:endCxn id="29" idx="0"/>
            </p:cNvCxnSpPr>
            <p:nvPr/>
          </p:nvCxnSpPr>
          <p:spPr>
            <a:xfrm rot="5400000">
              <a:off x="4954196" y="2597790"/>
              <a:ext cx="87868" cy="6601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0" idx="2"/>
              <a:endCxn id="34" idx="0"/>
            </p:cNvCxnSpPr>
            <p:nvPr/>
          </p:nvCxnSpPr>
          <p:spPr>
            <a:xfrm rot="5400000">
              <a:off x="5271820" y="2991614"/>
              <a:ext cx="87868" cy="6345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16" idx="2"/>
              <a:endCxn id="35" idx="0"/>
            </p:cNvCxnSpPr>
            <p:nvPr/>
          </p:nvCxnSpPr>
          <p:spPr>
            <a:xfrm rot="5400000">
              <a:off x="5564540" y="3360534"/>
              <a:ext cx="164068" cy="734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7" idx="2"/>
              <a:endCxn id="36" idx="0"/>
            </p:cNvCxnSpPr>
            <p:nvPr/>
          </p:nvCxnSpPr>
          <p:spPr>
            <a:xfrm rot="5400000">
              <a:off x="5980062" y="3852256"/>
              <a:ext cx="164068" cy="665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8" idx="2"/>
              <a:endCxn id="37" idx="0"/>
            </p:cNvCxnSpPr>
            <p:nvPr/>
          </p:nvCxnSpPr>
          <p:spPr>
            <a:xfrm rot="5400000">
              <a:off x="6703218" y="4423012"/>
              <a:ext cx="164068" cy="2863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11" idx="2"/>
              <a:endCxn id="30" idx="0"/>
            </p:cNvCxnSpPr>
            <p:nvPr/>
          </p:nvCxnSpPr>
          <p:spPr>
            <a:xfrm rot="16200000" flipH="1">
              <a:off x="7463516" y="3795133"/>
              <a:ext cx="545068" cy="856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2" idx="2"/>
              <a:endCxn id="38" idx="0"/>
            </p:cNvCxnSpPr>
            <p:nvPr/>
          </p:nvCxnSpPr>
          <p:spPr>
            <a:xfrm rot="16200000" flipH="1">
              <a:off x="7786048" y="3372242"/>
              <a:ext cx="316468" cy="5590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3" idx="2"/>
              <a:endCxn id="39" idx="0"/>
            </p:cNvCxnSpPr>
            <p:nvPr/>
          </p:nvCxnSpPr>
          <p:spPr>
            <a:xfrm rot="16200000" flipH="1">
              <a:off x="8067662" y="2842048"/>
              <a:ext cx="164068" cy="5526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4" idx="2"/>
              <a:endCxn id="40" idx="0"/>
            </p:cNvCxnSpPr>
            <p:nvPr/>
          </p:nvCxnSpPr>
          <p:spPr>
            <a:xfrm rot="16200000" flipH="1">
              <a:off x="8472346" y="2300019"/>
              <a:ext cx="87868" cy="4936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dirty="0" err="1" smtClean="0"/>
              <a:t>XQuery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4114800" cy="54102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For-Let-Where-Return expressions</a:t>
            </a:r>
          </a:p>
          <a:p>
            <a:r>
              <a:rPr lang="en-US" dirty="0" smtClean="0"/>
              <a:t>Examples: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FOR</a:t>
            </a:r>
            <a:r>
              <a:rPr lang="en-US" dirty="0" smtClean="0"/>
              <a:t> $auth in doc(dblp.xml)//author</a:t>
            </a:r>
          </a:p>
          <a:p>
            <a:pPr>
              <a:buNone/>
            </a:pPr>
            <a:r>
              <a:rPr lang="en-US" b="1" dirty="0" smtClean="0"/>
              <a:t>LET</a:t>
            </a:r>
            <a:r>
              <a:rPr lang="en-US" dirty="0" smtClean="0"/>
              <a:t> $title=$auth/../title</a:t>
            </a:r>
          </a:p>
          <a:p>
            <a:pPr>
              <a:buNone/>
            </a:pPr>
            <a:r>
              <a:rPr lang="en-US" b="1" dirty="0" smtClean="0"/>
              <a:t>WHERE</a:t>
            </a:r>
            <a:r>
              <a:rPr lang="en-US" dirty="0" smtClean="0"/>
              <a:t> $author/../year=2009</a:t>
            </a:r>
          </a:p>
          <a:p>
            <a:pPr>
              <a:buNone/>
            </a:pPr>
            <a:r>
              <a:rPr lang="en-US" b="1" dirty="0" smtClean="0"/>
              <a:t>RETURN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&lt;author&gt;</a:t>
            </a:r>
          </a:p>
          <a:p>
            <a:pPr>
              <a:buNone/>
            </a:pPr>
            <a:r>
              <a:rPr lang="en-US" dirty="0" smtClean="0"/>
              <a:t>  &lt;name&gt;$auth/text()&lt;/name&gt;</a:t>
            </a:r>
          </a:p>
          <a:p>
            <a:pPr>
              <a:buNone/>
            </a:pPr>
            <a:r>
              <a:rPr lang="en-US" dirty="0" smtClean="0"/>
              <a:t>  &lt;title&gt;$title/text()&lt;/title&gt;</a:t>
            </a:r>
          </a:p>
          <a:p>
            <a:pPr>
              <a:buNone/>
            </a:pPr>
            <a:r>
              <a:rPr lang="en-US" dirty="0" smtClean="0"/>
              <a:t>&lt;author&gt;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FOR</a:t>
            </a:r>
            <a:r>
              <a:rPr lang="en-US" dirty="0" smtClean="0"/>
              <a:t> $auth in doc(dblp.xml)//author[../year=2009]</a:t>
            </a:r>
          </a:p>
          <a:p>
            <a:pPr>
              <a:buNone/>
            </a:pPr>
            <a:r>
              <a:rPr lang="en-US" b="1" dirty="0" smtClean="0"/>
              <a:t>RETURN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&lt;author&gt;</a:t>
            </a:r>
          </a:p>
          <a:p>
            <a:pPr>
              <a:buNone/>
            </a:pPr>
            <a:r>
              <a:rPr lang="en-US" dirty="0" smtClean="0"/>
              <a:t>  &lt;name&gt;$auth/text()&lt;/name&gt;</a:t>
            </a:r>
          </a:p>
          <a:p>
            <a:pPr>
              <a:buNone/>
            </a:pPr>
            <a:r>
              <a:rPr lang="en-US" dirty="0" smtClean="0"/>
              <a:t>  &lt;title&gt;$auth/../title/text()&lt;/title&gt;</a:t>
            </a:r>
          </a:p>
          <a:p>
            <a:pPr>
              <a:buNone/>
            </a:pPr>
            <a:r>
              <a:rPr lang="en-US" dirty="0" smtClean="0"/>
              <a:t>&lt;author&gt;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C3F4-3B6C-4222-B567-6C87F5E3AE87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114800" y="1524000"/>
            <a:ext cx="5029200" cy="3950732"/>
            <a:chOff x="4114800" y="1066800"/>
            <a:chExt cx="5029200" cy="3950732"/>
          </a:xfrm>
        </p:grpSpPr>
        <p:sp>
          <p:nvSpPr>
            <p:cNvPr id="8" name="TextBox 7"/>
            <p:cNvSpPr txBox="1"/>
            <p:nvPr/>
          </p:nvSpPr>
          <p:spPr>
            <a:xfrm>
              <a:off x="6400800" y="10668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dblp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67400" y="1600200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inproceedings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81600" y="289560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author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10400" y="3581400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title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39000" y="312420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pages</a:t>
              </a:r>
              <a:endParaRPr 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43800" y="266700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year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96200" y="2133600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booktitle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76800" y="251460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author</a:t>
              </a:r>
              <a:endParaRPr 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62600" y="327660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author</a:t>
              </a:r>
              <a:endParaRPr 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43600" y="373380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author</a:t>
              </a:r>
              <a:endParaRPr 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77000" y="411480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author</a:t>
              </a:r>
              <a:endParaRPr lang="en-US" b="1" dirty="0"/>
            </a:p>
          </p:txBody>
        </p:sp>
        <p:cxnSp>
          <p:nvCxnSpPr>
            <p:cNvPr id="19" name="Straight Connector 18"/>
            <p:cNvCxnSpPr>
              <a:stCxn id="8" idx="2"/>
              <a:endCxn id="9" idx="0"/>
            </p:cNvCxnSpPr>
            <p:nvPr/>
          </p:nvCxnSpPr>
          <p:spPr>
            <a:xfrm rot="16200000" flipH="1">
              <a:off x="6660566" y="1512355"/>
              <a:ext cx="164068" cy="116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9" idx="2"/>
            </p:cNvCxnSpPr>
            <p:nvPr/>
          </p:nvCxnSpPr>
          <p:spPr>
            <a:xfrm rot="5400000">
              <a:off x="5654374" y="1496763"/>
              <a:ext cx="621269" cy="15668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9" idx="2"/>
              <a:endCxn id="10" idx="0"/>
            </p:cNvCxnSpPr>
            <p:nvPr/>
          </p:nvCxnSpPr>
          <p:spPr>
            <a:xfrm rot="5400000">
              <a:off x="5727675" y="1874864"/>
              <a:ext cx="926068" cy="11154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9" idx="2"/>
              <a:endCxn id="16" idx="0"/>
            </p:cNvCxnSpPr>
            <p:nvPr/>
          </p:nvCxnSpPr>
          <p:spPr>
            <a:xfrm rot="5400000">
              <a:off x="5727675" y="2255864"/>
              <a:ext cx="1307068" cy="7344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9" idx="2"/>
              <a:endCxn id="17" idx="0"/>
            </p:cNvCxnSpPr>
            <p:nvPr/>
          </p:nvCxnSpPr>
          <p:spPr>
            <a:xfrm rot="5400000">
              <a:off x="5689575" y="2674964"/>
              <a:ext cx="1764268" cy="3534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9" idx="2"/>
              <a:endCxn id="18" idx="0"/>
            </p:cNvCxnSpPr>
            <p:nvPr/>
          </p:nvCxnSpPr>
          <p:spPr>
            <a:xfrm rot="16200000" flipH="1">
              <a:off x="5765774" y="2952168"/>
              <a:ext cx="2145268" cy="179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2"/>
              <a:endCxn id="11" idx="0"/>
            </p:cNvCxnSpPr>
            <p:nvPr/>
          </p:nvCxnSpPr>
          <p:spPr>
            <a:xfrm rot="16200000" flipH="1">
              <a:off x="6222230" y="2495712"/>
              <a:ext cx="1611868" cy="5595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9" idx="2"/>
              <a:endCxn id="12" idx="0"/>
            </p:cNvCxnSpPr>
            <p:nvPr/>
          </p:nvCxnSpPr>
          <p:spPr>
            <a:xfrm rot="16200000" flipH="1">
              <a:off x="6629250" y="2088692"/>
              <a:ext cx="1154668" cy="9163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9" idx="2"/>
              <a:endCxn id="13" idx="0"/>
            </p:cNvCxnSpPr>
            <p:nvPr/>
          </p:nvCxnSpPr>
          <p:spPr>
            <a:xfrm rot="16200000" flipH="1">
              <a:off x="6962160" y="1755782"/>
              <a:ext cx="697468" cy="11249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9" idx="2"/>
              <a:endCxn id="14" idx="0"/>
            </p:cNvCxnSpPr>
            <p:nvPr/>
          </p:nvCxnSpPr>
          <p:spPr>
            <a:xfrm rot="16200000" flipH="1">
              <a:off x="7426888" y="1291054"/>
              <a:ext cx="164068" cy="15210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91000" y="2971800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Oktie</a:t>
              </a:r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15200" y="4495800"/>
              <a:ext cx="1697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 framework…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24400" y="1905000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@key</a:t>
              </a:r>
              <a:endParaRPr lang="en-US" b="1" dirty="0"/>
            </a:p>
          </p:txBody>
        </p:sp>
        <p:cxnSp>
          <p:nvCxnSpPr>
            <p:cNvPr id="32" name="Straight Connector 31"/>
            <p:cNvCxnSpPr>
              <a:stCxn id="9" idx="2"/>
              <a:endCxn id="31" idx="3"/>
            </p:cNvCxnSpPr>
            <p:nvPr/>
          </p:nvCxnSpPr>
          <p:spPr>
            <a:xfrm rot="5400000">
              <a:off x="6073242" y="1414497"/>
              <a:ext cx="120134" cy="12302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114800" y="243840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conf…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95800" y="3352800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Anast</a:t>
              </a:r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48200" y="3810000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Lipyeow</a:t>
              </a:r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81600" y="4267200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Renee…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48400" y="4648200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Min…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72400" y="381000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1027-..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77200" y="320040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2009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382253" y="25908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CIKM</a:t>
              </a:r>
              <a:endParaRPr lang="en-US" dirty="0"/>
            </a:p>
          </p:txBody>
        </p:sp>
        <p:cxnSp>
          <p:nvCxnSpPr>
            <p:cNvPr id="41" name="Straight Connector 40"/>
            <p:cNvCxnSpPr>
              <a:stCxn id="31" idx="2"/>
              <a:endCxn id="33" idx="0"/>
            </p:cNvCxnSpPr>
            <p:nvPr/>
          </p:nvCxnSpPr>
          <p:spPr>
            <a:xfrm rot="5400000">
              <a:off x="4748897" y="2065993"/>
              <a:ext cx="164068" cy="5807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5" idx="2"/>
              <a:endCxn id="29" idx="0"/>
            </p:cNvCxnSpPr>
            <p:nvPr/>
          </p:nvCxnSpPr>
          <p:spPr>
            <a:xfrm rot="5400000">
              <a:off x="4954196" y="2597790"/>
              <a:ext cx="87868" cy="6601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0" idx="2"/>
              <a:endCxn id="34" idx="0"/>
            </p:cNvCxnSpPr>
            <p:nvPr/>
          </p:nvCxnSpPr>
          <p:spPr>
            <a:xfrm rot="5400000">
              <a:off x="5271820" y="2991614"/>
              <a:ext cx="87868" cy="6345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16" idx="2"/>
              <a:endCxn id="35" idx="0"/>
            </p:cNvCxnSpPr>
            <p:nvPr/>
          </p:nvCxnSpPr>
          <p:spPr>
            <a:xfrm rot="5400000">
              <a:off x="5564540" y="3360534"/>
              <a:ext cx="164068" cy="734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7" idx="2"/>
              <a:endCxn id="36" idx="0"/>
            </p:cNvCxnSpPr>
            <p:nvPr/>
          </p:nvCxnSpPr>
          <p:spPr>
            <a:xfrm rot="5400000">
              <a:off x="5980062" y="3852256"/>
              <a:ext cx="164068" cy="665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8" idx="2"/>
              <a:endCxn id="37" idx="0"/>
            </p:cNvCxnSpPr>
            <p:nvPr/>
          </p:nvCxnSpPr>
          <p:spPr>
            <a:xfrm rot="5400000">
              <a:off x="6703218" y="4423012"/>
              <a:ext cx="164068" cy="2863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11" idx="2"/>
              <a:endCxn id="30" idx="0"/>
            </p:cNvCxnSpPr>
            <p:nvPr/>
          </p:nvCxnSpPr>
          <p:spPr>
            <a:xfrm rot="16200000" flipH="1">
              <a:off x="7463516" y="3795133"/>
              <a:ext cx="545068" cy="856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2" idx="2"/>
              <a:endCxn id="38" idx="0"/>
            </p:cNvCxnSpPr>
            <p:nvPr/>
          </p:nvCxnSpPr>
          <p:spPr>
            <a:xfrm rot="16200000" flipH="1">
              <a:off x="7786048" y="3372242"/>
              <a:ext cx="316468" cy="5590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3" idx="2"/>
              <a:endCxn id="39" idx="0"/>
            </p:cNvCxnSpPr>
            <p:nvPr/>
          </p:nvCxnSpPr>
          <p:spPr>
            <a:xfrm rot="16200000" flipH="1">
              <a:off x="8067662" y="2842048"/>
              <a:ext cx="164068" cy="5526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4" idx="2"/>
              <a:endCxn id="40" idx="0"/>
            </p:cNvCxnSpPr>
            <p:nvPr/>
          </p:nvCxnSpPr>
          <p:spPr>
            <a:xfrm rot="16200000" flipH="1">
              <a:off x="8472346" y="2300019"/>
              <a:ext cx="87868" cy="4936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XML &amp; RDBMS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How do we store XML in DBMS ?</a:t>
            </a:r>
          </a:p>
          <a:p>
            <a:r>
              <a:rPr lang="en-US" dirty="0" smtClean="0"/>
              <a:t>Inherent mismatch between relational model and XML data model</a:t>
            </a:r>
          </a:p>
          <a:p>
            <a:r>
              <a:rPr lang="en-US" dirty="0" smtClean="0"/>
              <a:t>Approach #1: BLOBs</a:t>
            </a:r>
          </a:p>
          <a:p>
            <a:pPr lvl="1"/>
            <a:r>
              <a:rPr lang="en-US" dirty="0" smtClean="0"/>
              <a:t>Parse on demand</a:t>
            </a:r>
          </a:p>
          <a:p>
            <a:r>
              <a:rPr lang="en-US" dirty="0" smtClean="0"/>
              <a:t>Approach #2: shredding</a:t>
            </a:r>
          </a:p>
          <a:p>
            <a:pPr lvl="1"/>
            <a:r>
              <a:rPr lang="en-US" dirty="0" smtClean="0"/>
              <a:t>Decompose XML data to multiple tables</a:t>
            </a:r>
          </a:p>
          <a:p>
            <a:pPr lvl="1"/>
            <a:r>
              <a:rPr lang="en-US" dirty="0" smtClean="0"/>
              <a:t>Translate XML queries to SQL on those tables</a:t>
            </a:r>
          </a:p>
          <a:p>
            <a:r>
              <a:rPr lang="en-US" dirty="0" smtClean="0"/>
              <a:t>Approach #3: Native XML store</a:t>
            </a:r>
          </a:p>
          <a:p>
            <a:pPr lvl="1"/>
            <a:r>
              <a:rPr lang="en-US" dirty="0" smtClean="0"/>
              <a:t>Hybrid storage &amp; query engine</a:t>
            </a:r>
          </a:p>
          <a:p>
            <a:pPr lvl="1"/>
            <a:r>
              <a:rPr lang="en-US" dirty="0" smtClean="0"/>
              <a:t>Columns of type XML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C3F4-3B6C-4222-B567-6C87F5E3AE8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SimSun" pitchFamily="2" charset="-122"/>
              </a:rPr>
              <a:t>DB2’s Hybrid Relational-XML Engine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C3F4-3B6C-4222-B567-6C87F5E3AE87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4495800" y="1828800"/>
            <a:ext cx="4419600" cy="2133600"/>
            <a:chOff x="1680" y="2688"/>
            <a:chExt cx="2784" cy="1344"/>
          </a:xfrm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1680" y="2688"/>
              <a:ext cx="2784" cy="1344"/>
            </a:xfrm>
            <a:prstGeom prst="flowChartMagneticDisk">
              <a:avLst/>
            </a:prstGeom>
            <a:solidFill>
              <a:srgbClr val="9933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680" y="3696"/>
              <a:ext cx="1872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latin typeface="Arial" pitchFamily="34" charset="0"/>
                </a:rPr>
                <a:t>Hybrid Relational-XML data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655" y="3444"/>
              <a:ext cx="417" cy="172"/>
            </a:xfrm>
            <a:prstGeom prst="rect">
              <a:avLst/>
            </a:prstGeom>
            <a:solidFill>
              <a:schemeClr val="accent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2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15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655" y="3272"/>
              <a:ext cx="417" cy="172"/>
            </a:xfrm>
            <a:prstGeom prst="rect">
              <a:avLst/>
            </a:prstGeom>
            <a:solidFill>
              <a:schemeClr val="accent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2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20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655" y="3100"/>
              <a:ext cx="417" cy="172"/>
            </a:xfrm>
            <a:prstGeom prst="rect">
              <a:avLst/>
            </a:prstGeom>
            <a:solidFill>
              <a:schemeClr val="accent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2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30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655" y="2928"/>
              <a:ext cx="417" cy="172"/>
            </a:xfrm>
            <a:prstGeom prst="rect">
              <a:avLst/>
            </a:prstGeom>
            <a:solidFill>
              <a:schemeClr val="accent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2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price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072" y="3444"/>
              <a:ext cx="417" cy="172"/>
            </a:xfrm>
            <a:prstGeom prst="rect">
              <a:avLst/>
            </a:prstGeom>
            <a:solidFill>
              <a:schemeClr val="accent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itchFamily="2" charset="2"/>
                <a:buNone/>
              </a:pPr>
              <a:endParaRPr lang="en-US"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072" y="3272"/>
              <a:ext cx="417" cy="172"/>
            </a:xfrm>
            <a:prstGeom prst="rect">
              <a:avLst/>
            </a:prstGeom>
            <a:solidFill>
              <a:schemeClr val="accent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itchFamily="2" charset="2"/>
                <a:buNone/>
              </a:pPr>
              <a:endParaRPr lang="en-US"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072" y="3100"/>
              <a:ext cx="417" cy="172"/>
            </a:xfrm>
            <a:prstGeom prst="rect">
              <a:avLst/>
            </a:prstGeom>
            <a:solidFill>
              <a:schemeClr val="accent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itchFamily="2" charset="2"/>
                <a:buNone/>
              </a:pPr>
              <a:endParaRPr lang="en-US"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072" y="2928"/>
              <a:ext cx="417" cy="172"/>
            </a:xfrm>
            <a:prstGeom prst="rect">
              <a:avLst/>
            </a:prstGeom>
            <a:solidFill>
              <a:schemeClr val="accent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2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detail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083" y="3444"/>
              <a:ext cx="572" cy="172"/>
            </a:xfrm>
            <a:prstGeom prst="rect">
              <a:avLst/>
            </a:prstGeom>
            <a:solidFill>
              <a:schemeClr val="accent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2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Zinfandel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872" y="3444"/>
              <a:ext cx="211" cy="172"/>
            </a:xfrm>
            <a:prstGeom prst="rect">
              <a:avLst/>
            </a:prstGeom>
            <a:solidFill>
              <a:schemeClr val="accent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2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083" y="3272"/>
              <a:ext cx="572" cy="172"/>
            </a:xfrm>
            <a:prstGeom prst="rect">
              <a:avLst/>
            </a:prstGeom>
            <a:solidFill>
              <a:schemeClr val="accent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2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Riesling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872" y="3272"/>
              <a:ext cx="211" cy="172"/>
            </a:xfrm>
            <a:prstGeom prst="rect">
              <a:avLst/>
            </a:prstGeom>
            <a:solidFill>
              <a:schemeClr val="accent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2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083" y="3100"/>
              <a:ext cx="572" cy="172"/>
            </a:xfrm>
            <a:prstGeom prst="rect">
              <a:avLst/>
            </a:prstGeom>
            <a:solidFill>
              <a:schemeClr val="accent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2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Burgundy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872" y="3100"/>
              <a:ext cx="211" cy="172"/>
            </a:xfrm>
            <a:prstGeom prst="rect">
              <a:avLst/>
            </a:prstGeom>
            <a:solidFill>
              <a:schemeClr val="accent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2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083" y="2928"/>
              <a:ext cx="572" cy="172"/>
            </a:xfrm>
            <a:prstGeom prst="rect">
              <a:avLst/>
            </a:prstGeom>
            <a:solidFill>
              <a:schemeClr val="accent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2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type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872" y="2928"/>
              <a:ext cx="211" cy="172"/>
            </a:xfrm>
            <a:prstGeom prst="rect">
              <a:avLst/>
            </a:prstGeom>
            <a:solidFill>
              <a:schemeClr val="accent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35000"/>
                </a:spcBef>
                <a:spcAft>
                  <a:spcPct val="15000"/>
                </a:spcAft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2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id</a:t>
              </a: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1872" y="2928"/>
              <a:ext cx="161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1872" y="3100"/>
              <a:ext cx="16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1872" y="3272"/>
              <a:ext cx="16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1872" y="3444"/>
              <a:ext cx="16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1872" y="3616"/>
              <a:ext cx="161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1872" y="2928"/>
              <a:ext cx="0" cy="6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2083" y="2928"/>
              <a:ext cx="0" cy="6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2655" y="2928"/>
              <a:ext cx="0" cy="6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3489" y="2928"/>
              <a:ext cx="0" cy="6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3072" y="2928"/>
              <a:ext cx="0" cy="6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auto">
            <a:xfrm>
              <a:off x="4004" y="2880"/>
              <a:ext cx="152" cy="137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solidFill>
                    <a:schemeClr val="bg1"/>
                  </a:solidFill>
                  <a:latin typeface="Arial" pitchFamily="34" charset="0"/>
                </a:rPr>
                <a:t>A</a:t>
              </a:r>
            </a:p>
          </p:txBody>
        </p:sp>
        <p:cxnSp>
          <p:nvCxnSpPr>
            <p:cNvPr id="38" name="AutoShape 38"/>
            <p:cNvCxnSpPr>
              <a:cxnSpLocks noChangeShapeType="1"/>
              <a:stCxn id="42" idx="0"/>
              <a:endCxn id="37" idx="3"/>
            </p:cNvCxnSpPr>
            <p:nvPr/>
          </p:nvCxnSpPr>
          <p:spPr bwMode="auto">
            <a:xfrm flipV="1">
              <a:off x="3868" y="2997"/>
              <a:ext cx="158" cy="1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9" name="AutoShape 39"/>
            <p:cNvCxnSpPr>
              <a:cxnSpLocks noChangeShapeType="1"/>
              <a:stCxn id="43" idx="1"/>
              <a:endCxn id="37" idx="5"/>
            </p:cNvCxnSpPr>
            <p:nvPr/>
          </p:nvCxnSpPr>
          <p:spPr bwMode="auto">
            <a:xfrm flipH="1" flipV="1">
              <a:off x="4134" y="2997"/>
              <a:ext cx="105" cy="12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0" name="Oval 40"/>
            <p:cNvSpPr>
              <a:spLocks noChangeArrowheads="1"/>
            </p:cNvSpPr>
            <p:nvPr/>
          </p:nvSpPr>
          <p:spPr bwMode="auto">
            <a:xfrm>
              <a:off x="4004" y="3099"/>
              <a:ext cx="152" cy="138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solidFill>
                    <a:schemeClr val="bg1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auto">
            <a:xfrm>
              <a:off x="4004" y="3319"/>
              <a:ext cx="152" cy="137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solidFill>
                    <a:schemeClr val="bg1"/>
                  </a:solidFill>
                  <a:latin typeface="Arial" pitchFamily="34" charset="0"/>
                </a:rPr>
                <a:t>D</a:t>
              </a: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3792" y="3099"/>
              <a:ext cx="152" cy="138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solidFill>
                    <a:schemeClr val="bg1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auto">
            <a:xfrm>
              <a:off x="4216" y="3099"/>
              <a:ext cx="152" cy="138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solidFill>
                    <a:schemeClr val="bg1"/>
                  </a:solidFill>
                  <a:latin typeface="Arial" pitchFamily="34" charset="0"/>
                </a:rPr>
                <a:t>C</a:t>
              </a:r>
            </a:p>
          </p:txBody>
        </p:sp>
        <p:cxnSp>
          <p:nvCxnSpPr>
            <p:cNvPr id="44" name="AutoShape 44"/>
            <p:cNvCxnSpPr>
              <a:cxnSpLocks noChangeShapeType="1"/>
              <a:stCxn id="40" idx="0"/>
              <a:endCxn id="37" idx="4"/>
            </p:cNvCxnSpPr>
            <p:nvPr/>
          </p:nvCxnSpPr>
          <p:spPr bwMode="auto">
            <a:xfrm flipV="1">
              <a:off x="4080" y="3017"/>
              <a:ext cx="0" cy="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5" name="AutoShape 45"/>
            <p:cNvCxnSpPr>
              <a:cxnSpLocks noChangeShapeType="1"/>
              <a:stCxn id="41" idx="0"/>
              <a:endCxn id="40" idx="4"/>
            </p:cNvCxnSpPr>
            <p:nvPr/>
          </p:nvCxnSpPr>
          <p:spPr bwMode="auto">
            <a:xfrm flipV="1">
              <a:off x="4080" y="3237"/>
              <a:ext cx="0" cy="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" name="Oval 46"/>
            <p:cNvSpPr>
              <a:spLocks noChangeArrowheads="1"/>
            </p:cNvSpPr>
            <p:nvPr/>
          </p:nvSpPr>
          <p:spPr bwMode="auto">
            <a:xfrm>
              <a:off x="4216" y="3319"/>
              <a:ext cx="152" cy="137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solidFill>
                    <a:schemeClr val="bg1"/>
                  </a:solidFill>
                  <a:latin typeface="Arial" pitchFamily="34" charset="0"/>
                </a:rPr>
                <a:t>D</a:t>
              </a:r>
            </a:p>
          </p:txBody>
        </p:sp>
        <p:cxnSp>
          <p:nvCxnSpPr>
            <p:cNvPr id="47" name="AutoShape 47"/>
            <p:cNvCxnSpPr>
              <a:cxnSpLocks noChangeShapeType="1"/>
              <a:stCxn id="46" idx="0"/>
              <a:endCxn id="43" idx="4"/>
            </p:cNvCxnSpPr>
            <p:nvPr/>
          </p:nvCxnSpPr>
          <p:spPr bwMode="auto">
            <a:xfrm flipV="1">
              <a:off x="4292" y="3237"/>
              <a:ext cx="0" cy="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3264" y="2880"/>
              <a:ext cx="720" cy="296"/>
            </a:xfrm>
            <a:custGeom>
              <a:avLst/>
              <a:gdLst/>
              <a:ahLst/>
              <a:cxnLst>
                <a:cxn ang="0">
                  <a:pos x="0" y="264"/>
                </a:cxn>
                <a:cxn ang="0">
                  <a:pos x="144" y="264"/>
                </a:cxn>
                <a:cxn ang="0">
                  <a:pos x="288" y="216"/>
                </a:cxn>
                <a:cxn ang="0">
                  <a:pos x="432" y="24"/>
                </a:cxn>
                <a:cxn ang="0">
                  <a:pos x="672" y="72"/>
                </a:cxn>
              </a:cxnLst>
              <a:rect l="0" t="0" r="r" b="b"/>
              <a:pathLst>
                <a:path w="672" h="272">
                  <a:moveTo>
                    <a:pt x="0" y="264"/>
                  </a:moveTo>
                  <a:cubicBezTo>
                    <a:pt x="48" y="268"/>
                    <a:pt x="96" y="272"/>
                    <a:pt x="144" y="264"/>
                  </a:cubicBezTo>
                  <a:cubicBezTo>
                    <a:pt x="192" y="256"/>
                    <a:pt x="240" y="256"/>
                    <a:pt x="288" y="216"/>
                  </a:cubicBezTo>
                  <a:cubicBezTo>
                    <a:pt x="336" y="176"/>
                    <a:pt x="368" y="48"/>
                    <a:pt x="432" y="24"/>
                  </a:cubicBezTo>
                  <a:cubicBezTo>
                    <a:pt x="496" y="0"/>
                    <a:pt x="584" y="36"/>
                    <a:pt x="672" y="72"/>
                  </a:cubicBezTo>
                </a:path>
              </a:pathLst>
            </a:custGeom>
            <a:noFill/>
            <a:ln w="5080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9" name="Oval 50"/>
            <p:cNvSpPr>
              <a:spLocks noChangeArrowheads="1"/>
            </p:cNvSpPr>
            <p:nvPr/>
          </p:nvSpPr>
          <p:spPr bwMode="auto">
            <a:xfrm>
              <a:off x="3812" y="3312"/>
              <a:ext cx="152" cy="137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solidFill>
                    <a:schemeClr val="bg1"/>
                  </a:solidFill>
                  <a:latin typeface="Arial" pitchFamily="34" charset="0"/>
                </a:rPr>
                <a:t>A</a:t>
              </a:r>
            </a:p>
          </p:txBody>
        </p:sp>
        <p:cxnSp>
          <p:nvCxnSpPr>
            <p:cNvPr id="50" name="AutoShape 51"/>
            <p:cNvCxnSpPr>
              <a:cxnSpLocks noChangeShapeType="1"/>
              <a:stCxn id="54" idx="0"/>
              <a:endCxn id="49" idx="3"/>
            </p:cNvCxnSpPr>
            <p:nvPr/>
          </p:nvCxnSpPr>
          <p:spPr bwMode="auto">
            <a:xfrm flipV="1">
              <a:off x="3676" y="3429"/>
              <a:ext cx="158" cy="1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" name="AutoShape 52"/>
            <p:cNvCxnSpPr>
              <a:cxnSpLocks noChangeShapeType="1"/>
              <a:stCxn id="55" idx="1"/>
              <a:endCxn id="49" idx="5"/>
            </p:cNvCxnSpPr>
            <p:nvPr/>
          </p:nvCxnSpPr>
          <p:spPr bwMode="auto">
            <a:xfrm flipH="1" flipV="1">
              <a:off x="3942" y="3429"/>
              <a:ext cx="105" cy="12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52" name="Oval 53"/>
            <p:cNvSpPr>
              <a:spLocks noChangeArrowheads="1"/>
            </p:cNvSpPr>
            <p:nvPr/>
          </p:nvSpPr>
          <p:spPr bwMode="auto">
            <a:xfrm>
              <a:off x="3812" y="3531"/>
              <a:ext cx="152" cy="138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solidFill>
                    <a:schemeClr val="bg1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53" name="Oval 54"/>
            <p:cNvSpPr>
              <a:spLocks noChangeArrowheads="1"/>
            </p:cNvSpPr>
            <p:nvPr/>
          </p:nvSpPr>
          <p:spPr bwMode="auto">
            <a:xfrm>
              <a:off x="3812" y="3751"/>
              <a:ext cx="152" cy="137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solidFill>
                    <a:schemeClr val="bg1"/>
                  </a:solidFill>
                  <a:latin typeface="Arial" pitchFamily="34" charset="0"/>
                </a:rPr>
                <a:t>D</a:t>
              </a:r>
            </a:p>
          </p:txBody>
        </p:sp>
        <p:sp>
          <p:nvSpPr>
            <p:cNvPr id="54" name="Oval 55"/>
            <p:cNvSpPr>
              <a:spLocks noChangeArrowheads="1"/>
            </p:cNvSpPr>
            <p:nvPr/>
          </p:nvSpPr>
          <p:spPr bwMode="auto">
            <a:xfrm>
              <a:off x="3600" y="3531"/>
              <a:ext cx="152" cy="138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solidFill>
                    <a:schemeClr val="bg1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55" name="Oval 56"/>
            <p:cNvSpPr>
              <a:spLocks noChangeArrowheads="1"/>
            </p:cNvSpPr>
            <p:nvPr/>
          </p:nvSpPr>
          <p:spPr bwMode="auto">
            <a:xfrm>
              <a:off x="4024" y="3531"/>
              <a:ext cx="152" cy="138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solidFill>
                    <a:schemeClr val="bg1"/>
                  </a:solidFill>
                  <a:latin typeface="Arial" pitchFamily="34" charset="0"/>
                </a:rPr>
                <a:t>C</a:t>
              </a:r>
            </a:p>
          </p:txBody>
        </p:sp>
        <p:cxnSp>
          <p:nvCxnSpPr>
            <p:cNvPr id="56" name="AutoShape 57"/>
            <p:cNvCxnSpPr>
              <a:cxnSpLocks noChangeShapeType="1"/>
              <a:stCxn id="52" idx="0"/>
              <a:endCxn id="49" idx="4"/>
            </p:cNvCxnSpPr>
            <p:nvPr/>
          </p:nvCxnSpPr>
          <p:spPr bwMode="auto">
            <a:xfrm flipV="1">
              <a:off x="3888" y="3449"/>
              <a:ext cx="0" cy="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7" name="AutoShape 58"/>
            <p:cNvCxnSpPr>
              <a:cxnSpLocks noChangeShapeType="1"/>
              <a:stCxn id="53" idx="0"/>
              <a:endCxn id="52" idx="4"/>
            </p:cNvCxnSpPr>
            <p:nvPr/>
          </p:nvCxnSpPr>
          <p:spPr bwMode="auto">
            <a:xfrm flipV="1">
              <a:off x="3888" y="3669"/>
              <a:ext cx="0" cy="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58" name="Oval 59"/>
            <p:cNvSpPr>
              <a:spLocks noChangeArrowheads="1"/>
            </p:cNvSpPr>
            <p:nvPr/>
          </p:nvSpPr>
          <p:spPr bwMode="auto">
            <a:xfrm>
              <a:off x="4024" y="3751"/>
              <a:ext cx="152" cy="137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solidFill>
                    <a:schemeClr val="bg1"/>
                  </a:solidFill>
                  <a:latin typeface="Arial" pitchFamily="34" charset="0"/>
                </a:rPr>
                <a:t>D</a:t>
              </a:r>
            </a:p>
          </p:txBody>
        </p:sp>
        <p:cxnSp>
          <p:nvCxnSpPr>
            <p:cNvPr id="59" name="AutoShape 60"/>
            <p:cNvCxnSpPr>
              <a:cxnSpLocks noChangeShapeType="1"/>
              <a:stCxn id="58" idx="0"/>
              <a:endCxn id="55" idx="4"/>
            </p:cNvCxnSpPr>
            <p:nvPr/>
          </p:nvCxnSpPr>
          <p:spPr bwMode="auto">
            <a:xfrm flipV="1">
              <a:off x="4100" y="3669"/>
              <a:ext cx="0" cy="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60" name="Freeform 61"/>
            <p:cNvSpPr>
              <a:spLocks/>
            </p:cNvSpPr>
            <p:nvPr/>
          </p:nvSpPr>
          <p:spPr bwMode="auto">
            <a:xfrm>
              <a:off x="3312" y="3264"/>
              <a:ext cx="528" cy="96"/>
            </a:xfrm>
            <a:custGeom>
              <a:avLst/>
              <a:gdLst/>
              <a:ahLst/>
              <a:cxnLst>
                <a:cxn ang="0">
                  <a:pos x="0" y="264"/>
                </a:cxn>
                <a:cxn ang="0">
                  <a:pos x="144" y="264"/>
                </a:cxn>
                <a:cxn ang="0">
                  <a:pos x="288" y="216"/>
                </a:cxn>
                <a:cxn ang="0">
                  <a:pos x="432" y="24"/>
                </a:cxn>
                <a:cxn ang="0">
                  <a:pos x="672" y="72"/>
                </a:cxn>
              </a:cxnLst>
              <a:rect l="0" t="0" r="r" b="b"/>
              <a:pathLst>
                <a:path w="672" h="272">
                  <a:moveTo>
                    <a:pt x="0" y="264"/>
                  </a:moveTo>
                  <a:cubicBezTo>
                    <a:pt x="48" y="268"/>
                    <a:pt x="96" y="272"/>
                    <a:pt x="144" y="264"/>
                  </a:cubicBezTo>
                  <a:cubicBezTo>
                    <a:pt x="192" y="256"/>
                    <a:pt x="240" y="256"/>
                    <a:pt x="288" y="216"/>
                  </a:cubicBezTo>
                  <a:cubicBezTo>
                    <a:pt x="336" y="176"/>
                    <a:pt x="368" y="48"/>
                    <a:pt x="432" y="24"/>
                  </a:cubicBezTo>
                  <a:cubicBezTo>
                    <a:pt x="496" y="0"/>
                    <a:pt x="584" y="36"/>
                    <a:pt x="672" y="72"/>
                  </a:cubicBezTo>
                </a:path>
              </a:pathLst>
            </a:custGeom>
            <a:noFill/>
            <a:ln w="5080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1" name="Text Box 62"/>
            <p:cNvSpPr txBox="1">
              <a:spLocks noChangeArrowheads="1"/>
            </p:cNvSpPr>
            <p:nvPr/>
          </p:nvSpPr>
          <p:spPr bwMode="auto">
            <a:xfrm>
              <a:off x="2976" y="2736"/>
              <a:ext cx="816" cy="2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latin typeface="Arial" pitchFamily="34" charset="0"/>
                </a:rPr>
                <a:t>DB2/XML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81000" y="914400"/>
            <a:ext cx="75438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b="1" dirty="0" smtClean="0">
                <a:ea typeface="SimSun" pitchFamily="2" charset="-122"/>
              </a:rPr>
              <a:t>CREATE TABLE </a:t>
            </a:r>
            <a:r>
              <a:rPr lang="en-US" altLang="zh-CN" dirty="0" smtClean="0">
                <a:ea typeface="SimSun" pitchFamily="2" charset="-122"/>
              </a:rPr>
              <a:t>Product( id INTEGER, Specs XML );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1000" y="1600200"/>
            <a:ext cx="3962399" cy="480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b="1" dirty="0" smtClean="0">
                <a:ea typeface="SimSun" pitchFamily="2" charset="-122"/>
              </a:rPr>
              <a:t>INSERT </a:t>
            </a:r>
            <a:r>
              <a:rPr lang="en-US" altLang="zh-CN" dirty="0" smtClean="0">
                <a:ea typeface="SimSun" pitchFamily="2" charset="-122"/>
              </a:rPr>
              <a:t>INTO</a:t>
            </a:r>
            <a:r>
              <a:rPr lang="en-US" altLang="zh-CN" b="1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Product </a:t>
            </a:r>
            <a:r>
              <a:rPr lang="en-US" altLang="zh-CN" b="1" dirty="0" smtClean="0">
                <a:ea typeface="SimSun" pitchFamily="2" charset="-122"/>
              </a:rPr>
              <a:t>VALUES</a:t>
            </a:r>
            <a:r>
              <a:rPr lang="en-US" altLang="zh-CN" dirty="0" smtClean="0">
                <a:ea typeface="SimSun" pitchFamily="2" charset="-122"/>
              </a:rPr>
              <a:t>(1, </a:t>
            </a:r>
          </a:p>
          <a:p>
            <a:pPr>
              <a:lnSpc>
                <a:spcPct val="80000"/>
              </a:lnSpc>
            </a:pPr>
            <a:r>
              <a:rPr lang="en-US" altLang="zh-CN" b="1" dirty="0" smtClean="0">
                <a:ea typeface="SimSun" pitchFamily="2" charset="-122"/>
              </a:rPr>
              <a:t>  </a:t>
            </a:r>
            <a:r>
              <a:rPr lang="en-US" altLang="zh-CN" b="1" dirty="0" err="1" smtClean="0">
                <a:ea typeface="SimSun" pitchFamily="2" charset="-122"/>
              </a:rPr>
              <a:t>XMLParse</a:t>
            </a:r>
            <a:r>
              <a:rPr lang="en-US" altLang="zh-CN" dirty="0" smtClean="0">
                <a:ea typeface="SimSun" pitchFamily="2" charset="-122"/>
              </a:rPr>
              <a:t>(  DOCUMENT</a:t>
            </a:r>
          </a:p>
          <a:p>
            <a:pPr>
              <a:lnSpc>
                <a:spcPct val="80000"/>
              </a:lnSpc>
            </a:pPr>
            <a:r>
              <a:rPr lang="en-US" altLang="zh-CN" dirty="0" smtClean="0">
                <a:ea typeface="SimSun" pitchFamily="2" charset="-122"/>
              </a:rPr>
              <a:t>’&lt;?xml version=’1.0’&gt;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 smtClean="0">
                <a:ea typeface="SimSun" pitchFamily="2" charset="-122"/>
              </a:rPr>
              <a:t>       &lt;</a:t>
            </a:r>
            <a:r>
              <a:rPr lang="en-US" altLang="zh-CN" dirty="0" err="1" smtClean="0">
                <a:ea typeface="SimSun" pitchFamily="2" charset="-122"/>
              </a:rPr>
              <a:t>ProductInfo</a:t>
            </a:r>
            <a:r>
              <a:rPr lang="en-US" altLang="zh-CN" dirty="0" smtClean="0">
                <a:ea typeface="SimSun" pitchFamily="2" charset="-122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ea typeface="SimSun" pitchFamily="2" charset="-122"/>
              </a:rPr>
              <a:t>          </a:t>
            </a:r>
            <a:r>
              <a:rPr lang="en-US" dirty="0" smtClean="0"/>
              <a:t>&lt;Model&gt;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             &lt;Brand&gt;Panasonic&lt;/Brand&gt;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             &lt;</a:t>
            </a:r>
            <a:r>
              <a:rPr lang="en-US" dirty="0" err="1" smtClean="0"/>
              <a:t>ModelID</a:t>
            </a:r>
            <a:r>
              <a:rPr lang="en-US" dirty="0" smtClean="0"/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                 TH-58PH10UK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             &lt;/</a:t>
            </a:r>
            <a:r>
              <a:rPr lang="en-US" dirty="0" err="1" smtClean="0"/>
              <a:t>ModelID</a:t>
            </a:r>
            <a:r>
              <a:rPr lang="en-US" dirty="0" smtClean="0"/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          &lt;/Model&gt;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          &lt;Display&gt;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             &lt;</a:t>
            </a:r>
            <a:r>
              <a:rPr lang="en-US" dirty="0" err="1" smtClean="0"/>
              <a:t>ScreenSize</a:t>
            </a:r>
            <a:r>
              <a:rPr lang="en-US" dirty="0" smtClean="0"/>
              <a:t>&gt;58in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             &lt;/</a:t>
            </a:r>
            <a:r>
              <a:rPr lang="en-US" dirty="0" err="1" smtClean="0"/>
              <a:t>ScreenSize</a:t>
            </a:r>
            <a:r>
              <a:rPr lang="en-US" dirty="0" smtClean="0"/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             &lt;</a:t>
            </a:r>
            <a:r>
              <a:rPr lang="en-US" dirty="0" err="1" smtClean="0"/>
              <a:t>AspectRatio</a:t>
            </a:r>
            <a:r>
              <a:rPr lang="en-US" dirty="0" smtClean="0"/>
              <a:t>&gt;16:9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             &lt;/</a:t>
            </a:r>
            <a:r>
              <a:rPr lang="en-US" dirty="0" err="1" smtClean="0"/>
              <a:t>AspectRatio</a:t>
            </a:r>
            <a:r>
              <a:rPr lang="en-US" dirty="0" smtClean="0"/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             &lt;Resolution&gt;1366 x 768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             &lt;/Resolution&gt;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              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 smtClean="0">
                <a:ea typeface="SimSun" pitchFamily="2" charset="-122"/>
              </a:rPr>
              <a:t>        &lt;/</a:t>
            </a:r>
            <a:r>
              <a:rPr lang="en-US" altLang="zh-CN" dirty="0" err="1" smtClean="0">
                <a:ea typeface="SimSun" pitchFamily="2" charset="-122"/>
              </a:rPr>
              <a:t>ProductInfo</a:t>
            </a:r>
            <a:r>
              <a:rPr lang="en-US" altLang="zh-CN" dirty="0" smtClean="0">
                <a:ea typeface="SimSun" pitchFamily="2" charset="-122"/>
              </a:rPr>
              <a:t>&gt;’)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 smtClean="0">
                <a:ea typeface="SimSun" pitchFamily="2" charset="-122"/>
              </a:rPr>
              <a:t>    );</a:t>
            </a:r>
          </a:p>
          <a:p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495800" y="4267200"/>
            <a:ext cx="4419600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ea typeface="SimSun" pitchFamily="2" charset="-122"/>
              </a:rPr>
              <a:t>SELECT </a:t>
            </a:r>
            <a:r>
              <a:rPr lang="en-US" altLang="zh-CN" dirty="0" smtClean="0">
                <a:ea typeface="SimSun" pitchFamily="2" charset="-122"/>
              </a:rPr>
              <a:t>id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altLang="zh-CN" b="1" dirty="0" smtClean="0">
                <a:ea typeface="SimSun" pitchFamily="2" charset="-122"/>
              </a:rPr>
              <a:t>FROM</a:t>
            </a:r>
            <a:r>
              <a:rPr lang="en-US" altLang="zh-CN" dirty="0" smtClean="0">
                <a:ea typeface="SimSun" pitchFamily="2" charset="-122"/>
              </a:rPr>
              <a:t> Product AS P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altLang="zh-CN" b="1" dirty="0" smtClean="0">
                <a:ea typeface="SimSun" pitchFamily="2" charset="-122"/>
              </a:rPr>
              <a:t>WHERE</a:t>
            </a:r>
            <a:r>
              <a:rPr lang="en-US" altLang="zh-CN" dirty="0" smtClean="0">
                <a:ea typeface="SimSun" pitchFamily="2" charset="-122"/>
              </a:rPr>
              <a:t> </a:t>
            </a:r>
            <a:r>
              <a:rPr lang="en-US" altLang="zh-CN" b="1" dirty="0" err="1" smtClean="0">
                <a:ea typeface="SimSun" pitchFamily="2" charset="-122"/>
              </a:rPr>
              <a:t>XMLExists</a:t>
            </a:r>
            <a:r>
              <a:rPr lang="en-US" altLang="zh-CN" dirty="0" smtClean="0">
                <a:ea typeface="SimSun" pitchFamily="2" charset="-122"/>
              </a:rPr>
              <a:t>(‘$t/</a:t>
            </a:r>
            <a:r>
              <a:rPr lang="en-US" altLang="zh-CN" dirty="0" err="1" smtClean="0">
                <a:ea typeface="SimSun" pitchFamily="2" charset="-122"/>
              </a:rPr>
              <a:t>ProductInfo</a:t>
            </a:r>
            <a:r>
              <a:rPr lang="en-US" altLang="zh-CN" dirty="0" smtClean="0">
                <a:ea typeface="SimSun" pitchFamily="2" charset="-122"/>
              </a:rPr>
              <a:t>/Model/Brand/Panasonic’ PASSING BY REF </a:t>
            </a:r>
            <a:r>
              <a:rPr lang="en-US" altLang="zh-CN" dirty="0" err="1" smtClean="0">
                <a:ea typeface="SimSun" pitchFamily="2" charset="-122"/>
              </a:rPr>
              <a:t>P.Specs</a:t>
            </a:r>
            <a:r>
              <a:rPr lang="en-US" altLang="zh-CN" dirty="0" smtClean="0">
                <a:ea typeface="SimSun" pitchFamily="2" charset="-122"/>
              </a:rPr>
              <a:t> AS "t")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SQL/XML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3352800" cy="5287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XMLParse</a:t>
            </a:r>
            <a:r>
              <a:rPr lang="en-US" dirty="0" smtClean="0"/>
              <a:t> – parses an XML document</a:t>
            </a:r>
          </a:p>
          <a:p>
            <a:r>
              <a:rPr lang="en-US" b="1" dirty="0" err="1" smtClean="0"/>
              <a:t>XMLexists</a:t>
            </a:r>
            <a:r>
              <a:rPr lang="en-US" b="1" dirty="0" smtClean="0"/>
              <a:t> </a:t>
            </a:r>
            <a:r>
              <a:rPr lang="en-US" dirty="0" smtClean="0"/>
              <a:t>– checks if an </a:t>
            </a:r>
            <a:r>
              <a:rPr lang="en-US" dirty="0" err="1" smtClean="0"/>
              <a:t>XPath</a:t>
            </a:r>
            <a:r>
              <a:rPr lang="en-US" dirty="0" smtClean="0"/>
              <a:t> expression matches anything</a:t>
            </a:r>
          </a:p>
          <a:p>
            <a:r>
              <a:rPr lang="en-US" b="1" dirty="0" err="1" smtClean="0"/>
              <a:t>XMLTable</a:t>
            </a:r>
            <a:r>
              <a:rPr lang="en-US" dirty="0" smtClean="0"/>
              <a:t> – converts XML into one table</a:t>
            </a:r>
          </a:p>
          <a:p>
            <a:r>
              <a:rPr lang="en-US" b="1" dirty="0" err="1" smtClean="0"/>
              <a:t>XMLQuery</a:t>
            </a:r>
            <a:r>
              <a:rPr lang="en-US" dirty="0" smtClean="0"/>
              <a:t> – executes XML query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C3F4-3B6C-4222-B567-6C87F5E3AE8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0" y="990600"/>
            <a:ext cx="4953000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</a:t>
            </a:r>
            <a:r>
              <a:rPr lang="en-US" dirty="0" smtClean="0"/>
              <a:t> X.* </a:t>
            </a:r>
          </a:p>
          <a:p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dirty="0" err="1" smtClean="0"/>
              <a:t>emp</a:t>
            </a:r>
            <a:r>
              <a:rPr lang="en-US" dirty="0" smtClean="0"/>
              <a:t>, </a:t>
            </a:r>
            <a:r>
              <a:rPr lang="en-US" b="1" dirty="0" smtClean="0"/>
              <a:t>XMLTABLE</a:t>
            </a:r>
            <a:r>
              <a:rPr lang="en-US" dirty="0" smtClean="0"/>
              <a:t> ('$d/dept/employee' passing doc as "d" </a:t>
            </a:r>
          </a:p>
          <a:p>
            <a:r>
              <a:rPr lang="en-US" b="1" dirty="0" smtClean="0"/>
              <a:t>COLUMNS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empID</a:t>
            </a:r>
            <a:r>
              <a:rPr lang="en-US" dirty="0" smtClean="0"/>
              <a:t> INTEGER </a:t>
            </a:r>
            <a:r>
              <a:rPr lang="en-US" b="1" dirty="0" smtClean="0"/>
              <a:t>PATH</a:t>
            </a:r>
            <a:r>
              <a:rPr lang="en-US" dirty="0" smtClean="0"/>
              <a:t> '@id',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firstname</a:t>
            </a:r>
            <a:r>
              <a:rPr lang="en-US" dirty="0" smtClean="0"/>
              <a:t> VARCHAR(20) </a:t>
            </a:r>
            <a:r>
              <a:rPr lang="en-US" b="1" dirty="0" smtClean="0"/>
              <a:t>PATH</a:t>
            </a:r>
            <a:r>
              <a:rPr lang="en-US" dirty="0" smtClean="0"/>
              <a:t> 'name/first',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lastname</a:t>
            </a:r>
            <a:r>
              <a:rPr lang="en-US" dirty="0" smtClean="0"/>
              <a:t> VARCHAR(25) </a:t>
            </a:r>
            <a:r>
              <a:rPr lang="en-US" b="1" dirty="0" smtClean="0"/>
              <a:t>PATH</a:t>
            </a:r>
            <a:r>
              <a:rPr lang="en-US" dirty="0" smtClean="0"/>
              <a:t> 'name/last') </a:t>
            </a:r>
            <a:r>
              <a:rPr lang="en-US" b="1" dirty="0" smtClean="0"/>
              <a:t>AS</a:t>
            </a:r>
            <a:r>
              <a:rPr lang="en-US" dirty="0" smtClean="0"/>
              <a:t> 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3962400"/>
            <a:ext cx="4953000" cy="152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b="1" dirty="0" smtClean="0"/>
              <a:t>XMLQUERY</a:t>
            </a:r>
            <a:r>
              <a:rPr lang="en-US" dirty="0" smtClean="0"/>
              <a:t>( </a:t>
            </a:r>
          </a:p>
          <a:p>
            <a:r>
              <a:rPr lang="en-US" dirty="0" smtClean="0"/>
              <a:t>  ‘$doc//item[</a:t>
            </a:r>
            <a:r>
              <a:rPr lang="en-US" dirty="0" err="1" smtClean="0"/>
              <a:t>productName</a:t>
            </a:r>
            <a:r>
              <a:rPr lang="en-US" dirty="0" smtClean="0"/>
              <a:t>=“iPod”]' </a:t>
            </a:r>
          </a:p>
          <a:p>
            <a:r>
              <a:rPr lang="en-US" b="1" dirty="0" smtClean="0"/>
              <a:t>  PASSING</a:t>
            </a:r>
            <a:r>
              <a:rPr lang="en-US" dirty="0" smtClean="0"/>
              <a:t> </a:t>
            </a:r>
            <a:r>
              <a:rPr lang="en-US" dirty="0" err="1" smtClean="0"/>
              <a:t>PO.Porder</a:t>
            </a:r>
            <a:r>
              <a:rPr lang="en-US" dirty="0" smtClean="0"/>
              <a:t> as “doc”) </a:t>
            </a:r>
          </a:p>
          <a:p>
            <a:r>
              <a:rPr lang="en-US" b="1" dirty="0" smtClean="0"/>
              <a:t>  AS</a:t>
            </a:r>
            <a:r>
              <a:rPr lang="en-US" dirty="0" smtClean="0"/>
              <a:t> "Result" </a:t>
            </a:r>
          </a:p>
          <a:p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dirty="0" err="1" smtClean="0"/>
              <a:t>PurchaseOrders</a:t>
            </a:r>
            <a:r>
              <a:rPr lang="en-US" dirty="0" smtClean="0"/>
              <a:t> PO;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Resource Description Framework (RDF)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81000" y="1295400"/>
            <a:ext cx="3033410" cy="465924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657600" y="1219200"/>
          <a:ext cx="52578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618"/>
                <a:gridCol w="876300"/>
                <a:gridCol w="1328509"/>
                <a:gridCol w="1092573"/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Publisher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Isbn0-00-651409-X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Id_xyz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glass palace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Id_qpr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657600" y="2590800"/>
          <a:ext cx="51816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524000"/>
                <a:gridCol w="2819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Homepage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Id_xyz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Ghosh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Amitav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http://www.amitavghosh.com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733801" y="3886200"/>
          <a:ext cx="4343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209800"/>
                <a:gridCol w="1143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Publisher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Id_qpr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Ghosh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Amitav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London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S 421 Spring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421 Spring 2010</Template>
  <TotalTime>4137</TotalTime>
  <Words>1734</Words>
  <Application>Microsoft Office PowerPoint</Application>
  <PresentationFormat>On-screen Show (4:3)</PresentationFormat>
  <Paragraphs>443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ICS 421 Spring 2010</vt:lpstr>
      <vt:lpstr>ICS 421 Spring 2010 Non-Relational DBMS</vt:lpstr>
      <vt:lpstr>XML Data Model</vt:lpstr>
      <vt:lpstr>Processing XML</vt:lpstr>
      <vt:lpstr>XPath</vt:lpstr>
      <vt:lpstr>XQuery</vt:lpstr>
      <vt:lpstr>XML &amp; RDBMS</vt:lpstr>
      <vt:lpstr>DB2’s Hybrid Relational-XML Engine</vt:lpstr>
      <vt:lpstr>SQL/XML</vt:lpstr>
      <vt:lpstr>Resource Description Framework (RDF)</vt:lpstr>
      <vt:lpstr>RDF Graph Data Model</vt:lpstr>
      <vt:lpstr>More formally</vt:lpstr>
      <vt:lpstr>RDF/XML</vt:lpstr>
      <vt:lpstr>Querying RDF using SPARQL</vt:lpstr>
      <vt:lpstr>Example: SPARQL</vt:lpstr>
      <vt:lpstr>Linking Open Data</vt:lpstr>
      <vt:lpstr>DBPedia</vt:lpstr>
      <vt:lpstr>Linking the Data</vt:lpstr>
      <vt:lpstr>Google’s Bigtable</vt:lpstr>
      <vt:lpstr>Example: Webpages using Bigtable</vt:lpstr>
      <vt:lpstr>CouchDB</vt:lpstr>
      <vt:lpstr>Example: couchDB Document</vt:lpstr>
      <vt:lpstr>Cassandra</vt:lpstr>
      <vt:lpstr>Example: Cassandra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421 Spring 2010 Non-Relational DBMS</dc:title>
  <dc:creator>Lipyeow Lim</dc:creator>
  <cp:lastModifiedBy>Lipyeow Lim</cp:lastModifiedBy>
  <cp:revision>290</cp:revision>
  <dcterms:created xsi:type="dcterms:W3CDTF">2010-04-19T23:35:41Z</dcterms:created>
  <dcterms:modified xsi:type="dcterms:W3CDTF">2010-04-22T20:33:19Z</dcterms:modified>
</cp:coreProperties>
</file>