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2" r:id="rId3"/>
    <p:sldId id="257" r:id="rId4"/>
    <p:sldId id="265" r:id="rId5"/>
    <p:sldId id="266" r:id="rId6"/>
    <p:sldId id="267" r:id="rId7"/>
    <p:sldId id="258" r:id="rId8"/>
    <p:sldId id="259" r:id="rId9"/>
    <p:sldId id="268" r:id="rId10"/>
    <p:sldId id="269" r:id="rId11"/>
    <p:sldId id="270" r:id="rId12"/>
    <p:sldId id="260" r:id="rId13"/>
    <p:sldId id="263" r:id="rId14"/>
    <p:sldId id="261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-25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3E0148-A9A8-494F-9112-869611691844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C9D17-5778-45B9-AE4F-832155E96B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9C9D17-5778-45B9-AE4F-832155E96B0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A63DB-BF5D-4777-B49B-375D216FE0BE}" type="datetimeFigureOut">
              <a:rPr lang="en-US" smtClean="0"/>
              <a:pPr/>
              <a:t>3/5/2012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0429A-D4C7-48D4-960E-05E3DC0BB7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800" dirty="0" smtClean="0"/>
              <a:t>Spring 2012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ICS621 Graph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Lipyeow</a:t>
            </a:r>
            <a:r>
              <a:rPr lang="en-US" dirty="0" smtClean="0"/>
              <a:t> Lim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Trace </a:t>
            </a:r>
            <a:r>
              <a:rPr lang="en-US" dirty="0" smtClean="0"/>
              <a:t>3/4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799" y="1371601"/>
            <a:ext cx="2884673" cy="229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29200" y="1371600"/>
            <a:ext cx="2928380" cy="2272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801086"/>
            <a:ext cx="2950234" cy="237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29200" y="3724886"/>
            <a:ext cx="2895600" cy="237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Trace </a:t>
            </a:r>
            <a:r>
              <a:rPr lang="en-US" dirty="0" smtClean="0"/>
              <a:t>4/4</a:t>
            </a:r>
            <a:endParaRPr lang="en-US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1295400"/>
            <a:ext cx="2849935" cy="2145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599" y="1295399"/>
            <a:ext cx="3014989" cy="2156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95400" y="4038599"/>
            <a:ext cx="2948968" cy="213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24400" y="4038600"/>
            <a:ext cx="3048000" cy="2189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DFS Timestamps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343400"/>
            <a:ext cx="5257800" cy="2354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52600" y="990600"/>
            <a:ext cx="5486400" cy="322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86400" y="4572000"/>
            <a:ext cx="3429000" cy="1950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Topological Sort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95400"/>
            <a:ext cx="5715000" cy="2576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5340350"/>
            <a:ext cx="78105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1981200"/>
            <a:ext cx="4191000" cy="1905000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directed acyclic graph G=(V,E)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linear ordering of the vertices </a:t>
            </a:r>
            <a:r>
              <a:rPr lang="en-US" dirty="0" err="1" smtClean="0"/>
              <a:t>s.t</a:t>
            </a:r>
            <a:r>
              <a:rPr lang="en-US" dirty="0" smtClean="0"/>
              <a:t>. if (</a:t>
            </a:r>
            <a:r>
              <a:rPr lang="en-US" dirty="0" err="1" smtClean="0"/>
              <a:t>u,v</a:t>
            </a:r>
            <a:r>
              <a:rPr lang="en-US" dirty="0" smtClean="0"/>
              <a:t>) in E, then u precedes v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400" y="4000500"/>
            <a:ext cx="8159750" cy="1181100"/>
          </a:xfrm>
          <a:prstGeom prst="rect">
            <a:avLst/>
          </a:prstGeom>
          <a:noFill/>
          <a:ln w="9525">
            <a:solidFill>
              <a:schemeClr val="accent1">
                <a:shade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Strongly Connected Components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2743201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Directed Graph G=(V,E)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 A collection of all </a:t>
            </a:r>
            <a:r>
              <a:rPr lang="en-US" i="1" dirty="0" smtClean="0"/>
              <a:t>strongly connected components</a:t>
            </a:r>
            <a:r>
              <a:rPr lang="en-US" dirty="0" smtClean="0"/>
              <a:t> (SCC) of G</a:t>
            </a:r>
          </a:p>
          <a:p>
            <a:r>
              <a:rPr lang="en-US" dirty="0" smtClean="0"/>
              <a:t>A SCC of G is a maximal set of vertices C </a:t>
            </a:r>
            <a:r>
              <a:rPr lang="en-US" dirty="0" smtClean="0"/>
              <a:t>subset of V </a:t>
            </a:r>
            <a:r>
              <a:rPr lang="en-US" dirty="0" err="1" smtClean="0"/>
              <a:t>s.t</a:t>
            </a:r>
            <a:r>
              <a:rPr lang="en-US" dirty="0" smtClean="0"/>
              <a:t>. for all pair (</a:t>
            </a:r>
            <a:r>
              <a:rPr lang="en-US" dirty="0" err="1" smtClean="0"/>
              <a:t>u,v</a:t>
            </a:r>
            <a:r>
              <a:rPr lang="en-US" dirty="0" smtClean="0"/>
              <a:t>) in C, there is a path from u to v and from v to u.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4114800"/>
            <a:ext cx="609059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Finding Strongly Connected Components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6629400" cy="2468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33600" y="4038600"/>
            <a:ext cx="6553200" cy="255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reeform 7"/>
          <p:cNvSpPr/>
          <p:nvPr/>
        </p:nvSpPr>
        <p:spPr>
          <a:xfrm>
            <a:off x="2112629" y="1255594"/>
            <a:ext cx="5156045" cy="2688609"/>
          </a:xfrm>
          <a:custGeom>
            <a:avLst/>
            <a:gdLst>
              <a:gd name="connsiteX0" fmla="*/ 1490380 w 5156045"/>
              <a:gd name="connsiteY0" fmla="*/ 1105469 h 2688609"/>
              <a:gd name="connsiteX1" fmla="*/ 1490380 w 5156045"/>
              <a:gd name="connsiteY1" fmla="*/ 1105469 h 2688609"/>
              <a:gd name="connsiteX2" fmla="*/ 1544971 w 5156045"/>
              <a:gd name="connsiteY2" fmla="*/ 982639 h 2688609"/>
              <a:gd name="connsiteX3" fmla="*/ 1572267 w 5156045"/>
              <a:gd name="connsiteY3" fmla="*/ 887105 h 2688609"/>
              <a:gd name="connsiteX4" fmla="*/ 1585914 w 5156045"/>
              <a:gd name="connsiteY4" fmla="*/ 764275 h 2688609"/>
              <a:gd name="connsiteX5" fmla="*/ 1599562 w 5156045"/>
              <a:gd name="connsiteY5" fmla="*/ 723331 h 2688609"/>
              <a:gd name="connsiteX6" fmla="*/ 1667801 w 5156045"/>
              <a:gd name="connsiteY6" fmla="*/ 464024 h 2688609"/>
              <a:gd name="connsiteX7" fmla="*/ 1804278 w 5156045"/>
              <a:gd name="connsiteY7" fmla="*/ 341194 h 2688609"/>
              <a:gd name="connsiteX8" fmla="*/ 1831574 w 5156045"/>
              <a:gd name="connsiteY8" fmla="*/ 300251 h 2688609"/>
              <a:gd name="connsiteX9" fmla="*/ 1940756 w 5156045"/>
              <a:gd name="connsiteY9" fmla="*/ 245660 h 2688609"/>
              <a:gd name="connsiteX10" fmla="*/ 2063586 w 5156045"/>
              <a:gd name="connsiteY10" fmla="*/ 177421 h 2688609"/>
              <a:gd name="connsiteX11" fmla="*/ 2172768 w 5156045"/>
              <a:gd name="connsiteY11" fmla="*/ 109182 h 2688609"/>
              <a:gd name="connsiteX12" fmla="*/ 2213711 w 5156045"/>
              <a:gd name="connsiteY12" fmla="*/ 95534 h 2688609"/>
              <a:gd name="connsiteX13" fmla="*/ 2254655 w 5156045"/>
              <a:gd name="connsiteY13" fmla="*/ 81887 h 2688609"/>
              <a:gd name="connsiteX14" fmla="*/ 2827861 w 5156045"/>
              <a:gd name="connsiteY14" fmla="*/ 95534 h 2688609"/>
              <a:gd name="connsiteX15" fmla="*/ 2909747 w 5156045"/>
              <a:gd name="connsiteY15" fmla="*/ 109182 h 2688609"/>
              <a:gd name="connsiteX16" fmla="*/ 3100816 w 5156045"/>
              <a:gd name="connsiteY16" fmla="*/ 122830 h 2688609"/>
              <a:gd name="connsiteX17" fmla="*/ 3906034 w 5156045"/>
              <a:gd name="connsiteY17" fmla="*/ 122830 h 2688609"/>
              <a:gd name="connsiteX18" fmla="*/ 4124398 w 5156045"/>
              <a:gd name="connsiteY18" fmla="*/ 81887 h 2688609"/>
              <a:gd name="connsiteX19" fmla="*/ 4315467 w 5156045"/>
              <a:gd name="connsiteY19" fmla="*/ 68239 h 2688609"/>
              <a:gd name="connsiteX20" fmla="*/ 4574774 w 5156045"/>
              <a:gd name="connsiteY20" fmla="*/ 13648 h 2688609"/>
              <a:gd name="connsiteX21" fmla="*/ 4656661 w 5156045"/>
              <a:gd name="connsiteY21" fmla="*/ 0 h 2688609"/>
              <a:gd name="connsiteX22" fmla="*/ 4697604 w 5156045"/>
              <a:gd name="connsiteY22" fmla="*/ 13648 h 2688609"/>
              <a:gd name="connsiteX23" fmla="*/ 4711252 w 5156045"/>
              <a:gd name="connsiteY23" fmla="*/ 122830 h 2688609"/>
              <a:gd name="connsiteX24" fmla="*/ 4738547 w 5156045"/>
              <a:gd name="connsiteY24" fmla="*/ 259307 h 2688609"/>
              <a:gd name="connsiteX25" fmla="*/ 4779490 w 5156045"/>
              <a:gd name="connsiteY25" fmla="*/ 477672 h 2688609"/>
              <a:gd name="connsiteX26" fmla="*/ 4793138 w 5156045"/>
              <a:gd name="connsiteY26" fmla="*/ 518615 h 2688609"/>
              <a:gd name="connsiteX27" fmla="*/ 4834081 w 5156045"/>
              <a:gd name="connsiteY27" fmla="*/ 696036 h 2688609"/>
              <a:gd name="connsiteX28" fmla="*/ 4847729 w 5156045"/>
              <a:gd name="connsiteY28" fmla="*/ 736979 h 2688609"/>
              <a:gd name="connsiteX29" fmla="*/ 4915968 w 5156045"/>
              <a:gd name="connsiteY29" fmla="*/ 846161 h 2688609"/>
              <a:gd name="connsiteX30" fmla="*/ 4956911 w 5156045"/>
              <a:gd name="connsiteY30" fmla="*/ 955343 h 2688609"/>
              <a:gd name="connsiteX31" fmla="*/ 4984207 w 5156045"/>
              <a:gd name="connsiteY31" fmla="*/ 1037230 h 2688609"/>
              <a:gd name="connsiteX32" fmla="*/ 4997855 w 5156045"/>
              <a:gd name="connsiteY32" fmla="*/ 1091821 h 2688609"/>
              <a:gd name="connsiteX33" fmla="*/ 5025150 w 5156045"/>
              <a:gd name="connsiteY33" fmla="*/ 1146412 h 2688609"/>
              <a:gd name="connsiteX34" fmla="*/ 5038798 w 5156045"/>
              <a:gd name="connsiteY34" fmla="*/ 1201003 h 2688609"/>
              <a:gd name="connsiteX35" fmla="*/ 5052446 w 5156045"/>
              <a:gd name="connsiteY35" fmla="*/ 1269242 h 2688609"/>
              <a:gd name="connsiteX36" fmla="*/ 5093389 w 5156045"/>
              <a:gd name="connsiteY36" fmla="*/ 1323833 h 2688609"/>
              <a:gd name="connsiteX37" fmla="*/ 5107037 w 5156045"/>
              <a:gd name="connsiteY37" fmla="*/ 1378424 h 2688609"/>
              <a:gd name="connsiteX38" fmla="*/ 5120684 w 5156045"/>
              <a:gd name="connsiteY38" fmla="*/ 1501254 h 2688609"/>
              <a:gd name="connsiteX39" fmla="*/ 5134332 w 5156045"/>
              <a:gd name="connsiteY39" fmla="*/ 1583140 h 2688609"/>
              <a:gd name="connsiteX40" fmla="*/ 5120684 w 5156045"/>
              <a:gd name="connsiteY40" fmla="*/ 1705970 h 2688609"/>
              <a:gd name="connsiteX41" fmla="*/ 5120684 w 5156045"/>
              <a:gd name="connsiteY41" fmla="*/ 2115403 h 2688609"/>
              <a:gd name="connsiteX42" fmla="*/ 5107037 w 5156045"/>
              <a:gd name="connsiteY42" fmla="*/ 2156346 h 2688609"/>
              <a:gd name="connsiteX43" fmla="*/ 4997855 w 5156045"/>
              <a:gd name="connsiteY43" fmla="*/ 2251881 h 2688609"/>
              <a:gd name="connsiteX44" fmla="*/ 4915968 w 5156045"/>
              <a:gd name="connsiteY44" fmla="*/ 2279176 h 2688609"/>
              <a:gd name="connsiteX45" fmla="*/ 4875025 w 5156045"/>
              <a:gd name="connsiteY45" fmla="*/ 2292824 h 2688609"/>
              <a:gd name="connsiteX46" fmla="*/ 4834081 w 5156045"/>
              <a:gd name="connsiteY46" fmla="*/ 2333767 h 2688609"/>
              <a:gd name="connsiteX47" fmla="*/ 4738547 w 5156045"/>
              <a:gd name="connsiteY47" fmla="*/ 2388358 h 2688609"/>
              <a:gd name="connsiteX48" fmla="*/ 4697604 w 5156045"/>
              <a:gd name="connsiteY48" fmla="*/ 2415654 h 2688609"/>
              <a:gd name="connsiteX49" fmla="*/ 4656661 w 5156045"/>
              <a:gd name="connsiteY49" fmla="*/ 2429302 h 2688609"/>
              <a:gd name="connsiteX50" fmla="*/ 4561126 w 5156045"/>
              <a:gd name="connsiteY50" fmla="*/ 2497540 h 2688609"/>
              <a:gd name="connsiteX51" fmla="*/ 4520183 w 5156045"/>
              <a:gd name="connsiteY51" fmla="*/ 2511188 h 2688609"/>
              <a:gd name="connsiteX52" fmla="*/ 4479240 w 5156045"/>
              <a:gd name="connsiteY52" fmla="*/ 2538484 h 2688609"/>
              <a:gd name="connsiteX53" fmla="*/ 4424649 w 5156045"/>
              <a:gd name="connsiteY53" fmla="*/ 2552131 h 2688609"/>
              <a:gd name="connsiteX54" fmla="*/ 4342762 w 5156045"/>
              <a:gd name="connsiteY54" fmla="*/ 2579427 h 2688609"/>
              <a:gd name="connsiteX55" fmla="*/ 4301819 w 5156045"/>
              <a:gd name="connsiteY55" fmla="*/ 2593075 h 2688609"/>
              <a:gd name="connsiteX56" fmla="*/ 4219932 w 5156045"/>
              <a:gd name="connsiteY56" fmla="*/ 2647666 h 2688609"/>
              <a:gd name="connsiteX57" fmla="*/ 4138046 w 5156045"/>
              <a:gd name="connsiteY57" fmla="*/ 2674961 h 2688609"/>
              <a:gd name="connsiteX58" fmla="*/ 4097102 w 5156045"/>
              <a:gd name="connsiteY58" fmla="*/ 2688609 h 2688609"/>
              <a:gd name="connsiteX59" fmla="*/ 3960625 w 5156045"/>
              <a:gd name="connsiteY59" fmla="*/ 2661313 h 2688609"/>
              <a:gd name="connsiteX60" fmla="*/ 3619431 w 5156045"/>
              <a:gd name="connsiteY60" fmla="*/ 2634018 h 2688609"/>
              <a:gd name="connsiteX61" fmla="*/ 3414714 w 5156045"/>
              <a:gd name="connsiteY61" fmla="*/ 2606722 h 2688609"/>
              <a:gd name="connsiteX62" fmla="*/ 2759622 w 5156045"/>
              <a:gd name="connsiteY62" fmla="*/ 2593075 h 2688609"/>
              <a:gd name="connsiteX63" fmla="*/ 2404780 w 5156045"/>
              <a:gd name="connsiteY63" fmla="*/ 2579427 h 2688609"/>
              <a:gd name="connsiteX64" fmla="*/ 2118177 w 5156045"/>
              <a:gd name="connsiteY64" fmla="*/ 2593075 h 2688609"/>
              <a:gd name="connsiteX65" fmla="*/ 2077234 w 5156045"/>
              <a:gd name="connsiteY65" fmla="*/ 2579427 h 2688609"/>
              <a:gd name="connsiteX66" fmla="*/ 1981699 w 5156045"/>
              <a:gd name="connsiteY66" fmla="*/ 2593075 h 2688609"/>
              <a:gd name="connsiteX67" fmla="*/ 1708744 w 5156045"/>
              <a:gd name="connsiteY67" fmla="*/ 2620370 h 2688609"/>
              <a:gd name="connsiteX68" fmla="*/ 1613210 w 5156045"/>
              <a:gd name="connsiteY68" fmla="*/ 2606722 h 2688609"/>
              <a:gd name="connsiteX69" fmla="*/ 1517675 w 5156045"/>
              <a:gd name="connsiteY69" fmla="*/ 2606722 h 2688609"/>
              <a:gd name="connsiteX70" fmla="*/ 1367550 w 5156045"/>
              <a:gd name="connsiteY70" fmla="*/ 2620370 h 2688609"/>
              <a:gd name="connsiteX71" fmla="*/ 821640 w 5156045"/>
              <a:gd name="connsiteY71" fmla="*/ 2647666 h 2688609"/>
              <a:gd name="connsiteX72" fmla="*/ 425855 w 5156045"/>
              <a:gd name="connsiteY72" fmla="*/ 2634018 h 2688609"/>
              <a:gd name="connsiteX73" fmla="*/ 343968 w 5156045"/>
              <a:gd name="connsiteY73" fmla="*/ 2579427 h 2688609"/>
              <a:gd name="connsiteX74" fmla="*/ 316672 w 5156045"/>
              <a:gd name="connsiteY74" fmla="*/ 2538484 h 2688609"/>
              <a:gd name="connsiteX75" fmla="*/ 248434 w 5156045"/>
              <a:gd name="connsiteY75" fmla="*/ 2456597 h 2688609"/>
              <a:gd name="connsiteX76" fmla="*/ 221138 w 5156045"/>
              <a:gd name="connsiteY76" fmla="*/ 2374710 h 2688609"/>
              <a:gd name="connsiteX77" fmla="*/ 180195 w 5156045"/>
              <a:gd name="connsiteY77" fmla="*/ 2292824 h 2688609"/>
              <a:gd name="connsiteX78" fmla="*/ 152899 w 5156045"/>
              <a:gd name="connsiteY78" fmla="*/ 2251881 h 2688609"/>
              <a:gd name="connsiteX79" fmla="*/ 111956 w 5156045"/>
              <a:gd name="connsiteY79" fmla="*/ 2169994 h 2688609"/>
              <a:gd name="connsiteX80" fmla="*/ 84661 w 5156045"/>
              <a:gd name="connsiteY80" fmla="*/ 2088107 h 2688609"/>
              <a:gd name="connsiteX81" fmla="*/ 71013 w 5156045"/>
              <a:gd name="connsiteY81" fmla="*/ 2047164 h 2688609"/>
              <a:gd name="connsiteX82" fmla="*/ 43717 w 5156045"/>
              <a:gd name="connsiteY82" fmla="*/ 2006221 h 2688609"/>
              <a:gd name="connsiteX83" fmla="*/ 30070 w 5156045"/>
              <a:gd name="connsiteY83" fmla="*/ 1760561 h 2688609"/>
              <a:gd name="connsiteX84" fmla="*/ 57365 w 5156045"/>
              <a:gd name="connsiteY84" fmla="*/ 1719618 h 2688609"/>
              <a:gd name="connsiteX85" fmla="*/ 98308 w 5156045"/>
              <a:gd name="connsiteY85" fmla="*/ 1637731 h 2688609"/>
              <a:gd name="connsiteX86" fmla="*/ 139252 w 5156045"/>
              <a:gd name="connsiteY86" fmla="*/ 1610436 h 2688609"/>
              <a:gd name="connsiteX87" fmla="*/ 166547 w 5156045"/>
              <a:gd name="connsiteY87" fmla="*/ 1569493 h 2688609"/>
              <a:gd name="connsiteX88" fmla="*/ 248434 w 5156045"/>
              <a:gd name="connsiteY88" fmla="*/ 1542197 h 2688609"/>
              <a:gd name="connsiteX89" fmla="*/ 371264 w 5156045"/>
              <a:gd name="connsiteY89" fmla="*/ 1514902 h 2688609"/>
              <a:gd name="connsiteX90" fmla="*/ 480446 w 5156045"/>
              <a:gd name="connsiteY90" fmla="*/ 1501254 h 2688609"/>
              <a:gd name="connsiteX91" fmla="*/ 589628 w 5156045"/>
              <a:gd name="connsiteY91" fmla="*/ 1473958 h 2688609"/>
              <a:gd name="connsiteX92" fmla="*/ 671514 w 5156045"/>
              <a:gd name="connsiteY92" fmla="*/ 1446663 h 2688609"/>
              <a:gd name="connsiteX93" fmla="*/ 767049 w 5156045"/>
              <a:gd name="connsiteY93" fmla="*/ 1392072 h 2688609"/>
              <a:gd name="connsiteX94" fmla="*/ 807992 w 5156045"/>
              <a:gd name="connsiteY94" fmla="*/ 1364776 h 2688609"/>
              <a:gd name="connsiteX95" fmla="*/ 848935 w 5156045"/>
              <a:gd name="connsiteY95" fmla="*/ 1351128 h 2688609"/>
              <a:gd name="connsiteX96" fmla="*/ 930822 w 5156045"/>
              <a:gd name="connsiteY96" fmla="*/ 1296537 h 2688609"/>
              <a:gd name="connsiteX97" fmla="*/ 985413 w 5156045"/>
              <a:gd name="connsiteY97" fmla="*/ 1282890 h 2688609"/>
              <a:gd name="connsiteX98" fmla="*/ 1067299 w 5156045"/>
              <a:gd name="connsiteY98" fmla="*/ 1255594 h 2688609"/>
              <a:gd name="connsiteX99" fmla="*/ 1121890 w 5156045"/>
              <a:gd name="connsiteY99" fmla="*/ 1241946 h 2688609"/>
              <a:gd name="connsiteX100" fmla="*/ 1203777 w 5156045"/>
              <a:gd name="connsiteY100" fmla="*/ 1214651 h 2688609"/>
              <a:gd name="connsiteX101" fmla="*/ 1422141 w 5156045"/>
              <a:gd name="connsiteY101" fmla="*/ 1187355 h 2688609"/>
              <a:gd name="connsiteX102" fmla="*/ 1504028 w 5156045"/>
              <a:gd name="connsiteY102" fmla="*/ 1146412 h 2688609"/>
              <a:gd name="connsiteX103" fmla="*/ 1490380 w 5156045"/>
              <a:gd name="connsiteY103" fmla="*/ 1105469 h 2688609"/>
              <a:gd name="connsiteX104" fmla="*/ 1490380 w 5156045"/>
              <a:gd name="connsiteY104" fmla="*/ 1105469 h 268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5156045" h="2688609">
                <a:moveTo>
                  <a:pt x="1490380" y="1105469"/>
                </a:moveTo>
                <a:lnTo>
                  <a:pt x="1490380" y="1105469"/>
                </a:lnTo>
                <a:cubicBezTo>
                  <a:pt x="1508577" y="1064526"/>
                  <a:pt x="1527738" y="1023997"/>
                  <a:pt x="1544971" y="982639"/>
                </a:cubicBezTo>
                <a:cubicBezTo>
                  <a:pt x="1557209" y="953268"/>
                  <a:pt x="1564703" y="917362"/>
                  <a:pt x="1572267" y="887105"/>
                </a:cubicBezTo>
                <a:cubicBezTo>
                  <a:pt x="1576816" y="846162"/>
                  <a:pt x="1579142" y="804910"/>
                  <a:pt x="1585914" y="764275"/>
                </a:cubicBezTo>
                <a:cubicBezTo>
                  <a:pt x="1588279" y="750084"/>
                  <a:pt x="1599562" y="723331"/>
                  <a:pt x="1599562" y="723331"/>
                </a:cubicBezTo>
                <a:lnTo>
                  <a:pt x="1667801" y="464024"/>
                </a:lnTo>
                <a:cubicBezTo>
                  <a:pt x="1688494" y="446287"/>
                  <a:pt x="1774861" y="376494"/>
                  <a:pt x="1804278" y="341194"/>
                </a:cubicBezTo>
                <a:cubicBezTo>
                  <a:pt x="1814779" y="328593"/>
                  <a:pt x="1818136" y="309657"/>
                  <a:pt x="1831574" y="300251"/>
                </a:cubicBezTo>
                <a:cubicBezTo>
                  <a:pt x="1864908" y="276917"/>
                  <a:pt x="1906900" y="268231"/>
                  <a:pt x="1940756" y="245660"/>
                </a:cubicBezTo>
                <a:cubicBezTo>
                  <a:pt x="2034613" y="183089"/>
                  <a:pt x="1991521" y="201443"/>
                  <a:pt x="2063586" y="177421"/>
                </a:cubicBezTo>
                <a:cubicBezTo>
                  <a:pt x="2106841" y="112538"/>
                  <a:pt x="2075320" y="141665"/>
                  <a:pt x="2172768" y="109182"/>
                </a:cubicBezTo>
                <a:lnTo>
                  <a:pt x="2213711" y="95534"/>
                </a:lnTo>
                <a:lnTo>
                  <a:pt x="2254655" y="81887"/>
                </a:lnTo>
                <a:lnTo>
                  <a:pt x="2827861" y="95534"/>
                </a:lnTo>
                <a:cubicBezTo>
                  <a:pt x="2855509" y="96686"/>
                  <a:pt x="2882212" y="106428"/>
                  <a:pt x="2909747" y="109182"/>
                </a:cubicBezTo>
                <a:cubicBezTo>
                  <a:pt x="2973282" y="115536"/>
                  <a:pt x="3037126" y="118281"/>
                  <a:pt x="3100816" y="122830"/>
                </a:cubicBezTo>
                <a:cubicBezTo>
                  <a:pt x="3399206" y="182509"/>
                  <a:pt x="3260042" y="159744"/>
                  <a:pt x="3906034" y="122830"/>
                </a:cubicBezTo>
                <a:cubicBezTo>
                  <a:pt x="3979970" y="118605"/>
                  <a:pt x="4050530" y="87163"/>
                  <a:pt x="4124398" y="81887"/>
                </a:cubicBezTo>
                <a:lnTo>
                  <a:pt x="4315467" y="68239"/>
                </a:lnTo>
                <a:cubicBezTo>
                  <a:pt x="4425805" y="43719"/>
                  <a:pt x="4461081" y="34965"/>
                  <a:pt x="4574774" y="13648"/>
                </a:cubicBezTo>
                <a:cubicBezTo>
                  <a:pt x="4601972" y="8548"/>
                  <a:pt x="4629365" y="4549"/>
                  <a:pt x="4656661" y="0"/>
                </a:cubicBezTo>
                <a:cubicBezTo>
                  <a:pt x="4670309" y="4549"/>
                  <a:pt x="4691761" y="502"/>
                  <a:pt x="4697604" y="13648"/>
                </a:cubicBezTo>
                <a:cubicBezTo>
                  <a:pt x="4712500" y="47164"/>
                  <a:pt x="4705222" y="86652"/>
                  <a:pt x="4711252" y="122830"/>
                </a:cubicBezTo>
                <a:cubicBezTo>
                  <a:pt x="4718879" y="168592"/>
                  <a:pt x="4730920" y="213545"/>
                  <a:pt x="4738547" y="259307"/>
                </a:cubicBezTo>
                <a:cubicBezTo>
                  <a:pt x="4746809" y="308880"/>
                  <a:pt x="4768585" y="444957"/>
                  <a:pt x="4779490" y="477672"/>
                </a:cubicBezTo>
                <a:cubicBezTo>
                  <a:pt x="4784039" y="491320"/>
                  <a:pt x="4789649" y="504659"/>
                  <a:pt x="4793138" y="518615"/>
                </a:cubicBezTo>
                <a:cubicBezTo>
                  <a:pt x="4814789" y="605216"/>
                  <a:pt x="4800116" y="594144"/>
                  <a:pt x="4834081" y="696036"/>
                </a:cubicBezTo>
                <a:cubicBezTo>
                  <a:pt x="4838630" y="709684"/>
                  <a:pt x="4841295" y="724112"/>
                  <a:pt x="4847729" y="736979"/>
                </a:cubicBezTo>
                <a:cubicBezTo>
                  <a:pt x="4864194" y="769908"/>
                  <a:pt x="4894312" y="813678"/>
                  <a:pt x="4915968" y="846161"/>
                </a:cubicBezTo>
                <a:cubicBezTo>
                  <a:pt x="4956527" y="967838"/>
                  <a:pt x="4891639" y="775845"/>
                  <a:pt x="4956911" y="955343"/>
                </a:cubicBezTo>
                <a:cubicBezTo>
                  <a:pt x="4966744" y="982383"/>
                  <a:pt x="4975939" y="1009671"/>
                  <a:pt x="4984207" y="1037230"/>
                </a:cubicBezTo>
                <a:cubicBezTo>
                  <a:pt x="4989597" y="1055196"/>
                  <a:pt x="4991269" y="1074258"/>
                  <a:pt x="4997855" y="1091821"/>
                </a:cubicBezTo>
                <a:cubicBezTo>
                  <a:pt x="5004998" y="1110870"/>
                  <a:pt x="5018007" y="1127363"/>
                  <a:pt x="5025150" y="1146412"/>
                </a:cubicBezTo>
                <a:cubicBezTo>
                  <a:pt x="5031736" y="1163975"/>
                  <a:pt x="5034729" y="1182693"/>
                  <a:pt x="5038798" y="1201003"/>
                </a:cubicBezTo>
                <a:cubicBezTo>
                  <a:pt x="5043830" y="1223647"/>
                  <a:pt x="5043025" y="1248044"/>
                  <a:pt x="5052446" y="1269242"/>
                </a:cubicBezTo>
                <a:cubicBezTo>
                  <a:pt x="5061684" y="1290028"/>
                  <a:pt x="5079741" y="1305636"/>
                  <a:pt x="5093389" y="1323833"/>
                </a:cubicBezTo>
                <a:cubicBezTo>
                  <a:pt x="5097938" y="1342030"/>
                  <a:pt x="5104185" y="1359885"/>
                  <a:pt x="5107037" y="1378424"/>
                </a:cubicBezTo>
                <a:cubicBezTo>
                  <a:pt x="5113301" y="1419140"/>
                  <a:pt x="5115240" y="1460420"/>
                  <a:pt x="5120684" y="1501254"/>
                </a:cubicBezTo>
                <a:cubicBezTo>
                  <a:pt x="5124341" y="1528683"/>
                  <a:pt x="5129783" y="1555845"/>
                  <a:pt x="5134332" y="1583140"/>
                </a:cubicBezTo>
                <a:cubicBezTo>
                  <a:pt x="5129783" y="1624083"/>
                  <a:pt x="5120684" y="1664775"/>
                  <a:pt x="5120684" y="1705970"/>
                </a:cubicBezTo>
                <a:cubicBezTo>
                  <a:pt x="5120684" y="1940527"/>
                  <a:pt x="5156045" y="1956275"/>
                  <a:pt x="5120684" y="2115403"/>
                </a:cubicBezTo>
                <a:cubicBezTo>
                  <a:pt x="5117563" y="2129446"/>
                  <a:pt x="5113470" y="2143479"/>
                  <a:pt x="5107037" y="2156346"/>
                </a:cubicBezTo>
                <a:cubicBezTo>
                  <a:pt x="5084746" y="2200928"/>
                  <a:pt x="5046986" y="2235504"/>
                  <a:pt x="4997855" y="2251881"/>
                </a:cubicBezTo>
                <a:lnTo>
                  <a:pt x="4915968" y="2279176"/>
                </a:lnTo>
                <a:lnTo>
                  <a:pt x="4875025" y="2292824"/>
                </a:lnTo>
                <a:cubicBezTo>
                  <a:pt x="4861377" y="2306472"/>
                  <a:pt x="4848908" y="2321411"/>
                  <a:pt x="4834081" y="2333767"/>
                </a:cubicBezTo>
                <a:cubicBezTo>
                  <a:pt x="4797802" y="2364000"/>
                  <a:pt x="4781028" y="2364083"/>
                  <a:pt x="4738547" y="2388358"/>
                </a:cubicBezTo>
                <a:cubicBezTo>
                  <a:pt x="4724306" y="2396496"/>
                  <a:pt x="4712275" y="2408318"/>
                  <a:pt x="4697604" y="2415654"/>
                </a:cubicBezTo>
                <a:cubicBezTo>
                  <a:pt x="4684737" y="2422088"/>
                  <a:pt x="4669528" y="2422868"/>
                  <a:pt x="4656661" y="2429302"/>
                </a:cubicBezTo>
                <a:cubicBezTo>
                  <a:pt x="4614402" y="2450431"/>
                  <a:pt x="4604417" y="2472802"/>
                  <a:pt x="4561126" y="2497540"/>
                </a:cubicBezTo>
                <a:cubicBezTo>
                  <a:pt x="4548636" y="2504677"/>
                  <a:pt x="4533050" y="2504754"/>
                  <a:pt x="4520183" y="2511188"/>
                </a:cubicBezTo>
                <a:cubicBezTo>
                  <a:pt x="4505512" y="2518524"/>
                  <a:pt x="4494316" y="2532023"/>
                  <a:pt x="4479240" y="2538484"/>
                </a:cubicBezTo>
                <a:cubicBezTo>
                  <a:pt x="4462000" y="2545873"/>
                  <a:pt x="4442615" y="2546741"/>
                  <a:pt x="4424649" y="2552131"/>
                </a:cubicBezTo>
                <a:cubicBezTo>
                  <a:pt x="4397090" y="2560399"/>
                  <a:pt x="4370058" y="2570328"/>
                  <a:pt x="4342762" y="2579427"/>
                </a:cubicBezTo>
                <a:cubicBezTo>
                  <a:pt x="4329114" y="2583976"/>
                  <a:pt x="4313789" y="2585095"/>
                  <a:pt x="4301819" y="2593075"/>
                </a:cubicBezTo>
                <a:cubicBezTo>
                  <a:pt x="4274523" y="2611272"/>
                  <a:pt x="4251054" y="2637292"/>
                  <a:pt x="4219932" y="2647666"/>
                </a:cubicBezTo>
                <a:lnTo>
                  <a:pt x="4138046" y="2674961"/>
                </a:lnTo>
                <a:lnTo>
                  <a:pt x="4097102" y="2688609"/>
                </a:lnTo>
                <a:cubicBezTo>
                  <a:pt x="4027981" y="2665568"/>
                  <a:pt x="4065170" y="2675252"/>
                  <a:pt x="3960625" y="2661313"/>
                </a:cubicBezTo>
                <a:cubicBezTo>
                  <a:pt x="3795391" y="2639282"/>
                  <a:pt x="3844078" y="2647233"/>
                  <a:pt x="3619431" y="2634018"/>
                </a:cubicBezTo>
                <a:cubicBezTo>
                  <a:pt x="3532716" y="2612339"/>
                  <a:pt x="3538986" y="2610935"/>
                  <a:pt x="3414714" y="2606722"/>
                </a:cubicBezTo>
                <a:cubicBezTo>
                  <a:pt x="3196428" y="2599323"/>
                  <a:pt x="2977954" y="2598976"/>
                  <a:pt x="2759622" y="2593075"/>
                </a:cubicBezTo>
                <a:cubicBezTo>
                  <a:pt x="2641297" y="2589877"/>
                  <a:pt x="2523061" y="2583976"/>
                  <a:pt x="2404780" y="2579427"/>
                </a:cubicBezTo>
                <a:cubicBezTo>
                  <a:pt x="2309246" y="2583976"/>
                  <a:pt x="2213820" y="2593075"/>
                  <a:pt x="2118177" y="2593075"/>
                </a:cubicBezTo>
                <a:cubicBezTo>
                  <a:pt x="2103791" y="2593075"/>
                  <a:pt x="2091620" y="2579427"/>
                  <a:pt x="2077234" y="2579427"/>
                </a:cubicBezTo>
                <a:cubicBezTo>
                  <a:pt x="2045066" y="2579427"/>
                  <a:pt x="2013708" y="2589874"/>
                  <a:pt x="1981699" y="2593075"/>
                </a:cubicBezTo>
                <a:cubicBezTo>
                  <a:pt x="1659403" y="2625304"/>
                  <a:pt x="1924172" y="2589594"/>
                  <a:pt x="1708744" y="2620370"/>
                </a:cubicBezTo>
                <a:cubicBezTo>
                  <a:pt x="1676899" y="2615821"/>
                  <a:pt x="1645378" y="2606722"/>
                  <a:pt x="1613210" y="2606722"/>
                </a:cubicBezTo>
                <a:cubicBezTo>
                  <a:pt x="1493251" y="2606722"/>
                  <a:pt x="1615845" y="2639445"/>
                  <a:pt x="1517675" y="2606722"/>
                </a:cubicBezTo>
                <a:cubicBezTo>
                  <a:pt x="1467633" y="2611271"/>
                  <a:pt x="1417711" y="2617419"/>
                  <a:pt x="1367550" y="2620370"/>
                </a:cubicBezTo>
                <a:lnTo>
                  <a:pt x="821640" y="2647666"/>
                </a:lnTo>
                <a:cubicBezTo>
                  <a:pt x="689712" y="2643117"/>
                  <a:pt x="557605" y="2642252"/>
                  <a:pt x="425855" y="2634018"/>
                </a:cubicBezTo>
                <a:cubicBezTo>
                  <a:pt x="387408" y="2631615"/>
                  <a:pt x="367169" y="2607268"/>
                  <a:pt x="343968" y="2579427"/>
                </a:cubicBezTo>
                <a:cubicBezTo>
                  <a:pt x="333467" y="2566826"/>
                  <a:pt x="327173" y="2551085"/>
                  <a:pt x="316672" y="2538484"/>
                </a:cubicBezTo>
                <a:cubicBezTo>
                  <a:pt x="286064" y="2501754"/>
                  <a:pt x="267796" y="2500162"/>
                  <a:pt x="248434" y="2456597"/>
                </a:cubicBezTo>
                <a:cubicBezTo>
                  <a:pt x="236749" y="2430305"/>
                  <a:pt x="237098" y="2398650"/>
                  <a:pt x="221138" y="2374710"/>
                </a:cubicBezTo>
                <a:cubicBezTo>
                  <a:pt x="142908" y="2257364"/>
                  <a:pt x="236704" y="2405840"/>
                  <a:pt x="180195" y="2292824"/>
                </a:cubicBezTo>
                <a:cubicBezTo>
                  <a:pt x="172859" y="2278153"/>
                  <a:pt x="161998" y="2265529"/>
                  <a:pt x="152899" y="2251881"/>
                </a:cubicBezTo>
                <a:cubicBezTo>
                  <a:pt x="103133" y="2102572"/>
                  <a:pt x="182500" y="2328719"/>
                  <a:pt x="111956" y="2169994"/>
                </a:cubicBezTo>
                <a:cubicBezTo>
                  <a:pt x="100271" y="2143702"/>
                  <a:pt x="93759" y="2115403"/>
                  <a:pt x="84661" y="2088107"/>
                </a:cubicBezTo>
                <a:cubicBezTo>
                  <a:pt x="80112" y="2074459"/>
                  <a:pt x="78993" y="2059134"/>
                  <a:pt x="71013" y="2047164"/>
                </a:cubicBezTo>
                <a:lnTo>
                  <a:pt x="43717" y="2006221"/>
                </a:lnTo>
                <a:cubicBezTo>
                  <a:pt x="6469" y="1894475"/>
                  <a:pt x="0" y="1910909"/>
                  <a:pt x="30070" y="1760561"/>
                </a:cubicBezTo>
                <a:cubicBezTo>
                  <a:pt x="33287" y="1744477"/>
                  <a:pt x="50030" y="1734289"/>
                  <a:pt x="57365" y="1719618"/>
                </a:cubicBezTo>
                <a:cubicBezTo>
                  <a:pt x="79563" y="1675221"/>
                  <a:pt x="59199" y="1676840"/>
                  <a:pt x="98308" y="1637731"/>
                </a:cubicBezTo>
                <a:cubicBezTo>
                  <a:pt x="109906" y="1626133"/>
                  <a:pt x="125604" y="1619534"/>
                  <a:pt x="139252" y="1610436"/>
                </a:cubicBezTo>
                <a:cubicBezTo>
                  <a:pt x="148350" y="1596788"/>
                  <a:pt x="152638" y="1578186"/>
                  <a:pt x="166547" y="1569493"/>
                </a:cubicBezTo>
                <a:cubicBezTo>
                  <a:pt x="190946" y="1554244"/>
                  <a:pt x="220521" y="1549175"/>
                  <a:pt x="248434" y="1542197"/>
                </a:cubicBezTo>
                <a:cubicBezTo>
                  <a:pt x="291914" y="1531327"/>
                  <a:pt x="326204" y="1521834"/>
                  <a:pt x="371264" y="1514902"/>
                </a:cubicBezTo>
                <a:cubicBezTo>
                  <a:pt x="407515" y="1509325"/>
                  <a:pt x="444397" y="1508013"/>
                  <a:pt x="480446" y="1501254"/>
                </a:cubicBezTo>
                <a:cubicBezTo>
                  <a:pt x="517318" y="1494340"/>
                  <a:pt x="554039" y="1485821"/>
                  <a:pt x="589628" y="1473958"/>
                </a:cubicBezTo>
                <a:lnTo>
                  <a:pt x="671514" y="1446663"/>
                </a:lnTo>
                <a:cubicBezTo>
                  <a:pt x="771274" y="1380156"/>
                  <a:pt x="645832" y="1461339"/>
                  <a:pt x="767049" y="1392072"/>
                </a:cubicBezTo>
                <a:cubicBezTo>
                  <a:pt x="781290" y="1383934"/>
                  <a:pt x="793321" y="1372112"/>
                  <a:pt x="807992" y="1364776"/>
                </a:cubicBezTo>
                <a:cubicBezTo>
                  <a:pt x="820859" y="1358342"/>
                  <a:pt x="836359" y="1358114"/>
                  <a:pt x="848935" y="1351128"/>
                </a:cubicBezTo>
                <a:cubicBezTo>
                  <a:pt x="877612" y="1335196"/>
                  <a:pt x="898996" y="1304493"/>
                  <a:pt x="930822" y="1296537"/>
                </a:cubicBezTo>
                <a:cubicBezTo>
                  <a:pt x="949019" y="1291988"/>
                  <a:pt x="967447" y="1288280"/>
                  <a:pt x="985413" y="1282890"/>
                </a:cubicBezTo>
                <a:cubicBezTo>
                  <a:pt x="1012971" y="1274622"/>
                  <a:pt x="1039386" y="1262572"/>
                  <a:pt x="1067299" y="1255594"/>
                </a:cubicBezTo>
                <a:cubicBezTo>
                  <a:pt x="1085496" y="1251045"/>
                  <a:pt x="1103924" y="1247336"/>
                  <a:pt x="1121890" y="1241946"/>
                </a:cubicBezTo>
                <a:cubicBezTo>
                  <a:pt x="1149449" y="1233678"/>
                  <a:pt x="1175227" y="1218220"/>
                  <a:pt x="1203777" y="1214651"/>
                </a:cubicBezTo>
                <a:lnTo>
                  <a:pt x="1422141" y="1187355"/>
                </a:lnTo>
                <a:cubicBezTo>
                  <a:pt x="1439376" y="1181610"/>
                  <a:pt x="1495888" y="1166762"/>
                  <a:pt x="1504028" y="1146412"/>
                </a:cubicBezTo>
                <a:cubicBezTo>
                  <a:pt x="1509371" y="1133055"/>
                  <a:pt x="1496814" y="1118336"/>
                  <a:pt x="1490380" y="1105469"/>
                </a:cubicBezTo>
                <a:lnTo>
                  <a:pt x="1490380" y="1105469"/>
                </a:lnTo>
                <a:close/>
              </a:path>
            </a:pathLst>
          </a:cu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672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670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67000" y="571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19800" y="4419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96200" y="44196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962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60198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3400" y="5715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04800" y="4495800"/>
            <a:ext cx="163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Edges Reversed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for finding SCC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DFS(G) to compute finishing times for each vertex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Compute G’ transpose of G (reverse edges)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DFS(G’) using decreasing order of finishing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Output vertices of each tree in DFS forest formed in DFS(G’)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590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Input</a:t>
            </a:r>
            <a:r>
              <a:rPr lang="en-US" dirty="0" smtClean="0"/>
              <a:t>: undirected graph G=(V,E) with edge weights w(</a:t>
            </a:r>
            <a:r>
              <a:rPr lang="en-US" dirty="0" err="1" smtClean="0"/>
              <a:t>u,v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Output</a:t>
            </a:r>
            <a:r>
              <a:rPr lang="en-US" dirty="0" smtClean="0"/>
              <a:t>: a tree T=(V’, E’) </a:t>
            </a:r>
            <a:r>
              <a:rPr lang="en-US" dirty="0" err="1" smtClean="0"/>
              <a:t>s.t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 is a tree</a:t>
            </a:r>
          </a:p>
          <a:p>
            <a:pPr lvl="1"/>
            <a:r>
              <a:rPr lang="en-US" dirty="0" smtClean="0"/>
              <a:t>V’ = V (hence spanning V)</a:t>
            </a:r>
          </a:p>
          <a:p>
            <a:pPr lvl="1"/>
            <a:r>
              <a:rPr lang="en-US" dirty="0" smtClean="0"/>
              <a:t>Sum of w(</a:t>
            </a:r>
            <a:r>
              <a:rPr lang="en-US" dirty="0" err="1" smtClean="0"/>
              <a:t>u,v</a:t>
            </a:r>
            <a:r>
              <a:rPr lang="en-US" dirty="0" smtClean="0"/>
              <a:t>) for all (</a:t>
            </a:r>
            <a:r>
              <a:rPr lang="en-US" dirty="0" err="1" smtClean="0"/>
              <a:t>u,v</a:t>
            </a:r>
            <a:r>
              <a:rPr lang="en-US" dirty="0" smtClean="0"/>
              <a:t>) in E’ is minimal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0"/>
            <a:ext cx="5292725" cy="2202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Kruskal’s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814746"/>
            <a:ext cx="8229600" cy="39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191000" y="1295400"/>
            <a:ext cx="4572000" cy="1828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Keep adding edges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with smallest weight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does not form cycles</a:t>
            </a:r>
          </a:p>
          <a:p>
            <a:r>
              <a:rPr lang="en-US" sz="2800" dirty="0" smtClean="0"/>
              <a:t>Until V-1 edges are added.</a:t>
            </a:r>
            <a:endParaRPr lang="en-US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10200" y="4800600"/>
            <a:ext cx="3429000" cy="1828800"/>
          </a:xfrm>
          <a:prstGeom prst="wedgeRoundRectCallout">
            <a:avLst>
              <a:gd name="adj1" fmla="val -19506"/>
              <a:gd name="adj2" fmla="val -594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400" dirty="0" smtClean="0"/>
              <a:t>Disjoint Set Ops = O(</a:t>
            </a:r>
            <a:r>
              <a:rPr lang="el-GR" sz="2400" dirty="0" smtClean="0">
                <a:latin typeface="Calibri"/>
              </a:rPr>
              <a:t>α</a:t>
            </a:r>
            <a:r>
              <a:rPr lang="en-US" sz="2400" dirty="0" smtClean="0">
                <a:latin typeface="Calibri"/>
              </a:rPr>
              <a:t>(V))  (Ch21)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/>
              </a:rPr>
              <a:t> </a:t>
            </a:r>
            <a:r>
              <a:rPr lang="en-US" sz="2400" dirty="0" smtClean="0">
                <a:latin typeface="Calibri"/>
              </a:rPr>
              <a:t>E = O(V*V)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O( E </a:t>
            </a:r>
            <a:r>
              <a:rPr lang="en-US" sz="2400" dirty="0" err="1" smtClean="0"/>
              <a:t>lg</a:t>
            </a:r>
            <a:r>
              <a:rPr lang="en-US" sz="2400" dirty="0" smtClean="0"/>
              <a:t> V)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Prim’s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219200"/>
            <a:ext cx="6225972" cy="503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ounded Rectangular Callout 4"/>
          <p:cNvSpPr/>
          <p:nvPr/>
        </p:nvSpPr>
        <p:spPr>
          <a:xfrm>
            <a:off x="4191000" y="1295400"/>
            <a:ext cx="4572000" cy="18288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Grow a tree by adding edges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</a:t>
            </a:r>
            <a:r>
              <a:rPr lang="en-US" sz="2800" dirty="0" smtClean="0"/>
              <a:t>with smallest weight </a:t>
            </a:r>
            <a:endParaRPr lang="en-US" sz="2800" dirty="0" smtClean="0"/>
          </a:p>
          <a:p>
            <a:pPr>
              <a:buFont typeface="Arial" pitchFamily="34" charset="0"/>
              <a:buChar char="•"/>
            </a:pPr>
            <a:r>
              <a:rPr lang="en-US" sz="2800" dirty="0" smtClean="0"/>
              <a:t> does not form cycles</a:t>
            </a:r>
            <a:endParaRPr lang="en-US" sz="2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6019800" y="4114800"/>
            <a:ext cx="2971800" cy="1752600"/>
          </a:xfrm>
          <a:prstGeom prst="wedgeRoundRectCallout">
            <a:avLst>
              <a:gd name="adj1" fmla="val -19506"/>
              <a:gd name="adj2" fmla="val -594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/>
              <a:t>Fib </a:t>
            </a:r>
            <a:r>
              <a:rPr lang="en-US" sz="2400" dirty="0" smtClean="0"/>
              <a:t>Heap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Dec Key = O(1)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alibri"/>
              </a:rPr>
              <a:t>Ext Min = O(</a:t>
            </a:r>
            <a:r>
              <a:rPr lang="en-US" sz="2400" dirty="0" err="1" smtClean="0">
                <a:latin typeface="Calibri"/>
              </a:rPr>
              <a:t>lg</a:t>
            </a:r>
            <a:r>
              <a:rPr lang="en-US" sz="2400" dirty="0" smtClean="0">
                <a:latin typeface="Calibri"/>
              </a:rPr>
              <a:t> V)</a:t>
            </a:r>
            <a:endParaRPr lang="en-US" sz="2400" dirty="0" smtClean="0"/>
          </a:p>
          <a:p>
            <a:r>
              <a:rPr lang="en-US" sz="2400" dirty="0" smtClean="0"/>
              <a:t>=&gt; O( E + V </a:t>
            </a:r>
            <a:r>
              <a:rPr lang="en-US" sz="2400" dirty="0" err="1" smtClean="0"/>
              <a:t>lg</a:t>
            </a:r>
            <a:r>
              <a:rPr lang="en-US" sz="2400" dirty="0" smtClean="0"/>
              <a:t> V)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Structures for Graphs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600200"/>
            <a:ext cx="8229600" cy="1935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3657600"/>
            <a:ext cx="81597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Generic Framework</a:t>
            </a:r>
            <a:endParaRPr 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219200"/>
            <a:ext cx="7391400" cy="2588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4114800"/>
            <a:ext cx="514951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6248400" y="3429000"/>
            <a:ext cx="2667000" cy="838200"/>
          </a:xfrm>
          <a:prstGeom prst="wedgeRoundRectCallout">
            <a:avLst>
              <a:gd name="adj1" fmla="val -169178"/>
              <a:gd name="adj2" fmla="val 885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/>
              <a:t>Kruskal</a:t>
            </a:r>
            <a:r>
              <a:rPr lang="en-US" sz="2000" dirty="0" smtClean="0"/>
              <a:t> : A is a forest</a:t>
            </a:r>
          </a:p>
          <a:p>
            <a:r>
              <a:rPr lang="en-US" sz="2000" b="1" dirty="0" smtClean="0"/>
              <a:t>Prim</a:t>
            </a:r>
            <a:r>
              <a:rPr lang="en-US" sz="2000" dirty="0" smtClean="0"/>
              <a:t> : A is a tree</a:t>
            </a:r>
            <a:endParaRPr lang="en-US" sz="2000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6019800" y="4495800"/>
            <a:ext cx="2971800" cy="1981200"/>
          </a:xfrm>
          <a:prstGeom prst="wedgeRoundRectCallout">
            <a:avLst>
              <a:gd name="adj1" fmla="val -59571"/>
              <a:gd name="adj2" fmla="val -145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 err="1" smtClean="0"/>
              <a:t>Kruskal</a:t>
            </a:r>
            <a:r>
              <a:rPr lang="en-US" sz="2000" dirty="0" smtClean="0"/>
              <a:t> : safe edge connects 2 components</a:t>
            </a:r>
          </a:p>
          <a:p>
            <a:r>
              <a:rPr lang="en-US" sz="2000" b="1" dirty="0" smtClean="0"/>
              <a:t>Prim</a:t>
            </a:r>
            <a:r>
              <a:rPr lang="en-US" sz="2000" dirty="0" smtClean="0"/>
              <a:t> : safe edge connects A to a new vertex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for Graphs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406703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Trace 1/3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295400"/>
            <a:ext cx="46863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0" y="2895600"/>
            <a:ext cx="457200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114800" y="4495800"/>
            <a:ext cx="4714875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Trace </a:t>
            </a:r>
            <a:r>
              <a:rPr lang="en-US" dirty="0" smtClean="0"/>
              <a:t>2/3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47434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895600"/>
            <a:ext cx="4724400" cy="15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62400" y="4572000"/>
            <a:ext cx="483870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BFS Trace </a:t>
            </a:r>
            <a:r>
              <a:rPr lang="en-US" dirty="0" smtClean="0"/>
              <a:t>3/3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371600"/>
            <a:ext cx="436245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62200" y="2971800"/>
            <a:ext cx="4257675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76800" y="4800600"/>
            <a:ext cx="386715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dirty="0" smtClean="0"/>
              <a:t>DFS for Graphs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1" y="1524000"/>
            <a:ext cx="4202334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46891" y="1524000"/>
            <a:ext cx="4116109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DFS Trace 1/4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399" y="1295400"/>
            <a:ext cx="3094523" cy="2252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90600" y="3973016"/>
            <a:ext cx="3105901" cy="219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48199" y="3973015"/>
            <a:ext cx="3117277" cy="2275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66800" y="1295401"/>
            <a:ext cx="3014885" cy="228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DFS Trace </a:t>
            </a:r>
            <a:r>
              <a:rPr lang="en-US" dirty="0" smtClean="0"/>
              <a:t>2/4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447800"/>
            <a:ext cx="2928112" cy="2279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799" y="1295400"/>
            <a:ext cx="3106927" cy="244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219199" y="3962399"/>
            <a:ext cx="3028695" cy="2346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876800" y="3886200"/>
            <a:ext cx="2983992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380</Words>
  <Application>Microsoft Office PowerPoint</Application>
  <PresentationFormat>On-screen Show (4:3)</PresentationFormat>
  <Paragraphs>83</Paragraphs>
  <Slides>20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Spring 2012 ICS621 Graph Algorithms</vt:lpstr>
      <vt:lpstr>Data Structures for Graphs</vt:lpstr>
      <vt:lpstr>BFS for Graphs</vt:lpstr>
      <vt:lpstr>BFS Trace 1/3</vt:lpstr>
      <vt:lpstr>BFS Trace 2/3</vt:lpstr>
      <vt:lpstr>BFS Trace 3/3</vt:lpstr>
      <vt:lpstr>DFS for Graphs</vt:lpstr>
      <vt:lpstr>DFS Trace 1/4</vt:lpstr>
      <vt:lpstr>DFS Trace 2/4</vt:lpstr>
      <vt:lpstr>DFS Trace 3/4</vt:lpstr>
      <vt:lpstr>DFS Trace 4/4</vt:lpstr>
      <vt:lpstr>DFS Timestamps</vt:lpstr>
      <vt:lpstr>Topological Sort</vt:lpstr>
      <vt:lpstr>Strongly Connected Components</vt:lpstr>
      <vt:lpstr>Finding Strongly Connected Components</vt:lpstr>
      <vt:lpstr>Algorithm for finding SCC</vt:lpstr>
      <vt:lpstr>Minimum Spanning Trees</vt:lpstr>
      <vt:lpstr>Kruskal’s Algo</vt:lpstr>
      <vt:lpstr>Prim’s Algo</vt:lpstr>
      <vt:lpstr>Generic Framework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Lipyeow Lim</dc:creator>
  <cp:lastModifiedBy>Lipyeow Lim</cp:lastModifiedBy>
  <cp:revision>27</cp:revision>
  <dcterms:created xsi:type="dcterms:W3CDTF">2012-03-02T22:30:51Z</dcterms:created>
  <dcterms:modified xsi:type="dcterms:W3CDTF">2012-03-06T00:51:41Z</dcterms:modified>
</cp:coreProperties>
</file>