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5"/>
  </p:notesMasterIdLst>
  <p:sldIdLst>
    <p:sldId id="256" r:id="rId2"/>
    <p:sldId id="258" r:id="rId3"/>
    <p:sldId id="259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3" r:id="rId18"/>
    <p:sldId id="275" r:id="rId19"/>
    <p:sldId id="274" r:id="rId20"/>
    <p:sldId id="276" r:id="rId21"/>
    <p:sldId id="277" r:id="rId22"/>
    <p:sldId id="278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7" autoAdjust="0"/>
  </p:normalViewPr>
  <p:slideViewPr>
    <p:cSldViewPr>
      <p:cViewPr varScale="1">
        <p:scale>
          <a:sx n="68" d="100"/>
          <a:sy n="68" d="100"/>
        </p:scale>
        <p:origin x="-129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C61C-99E7-4780-8E18-EF619FC16E0F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1644D-978A-4873-ADE7-B00781A3CB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DBs</a:t>
            </a:r>
            <a:r>
              <a:rPr lang="en-US" baseline="0" dirty="0" smtClean="0"/>
              <a:t> want everything to be in memory but can’t have it.</a:t>
            </a:r>
          </a:p>
          <a:p>
            <a:r>
              <a:rPr lang="en-US" baseline="0" dirty="0" smtClean="0"/>
              <a:t>DBs never want to spend time in IO but are forced to because there isn’t enough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644D-978A-4873-ADE7-B00781A3CBE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</a:t>
            </a:r>
            <a:r>
              <a:rPr lang="en-US" baseline="0" dirty="0" smtClean="0"/>
              <a:t> given in section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644D-978A-4873-ADE7-B00781A3CBE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leaf node has no children.</a:t>
            </a:r>
          </a:p>
          <a:p>
            <a:r>
              <a:rPr lang="en-US" dirty="0" smtClean="0"/>
              <a:t>A non-leaf node has children.</a:t>
            </a:r>
          </a:p>
          <a:p>
            <a:r>
              <a:rPr lang="en-US" dirty="0" smtClean="0"/>
              <a:t>Eac</a:t>
            </a:r>
            <a:r>
              <a:rPr lang="en-US" baseline="0" dirty="0" smtClean="0"/>
              <a:t>h leaf node entry is a </a:t>
            </a:r>
            <a:r>
              <a:rPr lang="en-US" baseline="0" dirty="0" err="1" smtClean="0"/>
              <a:t>subcluster</a:t>
            </a:r>
            <a:r>
              <a:rPr lang="en-US" baseline="0" dirty="0" smtClean="0"/>
              <a:t> but can be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Clustering</a:t>
            </a:r>
            <a:r>
              <a:rPr lang="en-US" baseline="0" dirty="0" smtClean="0"/>
              <a:t> takes place in much the same way that sorting is accomplished with a B+-tree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644D-978A-4873-ADE7-B00781A3CBE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CF tree</a:t>
            </a:r>
            <a:r>
              <a:rPr lang="en-US" baseline="0" dirty="0" smtClean="0"/>
              <a:t> can be reduced</a:t>
            </a:r>
          </a:p>
          <a:p>
            <a:r>
              <a:rPr lang="en-US" baseline="0" dirty="0" smtClean="0"/>
              <a:t>This requires scanning only the tree and data does not need to be read again</a:t>
            </a:r>
          </a:p>
          <a:p>
            <a:r>
              <a:rPr lang="en-US" baseline="0" dirty="0" smtClean="0"/>
              <a:t>Increasing T can result in building a smaller tree under limited memory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1644D-978A-4873-ADE7-B00781A3CBE2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2DE79DF-40E6-475C-AA91-71CDBB18AAE8}" type="datetimeFigureOut">
              <a:rPr lang="en-US" smtClean="0"/>
              <a:t>3/7/2011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E82BC79-3B07-45FD-9C24-A34D5F252A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BIRCH: Is </a:t>
            </a:r>
            <a:r>
              <a:rPr lang="en-US" dirty="0" smtClean="0"/>
              <a:t>I</a:t>
            </a:r>
            <a:r>
              <a:rPr lang="en-US" dirty="0" smtClean="0"/>
              <a:t>t Good for Databases?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895600"/>
            <a:ext cx="740664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review of BIRCH: An And Efficient Data Clustering Method for Very Large Databases by </a:t>
            </a:r>
            <a:r>
              <a:rPr lang="en-US" dirty="0" err="1" smtClean="0"/>
              <a:t>Tian</a:t>
            </a:r>
            <a:r>
              <a:rPr lang="en-US" dirty="0" smtClean="0"/>
              <a:t> Zhang, </a:t>
            </a:r>
            <a:r>
              <a:rPr lang="en-US" dirty="0" err="1" smtClean="0"/>
              <a:t>Raghu</a:t>
            </a:r>
            <a:r>
              <a:rPr lang="en-US" dirty="0" smtClean="0"/>
              <a:t> </a:t>
            </a:r>
            <a:r>
              <a:rPr lang="en-US" dirty="0" err="1" smtClean="0"/>
              <a:t>Ramakrishnan</a:t>
            </a:r>
            <a:r>
              <a:rPr lang="en-US" dirty="0" smtClean="0"/>
              <a:t> and </a:t>
            </a:r>
            <a:r>
              <a:rPr lang="en-US" dirty="0" err="1" smtClean="0"/>
              <a:t>Miron</a:t>
            </a:r>
            <a:r>
              <a:rPr lang="en-US" dirty="0" smtClean="0"/>
              <a:t> </a:t>
            </a:r>
            <a:r>
              <a:rPr lang="en-US" dirty="0" err="1" smtClean="0"/>
              <a:t>Livny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Daniel Chang</a:t>
            </a:r>
          </a:p>
          <a:p>
            <a:r>
              <a:rPr lang="en-US" dirty="0" smtClean="0"/>
              <a:t>ICS624 Spring 2011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BIRCH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8986" y="1447800"/>
            <a:ext cx="639157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the tree is built in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IO operations are needed</a:t>
            </a:r>
          </a:p>
          <a:p>
            <a:pPr lvl="1"/>
            <a:r>
              <a:rPr lang="en-US" dirty="0" smtClean="0"/>
              <a:t>Clusters can be refined by clustering </a:t>
            </a:r>
            <a:r>
              <a:rPr lang="en-US" dirty="0" err="1" smtClean="0"/>
              <a:t>subclusters</a:t>
            </a:r>
            <a:endParaRPr lang="en-US" dirty="0" smtClean="0"/>
          </a:p>
          <a:p>
            <a:r>
              <a:rPr lang="en-US" dirty="0" smtClean="0"/>
              <a:t>Outliers are eliminated</a:t>
            </a:r>
          </a:p>
          <a:p>
            <a:pPr lvl="1"/>
            <a:r>
              <a:rPr lang="en-US" dirty="0" smtClean="0"/>
              <a:t>Authors claim greater accuracy</a:t>
            </a:r>
          </a:p>
          <a:p>
            <a:pPr lvl="1"/>
            <a:r>
              <a:rPr lang="en-US" dirty="0" smtClean="0"/>
              <a:t>How does this improve DB applications?</a:t>
            </a:r>
          </a:p>
          <a:p>
            <a:r>
              <a:rPr lang="en-US" dirty="0" smtClean="0"/>
              <a:t>A tree is an ordered structure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everything is perfect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input order gets skewed because of the page size restriction</a:t>
            </a:r>
          </a:p>
          <a:p>
            <a:r>
              <a:rPr lang="en-US" dirty="0" smtClean="0"/>
              <a:t>Phase 3 clusters all the leaf nodes in a global way</a:t>
            </a:r>
          </a:p>
          <a:p>
            <a:r>
              <a:rPr lang="en-US" dirty="0" err="1" smtClean="0"/>
              <a:t>Subclusters</a:t>
            </a:r>
            <a:r>
              <a:rPr lang="en-US" dirty="0" smtClean="0"/>
              <a:t> are treated as single points</a:t>
            </a:r>
          </a:p>
          <a:p>
            <a:r>
              <a:rPr lang="en-US" dirty="0" smtClean="0"/>
              <a:t>Or CF vectors can be used</a:t>
            </a:r>
          </a:p>
          <a:p>
            <a:r>
              <a:rPr lang="en-US" dirty="0" smtClean="0"/>
              <a:t>This reduces the problem space significantly</a:t>
            </a:r>
          </a:p>
          <a:p>
            <a:r>
              <a:rPr lang="en-US" dirty="0" smtClean="0"/>
              <a:t>But what detail is lost as a result?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Phase 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47800"/>
            <a:ext cx="523329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tree rebuilding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665" y="2693670"/>
            <a:ext cx="7094220" cy="230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4 can clean up the clusters as much as desired</a:t>
            </a:r>
          </a:p>
          <a:p>
            <a:r>
              <a:rPr lang="en-US" dirty="0" smtClean="0"/>
              <a:t>Outliers are written to disk if disk is available.</a:t>
            </a:r>
          </a:p>
          <a:p>
            <a:pPr lvl="1"/>
            <a:r>
              <a:rPr lang="en-US" dirty="0" smtClean="0"/>
              <a:t>All detail is not lost</a:t>
            </a:r>
          </a:p>
          <a:p>
            <a:pPr lvl="1"/>
            <a:r>
              <a:rPr lang="en-US" dirty="0" smtClean="0"/>
              <a:t>Efficiency is reduced because of IO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practical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Threshold </a:t>
            </a:r>
            <a:r>
              <a:rPr lang="en-US" i="1" dirty="0" smtClean="0"/>
              <a:t>T </a:t>
            </a:r>
            <a:r>
              <a:rPr lang="en-US" dirty="0" smtClean="0"/>
              <a:t>needs to be configured</a:t>
            </a:r>
          </a:p>
          <a:p>
            <a:pPr lvl="1"/>
            <a:r>
              <a:rPr lang="en-US" dirty="0" smtClean="0"/>
              <a:t>Different data sets are going to have different optimal thresholds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Synthetic data (2-d </a:t>
            </a:r>
            <a:r>
              <a:rPr lang="en-US" i="1" dirty="0" smtClean="0"/>
              <a:t>K </a:t>
            </a:r>
            <a:r>
              <a:rPr lang="en-US" dirty="0" smtClean="0"/>
              <a:t>clusters)</a:t>
            </a:r>
          </a:p>
          <a:p>
            <a:pPr lvl="1"/>
            <a:r>
              <a:rPr lang="en-US" dirty="0" smtClean="0"/>
              <a:t>Independent normal distribution</a:t>
            </a:r>
          </a:p>
          <a:p>
            <a:pPr lvl="1"/>
            <a:r>
              <a:rPr lang="en-US" dirty="0" smtClean="0"/>
              <a:t>Grid</a:t>
            </a:r>
          </a:p>
          <a:p>
            <a:pPr lvl="2"/>
            <a:r>
              <a:rPr lang="en-US" dirty="0" smtClean="0"/>
              <a:t>Clusters centers placed on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* </a:t>
            </a:r>
            <a:r>
              <a:rPr lang="en-US" dirty="0" err="1" smtClean="0"/>
              <a:t>sqrt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grid</a:t>
            </a:r>
          </a:p>
          <a:p>
            <a:pPr lvl="1"/>
            <a:r>
              <a:rPr lang="en-US" dirty="0" smtClean="0"/>
              <a:t>Sine</a:t>
            </a:r>
          </a:p>
          <a:p>
            <a:pPr lvl="2"/>
            <a:r>
              <a:rPr lang="en-US" dirty="0" smtClean="0"/>
              <a:t>Cluster centers arranged in a sine curve</a:t>
            </a:r>
          </a:p>
          <a:p>
            <a:pPr lvl="1"/>
            <a:r>
              <a:rPr lang="en-US" dirty="0" smtClean="0"/>
              <a:t>Random</a:t>
            </a:r>
          </a:p>
          <a:p>
            <a:pPr lvl="2"/>
            <a:r>
              <a:rPr lang="en-US" dirty="0" smtClean="0"/>
              <a:t>Cluster centers are placed randomly</a:t>
            </a:r>
          </a:p>
          <a:p>
            <a:pPr lvl="1"/>
            <a:r>
              <a:rPr lang="en-US" dirty="0" smtClean="0"/>
              <a:t>Noise is added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generation parameters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385" y="1615440"/>
            <a:ext cx="700278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BIRCH parameters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8500" y="1447800"/>
            <a:ext cx="397254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Clustering can be thought of as a kind of data mining problem.</a:t>
            </a:r>
          </a:p>
          <a:p>
            <a:r>
              <a:rPr lang="en-US" dirty="0" smtClean="0"/>
              <a:t>The C in BIRCH is for clustering.</a:t>
            </a:r>
          </a:p>
          <a:p>
            <a:pPr lvl="1"/>
            <a:r>
              <a:rPr lang="en-US" dirty="0" smtClean="0"/>
              <a:t>Authors claim that it is suitable for large databases.</a:t>
            </a:r>
          </a:p>
          <a:p>
            <a:r>
              <a:rPr lang="en-US" dirty="0" smtClean="0"/>
              <a:t>BIRCH performs some clustering in a single pass for data sets larger than memory allows.</a:t>
            </a:r>
          </a:p>
          <a:p>
            <a:pPr lvl="1"/>
            <a:r>
              <a:rPr lang="en-US" dirty="0" smtClean="0"/>
              <a:t>Reduces IO cost.</a:t>
            </a:r>
          </a:p>
          <a:p>
            <a:pPr lvl="1"/>
            <a:r>
              <a:rPr lang="en-US" dirty="0" smtClean="0"/>
              <a:t>Noise in the form of outliers is handled.</a:t>
            </a:r>
            <a:endParaRPr lang="en-US" dirty="0"/>
          </a:p>
          <a:p>
            <a:pPr lvl="2"/>
            <a:r>
              <a:rPr lang="en-US" dirty="0" smtClean="0"/>
              <a:t>What is noise in terms of data in a database?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set 1 compared to CLARANS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0192" y="1447800"/>
            <a:ext cx="256916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i="1" dirty="0" smtClean="0"/>
              <a:t>K</a:t>
            </a:r>
            <a:endParaRPr lang="en-US" i="1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4013" y="1447800"/>
            <a:ext cx="248152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BIRCH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Incremental single-pass IO</a:t>
            </a:r>
          </a:p>
          <a:p>
            <a:r>
              <a:rPr lang="en-US" dirty="0" smtClean="0"/>
              <a:t>Optimizes use of memory</a:t>
            </a:r>
          </a:p>
          <a:p>
            <a:pPr lvl="1"/>
            <a:r>
              <a:rPr lang="en-US" dirty="0" smtClean="0"/>
              <a:t>Outliers can be written to disk</a:t>
            </a:r>
          </a:p>
          <a:p>
            <a:r>
              <a:rPr lang="en-US" dirty="0" smtClean="0"/>
              <a:t>Extremely fast tree structure</a:t>
            </a:r>
          </a:p>
          <a:p>
            <a:pPr lvl="1"/>
            <a:r>
              <a:rPr lang="en-US" dirty="0" smtClean="0"/>
              <a:t>Inherent ordering</a:t>
            </a:r>
          </a:p>
          <a:p>
            <a:r>
              <a:rPr lang="en-US" dirty="0" smtClean="0"/>
              <a:t>Refinements only address </a:t>
            </a:r>
            <a:r>
              <a:rPr lang="en-US" dirty="0" err="1" smtClean="0"/>
              <a:t>subclusters</a:t>
            </a:r>
            <a:endParaRPr lang="en-US" dirty="0" smtClean="0"/>
          </a:p>
          <a:p>
            <a:r>
              <a:rPr lang="en-US" dirty="0" smtClean="0"/>
              <a:t>Accurate </a:t>
            </a:r>
            <a:r>
              <a:rPr lang="en-US" b="1" dirty="0" smtClean="0">
                <a:solidFill>
                  <a:srgbClr val="FF0000"/>
                </a:solidFill>
              </a:rPr>
              <a:t>clustering</a:t>
            </a:r>
            <a:r>
              <a:rPr lang="en-US" dirty="0" smtClean="0"/>
              <a:t> results</a:t>
            </a:r>
          </a:p>
          <a:p>
            <a:r>
              <a:rPr lang="en-US" dirty="0" smtClean="0"/>
              <a:t>Dependent upon parameter setting</a:t>
            </a:r>
          </a:p>
          <a:p>
            <a:r>
              <a:rPr lang="en-US" dirty="0" smtClean="0"/>
              <a:t>Better than CLARANS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well does </a:t>
            </a:r>
            <a:r>
              <a:rPr lang="en-US" smtClean="0"/>
              <a:t>clustering work for DBs?</a:t>
            </a:r>
          </a:p>
          <a:p>
            <a:r>
              <a:rPr lang="en-US" dirty="0" smtClean="0"/>
              <a:t>Can BIRCH really be used for database applications?</a:t>
            </a:r>
          </a:p>
          <a:p>
            <a:pPr lvl="1"/>
            <a:r>
              <a:rPr lang="en-US" dirty="0" smtClean="0"/>
              <a:t>What are the data dependencies for BIRCH to be effective?</a:t>
            </a:r>
          </a:p>
          <a:p>
            <a:pPr lvl="1"/>
            <a:r>
              <a:rPr lang="en-US" dirty="0" smtClean="0"/>
              <a:t>The authors claim that BIRCH is “suitable” for very large databases</a:t>
            </a:r>
          </a:p>
          <a:p>
            <a:pPr lvl="1"/>
            <a:r>
              <a:rPr lang="en-US" dirty="0" smtClean="0"/>
              <a:t>None of their testing reflected an actual database application</a:t>
            </a:r>
          </a:p>
          <a:p>
            <a:pPr lvl="1"/>
            <a:r>
              <a:rPr lang="en-US" dirty="0" smtClean="0"/>
              <a:t>Therefore, BIRCH has theoretical potential but requires additional testing to be truly considered suitable for databases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large set of multidimensional data, the space is not uniformly occupied.</a:t>
            </a:r>
          </a:p>
          <a:p>
            <a:r>
              <a:rPr lang="en-US" dirty="0" smtClean="0"/>
              <a:t>Clustering clusters the data, thereby identifying groups that share some measurable similarity.</a:t>
            </a:r>
          </a:p>
          <a:p>
            <a:r>
              <a:rPr lang="en-US" dirty="0" smtClean="0"/>
              <a:t>The problem is finding a minimal solution.</a:t>
            </a:r>
            <a:endParaRPr lang="en-US" dirty="0" smtClean="0"/>
          </a:p>
          <a:p>
            <a:r>
              <a:rPr lang="en-US" dirty="0" smtClean="0"/>
              <a:t>It’s further complicated by database-related constraints of memory and 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Probability-based approach</a:t>
            </a:r>
          </a:p>
          <a:p>
            <a:pPr lvl="1"/>
            <a:r>
              <a:rPr lang="en-US" dirty="0" smtClean="0"/>
              <a:t>Assumes statistical independence</a:t>
            </a:r>
          </a:p>
          <a:p>
            <a:pPr lvl="1"/>
            <a:r>
              <a:rPr lang="en-US" dirty="0" smtClean="0"/>
              <a:t>Large overhead in computation and storage</a:t>
            </a:r>
          </a:p>
          <a:p>
            <a:r>
              <a:rPr lang="en-US" dirty="0" smtClean="0"/>
              <a:t>Distanced-based approach</a:t>
            </a:r>
          </a:p>
          <a:p>
            <a:pPr lvl="1"/>
            <a:r>
              <a:rPr lang="en-US" dirty="0" smtClean="0"/>
              <a:t>Assumes all data points are given in advance and can be continually scanned</a:t>
            </a:r>
          </a:p>
          <a:p>
            <a:pPr lvl="1"/>
            <a:r>
              <a:rPr lang="en-US" dirty="0" smtClean="0"/>
              <a:t>Global examination of data</a:t>
            </a:r>
          </a:p>
          <a:p>
            <a:pPr lvl="1"/>
            <a:r>
              <a:rPr lang="en-US" dirty="0" smtClean="0"/>
              <a:t>Local minima</a:t>
            </a:r>
          </a:p>
          <a:p>
            <a:pPr lvl="2"/>
            <a:r>
              <a:rPr lang="en-US" dirty="0" smtClean="0"/>
              <a:t>High sensitivity to starting partition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randomized search</a:t>
            </a:r>
          </a:p>
          <a:p>
            <a:r>
              <a:rPr lang="en-US" dirty="0" smtClean="0"/>
              <a:t>Cluster is represented by its </a:t>
            </a:r>
            <a:r>
              <a:rPr lang="en-US" i="1" dirty="0" err="1" smtClean="0"/>
              <a:t>medoid</a:t>
            </a:r>
            <a:endParaRPr lang="en-US" i="1" dirty="0" smtClean="0"/>
          </a:p>
          <a:p>
            <a:pPr lvl="1"/>
            <a:r>
              <a:rPr lang="en-US" dirty="0" smtClean="0"/>
              <a:t>Most centrally located data point</a:t>
            </a:r>
          </a:p>
          <a:p>
            <a:r>
              <a:rPr lang="en-US" dirty="0" smtClean="0"/>
              <a:t>Clustering is accomplished by searching a graph</a:t>
            </a:r>
          </a:p>
          <a:p>
            <a:r>
              <a:rPr lang="en-US" dirty="0" smtClean="0"/>
              <a:t>Not IO efficient</a:t>
            </a:r>
          </a:p>
          <a:p>
            <a:r>
              <a:rPr lang="en-US" dirty="0" smtClean="0"/>
              <a:t>May not find the real local minimum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special about BIRCH?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Incrementally maintains clusters.</a:t>
            </a:r>
          </a:p>
          <a:p>
            <a:pPr lvl="1"/>
            <a:r>
              <a:rPr lang="en-US" dirty="0" smtClean="0"/>
              <a:t>IO is reduced significantly</a:t>
            </a:r>
          </a:p>
          <a:p>
            <a:r>
              <a:rPr lang="en-US" dirty="0" smtClean="0"/>
              <a:t>Treats data in terms of densities of data points instead of individual data points.</a:t>
            </a:r>
          </a:p>
          <a:p>
            <a:r>
              <a:rPr lang="en-US" dirty="0" smtClean="0"/>
              <a:t>Outliers are rejected.</a:t>
            </a:r>
          </a:p>
          <a:p>
            <a:r>
              <a:rPr lang="en-US" dirty="0" smtClean="0"/>
              <a:t>The clustering takes place in memory.</a:t>
            </a:r>
          </a:p>
          <a:p>
            <a:r>
              <a:rPr lang="en-US" dirty="0" smtClean="0"/>
              <a:t>It can perform useful clustering in a single read of the data.</a:t>
            </a:r>
          </a:p>
          <a:p>
            <a:r>
              <a:rPr lang="en-US" dirty="0" smtClean="0"/>
              <a:t>How effective is this for a database application?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BIRCH’s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to BIRCH is the CF tree.</a:t>
            </a:r>
          </a:p>
          <a:p>
            <a:pPr lvl="1"/>
            <a:r>
              <a:rPr lang="en-US" dirty="0" smtClean="0"/>
              <a:t>A CF tree consists of Clustering Features arranged in a binary tree that is height balanced.</a:t>
            </a:r>
          </a:p>
          <a:p>
            <a:pPr lvl="1"/>
            <a:r>
              <a:rPr lang="en-US" dirty="0" smtClean="0"/>
              <a:t>Clustering Features or CF vectors</a:t>
            </a:r>
          </a:p>
          <a:p>
            <a:pPr lvl="2"/>
            <a:r>
              <a:rPr lang="en-US" dirty="0" smtClean="0"/>
              <a:t>Summarize subsets of data in terms of the number of data points, the linear sum of the data points and the squared sum of the data points.</a:t>
            </a:r>
            <a:endParaRPr lang="en-US" dirty="0" smtClean="0"/>
          </a:p>
          <a:p>
            <a:pPr lvl="2"/>
            <a:r>
              <a:rPr lang="en-US" dirty="0" smtClean="0"/>
              <a:t>It doesn’t include all the data points.</a:t>
            </a:r>
          </a:p>
          <a:p>
            <a:pPr lvl="2"/>
            <a:r>
              <a:rPr lang="en-US" dirty="0" smtClean="0"/>
              <a:t>How is this useful for a database?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Self-balancing</a:t>
            </a:r>
          </a:p>
          <a:p>
            <a:r>
              <a:rPr lang="en-US" dirty="0" smtClean="0"/>
              <a:t>Parameters: branching factor and threshold</a:t>
            </a:r>
            <a:endParaRPr lang="en-US" dirty="0" smtClean="0"/>
          </a:p>
          <a:p>
            <a:r>
              <a:rPr lang="en-US" dirty="0" smtClean="0"/>
              <a:t>Nodes have to fit in </a:t>
            </a:r>
            <a:r>
              <a:rPr lang="en-US" i="1" dirty="0" smtClean="0"/>
              <a:t>P.</a:t>
            </a:r>
          </a:p>
          <a:p>
            <a:r>
              <a:rPr lang="en-US" dirty="0" smtClean="0"/>
              <a:t>Tree size is determined by </a:t>
            </a:r>
            <a:r>
              <a:rPr lang="en-US" i="1" dirty="0" smtClean="0"/>
              <a:t>T.</a:t>
            </a:r>
          </a:p>
          <a:p>
            <a:r>
              <a:rPr lang="en-US" dirty="0" err="1" smtClean="0"/>
              <a:t>Nonleaf</a:t>
            </a:r>
            <a:r>
              <a:rPr lang="en-US" dirty="0" smtClean="0"/>
              <a:t> nodes contain </a:t>
            </a:r>
            <a:r>
              <a:rPr lang="en-US" i="1" dirty="0" smtClean="0"/>
              <a:t>B </a:t>
            </a:r>
            <a:r>
              <a:rPr lang="en-US" dirty="0" smtClean="0"/>
              <a:t>entries at most.</a:t>
            </a:r>
          </a:p>
          <a:p>
            <a:r>
              <a:rPr lang="en-US" dirty="0" smtClean="0"/>
              <a:t>Leaves and non-leaves are determined by </a:t>
            </a:r>
            <a:r>
              <a:rPr lang="en-US" i="1" dirty="0" smtClean="0"/>
              <a:t>d.</a:t>
            </a:r>
          </a:p>
          <a:p>
            <a:r>
              <a:rPr lang="en-US" dirty="0" smtClean="0"/>
              <a:t>Clustering happens through building the tree.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leaf.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subcluster</a:t>
            </a:r>
            <a:r>
              <a:rPr lang="en-US" dirty="0" smtClean="0"/>
              <a:t> can be added to the leaf then add it</a:t>
            </a:r>
          </a:p>
          <a:p>
            <a:r>
              <a:rPr lang="en-US" dirty="0" smtClean="0"/>
              <a:t>Otherwise, split the node</a:t>
            </a:r>
          </a:p>
          <a:p>
            <a:pPr lvl="1"/>
            <a:r>
              <a:rPr lang="en-US" dirty="0" smtClean="0"/>
              <a:t>Recursively, determine the node to split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smtClean="0"/>
              <a:t>Merge if possible since splits </a:t>
            </a:r>
            <a:r>
              <a:rPr lang="en-US" dirty="0" smtClean="0"/>
              <a:t>are dependent on page size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560</TotalTime>
  <Words>894</Words>
  <Application>Microsoft Office PowerPoint</Application>
  <PresentationFormat>On-screen Show (4:3)</PresentationFormat>
  <Paragraphs>135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BIRCH: Is It Good for Databases?</vt:lpstr>
      <vt:lpstr>Clustering in general</vt:lpstr>
      <vt:lpstr>Clustering some data</vt:lpstr>
      <vt:lpstr>Other approaches</vt:lpstr>
      <vt:lpstr>CLARANS</vt:lpstr>
      <vt:lpstr>What’s special about BIRCH?</vt:lpstr>
      <vt:lpstr>BIRCH’s trees</vt:lpstr>
      <vt:lpstr>CF tree</vt:lpstr>
      <vt:lpstr>Building the tree</vt:lpstr>
      <vt:lpstr>Overview of BIRCH</vt:lpstr>
      <vt:lpstr>After the tree is built in Phase 1</vt:lpstr>
      <vt:lpstr>Not everything is perfect</vt:lpstr>
      <vt:lpstr>Control flow of Phase 1</vt:lpstr>
      <vt:lpstr>CF tree rebuilding</vt:lpstr>
      <vt:lpstr>Refinements</vt:lpstr>
      <vt:lpstr>In practical terms</vt:lpstr>
      <vt:lpstr>Testing</vt:lpstr>
      <vt:lpstr>Data generation parameters</vt:lpstr>
      <vt:lpstr>BIRCH parameters</vt:lpstr>
      <vt:lpstr>Data set 1 compared to CLARANS</vt:lpstr>
      <vt:lpstr>Scalability w.r.t. K</vt:lpstr>
      <vt:lpstr>BIRCH summary</vt:lpstr>
      <vt:lpstr>Open Questions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BIRCH: Is it good for databases?</dc:title>
  <dc:creator>d</dc:creator>
  <cp:lastModifiedBy>d</cp:lastModifiedBy>
  <cp:revision>59</cp:revision>
  <dcterms:created xsi:type="dcterms:W3CDTF">2011-03-07T14:52:42Z</dcterms:created>
  <dcterms:modified xsi:type="dcterms:W3CDTF">2011-03-08T00:12:52Z</dcterms:modified>
</cp:coreProperties>
</file>