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3.xml" ContentType="application/vnd.openxmlformats-officedocument.themeOverride+xml"/>
  <Override PartName="/ppt/theme/themeOverride4.xml" ContentType="application/vnd.openxmlformats-officedocument.themeOverrid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8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90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237325D-D5F4-4E8D-8718-A93F8B4BF3C4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2A998B81-B40A-4853-BDA0-C7050ABFA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98BFC-9515-4481-B01C-D3B1BEB5B356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DA478-5CB9-4585-BA74-B8ABEBDEB6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BA8E71-0F46-4FE6-BCDE-A72365096FB5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A466F-96AB-48DB-90D8-D9DA0BB354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C38401-E9DE-41E3-BF7E-B0BEE147D975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2AB88-BD1C-4DA4-B4A6-90DF51CE6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Chevron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411E60C-19BE-4E70-A920-FC858CD2F679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7DFF07F-DDBD-4D96-9C7E-4742CC8E3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D1DA692-5847-440C-84DD-E923B2E567BC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18B87C1-9B21-4A23-9F05-DD33F65C0C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2FF0D48-453B-4FFC-A2B7-DCC450E7B685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A006594-ADF1-49F5-B02F-72378B5C9A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79461D6-27B6-410F-9795-49CC12DE5414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1FD37BD-C6A5-436E-BE89-65E5A96C43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527461-5F3C-4DFC-B6F3-5D5DA8C3CC7A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7CFF3B-9B39-47C4-8A4E-12B6DC311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E4999CB-3B94-4405-9347-97A787ED394F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2F2B061-7B44-4FA2-BD25-B667986477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reeform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hevron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8917210-32E6-4F2E-82F4-69155DA2C0FD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3A5218E-6B0D-40DD-AB6C-90996D9465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6F09712-DDCC-44E8-844D-86B19E1F52A7}" type="datetimeFigureOut">
              <a:rPr lang="en-US"/>
              <a:pPr>
                <a:defRPr/>
              </a:pPr>
              <a:t>4/6/2011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 smtClean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FE4FBFED-FA94-4259-B104-9005660E8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2" r:id="rId2"/>
    <p:sldLayoutId id="2147483757" r:id="rId3"/>
    <p:sldLayoutId id="2147483758" r:id="rId4"/>
    <p:sldLayoutId id="2147483759" r:id="rId5"/>
    <p:sldLayoutId id="2147483760" r:id="rId6"/>
    <p:sldLayoutId id="2147483753" r:id="rId7"/>
    <p:sldLayoutId id="2147483761" r:id="rId8"/>
    <p:sldLayoutId id="2147483762" r:id="rId9"/>
    <p:sldLayoutId id="2147483754" r:id="rId10"/>
    <p:sldLayoutId id="2147483755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fontAlgn="base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fontAlgn="base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Analyzing the Energy Efficiency of a Database Server</a:t>
            </a:r>
            <a:br>
              <a:rPr lang="en-US" dirty="0" smtClean="0"/>
            </a:br>
            <a:r>
              <a:rPr lang="en-US" sz="3100" dirty="0" smtClean="0"/>
              <a:t>D. </a:t>
            </a:r>
            <a:r>
              <a:rPr lang="en-US" sz="3100" dirty="0" err="1" smtClean="0"/>
              <a:t>Tsirogiannis</a:t>
            </a:r>
            <a:r>
              <a:rPr lang="en-US" sz="3100" dirty="0" smtClean="0"/>
              <a:t> (U of Toronto),</a:t>
            </a:r>
            <a:br>
              <a:rPr lang="en-US" sz="3100" dirty="0" smtClean="0"/>
            </a:br>
            <a:r>
              <a:rPr lang="en-US" sz="3100" dirty="0" smtClean="0"/>
              <a:t> S. </a:t>
            </a:r>
            <a:r>
              <a:rPr lang="en-US" sz="3100" dirty="0" err="1" smtClean="0"/>
              <a:t>Harizopoulos</a:t>
            </a:r>
            <a:r>
              <a:rPr lang="en-US" sz="3100" dirty="0" smtClean="0"/>
              <a:t>, M. Shah (HP Labs), SIGMOD’10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>
            <a:normAutofit/>
          </a:bodyPr>
          <a:lstStyle/>
          <a:p>
            <a:pPr marR="0">
              <a:lnSpc>
                <a:spcPct val="80000"/>
              </a:lnSpc>
            </a:pPr>
            <a:r>
              <a:rPr lang="en-US" sz="1900" smtClean="0">
                <a:solidFill>
                  <a:srgbClr val="105766"/>
                </a:solidFill>
              </a:rPr>
              <a:t>Shimin Chen</a:t>
            </a:r>
          </a:p>
          <a:p>
            <a:pPr marR="0">
              <a:lnSpc>
                <a:spcPct val="80000"/>
              </a:lnSpc>
            </a:pPr>
            <a:r>
              <a:rPr lang="en-US" sz="1900" smtClean="0">
                <a:solidFill>
                  <a:srgbClr val="105766"/>
                </a:solidFill>
              </a:rPr>
              <a:t>Big Data Reading Group</a:t>
            </a:r>
          </a:p>
          <a:p>
            <a:pPr marR="0">
              <a:lnSpc>
                <a:spcPct val="80000"/>
              </a:lnSpc>
            </a:pPr>
            <a:endParaRPr lang="en-US" sz="1900" smtClean="0">
              <a:solidFill>
                <a:srgbClr val="105766"/>
              </a:solidFill>
            </a:endParaRPr>
          </a:p>
          <a:p>
            <a:pPr marR="0">
              <a:lnSpc>
                <a:spcPct val="80000"/>
              </a:lnSpc>
            </a:pPr>
            <a:r>
              <a:rPr lang="en-US" sz="1900" smtClean="0">
                <a:solidFill>
                  <a:srgbClr val="105766"/>
                </a:solidFill>
              </a:rPr>
              <a:t>Presented and modified by Randall Parabicoli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8089900" cy="56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0" name="TextBox 4"/>
          <p:cNvSpPr txBox="1">
            <a:spLocks noChangeArrowheads="1"/>
          </p:cNvSpPr>
          <p:nvPr/>
        </p:nvSpPr>
        <p:spPr bwMode="auto">
          <a:xfrm>
            <a:off x="533400" y="5943600"/>
            <a:ext cx="8153400" cy="923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solidFill>
                  <a:srgbClr val="0070C0"/>
                </a:solidFill>
                <a:latin typeface="Lucida Sans Unicode" pitchFamily="34" charset="0"/>
              </a:rPr>
              <a:t>  CPU power is not a linear function of the number of cores used</a:t>
            </a:r>
          </a:p>
          <a:p>
            <a:pPr>
              <a:buFont typeface="Arial" charset="0"/>
              <a:buChar char="•"/>
            </a:pPr>
            <a:r>
              <a:rPr lang="en-US">
                <a:solidFill>
                  <a:srgbClr val="0070C0"/>
                </a:solidFill>
                <a:latin typeface="Lucida Sans Unicode" pitchFamily="34" charset="0"/>
              </a:rPr>
              <a:t>  For a fixed configuration, different operators may differ significantly (60% in the experiments) in power consumption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Energy efficiency vs. performance for a large number of DB configurations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DB: algorithm kernels, </a:t>
            </a:r>
            <a:r>
              <a:rPr lang="en-US" dirty="0" err="1" smtClean="0"/>
              <a:t>PostgreSQL</a:t>
            </a:r>
            <a:r>
              <a:rPr lang="en-US" dirty="0" smtClean="0"/>
              <a:t>, commercial System-X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Knobs: 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Execution plan selection (algorithms)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Intra-operator parallelism (# of cores for a single operator)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Inter-query parallelism (# of independent queries in parallel)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Physical layout (row vs. column scans)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Storage layout (striping)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Choice of storage medium (HDD vs. SDD)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Scheduling policies and frequency settings (from before)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Energy vs. Performance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Energy-Efficiency</a:t>
            </a:r>
          </a:p>
          <a:p>
            <a:pPr marL="1143000" lvl="2">
              <a:lnSpc>
                <a:spcPct val="80000"/>
              </a:lnSpc>
            </a:pPr>
            <a:r>
              <a:rPr lang="en-US" smtClean="0"/>
              <a:t>Tuples / Joule</a:t>
            </a:r>
          </a:p>
          <a:p>
            <a:pPr marL="1143000" lvl="2">
              <a:lnSpc>
                <a:spcPct val="80000"/>
              </a:lnSpc>
            </a:pPr>
            <a:r>
              <a:rPr lang="en-US" smtClean="0"/>
              <a:t>Amount of work that can be done per unit of energy</a:t>
            </a:r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endParaRPr lang="en-US" sz="2800" smtClean="0"/>
          </a:p>
          <a:p>
            <a:pPr>
              <a:lnSpc>
                <a:spcPct val="80000"/>
              </a:lnSpc>
            </a:pPr>
            <a:r>
              <a:rPr lang="en-US" sz="2800" smtClean="0"/>
              <a:t>Performance</a:t>
            </a:r>
          </a:p>
          <a:p>
            <a:pPr marL="1143000" lvl="2">
              <a:lnSpc>
                <a:spcPct val="80000"/>
              </a:lnSpc>
            </a:pPr>
            <a:r>
              <a:rPr lang="en-US" smtClean="0"/>
              <a:t>1  / Time</a:t>
            </a:r>
          </a:p>
          <a:p>
            <a:pPr marL="1143000" lvl="2">
              <a:lnSpc>
                <a:spcPct val="80000"/>
              </a:lnSpc>
            </a:pPr>
            <a:r>
              <a:rPr lang="en-US" smtClean="0"/>
              <a:t>More performance = less time spent</a:t>
            </a:r>
          </a:p>
          <a:p>
            <a:pPr marL="1143000" lvl="2">
              <a:lnSpc>
                <a:spcPct val="80000"/>
              </a:lnSpc>
            </a:pPr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Energy vs. Performance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715000"/>
            <a:ext cx="8229600" cy="838200"/>
          </a:xfrm>
          <a:solidFill>
            <a:schemeClr val="bg1"/>
          </a:solidFill>
        </p:spPr>
        <p:txBody>
          <a:bodyPr>
            <a:normAutofit fontScale="700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Dynamic power range among the points is small, 165W + 19%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Power remains relatively constant</a:t>
            </a:r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Energy efficiency varies directly with performance.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304800"/>
            <a:ext cx="7015163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Content Placeholder 1"/>
          <p:cNvSpPr>
            <a:spLocks noGrp="1"/>
          </p:cNvSpPr>
          <p:nvPr>
            <p:ph idx="1"/>
          </p:nvPr>
        </p:nvSpPr>
        <p:spPr>
          <a:xfrm>
            <a:off x="457200" y="5334000"/>
            <a:ext cx="8229600" cy="13716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Again: 169W+14%</a:t>
            </a:r>
          </a:p>
          <a:p>
            <a:r>
              <a:rPr lang="en-US" smtClean="0"/>
              <a:t>Therefore the linear relationship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8600"/>
            <a:ext cx="7021513" cy="490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Content Placeholder 1"/>
          <p:cNvSpPr>
            <a:spLocks noGrp="1"/>
          </p:cNvSpPr>
          <p:nvPr>
            <p:ph idx="1"/>
          </p:nvPr>
        </p:nvSpPr>
        <p:spPr>
          <a:xfrm>
            <a:off x="457200" y="5410200"/>
            <a:ext cx="8229600" cy="106680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Linear relationship with less than 10% variance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662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52400"/>
            <a:ext cx="6248400" cy="4935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this current server, the best performing DB execution plan is also good enough for energy efficiency</a:t>
            </a:r>
          </a:p>
          <a:p>
            <a:endParaRPr lang="en-US" smtClean="0"/>
          </a:p>
          <a:p>
            <a:pPr lvl="1"/>
            <a:r>
              <a:rPr lang="en-US" smtClean="0"/>
              <a:t>Regardless of query complexity and knobs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This means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867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"/>
            <a:ext cx="8672513" cy="593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Content Placeholder 1"/>
          <p:cNvSpPr txBox="1">
            <a:spLocks/>
          </p:cNvSpPr>
          <p:nvPr/>
        </p:nvSpPr>
        <p:spPr bwMode="auto">
          <a:xfrm>
            <a:off x="457200" y="6096000"/>
            <a:ext cx="822960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More variance as idle power is reduced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"/>
            <a:ext cx="75057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8" name="Content Placeholder 1"/>
          <p:cNvSpPr txBox="1">
            <a:spLocks/>
          </p:cNvSpPr>
          <p:nvPr/>
        </p:nvSpPr>
        <p:spPr bwMode="auto">
          <a:xfrm>
            <a:off x="457200" y="5715000"/>
            <a:ext cx="8229600" cy="1143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18" charset="2"/>
              <a:buChar char=""/>
            </a:pPr>
            <a:r>
              <a:rPr lang="en-US" sz="2700">
                <a:latin typeface="Lucida Sans Unicode" pitchFamily="34" charset="0"/>
              </a:rPr>
              <a:t>Power capping leads to more interesting configurations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Key Contributions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Study of power-performance of core database operators.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Using modern scale-out (shared-nothing) hardware.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Analysis of the effects of hardware/software knobs on energy efficiency of complex queries.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err="1" smtClean="0"/>
              <a:t>PostgreSQL</a:t>
            </a:r>
            <a:endParaRPr lang="en-US" dirty="0" smtClean="0"/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System-X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endParaRPr lang="en-US" dirty="0" smtClean="0"/>
          </a:p>
          <a:p>
            <a:pPr marL="621792" lvl="1" fontAlgn="auto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dirty="0" smtClean="0"/>
              <a:t>Highest performing configuration is the most energy-efficient.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Contrary to previous studies’ suggestions.</a:t>
            </a:r>
          </a:p>
          <a:p>
            <a:pPr marL="859536" lvl="2" fontAlgn="auto">
              <a:spcAft>
                <a:spcPts val="0"/>
              </a:spcAft>
              <a:buFont typeface="Wingdings 2"/>
              <a:buChar char=""/>
              <a:defRPr/>
            </a:pPr>
            <a:r>
              <a:rPr lang="en-US" dirty="0" smtClean="0"/>
              <a:t>Suggests that performance and energy efficiency are highly co-related.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Assess and explore ways to improve energy efficiency</a:t>
            </a:r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r>
              <a:rPr lang="en-US" smtClean="0"/>
              <a:t>Energy efficiency of:</a:t>
            </a:r>
          </a:p>
          <a:p>
            <a:pPr lvl="1"/>
            <a:r>
              <a:rPr lang="en-US" smtClean="0"/>
              <a:t>Single-machine instance of DBMS</a:t>
            </a:r>
          </a:p>
          <a:p>
            <a:pPr lvl="1"/>
            <a:r>
              <a:rPr lang="en-US" smtClean="0"/>
              <a:t>Standard server-grade hardware components</a:t>
            </a:r>
          </a:p>
          <a:p>
            <a:pPr lvl="1"/>
            <a:r>
              <a:rPr lang="en-US" smtClean="0"/>
              <a:t>A wide spectrum of database tasks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Goals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 server hardware becomes more energy efficient, idle power may reduce, leading to more variance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Shared-nothing energy efficiency</a:t>
            </a:r>
          </a:p>
          <a:p>
            <a:pPr lvl="1"/>
            <a:r>
              <a:rPr lang="en-US" smtClean="0"/>
              <a:t>Resource consolidation across underutilized nodes.</a:t>
            </a:r>
          </a:p>
          <a:p>
            <a:pPr lvl="1"/>
            <a:r>
              <a:rPr lang="en-US" smtClean="0"/>
              <a:t>Saves power without sacrificing performance.</a:t>
            </a:r>
          </a:p>
          <a:p>
            <a:pPr lvl="1"/>
            <a:endParaRPr lang="en-US" smtClean="0"/>
          </a:p>
          <a:p>
            <a:r>
              <a:rPr lang="en-US" smtClean="0"/>
              <a:t>Alternative energy-efficient hardware</a:t>
            </a:r>
          </a:p>
          <a:p>
            <a:pPr lvl="1"/>
            <a:r>
              <a:rPr lang="en-US" smtClean="0"/>
              <a:t>Lower fixed-power costs.</a:t>
            </a:r>
          </a:p>
          <a:p>
            <a:pPr lvl="1"/>
            <a:endParaRPr lang="en-US" smtClean="0"/>
          </a:p>
          <a:p>
            <a:r>
              <a:rPr lang="en-US" smtClean="0"/>
              <a:t>Software mechanisms to cap power consumption while maximizing performance.</a:t>
            </a:r>
          </a:p>
          <a:p>
            <a:endParaRPr lang="en-US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Future Research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67200" y="2133600"/>
            <a:ext cx="4383088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4038600" cy="4525962"/>
          </a:xfrm>
        </p:spPr>
        <p:txBody>
          <a:bodyPr>
            <a:normAutofit fontScale="92500" lnSpcReduction="20000"/>
          </a:bodyPr>
          <a:lstStyle/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How could OLTP (Online Transaction Processing) applications improve energy efficiency?</a:t>
            </a:r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 smtClean="0"/>
          </a:p>
          <a:p>
            <a:pPr marL="365760" indent="-256032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Why do </a:t>
            </a:r>
            <a:r>
              <a:rPr lang="en-US" dirty="0" err="1" smtClean="0"/>
              <a:t>RowScan</a:t>
            </a:r>
            <a:r>
              <a:rPr lang="en-US" dirty="0" smtClean="0"/>
              <a:t> and </a:t>
            </a:r>
            <a:r>
              <a:rPr lang="en-US" dirty="0" err="1" smtClean="0"/>
              <a:t>HashJoin</a:t>
            </a:r>
            <a:r>
              <a:rPr lang="en-US" dirty="0" smtClean="0"/>
              <a:t> take up more memory bus utilization and CPU power consumption than </a:t>
            </a:r>
            <a:r>
              <a:rPr lang="en-US" dirty="0" err="1" smtClean="0"/>
              <a:t>ComprColScan</a:t>
            </a:r>
            <a:r>
              <a:rPr lang="en-US" dirty="0" smtClean="0"/>
              <a:t> and Sort?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Discussion Questions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HP xw8600 workstation</a:t>
            </a:r>
          </a:p>
          <a:p>
            <a:r>
              <a:rPr lang="en-US" smtClean="0"/>
              <a:t>64-bit Fedora 4 Linux (kernel 2.6.29)</a:t>
            </a:r>
          </a:p>
          <a:p>
            <a:r>
              <a:rPr lang="en-US" smtClean="0"/>
              <a:t>Two Intel Xeon E5430 2.66GHz quad core CPUs (32K L1, 6MB L2)</a:t>
            </a:r>
          </a:p>
          <a:p>
            <a:r>
              <a:rPr lang="en-US" smtClean="0"/>
              <a:t>16GB RAM</a:t>
            </a:r>
          </a:p>
          <a:p>
            <a:r>
              <a:rPr lang="en-US" smtClean="0"/>
              <a:t>4 HDDs (Seagate Savvio 10K.3)</a:t>
            </a:r>
          </a:p>
          <a:p>
            <a:r>
              <a:rPr lang="en-US" smtClean="0"/>
              <a:t>4 SSDs (Intel X-25E)</a:t>
            </a:r>
          </a:p>
          <a:p>
            <a:endParaRPr lang="en-US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Machine Configuration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Total system power: </a:t>
            </a:r>
          </a:p>
          <a:p>
            <a:pPr lvl="1"/>
            <a:r>
              <a:rPr lang="en-US" smtClean="0"/>
              <a:t>power meter</a:t>
            </a:r>
          </a:p>
          <a:p>
            <a:pPr>
              <a:buFont typeface="Wingdings 3" pitchFamily="18" charset="2"/>
              <a:buNone/>
            </a:pPr>
            <a:endParaRPr lang="en-US" smtClean="0"/>
          </a:p>
          <a:p>
            <a:r>
              <a:rPr lang="en-US" smtClean="0"/>
              <a:t>Individual components: </a:t>
            </a:r>
          </a:p>
          <a:p>
            <a:pPr lvl="1"/>
            <a:r>
              <a:rPr lang="en-US" smtClean="0"/>
              <a:t>SSDs, HDDs, and CPUs</a:t>
            </a:r>
          </a:p>
          <a:p>
            <a:pPr lvl="1"/>
            <a:r>
              <a:rPr lang="en-US" smtClean="0"/>
              <a:t>clamp meter to measure 5V and 12V lines from the power supply</a:t>
            </a:r>
          </a:p>
          <a:p>
            <a:pPr lvl="1"/>
            <a:endParaRPr lang="en-US" smtClean="0"/>
          </a:p>
          <a:p>
            <a:r>
              <a:rPr lang="en-US" smtClean="0"/>
              <a:t>Multiplying the current with the line voltage (5V / 12V) gets the power measurement.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Power Measurement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Component Power Range:</a:t>
            </a:r>
            <a:endParaRPr lang="en-US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5410200" cy="368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219200"/>
            <a:ext cx="530383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Configure 4 disks (SSDs) as RAID-0.  Read a 100GB file sequentially, varying disk utilization by increasing CPU computation overhead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Power Proportionality of Disks</a:t>
            </a:r>
            <a:endParaRPr lang="en-US" dirty="0"/>
          </a:p>
        </p:txBody>
      </p:sp>
      <p:pic>
        <p:nvPicPr>
          <p:cNvPr id="1843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124200"/>
            <a:ext cx="6862763" cy="362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3200400"/>
            <a:ext cx="4953000" cy="327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Consumes 85% of dynamic power</a:t>
            </a:r>
          </a:p>
          <a:p>
            <a:r>
              <a:rPr lang="en-US" sz="2400" smtClean="0"/>
              <a:t>Use four micro-benchmarks to study CPU power</a:t>
            </a:r>
          </a:p>
          <a:p>
            <a:pPr lvl="1"/>
            <a:r>
              <a:rPr lang="en-US" sz="2000" smtClean="0"/>
              <a:t>Hashjoin, Sort, RowScan, ComprColScan</a:t>
            </a:r>
          </a:p>
          <a:p>
            <a:r>
              <a:rPr lang="en-US" sz="2400" smtClean="0"/>
              <a:t>Two scheduling policies:</a:t>
            </a:r>
          </a:p>
          <a:p>
            <a:pPr lvl="1"/>
            <a:r>
              <a:rPr lang="en-US" sz="2000" smtClean="0"/>
              <a:t>Performance Oriented vs Energy-Saving</a:t>
            </a:r>
          </a:p>
          <a:p>
            <a:r>
              <a:rPr lang="en-US" sz="2400" smtClean="0"/>
              <a:t>Each core fully utilized</a:t>
            </a:r>
          </a:p>
          <a:p>
            <a:r>
              <a:rPr lang="en-US" sz="2400" smtClean="0"/>
              <a:t>Freq adjusted</a:t>
            </a:r>
            <a:br>
              <a:rPr lang="en-US" sz="2400" smtClean="0"/>
            </a:br>
            <a:r>
              <a:rPr lang="en-US" sz="2400" smtClean="0"/>
              <a:t>by OS</a:t>
            </a:r>
          </a:p>
          <a:p>
            <a:endParaRPr lang="en-US" sz="2400" smtClean="0"/>
          </a:p>
          <a:p>
            <a:endParaRPr lang="en-US" sz="240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CPUs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28600"/>
            <a:ext cx="8089900" cy="56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TextBox 4"/>
          <p:cNvSpPr txBox="1">
            <a:spLocks noChangeArrowheads="1"/>
          </p:cNvSpPr>
          <p:nvPr/>
        </p:nvSpPr>
        <p:spPr bwMode="auto">
          <a:xfrm>
            <a:off x="533400" y="5943600"/>
            <a:ext cx="81534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Lucida Sans Unicode" pitchFamily="34" charset="0"/>
              </a:rPr>
              <a:t>  Big jump when a CPU becomes active</a:t>
            </a:r>
          </a:p>
          <a:p>
            <a:pPr>
              <a:buFont typeface="Arial" charset="0"/>
              <a:buChar char="•"/>
            </a:pPr>
            <a:r>
              <a:rPr lang="en-US">
                <a:latin typeface="Lucida Sans Unicode" pitchFamily="34" charset="0"/>
              </a:rPr>
              <a:t>  Hash join and row scan consumes more power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"/>
            <a:ext cx="7553325" cy="516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extBox 4"/>
          <p:cNvSpPr txBox="1">
            <a:spLocks noChangeArrowheads="1"/>
          </p:cNvSpPr>
          <p:nvPr/>
        </p:nvSpPr>
        <p:spPr bwMode="auto">
          <a:xfrm>
            <a:off x="533400" y="5943600"/>
            <a:ext cx="8153400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en-US">
                <a:latin typeface="Lucida Sans Unicode" pitchFamily="34" charset="0"/>
              </a:rPr>
              <a:t>  Operators put more stress on memory subsystem of CPU, thus leading to more power consumption.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336</TotalTime>
  <Words>488</Words>
  <Application>Microsoft Office PowerPoint</Application>
  <PresentationFormat>On-screen Show (4:3)</PresentationFormat>
  <Paragraphs>93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Design Template</vt:lpstr>
      </vt:variant>
      <vt:variant>
        <vt:i4>8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Lucida Sans Unicode</vt:lpstr>
      <vt:lpstr>Arial</vt:lpstr>
      <vt:lpstr>Wingdings 3</vt:lpstr>
      <vt:lpstr>Verdana</vt:lpstr>
      <vt:lpstr>Wingdings 2</vt:lpstr>
      <vt:lpstr>Calibri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Concourse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the Energy Efficiency of a Database Server D. Tsirogiannis (U of Toronto),  S. Harizopoulos, M. Shah (HP Labs)</dc:title>
  <dc:creator/>
  <cp:lastModifiedBy>xptemp</cp:lastModifiedBy>
  <cp:revision>97</cp:revision>
  <dcterms:created xsi:type="dcterms:W3CDTF">2006-08-16T00:00:00Z</dcterms:created>
  <dcterms:modified xsi:type="dcterms:W3CDTF">2011-04-07T00:10:27Z</dcterms:modified>
</cp:coreProperties>
</file>