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75" r:id="rId10"/>
    <p:sldId id="270" r:id="rId11"/>
    <p:sldId id="273" r:id="rId12"/>
    <p:sldId id="274" r:id="rId13"/>
    <p:sldId id="276" r:id="rId14"/>
    <p:sldId id="277" r:id="rId15"/>
    <p:sldId id="278" r:id="rId16"/>
    <p:sldId id="279" r:id="rId17"/>
    <p:sldId id="288" r:id="rId18"/>
    <p:sldId id="280" r:id="rId19"/>
    <p:sldId id="286" r:id="rId20"/>
    <p:sldId id="281" r:id="rId21"/>
    <p:sldId id="282" r:id="rId22"/>
    <p:sldId id="283" r:id="rId23"/>
    <p:sldId id="285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Bugra</a:t>
            </a:r>
            <a:r>
              <a:rPr lang="en-US" dirty="0" smtClean="0"/>
              <a:t> </a:t>
            </a:r>
            <a:r>
              <a:rPr lang="en-US" dirty="0" err="1" smtClean="0"/>
              <a:t>Gedik</a:t>
            </a:r>
            <a:r>
              <a:rPr lang="en-US" dirty="0" smtClean="0"/>
              <a:t>, Henrique Andrade, Kun-Lung Wu, Philip S Yu, </a:t>
            </a:r>
            <a:r>
              <a:rPr lang="en-US" dirty="0" err="1" smtClean="0"/>
              <a:t>MyungCheol</a:t>
            </a:r>
            <a:r>
              <a:rPr lang="en-US" dirty="0" smtClean="0"/>
              <a:t> Doo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by: Zhou Lu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SPADE: The System S Declarative Stream Processing Engine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52400" y="1435100"/>
            <a:ext cx="3505200" cy="4691063"/>
          </a:xfrm>
        </p:spPr>
        <p:txBody>
          <a:bodyPr>
            <a:norm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Application </a:t>
            </a:r>
            <a:r>
              <a:rPr lang="en-US" sz="3200" dirty="0" err="1" smtClean="0">
                <a:solidFill>
                  <a:prstClr val="black"/>
                </a:solidFill>
              </a:rPr>
              <a:t>metainformation</a:t>
            </a:r>
            <a:endParaRPr lang="en-US" sz="3200" dirty="0">
              <a:solidFill>
                <a:prstClr val="black"/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Type definitions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External libraries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Node pools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Program body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3346"/>
            <a:ext cx="5010150" cy="654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3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Functor</a:t>
            </a:r>
            <a:endParaRPr lang="en-US" dirty="0"/>
          </a:p>
          <a:p>
            <a:r>
              <a:rPr lang="en-US" dirty="0" smtClean="0"/>
              <a:t>Aggregate</a:t>
            </a:r>
          </a:p>
          <a:p>
            <a:r>
              <a:rPr lang="en-US" dirty="0" smtClean="0"/>
              <a:t>Join</a:t>
            </a:r>
          </a:p>
          <a:p>
            <a:r>
              <a:rPr lang="en-US" dirty="0" smtClean="0"/>
              <a:t>Sort</a:t>
            </a:r>
          </a:p>
          <a:p>
            <a:r>
              <a:rPr lang="en-US" dirty="0" smtClean="0"/>
              <a:t>Barrier</a:t>
            </a:r>
          </a:p>
          <a:p>
            <a:r>
              <a:rPr lang="en-US" dirty="0" err="1" smtClean="0"/>
              <a:t>Punctor</a:t>
            </a:r>
            <a:endParaRPr lang="en-US" dirty="0"/>
          </a:p>
          <a:p>
            <a:r>
              <a:rPr lang="en-US" dirty="0" smtClean="0"/>
              <a:t>Split</a:t>
            </a:r>
          </a:p>
          <a:p>
            <a:r>
              <a:rPr lang="en-US" dirty="0"/>
              <a:t>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</a:t>
            </a:r>
            <a:r>
              <a:rPr lang="en-US" dirty="0"/>
              <a:t>: A Source operator is used for creating </a:t>
            </a:r>
            <a:r>
              <a:rPr lang="en-US" dirty="0" smtClean="0"/>
              <a:t>a stream </a:t>
            </a:r>
            <a:r>
              <a:rPr lang="en-US" dirty="0"/>
              <a:t>from data flowing from an external </a:t>
            </a:r>
            <a:r>
              <a:rPr lang="en-US" dirty="0" smtClean="0"/>
              <a:t>source. This </a:t>
            </a:r>
            <a:r>
              <a:rPr lang="en-US" dirty="0"/>
              <a:t>operator is capable of performing parsing and </a:t>
            </a:r>
            <a:r>
              <a:rPr lang="en-US" dirty="0" smtClean="0"/>
              <a:t>tuple creation</a:t>
            </a:r>
            <a:r>
              <a:rPr lang="en-US" dirty="0"/>
              <a:t>, and can interact with a diverse set </a:t>
            </a:r>
            <a:r>
              <a:rPr lang="en-US" dirty="0" smtClean="0"/>
              <a:t>of external </a:t>
            </a:r>
            <a:r>
              <a:rPr lang="en-US" dirty="0"/>
              <a:t>devices.</a:t>
            </a:r>
          </a:p>
          <a:p>
            <a:r>
              <a:rPr lang="en-US" dirty="0" smtClean="0"/>
              <a:t>Sink</a:t>
            </a:r>
            <a:r>
              <a:rPr lang="en-US" dirty="0"/>
              <a:t>: A Sink operator is used for converting a </a:t>
            </a:r>
            <a:r>
              <a:rPr lang="en-US" dirty="0" smtClean="0"/>
              <a:t>stream into </a:t>
            </a:r>
            <a:r>
              <a:rPr lang="en-US" dirty="0"/>
              <a:t>a flow of tuples that can be used by </a:t>
            </a:r>
            <a:r>
              <a:rPr lang="en-US" dirty="0" smtClean="0"/>
              <a:t>components that </a:t>
            </a:r>
            <a:r>
              <a:rPr lang="en-US" dirty="0"/>
              <a:t>are not part of System S. Its main task </a:t>
            </a:r>
            <a:r>
              <a:rPr lang="en-US" dirty="0" smtClean="0"/>
              <a:t>consists of </a:t>
            </a:r>
            <a:r>
              <a:rPr lang="en-US" dirty="0"/>
              <a:t>converting tuples into objects accessible </a:t>
            </a:r>
            <a:r>
              <a:rPr lang="en-US" dirty="0" smtClean="0"/>
              <a:t>externally through </a:t>
            </a:r>
            <a:r>
              <a:rPr lang="en-US" dirty="0"/>
              <a:t>devices such as the file system or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SPADE has a </a:t>
            </a:r>
            <a:r>
              <a:rPr lang="en-US" dirty="0"/>
              <a:t>toolkit </a:t>
            </a:r>
            <a:r>
              <a:rPr lang="en-US" dirty="0" smtClean="0"/>
              <a:t>of type-generic</a:t>
            </a:r>
            <a:r>
              <a:rPr lang="en-US" dirty="0"/>
              <a:t>, built-in stream processing operators, that </a:t>
            </a:r>
            <a:r>
              <a:rPr lang="en-US" dirty="0" smtClean="0"/>
              <a:t>can seamlessly inter-operate </a:t>
            </a:r>
            <a:r>
              <a:rPr lang="en-US" dirty="0"/>
              <a:t>with user-defined </a:t>
            </a:r>
            <a:r>
              <a:rPr lang="en-US" dirty="0" smtClean="0"/>
              <a:t>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List Types and </a:t>
            </a:r>
            <a:r>
              <a:rPr lang="en-US" i="1" dirty="0" err="1"/>
              <a:t>Vectorized</a:t>
            </a:r>
            <a:r>
              <a:rPr lang="en-US" i="1" dirty="0"/>
              <a:t> </a:t>
            </a:r>
            <a:r>
              <a:rPr lang="en-US" i="1" dirty="0" smtClean="0"/>
              <a:t>Operations</a:t>
            </a:r>
          </a:p>
          <a:p>
            <a:r>
              <a:rPr lang="en-US" i="1" dirty="0"/>
              <a:t>Flexible Windowing </a:t>
            </a:r>
            <a:r>
              <a:rPr lang="en-US" i="1" dirty="0" smtClean="0"/>
              <a:t>Schemes</a:t>
            </a:r>
          </a:p>
          <a:p>
            <a:r>
              <a:rPr lang="en-US" i="1" dirty="0" err="1"/>
              <a:t>Pergroup</a:t>
            </a:r>
            <a:r>
              <a:rPr lang="en-US" i="1" dirty="0"/>
              <a:t> Aggregates and </a:t>
            </a:r>
            <a:r>
              <a:rPr lang="en-US" i="1" dirty="0" smtClean="0"/>
              <a:t>Joins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elements can </a:t>
            </a:r>
            <a:r>
              <a:rPr lang="en-US" dirty="0"/>
              <a:t>be connected to each other by hardwiring a </a:t>
            </a:r>
            <a:r>
              <a:rPr lang="en-US" dirty="0" smtClean="0"/>
              <a:t>connection or </a:t>
            </a:r>
            <a:r>
              <a:rPr lang="en-US" dirty="0"/>
              <a:t>dynamically, by having a processing element specify </a:t>
            </a:r>
            <a:r>
              <a:rPr lang="en-US" dirty="0" smtClean="0"/>
              <a:t>a subscription </a:t>
            </a:r>
            <a:r>
              <a:rPr lang="en-US" dirty="0"/>
              <a:t>flow specification expression, which </a:t>
            </a:r>
            <a:r>
              <a:rPr lang="en-US" dirty="0" smtClean="0"/>
              <a:t>determines the </a:t>
            </a:r>
            <a:r>
              <a:rPr lang="en-US" dirty="0"/>
              <a:t>properties of streams to be consumed.</a:t>
            </a:r>
          </a:p>
          <a:p>
            <a:r>
              <a:rPr lang="en-US" dirty="0"/>
              <a:t>A </a:t>
            </a:r>
            <a:r>
              <a:rPr lang="en-US" dirty="0" smtClean="0"/>
              <a:t>SPADE </a:t>
            </a:r>
            <a:r>
              <a:rPr lang="en-US" dirty="0"/>
              <a:t>application can, in a controllable fashion, </a:t>
            </a:r>
            <a:r>
              <a:rPr lang="en-US" dirty="0" smtClean="0"/>
              <a:t>interoperate with </a:t>
            </a:r>
            <a:r>
              <a:rPr lang="en-US" dirty="0"/>
              <a:t>other </a:t>
            </a:r>
            <a:r>
              <a:rPr lang="en-US" dirty="0" smtClean="0"/>
              <a:t>SPADE </a:t>
            </a:r>
            <a:r>
              <a:rPr lang="en-US" dirty="0"/>
              <a:t>applications as well as with </a:t>
            </a:r>
            <a:r>
              <a:rPr lang="en-US" dirty="0" smtClean="0"/>
              <a:t>any other </a:t>
            </a:r>
            <a:r>
              <a:rPr lang="en-US" dirty="0"/>
              <a:t>System S application at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Compiler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Operator Grouping </a:t>
            </a:r>
            <a:r>
              <a:rPr lang="en-US" dirty="0" smtClean="0"/>
              <a:t>Optimization</a:t>
            </a:r>
            <a:br>
              <a:rPr lang="en-US" dirty="0" smtClean="0"/>
            </a:br>
            <a:r>
              <a:rPr lang="en-US" dirty="0" smtClean="0"/>
              <a:t>When PEs are in different nodes, tuples are marshaled into SDOs and transferred over the network from </a:t>
            </a:r>
            <a:r>
              <a:rPr lang="en-US" dirty="0"/>
              <a:t>output </a:t>
            </a:r>
            <a:r>
              <a:rPr lang="en-US" dirty="0" smtClean="0"/>
              <a:t>buffers to input buffers</a:t>
            </a:r>
            <a:br>
              <a:rPr lang="en-US" dirty="0" smtClean="0"/>
            </a:br>
            <a:r>
              <a:rPr lang="en-US" dirty="0" smtClean="0"/>
              <a:t>When PEs are in same nodes, only a pointer is passed around.</a:t>
            </a:r>
          </a:p>
          <a:p>
            <a:r>
              <a:rPr lang="en-US" dirty="0"/>
              <a:t>Execution Model </a:t>
            </a:r>
            <a:r>
              <a:rPr lang="en-US" dirty="0" smtClean="0"/>
              <a:t>Optimization</a:t>
            </a:r>
            <a:br>
              <a:rPr lang="en-US" dirty="0" smtClean="0"/>
            </a:br>
            <a:r>
              <a:rPr lang="en-US" dirty="0" smtClean="0"/>
              <a:t>multi-threading </a:t>
            </a:r>
            <a:r>
              <a:rPr lang="en-US" dirty="0"/>
              <a:t>becomes an </a:t>
            </a:r>
            <a:r>
              <a:rPr lang="en-US" dirty="0" smtClean="0"/>
              <a:t>important aspect </a:t>
            </a:r>
            <a:r>
              <a:rPr lang="en-US" dirty="0"/>
              <a:t>of high-performance </a:t>
            </a:r>
            <a:r>
              <a:rPr lang="en-US" dirty="0" smtClean="0"/>
              <a:t>applications</a:t>
            </a:r>
          </a:p>
          <a:p>
            <a:r>
              <a:rPr lang="en-US" dirty="0" err="1"/>
              <a:t>Vectorized</a:t>
            </a:r>
            <a:r>
              <a:rPr lang="en-US" dirty="0"/>
              <a:t> Processing Optimization</a:t>
            </a:r>
            <a:br>
              <a:rPr lang="en-US" dirty="0"/>
            </a:br>
            <a:r>
              <a:rPr lang="en-US" dirty="0" smtClean="0"/>
              <a:t>SPADE utilizes Streaming </a:t>
            </a:r>
            <a:r>
              <a:rPr lang="en-US" dirty="0"/>
              <a:t>SIMD Extensions (SSE) on the Intel </a:t>
            </a:r>
            <a:r>
              <a:rPr lang="en-US" dirty="0" smtClean="0"/>
              <a:t>processors to </a:t>
            </a:r>
            <a:r>
              <a:rPr lang="en-US" dirty="0"/>
              <a:t>accelerate the basic arithmetic operations on list types.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533400"/>
            <a:ext cx="2581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Optimizing </a:t>
            </a:r>
            <a:r>
              <a:rPr lang="en-US" b="1" dirty="0" err="1"/>
              <a:t>Partitioner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  <a:r>
              <a:rPr lang="en-US" dirty="0" smtClean="0"/>
              <a:t>Fusion</a:t>
            </a:r>
          </a:p>
          <a:p>
            <a:r>
              <a:rPr lang="en-US" dirty="0"/>
              <a:t>Statistics </a:t>
            </a:r>
            <a:r>
              <a:rPr lang="en-US" dirty="0" smtClean="0"/>
              <a:t>Collection</a:t>
            </a:r>
          </a:p>
          <a:p>
            <a:r>
              <a:rPr lang="en-US" dirty="0"/>
              <a:t>Optimization </a:t>
            </a:r>
            <a:r>
              <a:rPr lang="en-US" dirty="0" smtClean="0"/>
              <a:t>Goal</a:t>
            </a:r>
            <a:br>
              <a:rPr lang="en-US" dirty="0" smtClean="0"/>
            </a:br>
            <a:r>
              <a:rPr lang="en-US" dirty="0"/>
              <a:t>minimizing the total inter-PE communication, </a:t>
            </a:r>
            <a:r>
              <a:rPr lang="en-US" dirty="0" smtClean="0"/>
              <a:t>while respecting </a:t>
            </a:r>
            <a:r>
              <a:rPr lang="en-US" dirty="0"/>
              <a:t>the constraint that the total load imposed by </a:t>
            </a:r>
            <a:r>
              <a:rPr lang="en-US" dirty="0" smtClean="0"/>
              <a:t>the operators </a:t>
            </a:r>
            <a:r>
              <a:rPr lang="en-US" dirty="0"/>
              <a:t>within a PE should not exceed the capacity of </a:t>
            </a:r>
            <a:r>
              <a:rPr lang="en-US" dirty="0" smtClean="0"/>
              <a:t>a single </a:t>
            </a:r>
            <a:r>
              <a:rPr lang="en-US" dirty="0"/>
              <a:t>processor.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30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SPADE </a:t>
            </a:r>
            <a:r>
              <a:rPr lang="en-US" dirty="0"/>
              <a:t>uses code generation to fuse operators into PEs.</a:t>
            </a:r>
            <a:br>
              <a:rPr lang="en-US" dirty="0"/>
            </a:br>
            <a:r>
              <a:rPr lang="en-US" dirty="0"/>
              <a:t>For all intra-PE connections between the operators, it </a:t>
            </a:r>
            <a:r>
              <a:rPr lang="en-US" dirty="0" smtClean="0"/>
              <a:t>fuses the </a:t>
            </a:r>
            <a:r>
              <a:rPr lang="en-US" dirty="0"/>
              <a:t>outputs of operators with the inputs of downstream </a:t>
            </a:r>
            <a:r>
              <a:rPr lang="en-US" dirty="0" smtClean="0"/>
              <a:t>ones using </a:t>
            </a:r>
            <a:r>
              <a:rPr lang="en-US" dirty="0"/>
              <a:t>function calls</a:t>
            </a:r>
            <a:r>
              <a:rPr lang="en-US" dirty="0" smtClean="0"/>
              <a:t>. It results in a depth-first traversal. It supports multi-threaded operators. Can be cut short in certain branches.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Statistics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order to decide on how to best partition the operators into PEs, </a:t>
            </a:r>
            <a:r>
              <a:rPr lang="en-US" dirty="0" smtClean="0"/>
              <a:t>SPADE </a:t>
            </a:r>
            <a:r>
              <a:rPr lang="en-US" dirty="0"/>
              <a:t>needs to know resource usage characteristics of operators.</a:t>
            </a:r>
            <a:br>
              <a:rPr lang="en-US" dirty="0"/>
            </a:br>
            <a:r>
              <a:rPr lang="en-US" dirty="0"/>
              <a:t>Before compiling a </a:t>
            </a:r>
            <a:r>
              <a:rPr lang="en-US" dirty="0" smtClean="0"/>
              <a:t>SPADE </a:t>
            </a:r>
            <a:r>
              <a:rPr lang="en-US" dirty="0"/>
              <a:t>job for the final execution, we compile it in a special statistics collection mode first.</a:t>
            </a:r>
            <a:br>
              <a:rPr lang="en-US" dirty="0"/>
            </a:br>
            <a:r>
              <a:rPr lang="en-US" dirty="0"/>
              <a:t>The application is then used to collect runtime information. These statistics include metrics such as CPU load and network traffic. After this information is collected, the application is compiled for a second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S is a large-scale, </a:t>
            </a:r>
            <a:r>
              <a:rPr lang="en-US" dirty="0" smtClean="0"/>
              <a:t>distributed data </a:t>
            </a:r>
            <a:r>
              <a:rPr lang="en-US" dirty="0"/>
              <a:t>stream processing middleware under </a:t>
            </a:r>
            <a:r>
              <a:rPr lang="en-US" dirty="0" smtClean="0"/>
              <a:t>development at </a:t>
            </a:r>
            <a:r>
              <a:rPr lang="en-US" dirty="0"/>
              <a:t>IBM T. J. Watson Research Center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provides:</a:t>
            </a:r>
            <a:endParaRPr lang="en-US" dirty="0"/>
          </a:p>
          <a:p>
            <a:r>
              <a:rPr lang="en-US" dirty="0"/>
              <a:t>(1) an intermediate language for flexible </a:t>
            </a:r>
            <a:r>
              <a:rPr lang="en-US" dirty="0" smtClean="0"/>
              <a:t>composition of </a:t>
            </a:r>
            <a:r>
              <a:rPr lang="en-US" dirty="0"/>
              <a:t>parallel and distributed data-flow </a:t>
            </a:r>
            <a:r>
              <a:rPr lang="en-US" dirty="0" smtClean="0"/>
              <a:t>graphs</a:t>
            </a:r>
          </a:p>
          <a:p>
            <a:r>
              <a:rPr lang="en-US" dirty="0" smtClean="0"/>
              <a:t>(</a:t>
            </a:r>
            <a:r>
              <a:rPr lang="en-US" dirty="0"/>
              <a:t>2) a toolkit </a:t>
            </a:r>
            <a:r>
              <a:rPr lang="en-US" dirty="0" smtClean="0"/>
              <a:t>of type-generic</a:t>
            </a:r>
            <a:r>
              <a:rPr lang="en-US" dirty="0"/>
              <a:t>, built-in stream processing operators, that </a:t>
            </a:r>
            <a:r>
              <a:rPr lang="en-US" dirty="0" smtClean="0"/>
              <a:t>support scalar </a:t>
            </a:r>
            <a:r>
              <a:rPr lang="en-US" dirty="0"/>
              <a:t>as well as </a:t>
            </a:r>
            <a:r>
              <a:rPr lang="en-US" dirty="0" err="1"/>
              <a:t>vectorized</a:t>
            </a:r>
            <a:r>
              <a:rPr lang="en-US" dirty="0"/>
              <a:t> processing and can </a:t>
            </a:r>
            <a:r>
              <a:rPr lang="en-US" dirty="0" smtClean="0"/>
              <a:t>seamlessly inter-operate </a:t>
            </a:r>
            <a:r>
              <a:rPr lang="en-US" dirty="0"/>
              <a:t>with user-defined </a:t>
            </a:r>
            <a:r>
              <a:rPr lang="en-US" dirty="0" smtClean="0"/>
              <a:t>operators</a:t>
            </a:r>
          </a:p>
          <a:p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smtClean="0"/>
              <a:t>a rich </a:t>
            </a:r>
            <a:r>
              <a:rPr lang="en-US" dirty="0"/>
              <a:t>set of stream adapters to ingest/publish data </a:t>
            </a:r>
            <a:r>
              <a:rPr lang="en-US" dirty="0" smtClean="0"/>
              <a:t>from/to outside </a:t>
            </a:r>
            <a:r>
              <a:rPr lang="en-US" dirty="0"/>
              <a:t>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-- Bargain Index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Scenario: Stock trading</a:t>
            </a:r>
          </a:p>
          <a:p>
            <a:r>
              <a:rPr lang="en-US" dirty="0" smtClean="0"/>
              <a:t>Aim: find bargains to buy</a:t>
            </a:r>
          </a:p>
          <a:p>
            <a:r>
              <a:rPr lang="en-US" dirty="0" smtClean="0"/>
              <a:t>Bargain: a sell quote for a given stock when its price is cheaper than its moving average price as seen in recent trades</a:t>
            </a:r>
          </a:p>
          <a:p>
            <a:r>
              <a:rPr lang="en-US" dirty="0" smtClean="0"/>
              <a:t>Bargain index: a scalar value representing the magnitude of the bargain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8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165"/>
            <a:ext cx="7585522" cy="288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5" y="3581400"/>
            <a:ext cx="8842172" cy="265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Parallel Version for Historical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22 days’ ticker </a:t>
            </a:r>
            <a:r>
              <a:rPr lang="en-US" dirty="0"/>
              <a:t>data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3000 stocks </a:t>
            </a:r>
            <a:br>
              <a:rPr lang="en-US" dirty="0" smtClean="0"/>
            </a:br>
            <a:r>
              <a:rPr lang="en-US" dirty="0" smtClean="0"/>
              <a:t>= 250 million transactions</a:t>
            </a:r>
            <a:br>
              <a:rPr lang="en-US" dirty="0" smtClean="0"/>
            </a:br>
            <a:r>
              <a:rPr lang="en-US" dirty="0" smtClean="0"/>
              <a:t>= 20 GBs data</a:t>
            </a:r>
          </a:p>
          <a:p>
            <a:r>
              <a:rPr lang="en-US" dirty="0" smtClean="0"/>
              <a:t>Organized as one file per day of total 22 files</a:t>
            </a:r>
          </a:p>
          <a:p>
            <a:r>
              <a:rPr lang="en-US" dirty="0" smtClean="0"/>
              <a:t>Stored </a:t>
            </a:r>
            <a:r>
              <a:rPr lang="en-US" dirty="0"/>
              <a:t>on </a:t>
            </a:r>
            <a:r>
              <a:rPr lang="en-US" dirty="0" smtClean="0"/>
              <a:t>General </a:t>
            </a:r>
            <a:r>
              <a:rPr lang="en-US" dirty="0"/>
              <a:t>Parallel File </a:t>
            </a:r>
            <a:r>
              <a:rPr lang="en-US" dirty="0" smtClean="0"/>
              <a:t>System (GPFS)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Tuple ingestion rate: </a:t>
            </a:r>
            <a:br>
              <a:rPr lang="en-US" dirty="0" smtClean="0"/>
            </a:br>
            <a:r>
              <a:rPr lang="en-US" dirty="0" smtClean="0"/>
              <a:t>1.6 million tuples/sec</a:t>
            </a:r>
          </a:p>
          <a:p>
            <a:r>
              <a:rPr lang="en-US" dirty="0" smtClean="0"/>
              <a:t>Total time consumed:</a:t>
            </a:r>
            <a:br>
              <a:rPr lang="en-US" dirty="0" smtClean="0"/>
            </a:br>
            <a:r>
              <a:rPr lang="en-US" dirty="0" smtClean="0"/>
              <a:t>&lt;3.5 min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4259872" cy="343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4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Other implementation of this system?</a:t>
            </a:r>
          </a:p>
          <a:p>
            <a:r>
              <a:rPr lang="en-US" dirty="0" smtClean="0"/>
              <a:t>How it affects our life?</a:t>
            </a:r>
          </a:p>
          <a:p>
            <a:r>
              <a:rPr lang="en-US" dirty="0" smtClean="0"/>
              <a:t>What’s the future of streaming?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System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IBM and the University of Ontario Institute of Technology (UOIT) are using System S to help doctors detect subtle changes in the condition of critically ill premature babies.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software ingests a constant stream of biomedical data, such as heart rate and respiration, along with clinical information about the babies. Monitoring "preemies" as a patient group is especially important as certain life-threatening conditions such as infection may be detected up to 24 hours in advance by observing changes in physiological data streams.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information that will come out of the use of System S is not available today. Currently, physicians monitoring preemies rely on a paper-based process that involves manually looking at the readings from various monitors and getting feedback from the nurses providing care.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 </a:t>
            </a:r>
            <a:r>
              <a:rPr lang="en-US" dirty="0"/>
              <a:t>Processing Application Declarative Engine.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programming language and a compilation </a:t>
            </a:r>
            <a:r>
              <a:rPr lang="en-US" dirty="0" smtClean="0"/>
              <a:t>infrastructure</a:t>
            </a:r>
            <a:r>
              <a:rPr lang="en-US" dirty="0"/>
              <a:t>, specifically built for streaming systems.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provides:</a:t>
            </a:r>
          </a:p>
          <a:p>
            <a:r>
              <a:rPr lang="en-US" dirty="0" smtClean="0"/>
              <a:t>An </a:t>
            </a:r>
            <a:r>
              <a:rPr lang="en-US" dirty="0"/>
              <a:t>intermediate language for flexible composition </a:t>
            </a:r>
            <a:r>
              <a:rPr lang="en-US" dirty="0" smtClean="0"/>
              <a:t>of parallel </a:t>
            </a:r>
            <a:r>
              <a:rPr lang="en-US" dirty="0"/>
              <a:t>and distributed data-flow graphs</a:t>
            </a:r>
            <a:r>
              <a:rPr lang="en-US" dirty="0" smtClean="0"/>
              <a:t>.</a:t>
            </a:r>
          </a:p>
          <a:p>
            <a:r>
              <a:rPr lang="en-US" dirty="0"/>
              <a:t>A toolkit of type-generic built-in stream </a:t>
            </a:r>
            <a:r>
              <a:rPr lang="en-US" dirty="0" smtClean="0"/>
              <a:t>processing operators.</a:t>
            </a:r>
          </a:p>
          <a:p>
            <a:r>
              <a:rPr lang="en-US" dirty="0"/>
              <a:t>A broad range of stream adapters.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4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System S is a large-scale distributed data stream processing middleware. </a:t>
            </a:r>
          </a:p>
          <a:p>
            <a:r>
              <a:rPr lang="en-US" dirty="0" smtClean="0"/>
              <a:t>It supports structured as well as unstructured data stream processing</a:t>
            </a:r>
          </a:p>
          <a:p>
            <a:r>
              <a:rPr lang="en-US" dirty="0" smtClean="0"/>
              <a:t>can be scaled from one to thousands of compute nodes.</a:t>
            </a:r>
          </a:p>
          <a:p>
            <a:r>
              <a:rPr lang="en-US" dirty="0" smtClean="0"/>
              <a:t>Execute a large number of long-running jobs (queries) that take the form of Data-Flow Graphs.</a:t>
            </a:r>
          </a:p>
          <a:p>
            <a:endParaRPr lang="en-US" dirty="0" smtClean="0"/>
          </a:p>
          <a:p>
            <a:r>
              <a:rPr lang="en-US" dirty="0" smtClean="0"/>
              <a:t>Processing Elements (PEs) connected by streams</a:t>
            </a:r>
          </a:p>
          <a:p>
            <a:r>
              <a:rPr lang="en-US" dirty="0" smtClean="0"/>
              <a:t>Stream Data Objects (SDOs)</a:t>
            </a:r>
          </a:p>
          <a:p>
            <a:r>
              <a:rPr lang="en-US" dirty="0" smtClean="0"/>
              <a:t>The PEs communicate via input and output ports</a:t>
            </a:r>
          </a:p>
          <a:p>
            <a:r>
              <a:rPr lang="en-US" dirty="0" smtClean="0"/>
              <a:t>hard-coded links or implicit links</a:t>
            </a:r>
          </a:p>
          <a:p>
            <a:r>
              <a:rPr lang="en-US" dirty="0" smtClean="0"/>
              <a:t>allows System S to support incremental application development and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S from an application developer’s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5" y="1752600"/>
            <a:ext cx="87054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9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 Processing Core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Dataflow Graph Manager (DGM) --determines stream connections among </a:t>
            </a:r>
            <a:r>
              <a:rPr lang="en-US" dirty="0" err="1"/>
              <a:t>Pes</a:t>
            </a:r>
            <a:endParaRPr lang="en-US" dirty="0"/>
          </a:p>
          <a:p>
            <a:r>
              <a:rPr lang="en-US" dirty="0"/>
              <a:t>The Data Fabric (DF) -- is the distributed data transport component. Establishes the transport connections between PEs and moves SDOs from producer PEs to consumer PEs.</a:t>
            </a:r>
          </a:p>
          <a:p>
            <a:r>
              <a:rPr lang="en-US" dirty="0"/>
              <a:t>Resource Manager (RM) -- collects runtime statistics from the DF daemons and the PE Execution Containers</a:t>
            </a:r>
          </a:p>
          <a:p>
            <a:r>
              <a:rPr lang="en-US" dirty="0"/>
              <a:t>PE Execution Container (PEC) -- provides a runtime context and access to the System S middleware.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1900" y="1962150"/>
            <a:ext cx="35337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0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SPADE’s </a:t>
            </a:r>
            <a:r>
              <a:rPr lang="en-US" dirty="0"/>
              <a:t>Code Generation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33616"/>
            <a:ext cx="6858000" cy="533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3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SPADE </a:t>
            </a:r>
            <a:r>
              <a:rPr lang="en-US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Hides </a:t>
            </a:r>
            <a:r>
              <a:rPr lang="en-US" dirty="0"/>
              <a:t>the complexities associated </a:t>
            </a:r>
            <a:r>
              <a:rPr lang="en-US" dirty="0" smtClean="0"/>
              <a:t>with:</a:t>
            </a:r>
          </a:p>
          <a:p>
            <a:r>
              <a:rPr lang="en-US" dirty="0"/>
              <a:t>(1) basic data streaming </a:t>
            </a:r>
            <a:r>
              <a:rPr lang="en-US" dirty="0" smtClean="0"/>
              <a:t>manipulations</a:t>
            </a:r>
          </a:p>
          <a:p>
            <a:r>
              <a:rPr lang="en-US" dirty="0"/>
              <a:t>(2) application decomposition in a distributed computing </a:t>
            </a:r>
            <a:r>
              <a:rPr lang="en-US" dirty="0" smtClean="0"/>
              <a:t>environment</a:t>
            </a:r>
          </a:p>
          <a:p>
            <a:r>
              <a:rPr lang="en-US" dirty="0"/>
              <a:t>(3) the underlying </a:t>
            </a:r>
            <a:r>
              <a:rPr lang="en-US" dirty="0" smtClean="0"/>
              <a:t>computing infrastructure </a:t>
            </a:r>
            <a:r>
              <a:rPr lang="en-US" dirty="0"/>
              <a:t>and data transport </a:t>
            </a:r>
            <a:r>
              <a:rPr lang="en-US" dirty="0" smtClean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7794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460</TotalTime>
  <Words>889</Words>
  <Application>Microsoft Office PowerPoint</Application>
  <PresentationFormat>On-screen Show (4:3)</PresentationFormat>
  <Paragraphs>101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SPADE: The System S Declarative Stream Processing Engine </vt:lpstr>
      <vt:lpstr>Abstract</vt:lpstr>
      <vt:lpstr>Usage of System S</vt:lpstr>
      <vt:lpstr>SPADE</vt:lpstr>
      <vt:lpstr>System Overview</vt:lpstr>
      <vt:lpstr>System S from an application developer’s perspective</vt:lpstr>
      <vt:lpstr>Stream Processing Core Runtime</vt:lpstr>
      <vt:lpstr>SPADE’s Code Generation Framework</vt:lpstr>
      <vt:lpstr>The SPADE Programming Language</vt:lpstr>
      <vt:lpstr>Example</vt:lpstr>
      <vt:lpstr>Operators</vt:lpstr>
      <vt:lpstr>Edge Adapters</vt:lpstr>
      <vt:lpstr>User-Defined Operators</vt:lpstr>
      <vt:lpstr>Advanced Features</vt:lpstr>
      <vt:lpstr>Application Interoperability</vt:lpstr>
      <vt:lpstr>Compiler Optimizations</vt:lpstr>
      <vt:lpstr>Optimizing Partitioner</vt:lpstr>
      <vt:lpstr>Operator Fusion</vt:lpstr>
      <vt:lpstr>Statistics Collection</vt:lpstr>
      <vt:lpstr>Example -- Bargain Index Computation</vt:lpstr>
      <vt:lpstr>PowerPoint Presentation</vt:lpstr>
      <vt:lpstr>A Parallel Version for Historical Data</vt:lpstr>
      <vt:lpstr>Results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SPADE: The System S Declarative Stream Processing Engine </dc:title>
  <dc:creator>zhou</dc:creator>
  <cp:lastModifiedBy>zhou</cp:lastModifiedBy>
  <cp:revision>24</cp:revision>
  <dcterms:created xsi:type="dcterms:W3CDTF">2006-08-16T00:00:00Z</dcterms:created>
  <dcterms:modified xsi:type="dcterms:W3CDTF">2011-02-17T00:05:31Z</dcterms:modified>
</cp:coreProperties>
</file>