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C0A3B25-FD28-4CDA-A36A-F6ADB86FFC83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A3B25-FD28-4CDA-A36A-F6ADB86FFC83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A3B25-FD28-4CDA-A36A-F6ADB86FFC83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A3B25-FD28-4CDA-A36A-F6ADB86FFC83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C0A3B25-FD28-4CDA-A36A-F6ADB86FFC83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A3B25-FD28-4CDA-A36A-F6ADB86FFC83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A3B25-FD28-4CDA-A36A-F6ADB86FFC83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A3B25-FD28-4CDA-A36A-F6ADB86FFC83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A3B25-FD28-4CDA-A36A-F6ADB86FFC83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C0A3B25-FD28-4CDA-A36A-F6ADB86FFC83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C0A3B25-FD28-4CDA-A36A-F6ADB86FFC83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C0A3B25-FD28-4CDA-A36A-F6ADB86FFC83}" type="datetimeFigureOut">
              <a:rPr lang="en-US" smtClean="0"/>
              <a:pPr/>
              <a:t>2/8/2011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FE6444F-ED02-4CBC-9FB2-C74104B313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0"/>
            <a:ext cx="8077200" cy="19050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StableBuffer</a:t>
            </a:r>
            <a:r>
              <a:rPr lang="en-US" sz="4000" dirty="0" smtClean="0"/>
              <a:t>: Optimizing Write Performance for DBMS Applications on Flash Devices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0600"/>
            <a:ext cx="7315200" cy="1752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Paper by: Yu Li, </a:t>
            </a:r>
            <a:r>
              <a:rPr lang="en-US" sz="2200" dirty="0" err="1" smtClean="0"/>
              <a:t>Jianliang</a:t>
            </a:r>
            <a:r>
              <a:rPr lang="en-US" sz="2200" dirty="0" smtClean="0"/>
              <a:t> </a:t>
            </a:r>
            <a:r>
              <a:rPr lang="en-US" sz="2200" dirty="0" err="1" smtClean="0"/>
              <a:t>Xu</a:t>
            </a:r>
            <a:r>
              <a:rPr lang="en-US" sz="2200" dirty="0" smtClean="0"/>
              <a:t>, Byron </a:t>
            </a:r>
            <a:r>
              <a:rPr lang="en-US" sz="2200" dirty="0" err="1" smtClean="0"/>
              <a:t>Choi</a:t>
            </a:r>
            <a:r>
              <a:rPr lang="en-US" sz="2200" dirty="0" smtClean="0"/>
              <a:t>, and </a:t>
            </a:r>
            <a:r>
              <a:rPr lang="en-US" sz="2200" dirty="0" err="1" smtClean="0"/>
              <a:t>Haibo</a:t>
            </a:r>
            <a:r>
              <a:rPr lang="en-US" sz="2200" dirty="0" smtClean="0"/>
              <a:t> </a:t>
            </a:r>
            <a:r>
              <a:rPr lang="en-US" sz="2200" dirty="0" err="1" smtClean="0"/>
              <a:t>Hu</a:t>
            </a:r>
            <a:endParaRPr lang="en-US" sz="2200" dirty="0" smtClean="0"/>
          </a:p>
          <a:p>
            <a:r>
              <a:rPr lang="en-US" sz="2200" dirty="0" smtClean="0"/>
              <a:t>Department of Computer Science</a:t>
            </a:r>
          </a:p>
          <a:p>
            <a:r>
              <a:rPr lang="en-US" sz="2200" dirty="0" smtClean="0"/>
              <a:t>Hong Kong Baptist University</a:t>
            </a:r>
          </a:p>
          <a:p>
            <a:endParaRPr lang="en-US" sz="2200" dirty="0"/>
          </a:p>
          <a:p>
            <a:r>
              <a:rPr lang="en-US" sz="2200" dirty="0" smtClean="0"/>
              <a:t>Slides and Presentation By: Justin Weaver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4038600" cy="4983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Overwrite page in table if destination is already there, then return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OR ...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Invoke flushing if free slot pointer is </a:t>
            </a:r>
            <a:r>
              <a:rPr lang="en-US" sz="2400" dirty="0" smtClean="0"/>
              <a:t>null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Write page to free </a:t>
            </a:r>
            <a:r>
              <a:rPr lang="en-US" sz="2400" dirty="0" smtClean="0"/>
              <a:t>slot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Update </a:t>
            </a:r>
            <a:r>
              <a:rPr lang="en-US" sz="2400" dirty="0" smtClean="0"/>
              <a:t>table and </a:t>
            </a:r>
            <a:r>
              <a:rPr lang="en-US" sz="2400" dirty="0" smtClean="0"/>
              <a:t>bitmap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Update </a:t>
            </a:r>
            <a:r>
              <a:rPr lang="en-US" sz="2400" dirty="0" smtClean="0"/>
              <a:t>free slot pointer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2475" y="1476375"/>
            <a:ext cx="458152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 Write pattern recognition</a:t>
            </a:r>
          </a:p>
          <a:p>
            <a:pPr lvl="1"/>
            <a:r>
              <a:rPr lang="en-US" sz="2800" dirty="0" smtClean="0"/>
              <a:t>On-Demand</a:t>
            </a:r>
          </a:p>
          <a:p>
            <a:pPr lvl="1"/>
            <a:r>
              <a:rPr lang="en-US" sz="2800" dirty="0" smtClean="0"/>
              <a:t>Incremental</a:t>
            </a:r>
          </a:p>
          <a:p>
            <a:pPr lvl="1"/>
            <a:endParaRPr lang="en-US" sz="2800" dirty="0" smtClean="0"/>
          </a:p>
          <a:p>
            <a:r>
              <a:rPr lang="en-US" sz="3600" dirty="0" smtClean="0"/>
              <a:t>Pattern Flush Strategies</a:t>
            </a:r>
          </a:p>
          <a:p>
            <a:pPr lvl="1"/>
            <a:r>
              <a:rPr lang="en-US" sz="2800" dirty="0" smtClean="0"/>
              <a:t>Passive</a:t>
            </a:r>
          </a:p>
          <a:p>
            <a:pPr lvl="1"/>
            <a:r>
              <a:rPr lang="en-US" sz="2800" dirty="0" smtClean="0"/>
              <a:t>Proactive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On-Demand vs. Incremental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 On-Demand</a:t>
            </a:r>
          </a:p>
          <a:p>
            <a:pPr lvl="1"/>
            <a:r>
              <a:rPr lang="en-US" sz="1800" dirty="0" smtClean="0"/>
              <a:t>Finds efficient write patterns upon request</a:t>
            </a:r>
            <a:endParaRPr lang="en-US" sz="1800" dirty="0" smtClean="0"/>
          </a:p>
          <a:p>
            <a:pPr lvl="1"/>
            <a:r>
              <a:rPr lang="en-US" sz="1800" dirty="0" smtClean="0"/>
              <a:t>Scan on sorted destination addresses finds sequential and partitioned patterns</a:t>
            </a:r>
          </a:p>
          <a:p>
            <a:pPr lvl="1"/>
            <a:r>
              <a:rPr lang="en-US" sz="1800" dirty="0" smtClean="0"/>
              <a:t>Sliding window on sorted addresses finds focused area patterns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000" dirty="0" smtClean="0"/>
              <a:t> Incremental</a:t>
            </a:r>
          </a:p>
          <a:p>
            <a:pPr lvl="1"/>
            <a:r>
              <a:rPr lang="en-US" sz="1800" dirty="0" smtClean="0"/>
              <a:t>M</a:t>
            </a:r>
            <a:r>
              <a:rPr lang="en-US" sz="1800" dirty="0" smtClean="0"/>
              <a:t>aintains pattern information; updated after every write</a:t>
            </a:r>
            <a:endParaRPr lang="en-US" sz="1800" dirty="0" smtClean="0"/>
          </a:p>
          <a:p>
            <a:pPr lvl="1"/>
            <a:r>
              <a:rPr lang="en-US" sz="1800" dirty="0" smtClean="0"/>
              <a:t>Maintain set of </a:t>
            </a:r>
            <a:r>
              <a:rPr lang="en-US" sz="1800" i="1" dirty="0" smtClean="0"/>
              <a:t>S</a:t>
            </a:r>
            <a:r>
              <a:rPr lang="en-US" sz="1800" i="1" baseline="-25000" dirty="0" smtClean="0"/>
              <a:t>i</a:t>
            </a:r>
            <a:r>
              <a:rPr lang="en-US" sz="1800" dirty="0" smtClean="0"/>
              <a:t> = (</a:t>
            </a:r>
            <a:r>
              <a:rPr lang="en-US" sz="1800" i="1" dirty="0" smtClean="0"/>
              <a:t>addr</a:t>
            </a:r>
            <a:r>
              <a:rPr lang="en-US" sz="1800" i="1" baseline="-25000" dirty="0" smtClean="0"/>
              <a:t>min</a:t>
            </a:r>
            <a:r>
              <a:rPr lang="en-US" sz="1800" dirty="0" smtClean="0"/>
              <a:t>, </a:t>
            </a:r>
            <a:r>
              <a:rPr lang="en-US" sz="1800" i="1" dirty="0" smtClean="0"/>
              <a:t>addr</a:t>
            </a:r>
            <a:r>
              <a:rPr lang="en-US" sz="1800" i="1" baseline="-25000" dirty="0" smtClean="0"/>
              <a:t>max</a:t>
            </a:r>
            <a:r>
              <a:rPr lang="en-US" sz="1800" dirty="0" smtClean="0"/>
              <a:t>) to find sequential writes</a:t>
            </a:r>
          </a:p>
          <a:p>
            <a:pPr lvl="1"/>
            <a:r>
              <a:rPr lang="en-US" sz="1800" dirty="0" smtClean="0"/>
              <a:t>Maintain set of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l</a:t>
            </a:r>
            <a:r>
              <a:rPr lang="en-US" sz="1800" dirty="0" smtClean="0"/>
              <a:t> where each entry points to all </a:t>
            </a:r>
            <a:r>
              <a:rPr lang="en-US" sz="1800" i="1" dirty="0" smtClean="0"/>
              <a:t>S</a:t>
            </a:r>
            <a:r>
              <a:rPr lang="en-US" sz="1800" i="1" baseline="-25000" dirty="0" smtClean="0"/>
              <a:t>i</a:t>
            </a:r>
            <a:r>
              <a:rPr lang="en-US" sz="1800" dirty="0" smtClean="0"/>
              <a:t> with size </a:t>
            </a:r>
            <a:r>
              <a:rPr lang="en-US" sz="1800" i="1" dirty="0" smtClean="0"/>
              <a:t>l</a:t>
            </a:r>
            <a:r>
              <a:rPr lang="en-US" sz="1800" dirty="0" smtClean="0"/>
              <a:t>; </a:t>
            </a:r>
            <a:r>
              <a:rPr lang="en-US" sz="1800" dirty="0" smtClean="0"/>
              <a:t>each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l </a:t>
            </a:r>
            <a:r>
              <a:rPr lang="en-US" sz="1800" dirty="0" smtClean="0"/>
              <a:t>is a candidate partitioned write pattern</a:t>
            </a:r>
            <a:endParaRPr lang="en-US" sz="1800" dirty="0" smtClean="0"/>
          </a:p>
          <a:p>
            <a:pPr lvl="1"/>
            <a:r>
              <a:rPr lang="en-US" sz="1800" dirty="0" smtClean="0"/>
              <a:t>Maintain set of </a:t>
            </a:r>
            <a:r>
              <a:rPr lang="en-US" sz="1800" i="1" dirty="0" smtClean="0"/>
              <a:t>F</a:t>
            </a:r>
            <a:r>
              <a:rPr lang="en-US" sz="1800" i="1" baseline="-25000" dirty="0" smtClean="0"/>
              <a:t>i</a:t>
            </a:r>
            <a:r>
              <a:rPr lang="en-US" sz="1800" dirty="0" smtClean="0"/>
              <a:t> = (</a:t>
            </a:r>
            <a:r>
              <a:rPr lang="en-US" sz="1800" i="1" dirty="0" smtClean="0"/>
              <a:t>addr</a:t>
            </a:r>
            <a:r>
              <a:rPr lang="en-US" sz="1800" i="1" baseline="-25000" dirty="0" smtClean="0"/>
              <a:t>min</a:t>
            </a:r>
            <a:r>
              <a:rPr lang="en-US" sz="1800" dirty="0" smtClean="0"/>
              <a:t>, </a:t>
            </a:r>
            <a:r>
              <a:rPr lang="en-US" sz="1800" i="1" dirty="0" smtClean="0"/>
              <a:t>addr</a:t>
            </a:r>
            <a:r>
              <a:rPr lang="en-US" sz="1800" i="1" baseline="-25000" dirty="0" smtClean="0"/>
              <a:t>max</a:t>
            </a:r>
            <a:r>
              <a:rPr lang="en-US" sz="1800" dirty="0" smtClean="0"/>
              <a:t>, </a:t>
            </a:r>
            <a:r>
              <a:rPr lang="en-US" sz="1800" i="1" dirty="0" err="1" smtClean="0"/>
              <a:t>set</a:t>
            </a:r>
            <a:r>
              <a:rPr lang="en-US" sz="1800" i="1" baseline="-25000" dirty="0" err="1" smtClean="0"/>
              <a:t>addr</a:t>
            </a:r>
            <a:r>
              <a:rPr lang="en-US" sz="1800" dirty="0" smtClean="0"/>
              <a:t>) where </a:t>
            </a:r>
            <a:r>
              <a:rPr lang="en-US" sz="1800" i="1" dirty="0" err="1" smtClean="0"/>
              <a:t>set</a:t>
            </a:r>
            <a:r>
              <a:rPr lang="en-US" sz="1800" i="1" baseline="-25000" dirty="0" err="1" smtClean="0"/>
              <a:t>addr</a:t>
            </a:r>
            <a:r>
              <a:rPr lang="en-US" sz="1800" i="1" baseline="-25000" dirty="0" smtClean="0"/>
              <a:t> </a:t>
            </a:r>
            <a:r>
              <a:rPr lang="en-US" sz="1800" dirty="0" smtClean="0"/>
              <a:t>is a set of addresses between min and max; each </a:t>
            </a:r>
            <a:r>
              <a:rPr lang="en-US" sz="1800" i="1" dirty="0" smtClean="0"/>
              <a:t>F</a:t>
            </a:r>
            <a:r>
              <a:rPr lang="en-US" sz="1800" i="1" baseline="-25000" dirty="0" smtClean="0"/>
              <a:t>i </a:t>
            </a:r>
            <a:r>
              <a:rPr lang="en-US" sz="1800" i="1" baseline="-25000" dirty="0" smtClean="0"/>
              <a:t> </a:t>
            </a:r>
            <a:r>
              <a:rPr lang="en-US" sz="1800" dirty="0" smtClean="0"/>
              <a:t>is </a:t>
            </a:r>
            <a:r>
              <a:rPr lang="en-US" sz="1800" dirty="0" smtClean="0"/>
              <a:t>a candidate </a:t>
            </a:r>
            <a:r>
              <a:rPr lang="en-US" sz="1800" dirty="0" smtClean="0"/>
              <a:t>focused </a:t>
            </a:r>
            <a:r>
              <a:rPr lang="en-US" sz="1800" dirty="0" smtClean="0"/>
              <a:t>write pattern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vs. Proactive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62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Passive</a:t>
            </a:r>
          </a:p>
          <a:p>
            <a:pPr lvl="1"/>
            <a:r>
              <a:rPr lang="en-US" sz="1800" dirty="0" smtClean="0"/>
              <a:t>Flushes pages when there are no open slots</a:t>
            </a:r>
            <a:endParaRPr lang="en-US" sz="1800" dirty="0" smtClean="0"/>
          </a:p>
          <a:p>
            <a:pPr lvl="1"/>
            <a:r>
              <a:rPr lang="en-US" sz="1800" dirty="0" smtClean="0"/>
              <a:t>Triggers on-demand pattern recognition OR chooses incrementally generated patterns</a:t>
            </a:r>
          </a:p>
          <a:p>
            <a:pPr lvl="1"/>
            <a:r>
              <a:rPr lang="en-US" sz="1800" dirty="0" smtClean="0"/>
              <a:t>Chooses to flush the longest instance that is expected to be written fastest</a:t>
            </a:r>
            <a:endParaRPr lang="en-US" sz="1800" dirty="0" smtClean="0"/>
          </a:p>
          <a:p>
            <a:r>
              <a:rPr lang="en-US" sz="2000" dirty="0" smtClean="0"/>
              <a:t> Proactive</a:t>
            </a:r>
          </a:p>
          <a:p>
            <a:pPr lvl="1"/>
            <a:r>
              <a:rPr lang="en-US" sz="1800" dirty="0" smtClean="0"/>
              <a:t>Flushes pages during any write operation when qualified to do so</a:t>
            </a:r>
            <a:endParaRPr lang="en-US" sz="1800" dirty="0" smtClean="0"/>
          </a:p>
          <a:p>
            <a:pPr lvl="1"/>
            <a:r>
              <a:rPr lang="en-US" sz="1800" dirty="0" smtClean="0"/>
              <a:t>Requires incremental pattern recognition</a:t>
            </a:r>
          </a:p>
          <a:p>
            <a:pPr lvl="1"/>
            <a:r>
              <a:rPr lang="en-US" sz="1800" dirty="0" smtClean="0"/>
              <a:t>Runs in the background, detecting good efficient write patterns</a:t>
            </a:r>
          </a:p>
          <a:p>
            <a:pPr lvl="1"/>
            <a:r>
              <a:rPr lang="en-US" sz="1800" dirty="0" smtClean="0"/>
              <a:t>Checks if maintained patterns are </a:t>
            </a:r>
            <a:r>
              <a:rPr lang="en-US" sz="1800" i="1" dirty="0" smtClean="0"/>
              <a:t>qualified</a:t>
            </a:r>
            <a:r>
              <a:rPr lang="en-US" sz="1800" dirty="0" smtClean="0"/>
              <a:t> for flushing</a:t>
            </a:r>
            <a:endParaRPr lang="en-US" sz="1800" dirty="0" smtClean="0"/>
          </a:p>
          <a:p>
            <a:pPr lvl="1"/>
            <a:r>
              <a:rPr lang="en-US" sz="1800" dirty="0" smtClean="0"/>
              <a:t>Qualified patterns have a threshold value higher than </a:t>
            </a:r>
            <a:r>
              <a:rPr lang="el-GR" sz="1800" i="1" dirty="0" smtClean="0"/>
              <a:t>θ</a:t>
            </a:r>
            <a:r>
              <a:rPr lang="en-US" sz="1800" i="1" baseline="-25000" dirty="0" smtClean="0"/>
              <a:t>x</a:t>
            </a:r>
            <a:r>
              <a:rPr lang="en-US" sz="1800" dirty="0" smtClean="0"/>
              <a:t> where x is one of the three write patterns</a:t>
            </a:r>
          </a:p>
          <a:p>
            <a:pPr lvl="1"/>
            <a:r>
              <a:rPr lang="el-GR" sz="1800" i="1" dirty="0" smtClean="0"/>
              <a:t>θ</a:t>
            </a:r>
            <a:r>
              <a:rPr lang="en-US" sz="1800" i="1" baseline="-25000" dirty="0" err="1" smtClean="0"/>
              <a:t>seq</a:t>
            </a:r>
            <a:r>
              <a:rPr lang="en-US" sz="1800" i="1" dirty="0" smtClean="0"/>
              <a:t> = l</a:t>
            </a:r>
            <a:r>
              <a:rPr lang="en-US" sz="1800" i="1" baseline="-25000" dirty="0" smtClean="0"/>
              <a:t>min</a:t>
            </a:r>
            <a:r>
              <a:rPr lang="en-US" sz="1800" i="1" dirty="0" smtClean="0"/>
              <a:t> / l	</a:t>
            </a:r>
            <a:r>
              <a:rPr lang="el-GR" sz="1800" i="1" dirty="0" smtClean="0"/>
              <a:t> </a:t>
            </a:r>
            <a:r>
              <a:rPr lang="el-GR" sz="1800" i="1" dirty="0" smtClean="0"/>
              <a:t>θ</a:t>
            </a:r>
            <a:r>
              <a:rPr lang="en-US" sz="1800" i="1" baseline="-25000" dirty="0" smtClean="0"/>
              <a:t>par</a:t>
            </a:r>
            <a:r>
              <a:rPr lang="en-US" sz="1800" i="1" dirty="0" smtClean="0"/>
              <a:t> </a:t>
            </a:r>
            <a:r>
              <a:rPr lang="en-US" sz="1800" i="1" dirty="0" smtClean="0"/>
              <a:t>= </a:t>
            </a:r>
            <a:r>
              <a:rPr lang="el-GR" sz="1800" i="1" dirty="0" smtClean="0"/>
              <a:t>θ</a:t>
            </a:r>
            <a:r>
              <a:rPr lang="en-US" sz="1800" i="1" baseline="-25000" dirty="0" err="1" smtClean="0"/>
              <a:t>seq</a:t>
            </a:r>
            <a:r>
              <a:rPr lang="en-US" sz="1800" i="1" dirty="0" smtClean="0"/>
              <a:t> </a:t>
            </a:r>
            <a:r>
              <a:rPr lang="en-US" sz="1800" i="1" dirty="0" smtClean="0"/>
              <a:t>* T</a:t>
            </a:r>
            <a:r>
              <a:rPr lang="en-US" sz="1800" i="1" baseline="-25000" dirty="0" smtClean="0"/>
              <a:t> </a:t>
            </a:r>
            <a:r>
              <a:rPr lang="en-US" sz="1800" i="1" baseline="-25000" dirty="0" smtClean="0"/>
              <a:t>par </a:t>
            </a:r>
            <a:r>
              <a:rPr lang="en-US" sz="1800" i="1" dirty="0" smtClean="0"/>
              <a:t>/ T</a:t>
            </a:r>
            <a:r>
              <a:rPr lang="en-US" sz="1800" i="1" baseline="-25000" dirty="0" smtClean="0"/>
              <a:t> </a:t>
            </a:r>
            <a:r>
              <a:rPr lang="en-US" sz="1800" i="1" baseline="-25000" dirty="0" err="1" smtClean="0"/>
              <a:t>seq</a:t>
            </a:r>
            <a:r>
              <a:rPr lang="en-US" sz="1800" i="1" dirty="0" smtClean="0"/>
              <a:t>	</a:t>
            </a:r>
            <a:r>
              <a:rPr lang="el-GR" sz="1800" i="1" dirty="0" smtClean="0"/>
              <a:t> </a:t>
            </a:r>
            <a:r>
              <a:rPr lang="el-GR" sz="1800" i="1" dirty="0" smtClean="0"/>
              <a:t>θ</a:t>
            </a:r>
            <a:r>
              <a:rPr lang="en-US" sz="1800" i="1" baseline="-25000" dirty="0" smtClean="0"/>
              <a:t>focus</a:t>
            </a:r>
            <a:r>
              <a:rPr lang="en-US" sz="1800" i="1" dirty="0" smtClean="0"/>
              <a:t> </a:t>
            </a:r>
            <a:r>
              <a:rPr lang="en-US" sz="1800" i="1" dirty="0" smtClean="0"/>
              <a:t>= </a:t>
            </a:r>
            <a:r>
              <a:rPr lang="el-GR" sz="1800" i="1" dirty="0" smtClean="0"/>
              <a:t>θ</a:t>
            </a:r>
            <a:r>
              <a:rPr lang="en-US" sz="1800" i="1" baseline="-25000" dirty="0" err="1" smtClean="0"/>
              <a:t>seq</a:t>
            </a:r>
            <a:r>
              <a:rPr lang="en-US" sz="1800" i="1" dirty="0" smtClean="0"/>
              <a:t> * T</a:t>
            </a:r>
            <a:r>
              <a:rPr lang="en-US" sz="1800" i="1" baseline="-25000" dirty="0" smtClean="0"/>
              <a:t> </a:t>
            </a:r>
            <a:r>
              <a:rPr lang="en-US" sz="1800" i="1" baseline="-25000" dirty="0" smtClean="0"/>
              <a:t>focus </a:t>
            </a:r>
            <a:r>
              <a:rPr lang="en-US" sz="1800" i="1" dirty="0" smtClean="0"/>
              <a:t>/ T</a:t>
            </a:r>
            <a:r>
              <a:rPr lang="en-US" sz="1800" i="1" baseline="-25000" dirty="0" smtClean="0"/>
              <a:t> </a:t>
            </a:r>
            <a:r>
              <a:rPr lang="en-US" sz="1800" i="1" baseline="-25000" dirty="0" err="1" smtClean="0"/>
              <a:t>seq</a:t>
            </a:r>
            <a:endParaRPr lang="el-GR" sz="1800" baseline="-25000" dirty="0" smtClean="0"/>
          </a:p>
          <a:p>
            <a:pPr lvl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 Three flash devices</a:t>
            </a:r>
          </a:p>
          <a:p>
            <a:pPr lvl="1"/>
            <a:r>
              <a:rPr lang="en-US" dirty="0" smtClean="0"/>
              <a:t>16GB </a:t>
            </a:r>
            <a:r>
              <a:rPr lang="en-US" dirty="0" err="1" smtClean="0"/>
              <a:t>SSD</a:t>
            </a:r>
            <a:endParaRPr lang="en-US" dirty="0" smtClean="0"/>
          </a:p>
          <a:p>
            <a:pPr lvl="1"/>
            <a:r>
              <a:rPr lang="en-US" dirty="0" smtClean="0"/>
              <a:t>8GB USB flash drive</a:t>
            </a:r>
          </a:p>
          <a:p>
            <a:pPr lvl="1"/>
            <a:r>
              <a:rPr lang="en-US" dirty="0" smtClean="0"/>
              <a:t>8GB </a:t>
            </a:r>
            <a:r>
              <a:rPr lang="en-US" dirty="0" err="1" smtClean="0"/>
              <a:t>SDHC</a:t>
            </a:r>
            <a:r>
              <a:rPr lang="en-US" dirty="0" smtClean="0"/>
              <a:t> card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Three </a:t>
            </a:r>
            <a:r>
              <a:rPr lang="en-US" dirty="0" err="1" smtClean="0"/>
              <a:t>StableBuffer</a:t>
            </a:r>
            <a:r>
              <a:rPr lang="en-US" dirty="0" smtClean="0"/>
              <a:t> configurations</a:t>
            </a:r>
          </a:p>
          <a:p>
            <a:pPr lvl="1"/>
            <a:r>
              <a:rPr lang="en-US" dirty="0" err="1" smtClean="0"/>
              <a:t>Ondemand+Passive</a:t>
            </a:r>
            <a:endParaRPr lang="en-US" dirty="0" smtClean="0"/>
          </a:p>
          <a:p>
            <a:pPr lvl="1"/>
            <a:r>
              <a:rPr lang="en-US" dirty="0" err="1" smtClean="0"/>
              <a:t>Incremental+Passive</a:t>
            </a:r>
            <a:endParaRPr lang="en-US" dirty="0" smtClean="0"/>
          </a:p>
          <a:p>
            <a:pPr lvl="1"/>
            <a:r>
              <a:rPr lang="en-US" dirty="0" err="1" smtClean="0"/>
              <a:t>Incremental+Proactive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TPC</a:t>
            </a:r>
            <a:r>
              <a:rPr lang="en-US" dirty="0" smtClean="0"/>
              <a:t>-C benchmark on </a:t>
            </a:r>
            <a:r>
              <a:rPr lang="en-US" dirty="0" err="1" smtClean="0"/>
              <a:t>PostgreSQL</a:t>
            </a:r>
            <a:r>
              <a:rPr lang="en-US" dirty="0" smtClean="0"/>
              <a:t> 8.4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309808"/>
            <a:ext cx="449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Throughput and Response Time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479" y="194604"/>
            <a:ext cx="3855253" cy="649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14800" y="1646236"/>
            <a:ext cx="4724400" cy="4906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/>
              <a:t>All measurements outperform direct method</a:t>
            </a:r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smtClean="0"/>
              <a:t>SD card has poor performance with </a:t>
            </a:r>
            <a:r>
              <a:rPr lang="en-US" sz="2800" dirty="0" err="1" smtClean="0"/>
              <a:t>incremental+proactive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Incremental+passive</a:t>
            </a:r>
            <a:r>
              <a:rPr lang="en-US" sz="2800" dirty="0" smtClean="0"/>
              <a:t> and </a:t>
            </a:r>
            <a:r>
              <a:rPr lang="en-US" sz="2800" dirty="0" err="1" smtClean="0"/>
              <a:t>ondemand+passive</a:t>
            </a:r>
            <a:r>
              <a:rPr lang="en-US" sz="2800" dirty="0" smtClean="0"/>
              <a:t> perform the best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6912"/>
            <a:ext cx="4267200" cy="642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91000" y="309808"/>
            <a:ext cx="449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Other Tests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95800" y="1646236"/>
            <a:ext cx="4343400" cy="4906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SD card performs very poorly in parallel write test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USB flash drive and SD card are clearly IO bound, not CPU bound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StableBuffer</a:t>
            </a:r>
            <a:r>
              <a:rPr lang="en-US" dirty="0" smtClean="0"/>
              <a:t>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205739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Best performance achieved when </a:t>
            </a:r>
            <a:r>
              <a:rPr lang="en-US" dirty="0" err="1" smtClean="0"/>
              <a:t>StableBuffer</a:t>
            </a:r>
            <a:r>
              <a:rPr lang="en-US" dirty="0" smtClean="0"/>
              <a:t> size was set to 4MB </a:t>
            </a:r>
            <a:r>
              <a:rPr lang="en-US" i="1" dirty="0" smtClean="0"/>
              <a:t>for this particular drive</a:t>
            </a:r>
            <a:endParaRPr lang="en-US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481796"/>
            <a:ext cx="7372350" cy="3033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Using the </a:t>
            </a:r>
            <a:r>
              <a:rPr lang="en-US" dirty="0" err="1" smtClean="0"/>
              <a:t>StableBuffer</a:t>
            </a:r>
            <a:r>
              <a:rPr lang="en-US" dirty="0" smtClean="0"/>
              <a:t> DBMS add-on</a:t>
            </a:r>
            <a:r>
              <a:rPr lang="en-US" dirty="0" smtClean="0"/>
              <a:t>, random write performance on flash memory was shown to dramatically increase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No firmware or OS driver updates were needed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 Comprehension questions?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...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Presentation questions</a:t>
            </a:r>
            <a:r>
              <a:rPr lang="en-US" sz="2400" dirty="0" smtClean="0"/>
              <a:t>...</a:t>
            </a:r>
          </a:p>
          <a:p>
            <a:pPr lvl="1"/>
            <a:r>
              <a:rPr lang="en-US" sz="2000" dirty="0" smtClean="0"/>
              <a:t>Does optimal performance rely too heavily on the need to benchmark each specific device model first?</a:t>
            </a:r>
            <a:endParaRPr lang="en-US" sz="2000" dirty="0" smtClean="0"/>
          </a:p>
          <a:p>
            <a:pPr lvl="1"/>
            <a:r>
              <a:rPr lang="en-US" sz="2000" dirty="0" smtClean="0"/>
              <a:t>Could developments in firmware and/or OS drivers make an add-on like </a:t>
            </a:r>
            <a:r>
              <a:rPr lang="en-US" sz="2000" dirty="0" err="1" smtClean="0"/>
              <a:t>StableBuffer</a:t>
            </a:r>
            <a:r>
              <a:rPr lang="en-US" sz="2000" dirty="0" smtClean="0"/>
              <a:t> no longer necessary?</a:t>
            </a:r>
            <a:endParaRPr lang="en-US" sz="2000" dirty="0" smtClean="0"/>
          </a:p>
          <a:p>
            <a:pPr lvl="1"/>
            <a:r>
              <a:rPr lang="en-US" sz="2000" dirty="0" smtClean="0"/>
              <a:t>USB </a:t>
            </a:r>
            <a:r>
              <a:rPr lang="en-US" sz="2000" dirty="0" smtClean="0"/>
              <a:t>flash drives and SD cards would probably never be used for DBMS storage; why not just test several different SSD </a:t>
            </a:r>
            <a:r>
              <a:rPr lang="en-US" sz="2000" dirty="0" smtClean="0"/>
              <a:t>models instead?</a:t>
            </a:r>
            <a:endParaRPr lang="en-US" sz="2000" dirty="0" smtClean="0"/>
          </a:p>
          <a:p>
            <a:pPr lvl="1"/>
            <a:r>
              <a:rPr lang="en-US" sz="2000" dirty="0" smtClean="0"/>
              <a:t>Could OS support for the TRIM command help with random write performance within a DBMS?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 Flash devices offer…</a:t>
            </a:r>
          </a:p>
          <a:p>
            <a:pPr lvl="1"/>
            <a:r>
              <a:rPr lang="en-US" sz="2000" dirty="0" smtClean="0"/>
              <a:t>Much faster random reads compared to HDDs</a:t>
            </a:r>
          </a:p>
          <a:p>
            <a:pPr lvl="1"/>
            <a:r>
              <a:rPr lang="en-US" sz="2000" dirty="0" smtClean="0"/>
              <a:t>Lower power consumption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But random writes can be very slow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dirty="0" smtClean="0"/>
              <a:t>Proposed solution called </a:t>
            </a:r>
            <a:r>
              <a:rPr lang="en-US" sz="2800" dirty="0" err="1" smtClean="0"/>
              <a:t>StableBuffer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dirty="0" smtClean="0"/>
              <a:t>Takes advantage of efficient write patterns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Implemented as DBMS buffer manager add-on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dirty="0" smtClean="0"/>
              <a:t>No need for firmware or OS driver updates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So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Why are random writes to NAND flash so slow?</a:t>
            </a:r>
          </a:p>
          <a:p>
            <a:pPr>
              <a:buNone/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Only empty cells can be written to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Writes at page level, but erases operate on blocks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 smtClean="0"/>
              <a:t>Overwrite operation: read, erase, modify, write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StableBuffer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Execute all writes to empty “slots” in a pre-allocated buffer on the flash device</a:t>
            </a:r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smtClean="0"/>
              <a:t>Take note of the writes’ actual destinations and look for efficient write patterns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smtClean="0"/>
              <a:t>Flush the buffer by writing the discovered patterns to their actual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Write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1"/>
            <a:ext cx="8229600" cy="3124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Sequential </a:t>
            </a:r>
            <a:r>
              <a:rPr lang="en-US" sz="2800" dirty="0" smtClean="0"/>
              <a:t>Writes – consecutive addresses</a:t>
            </a:r>
          </a:p>
          <a:p>
            <a:endParaRPr lang="en-US" sz="1600" dirty="0" smtClean="0"/>
          </a:p>
          <a:p>
            <a:r>
              <a:rPr lang="en-US" sz="2800" dirty="0" smtClean="0"/>
              <a:t> </a:t>
            </a:r>
            <a:r>
              <a:rPr lang="en-US" sz="2800" dirty="0" smtClean="0"/>
              <a:t>Focused </a:t>
            </a:r>
            <a:r>
              <a:rPr lang="en-US" sz="2800" dirty="0" smtClean="0"/>
              <a:t>Writes – addresses within a specific range</a:t>
            </a:r>
          </a:p>
          <a:p>
            <a:endParaRPr lang="en-US" sz="1600" dirty="0" smtClean="0"/>
          </a:p>
          <a:p>
            <a:r>
              <a:rPr lang="en-US" sz="2800" dirty="0" smtClean="0"/>
              <a:t> </a:t>
            </a:r>
            <a:r>
              <a:rPr lang="en-US" sz="2800" dirty="0" smtClean="0"/>
              <a:t>Partitioned </a:t>
            </a:r>
            <a:r>
              <a:rPr lang="en-US" sz="2800" dirty="0" smtClean="0"/>
              <a:t>Writes – mix of sequential writes to several areas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818" y="1506416"/>
            <a:ext cx="5976365" cy="196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How should the space inside of the </a:t>
            </a:r>
            <a:r>
              <a:rPr lang="en-US" dirty="0" err="1" smtClean="0"/>
              <a:t>StableBuffer</a:t>
            </a:r>
            <a:r>
              <a:rPr lang="en-US" dirty="0" smtClean="0"/>
              <a:t> be managed?</a:t>
            </a:r>
          </a:p>
          <a:p>
            <a:endParaRPr lang="en-US" dirty="0" smtClean="0"/>
          </a:p>
          <a:p>
            <a:r>
              <a:rPr lang="en-US" dirty="0" smtClean="0"/>
              <a:t> How should efficient write patterns be recognized without too much overhead?</a:t>
            </a:r>
          </a:p>
          <a:p>
            <a:endParaRPr lang="en-US" dirty="0" smtClean="0"/>
          </a:p>
          <a:p>
            <a:r>
              <a:rPr lang="en-US" dirty="0" smtClean="0"/>
              <a:t> Which write patterns should be flushed to their destinations, and when should this happen?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StableBuffer</a:t>
            </a:r>
            <a:endParaRPr lang="en-US" sz="2000" dirty="0" smtClean="0"/>
          </a:p>
          <a:p>
            <a:pPr lvl="1"/>
            <a:r>
              <a:rPr lang="en-US" sz="1800" dirty="0" smtClean="0"/>
              <a:t>Pre-allocated area on the flash device</a:t>
            </a:r>
          </a:p>
          <a:p>
            <a:pPr lvl="1"/>
            <a:r>
              <a:rPr lang="en-US" sz="1800" dirty="0" smtClean="0"/>
              <a:t>Broken into slots, each the size of </a:t>
            </a:r>
            <a:r>
              <a:rPr lang="en-US" sz="1800" dirty="0" smtClean="0"/>
              <a:t>a </a:t>
            </a:r>
            <a:r>
              <a:rPr lang="en-US" sz="1800" dirty="0" smtClean="0"/>
              <a:t>page</a:t>
            </a:r>
          </a:p>
          <a:p>
            <a:pPr lvl="1"/>
            <a:r>
              <a:rPr lang="en-US" sz="1800" dirty="0" smtClean="0"/>
              <a:t>Example: 4MB SB, 4KB pages </a:t>
            </a:r>
            <a:r>
              <a:rPr lang="en-US" sz="1800" dirty="0" smtClean="0">
                <a:sym typeface="Wingdings" pitchFamily="2" charset="2"/>
              </a:rPr>
              <a:t> 1,024 </a:t>
            </a:r>
            <a:r>
              <a:rPr lang="en-US" sz="1800" dirty="0" smtClean="0">
                <a:sym typeface="Wingdings" pitchFamily="2" charset="2"/>
              </a:rPr>
              <a:t>slots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000" dirty="0" smtClean="0"/>
              <a:t>Translation Table</a:t>
            </a:r>
          </a:p>
          <a:p>
            <a:pPr lvl="1"/>
            <a:r>
              <a:rPr lang="en-US" sz="1800" dirty="0" smtClean="0"/>
              <a:t>In-memory table that maps </a:t>
            </a:r>
            <a:r>
              <a:rPr lang="en-US" sz="1800" dirty="0" smtClean="0"/>
              <a:t>actual destinations with slot numbers</a:t>
            </a:r>
          </a:p>
          <a:p>
            <a:pPr lvl="1"/>
            <a:r>
              <a:rPr lang="en-US" sz="1800" dirty="0" smtClean="0"/>
              <a:t>Example entry: &lt;0x1234ABCD,  42&gt;</a:t>
            </a:r>
          </a:p>
          <a:p>
            <a:pPr lvl="1"/>
            <a:r>
              <a:rPr lang="en-US" sz="1800" dirty="0" smtClean="0"/>
              <a:t>Implemented as hash table, key is destination address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000" dirty="0" smtClean="0"/>
              <a:t>Bitmap </a:t>
            </a:r>
            <a:r>
              <a:rPr lang="en-US" sz="2000" dirty="0" smtClean="0"/>
              <a:t>for Free </a:t>
            </a:r>
            <a:r>
              <a:rPr lang="en-US" sz="2000" dirty="0" smtClean="0"/>
              <a:t>Slots</a:t>
            </a:r>
          </a:p>
          <a:p>
            <a:pPr lvl="1"/>
            <a:r>
              <a:rPr lang="en-US" sz="1800" dirty="0" smtClean="0"/>
              <a:t>“1” </a:t>
            </a:r>
            <a:r>
              <a:rPr lang="en-US" sz="1800" dirty="0" smtClean="0">
                <a:sym typeface="Wingdings" pitchFamily="2" charset="2"/>
              </a:rPr>
              <a:t> empty ,    “0”  occupied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Free slot pointer points to next open slot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000" dirty="0" smtClean="0"/>
              <a:t>Metadata </a:t>
            </a:r>
            <a:r>
              <a:rPr lang="en-US" sz="2000" dirty="0" smtClean="0"/>
              <a:t>added to </a:t>
            </a:r>
            <a:r>
              <a:rPr lang="en-US" sz="2000" dirty="0" smtClean="0"/>
              <a:t>pages for fault tolerance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StableBuffer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 Reader</a:t>
            </a:r>
          </a:p>
          <a:p>
            <a:endParaRPr lang="en-US" sz="4400" dirty="0" smtClean="0"/>
          </a:p>
          <a:p>
            <a:r>
              <a:rPr lang="en-US" sz="4400" dirty="0" smtClean="0"/>
              <a:t> Writer</a:t>
            </a:r>
          </a:p>
          <a:p>
            <a:endParaRPr lang="en-US" sz="4400" dirty="0" smtClean="0"/>
          </a:p>
          <a:p>
            <a:r>
              <a:rPr lang="en-US" sz="4400" dirty="0" smtClean="0"/>
              <a:t> Flush Manager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9999"/>
            <a:ext cx="8229600" cy="2743201"/>
          </a:xfrm>
        </p:spPr>
        <p:txBody>
          <a:bodyPr/>
          <a:lstStyle/>
          <a:p>
            <a:r>
              <a:rPr lang="en-US" dirty="0" smtClean="0"/>
              <a:t> Checks to see if page is in SB first</a:t>
            </a:r>
          </a:p>
          <a:p>
            <a:pPr lvl="1"/>
            <a:r>
              <a:rPr lang="en-US" dirty="0" smtClean="0"/>
              <a:t>If it is, read it from the SB</a:t>
            </a:r>
          </a:p>
          <a:p>
            <a:pPr lvl="1"/>
            <a:r>
              <a:rPr lang="en-US" dirty="0" smtClean="0"/>
              <a:t>If not, read it from the actual destination</a:t>
            </a:r>
          </a:p>
          <a:p>
            <a:r>
              <a:rPr lang="en-US" dirty="0" smtClean="0"/>
              <a:t> Paper claims the overhead is negligible because of hashing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7822" y="1475936"/>
            <a:ext cx="530835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200</TotalTime>
  <Words>857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Foundry</vt:lpstr>
      <vt:lpstr>StableBuffer: Optimizing Write Performance for DBMS Applications on Flash Devices</vt:lpstr>
      <vt:lpstr>Introduction</vt:lpstr>
      <vt:lpstr>Why So Slow?</vt:lpstr>
      <vt:lpstr>The StableBuffer Solution</vt:lpstr>
      <vt:lpstr>Efficient Write Patterns</vt:lpstr>
      <vt:lpstr>Design Challenges</vt:lpstr>
      <vt:lpstr>Data Structures</vt:lpstr>
      <vt:lpstr>StableBuffer Manager</vt:lpstr>
      <vt:lpstr>Reader</vt:lpstr>
      <vt:lpstr>Writer</vt:lpstr>
      <vt:lpstr>Flush Manager</vt:lpstr>
      <vt:lpstr>On-Demand vs. Incremental</vt:lpstr>
      <vt:lpstr>Passive vs. Proactive</vt:lpstr>
      <vt:lpstr>Experiment Setup</vt:lpstr>
      <vt:lpstr>Throughput and Response Time</vt:lpstr>
      <vt:lpstr>Other Tests</vt:lpstr>
      <vt:lpstr>StableBuffer Size</vt:lpstr>
      <vt:lpstr>Paper Conclusions</vt:lpstr>
      <vt:lpstr>Questions</vt:lpstr>
    </vt:vector>
  </TitlesOfParts>
  <Company>U.S.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StableBuffer: Optimizing Write Performance for DBMS Applications on Flash Devices</dc:title>
  <dc:creator>U.S. Army</dc:creator>
  <cp:lastModifiedBy>Justin</cp:lastModifiedBy>
  <cp:revision>23</cp:revision>
  <dcterms:created xsi:type="dcterms:W3CDTF">2011-02-09T03:42:16Z</dcterms:created>
  <dcterms:modified xsi:type="dcterms:W3CDTF">2011-02-09T09:07:53Z</dcterms:modified>
</cp:coreProperties>
</file>