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1" r:id="rId4"/>
    <p:sldId id="260" r:id="rId5"/>
    <p:sldId id="263" r:id="rId6"/>
    <p:sldId id="264" r:id="rId7"/>
    <p:sldId id="265"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296" autoAdjust="0"/>
  </p:normalViewPr>
  <p:slideViewPr>
    <p:cSldViewPr>
      <p:cViewPr varScale="1">
        <p:scale>
          <a:sx n="74" d="100"/>
          <a:sy n="74" d="100"/>
        </p:scale>
        <p:origin x="-40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853E21-B1BE-463E-A6CD-5AD699E84D71}" type="datetimeFigureOut">
              <a:rPr lang="en-US" smtClean="0"/>
              <a:t>2/28/2011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FBB59A-3114-4D51-BB4B-251BB434CD7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9ED11C5-3B23-4997-B803-315E4C2C0975}" type="slidenum">
              <a:rPr lang="en-US" altLang="ko-KR"/>
              <a:pPr/>
              <a:t>1</a:t>
            </a:fld>
            <a:endParaRPr lang="en-US" altLang="ko-KR" dirty="0"/>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altLang="ko-KR" dirty="0" smtClean="0"/>
              <a:t>Hello, everyone</a:t>
            </a:r>
          </a:p>
          <a:p>
            <a:pPr eaLnBrk="1" hangingPunct="1"/>
            <a:r>
              <a:rPr lang="en-US" altLang="ko-KR" dirty="0" smtClean="0"/>
              <a:t>Today, I am going to present a paper about Fault-Tolerance in the borealis distributed stream processing system.</a:t>
            </a:r>
          </a:p>
          <a:p>
            <a:pPr eaLnBrk="1" hangingPunct="1"/>
            <a:r>
              <a:rPr lang="en-US" altLang="ko-KR" dirty="0" smtClean="0"/>
              <a:t>This work is affiliated with these people at MIT. </a:t>
            </a:r>
          </a:p>
          <a:p>
            <a:pPr eaLnBrk="1" hangingPunct="1"/>
            <a:r>
              <a:rPr lang="en-US" altLang="ko-KR" dirty="0" smtClean="0"/>
              <a:t>This paper is the 4</a:t>
            </a:r>
            <a:r>
              <a:rPr lang="en-US" altLang="ko-KR" baseline="30000" dirty="0" smtClean="0"/>
              <a:t>th</a:t>
            </a:r>
            <a:r>
              <a:rPr lang="en-US" altLang="ko-KR" dirty="0" smtClean="0"/>
              <a:t> paper of Borealis project, and published at SIGMOD 2005.</a:t>
            </a:r>
          </a:p>
          <a:p>
            <a:pPr eaLnBrk="1" hangingPunct="1"/>
            <a:r>
              <a:rPr lang="en-US" altLang="ko-KR" dirty="0" smtClean="0"/>
              <a:t>You will know two of other three papers and another is about high-availability. </a:t>
            </a:r>
          </a:p>
          <a:p>
            <a:pPr eaLnBrk="1" hangingPunct="1"/>
            <a:endParaRPr lang="en-US" altLang="ko-KR"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E43F9B0-A5C6-4833-B942-F3BF81D94A82}" type="slidenum">
              <a:rPr lang="en-US" altLang="ko-KR"/>
              <a:pPr/>
              <a:t>4</a:t>
            </a:fld>
            <a:endParaRPr lang="en-US" altLang="ko-KR" dirty="0"/>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lnSpc>
                <a:spcPct val="90000"/>
              </a:lnSpc>
            </a:pPr>
            <a:r>
              <a:rPr lang="en-US" altLang="ko-KR" dirty="0" smtClean="0"/>
              <a:t>This picture shows a scenario of distributed stream processing network. Data stream generated in the sensor network is processed as it goes through the chain of SPEs. (upstream </a:t>
            </a:r>
            <a:r>
              <a:rPr lang="en-US" altLang="ko-KR" dirty="0" smtClean="0"/>
              <a:t>neighbor, </a:t>
            </a:r>
            <a:r>
              <a:rPr lang="en-US" altLang="ko-KR" dirty="0" smtClean="0"/>
              <a:t>downstream neighbor </a:t>
            </a:r>
            <a:r>
              <a:rPr lang="ko-KR" altLang="en-US" dirty="0" smtClean="0"/>
              <a:t>설명</a:t>
            </a:r>
            <a:r>
              <a:rPr lang="en-US" altLang="ko-KR" dirty="0" smtClean="0"/>
              <a:t>) In the scenario, they assume that, downstream neighbors want ~~~. At this point, let me assume that a node in the processing chain fails. Failure happens when a node can</a:t>
            </a:r>
            <a:r>
              <a:rPr lang="en-US" altLang="ko-KR" dirty="0" smtClean="0">
                <a:latin typeface="Arial" charset="0"/>
              </a:rPr>
              <a:t>’</a:t>
            </a:r>
            <a:r>
              <a:rPr lang="en-US" altLang="ko-KR" dirty="0" smtClean="0"/>
              <a:t>t get one of its input streams within a appropriate time so that it can</a:t>
            </a:r>
            <a:r>
              <a:rPr lang="en-US" altLang="ko-KR" dirty="0" smtClean="0">
                <a:latin typeface="Arial" charset="0"/>
              </a:rPr>
              <a:t>’</a:t>
            </a:r>
            <a:r>
              <a:rPr lang="en-US" altLang="ko-KR" dirty="0" smtClean="0"/>
              <a:t>t process new tuples within the user-specified time threshold. Once a node fails, it starts to generate tentative results. To solve this problem, they put one or more replicas for each node. If there are replicas, a downstream neighbor can connect to the one of the replicas when a failure of upstream neighbor is detected. With this approach they can solve the failure of a node. However, due to many reasons such as previous upstream failures, long network delay or concurrent system failures, there could be no upstream neighbors, which produces correct results. In that case, one of the upstream nodes must produce tentative result using partially available inputs to meet the user-defined availability. This tentative result might propagate to the next downstream node. (this makes sense in the stream processing domain) (So~, user defined threshold is long, ~~~ whereas if it is short ~~~) Once a failure heals, the node start to correct the previously generated results. There are two reasons to do this. One is to deliver the correct result to the users, which is the target requirement of the Borealis system and another is to keep the consistency between replicas.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3080232-C3E8-4966-9722-4662105A31C8}" type="slidenum">
              <a:rPr lang="en-US" altLang="ko-KR"/>
              <a:pPr/>
              <a:t>5</a:t>
            </a:fld>
            <a:endParaRPr lang="en-US" altLang="ko-KR" dirty="0"/>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altLang="ko-KR" dirty="0" smtClean="0"/>
              <a:t>To address those challenges, they design a node to have three possible states and transit from one to another, I will show and explain the state diagram.</a:t>
            </a:r>
          </a:p>
          <a:p>
            <a:pPr eaLnBrk="1" hangingPunct="1"/>
            <a:r>
              <a:rPr lang="en-US" altLang="ko-KR" dirty="0" smtClean="0"/>
              <a:t>Before I present the diagram, the approach could be summarized as follows. A nodes are in a STABLE state when it gets all the necessary input streams which are not tentative, and produces correct results within user-specified time threshold. During stable state, if a node can</a:t>
            </a:r>
            <a:r>
              <a:rPr lang="en-US" altLang="ko-KR" dirty="0" smtClean="0">
                <a:latin typeface="Arial" charset="0"/>
              </a:rPr>
              <a:t>’</a:t>
            </a:r>
            <a:r>
              <a:rPr lang="en-US" altLang="ko-KR" dirty="0" smtClean="0"/>
              <a:t>t get one of input streams or if a node get tentative input streams it change its state to UPSTREAM FAILIRE. In this state the node itself generate tentative result. Generating tentative result could result in two problems. </a:t>
            </a:r>
            <a:r>
              <a:rPr lang="en-US" altLang="ko-KR" dirty="0" smtClean="0">
                <a:solidFill>
                  <a:schemeClr val="hlink"/>
                </a:solidFill>
              </a:rPr>
              <a:t>, </a:t>
            </a:r>
            <a:r>
              <a:rPr lang="en-US" altLang="ko-KR" dirty="0" smtClean="0"/>
              <a:t>(1) Continuing leads to inaccurate results, (2) Continuing leads to replica divergence. So, once a failure heals the node changes its state to Stabilizing and reconcile its internal states and generate corrected output. When stabilizing is over it goes to STABLE state again. However, if another upstream failure occurs during stabilizing process it goes back to UPSTREAM FAILURE state.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5297DE3-B0B8-4A1A-A5B4-D478D6BF287B}" type="slidenum">
              <a:rPr lang="en-US" altLang="ko-KR"/>
              <a:pPr/>
              <a:t>6</a:t>
            </a:fld>
            <a:endParaRPr lang="en-US" altLang="ko-KR" dirty="0"/>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ltLang="ko-KR" dirty="0" smtClean="0"/>
              <a:t>I</a:t>
            </a:r>
            <a:r>
              <a:rPr lang="en-US" altLang="ko-KR" dirty="0" smtClean="0">
                <a:latin typeface="Arial" charset="0"/>
              </a:rPr>
              <a:t>’</a:t>
            </a:r>
            <a:r>
              <a:rPr lang="en-US" altLang="ko-KR" dirty="0" smtClean="0"/>
              <a:t>ll explain what will happen in each state more specifically. First in the stable all the inputs are available and nothing for a SPE to care about. But, because there are several replicas for a node they could ensure the consistency between the nodes. Before I talk about the consistency between nodes you need to know the meaning of deterministic operators. </a:t>
            </a:r>
            <a:r>
              <a:rPr lang="en-US" altLang="ko-KR" sz="1400" b="1" dirty="0" smtClean="0"/>
              <a:t>An operator is deterministic if its results do not depend on the times at which its inputs arrive. They solve the consistency problem only when there are deterministic operators.</a:t>
            </a:r>
            <a:r>
              <a:rPr lang="en-US" altLang="ko-KR" dirty="0" smtClean="0"/>
              <a:t> . If all operators are deterministic we only need to ensure that replicas of the same operator process data in the same order to maintain consistency. When a SPE node process single stream, the problem becomes very easy. A single stream can be serialized by just using TCP connections. However, when a SPE get many streams as its input, it is not typical problem. To serialize inputs from many stream sources they introduce SUNION operator. Basically the SUNION operator collects all the input streams, in this example three, and deterministically sorts the tuples by time. To help this, each stream sends boundary tuples with boundary time, SUNION operator put the tuples between two boundary tuples together and sort them. With this method SUNION can serialize input streams from more than one sources.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616B9BE-65BE-401B-AA9C-A6543AF1BD74}" type="slidenum">
              <a:rPr lang="en-US" altLang="ko-KR"/>
              <a:pPr/>
              <a:t>8</a:t>
            </a:fld>
            <a:endParaRPr lang="en-US" altLang="ko-KR" dirty="0"/>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altLang="ko-KR" dirty="0" smtClean="0"/>
              <a:t>Once a node get into the stabilization state, there are several things to do. First it must correct the states of operators for consistency and also stabilize output streams to send the eventual correct result to users. There are two methods for state reconciliation. One is checkpoint/redo and another is undo/redo. </a:t>
            </a:r>
            <a:endParaRPr lang="en-US" altLang="ko-KR" dirty="0" smtClean="0"/>
          </a:p>
          <a:p>
            <a:pPr eaLnBrk="1" hangingPunct="1"/>
            <a:r>
              <a:rPr lang="en-US" altLang="ko-KR" dirty="0" smtClean="0"/>
              <a:t>(</a:t>
            </a:r>
            <a:r>
              <a:rPr lang="en-US" altLang="ko-KR" dirty="0" smtClean="0"/>
              <a:t>1)checkpoint during stable state(save the states of all operators) -&gt; buffer input streams after last check point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BED8193-BD6B-4232-9CEC-21FFE8543BD7}" type="slidenum">
              <a:rPr lang="en-US" altLang="ko-KR"/>
              <a:pPr/>
              <a:t>9</a:t>
            </a:fld>
            <a:endParaRPr lang="en-US" altLang="ko-KR" dirty="0"/>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altLang="ko-KR" dirty="0" smtClean="0"/>
              <a:t>6 </a:t>
            </a:r>
            <a:r>
              <a:rPr lang="en-US" altLang="ko-KR" dirty="0" smtClean="0"/>
              <a:t>Combinations</a:t>
            </a:r>
            <a:endParaRPr lang="en-US" altLang="ko-K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CD5A3B-63C5-441D-8680-F5E43992E34E}" type="slidenum">
              <a:rPr lang="en-US" altLang="ko-KR"/>
              <a:pPr/>
              <a:t>10</a:t>
            </a:fld>
            <a:endParaRPr lang="en-US" altLang="ko-KR" dirty="0"/>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ko-KR" dirty="0" smtClean="0"/>
              <a:t>Reconciliation -&gt;performance in terms of delay, and overhead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3CC9D-CAB7-4962-A2F0-3753AB2CDDD9}" type="datetimeFigureOut">
              <a:rPr lang="en-US" smtClean="0"/>
              <a:t>2/28/2011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EFBAE6-B441-4A62-82C5-164A8B8F62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3CC9D-CAB7-4962-A2F0-3753AB2CDDD9}" type="datetimeFigureOut">
              <a:rPr lang="en-US" smtClean="0"/>
              <a:t>2/28/2011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FBAE6-B441-4A62-82C5-164A8B8F62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12"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wmf"/><Relationship Id="rId11" Type="http://schemas.openxmlformats.org/officeDocument/2006/relationships/image" Target="../media/image9.wmf"/><Relationship Id="rId5" Type="http://schemas.openxmlformats.org/officeDocument/2006/relationships/image" Target="../media/image3.wmf"/><Relationship Id="rId10" Type="http://schemas.openxmlformats.org/officeDocument/2006/relationships/image" Target="../media/image8.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900113" y="1557338"/>
            <a:ext cx="7772400" cy="1470025"/>
          </a:xfrm>
        </p:spPr>
        <p:txBody>
          <a:bodyPr>
            <a:normAutofit fontScale="90000"/>
          </a:bodyPr>
          <a:lstStyle/>
          <a:p>
            <a:pPr eaLnBrk="1" hangingPunct="1"/>
            <a:r>
              <a:rPr lang="en-US" altLang="ko-KR" sz="4600" dirty="0" smtClean="0"/>
              <a:t>Fault-Tolerance in the Borealis Distributed Stream Processing System</a:t>
            </a:r>
          </a:p>
        </p:txBody>
      </p:sp>
      <p:sp>
        <p:nvSpPr>
          <p:cNvPr id="13315" name="Rectangle 3"/>
          <p:cNvSpPr>
            <a:spLocks noGrp="1" noChangeArrowheads="1"/>
          </p:cNvSpPr>
          <p:nvPr>
            <p:ph type="subTitle" idx="1"/>
          </p:nvPr>
        </p:nvSpPr>
        <p:spPr>
          <a:xfrm>
            <a:off x="611188" y="4292600"/>
            <a:ext cx="7772400" cy="1609725"/>
          </a:xfrm>
        </p:spPr>
        <p:txBody>
          <a:bodyPr>
            <a:normAutofit fontScale="85000" lnSpcReduction="20000"/>
          </a:bodyPr>
          <a:lstStyle/>
          <a:p>
            <a:pPr eaLnBrk="1" hangingPunct="1">
              <a:lnSpc>
                <a:spcPct val="90000"/>
              </a:lnSpc>
            </a:pPr>
            <a:r>
              <a:rPr lang="en-US" altLang="ko-KR" sz="2400" dirty="0" smtClean="0"/>
              <a:t>Magdalena Balazinska, Hari Balakrishnan, </a:t>
            </a:r>
          </a:p>
          <a:p>
            <a:pPr eaLnBrk="1" hangingPunct="1">
              <a:lnSpc>
                <a:spcPct val="90000"/>
              </a:lnSpc>
            </a:pPr>
            <a:r>
              <a:rPr lang="en-US" altLang="ko-KR" sz="2400" dirty="0" smtClean="0"/>
              <a:t>Samuel Madden, and Michael Stonebraker</a:t>
            </a:r>
          </a:p>
          <a:p>
            <a:pPr eaLnBrk="1" hangingPunct="1">
              <a:lnSpc>
                <a:spcPct val="90000"/>
              </a:lnSpc>
            </a:pPr>
            <a:r>
              <a:rPr lang="en-US" altLang="ko-KR" sz="1800" dirty="0" smtClean="0"/>
              <a:t>MIT computer science &amp; Artificial Intelligence Lab</a:t>
            </a:r>
            <a:r>
              <a:rPr lang="en-US" altLang="ko-KR" sz="1800" dirty="0" smtClean="0"/>
              <a:t>.</a:t>
            </a:r>
          </a:p>
          <a:p>
            <a:pPr eaLnBrk="1" hangingPunct="1">
              <a:lnSpc>
                <a:spcPct val="90000"/>
              </a:lnSpc>
            </a:pPr>
            <a:endParaRPr lang="en-US" altLang="ko-KR" sz="1800" dirty="0" smtClean="0"/>
          </a:p>
          <a:p>
            <a:pPr algn="r" eaLnBrk="1" hangingPunct="1">
              <a:lnSpc>
                <a:spcPct val="90000"/>
              </a:lnSpc>
            </a:pPr>
            <a:r>
              <a:rPr lang="en-US" altLang="ko-KR" sz="2400" dirty="0" smtClean="0"/>
              <a:t>Original Slides: </a:t>
            </a:r>
            <a:r>
              <a:rPr lang="en-US" altLang="ko-KR" sz="2400" dirty="0" smtClean="0"/>
              <a:t>Youngki </a:t>
            </a:r>
            <a:r>
              <a:rPr lang="en-US" altLang="ko-KR" sz="2400" dirty="0" smtClean="0"/>
              <a:t>Lee</a:t>
            </a:r>
          </a:p>
          <a:p>
            <a:pPr algn="r" eaLnBrk="1" hangingPunct="1">
              <a:lnSpc>
                <a:spcPct val="90000"/>
              </a:lnSpc>
            </a:pPr>
            <a:r>
              <a:rPr lang="en-US" altLang="ko-KR" sz="2400" dirty="0" smtClean="0"/>
              <a:t>Modified by: Bao Huy Ung</a:t>
            </a:r>
            <a:endParaRPr lang="en-US" altLang="ko-KR" sz="2400" dirty="0" smtClean="0"/>
          </a:p>
          <a:p>
            <a:pPr eaLnBrk="1" hangingPunct="1">
              <a:lnSpc>
                <a:spcPct val="90000"/>
              </a:lnSpc>
            </a:pPr>
            <a:endParaRPr lang="en-US" altLang="ko-KR"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endParaRPr lang="en-US" altLang="ko-KR" dirty="0"/>
          </a:p>
          <a:p>
            <a:endParaRPr lang="en-US" altLang="ko-KR" dirty="0"/>
          </a:p>
          <a:p>
            <a:r>
              <a:rPr lang="en-US" altLang="ko-KR" b="1" dirty="0"/>
              <a:t>Network Computing Lab.</a:t>
            </a:r>
          </a:p>
          <a:p>
            <a:r>
              <a:rPr lang="en-US" altLang="ko-KR" b="1" dirty="0"/>
              <a:t>KAIST</a:t>
            </a:r>
          </a:p>
          <a:p>
            <a:endParaRPr lang="en-US" altLang="ko-KR" b="1" dirty="0"/>
          </a:p>
        </p:txBody>
      </p:sp>
      <p:sp>
        <p:nvSpPr>
          <p:cNvPr id="23555" name="Rectangle 2"/>
          <p:cNvSpPr>
            <a:spLocks noGrp="1" noChangeArrowheads="1"/>
          </p:cNvSpPr>
          <p:nvPr>
            <p:ph type="title"/>
          </p:nvPr>
        </p:nvSpPr>
        <p:spPr/>
        <p:txBody>
          <a:bodyPr/>
          <a:lstStyle/>
          <a:p>
            <a:pPr eaLnBrk="1" hangingPunct="1"/>
            <a:r>
              <a:rPr lang="en-US" altLang="ko-KR" dirty="0" smtClean="0"/>
              <a:t>Experimental </a:t>
            </a:r>
            <a:r>
              <a:rPr lang="en-US" altLang="ko-KR" dirty="0" smtClean="0"/>
              <a:t>results</a:t>
            </a:r>
            <a:endParaRPr lang="en-US" altLang="ko-KR" dirty="0" smtClean="0"/>
          </a:p>
        </p:txBody>
      </p:sp>
      <p:sp>
        <p:nvSpPr>
          <p:cNvPr id="23556" name="Rectangle 3"/>
          <p:cNvSpPr>
            <a:spLocks noGrp="1" noChangeArrowheads="1"/>
          </p:cNvSpPr>
          <p:nvPr>
            <p:ph type="body" idx="1"/>
          </p:nvPr>
        </p:nvSpPr>
        <p:spPr/>
        <p:txBody>
          <a:bodyPr/>
          <a:lstStyle/>
          <a:p>
            <a:pPr eaLnBrk="1" hangingPunct="1"/>
            <a:r>
              <a:rPr lang="en-US" altLang="ko-KR" dirty="0" smtClean="0"/>
              <a:t>Reconciliation (performance &amp; overhead)</a:t>
            </a:r>
          </a:p>
        </p:txBody>
      </p:sp>
      <p:pic>
        <p:nvPicPr>
          <p:cNvPr id="23557" name="Picture 4"/>
          <p:cNvPicPr>
            <a:picLocks noChangeAspect="1" noChangeArrowheads="1"/>
          </p:cNvPicPr>
          <p:nvPr/>
        </p:nvPicPr>
        <p:blipFill>
          <a:blip r:embed="rId3" cstate="print"/>
          <a:srcRect/>
          <a:stretch>
            <a:fillRect/>
          </a:stretch>
        </p:blipFill>
        <p:spPr bwMode="auto">
          <a:xfrm>
            <a:off x="107950" y="2636838"/>
            <a:ext cx="4454525" cy="3167062"/>
          </a:xfrm>
          <a:prstGeom prst="rect">
            <a:avLst/>
          </a:prstGeom>
          <a:noFill/>
          <a:ln w="9525">
            <a:noFill/>
            <a:miter lim="800000"/>
            <a:headEnd/>
            <a:tailEnd/>
          </a:ln>
        </p:spPr>
      </p:pic>
      <p:pic>
        <p:nvPicPr>
          <p:cNvPr id="23558" name="Picture 5"/>
          <p:cNvPicPr>
            <a:picLocks noChangeAspect="1" noChangeArrowheads="1"/>
          </p:cNvPicPr>
          <p:nvPr/>
        </p:nvPicPr>
        <p:blipFill>
          <a:blip r:embed="rId4" cstate="print"/>
          <a:srcRect/>
          <a:stretch>
            <a:fillRect/>
          </a:stretch>
        </p:blipFill>
        <p:spPr bwMode="auto">
          <a:xfrm>
            <a:off x="4500563" y="2565400"/>
            <a:ext cx="4643437" cy="3305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endParaRPr lang="en-US" altLang="ko-KR" dirty="0"/>
          </a:p>
          <a:p>
            <a:endParaRPr lang="en-US" altLang="ko-KR" dirty="0"/>
          </a:p>
          <a:p>
            <a:r>
              <a:rPr lang="en-US" altLang="ko-KR" b="1" dirty="0"/>
              <a:t>Network Computing Lab.</a:t>
            </a:r>
          </a:p>
          <a:p>
            <a:r>
              <a:rPr lang="en-US" altLang="ko-KR" b="1" dirty="0"/>
              <a:t>KAIST</a:t>
            </a:r>
          </a:p>
          <a:p>
            <a:endParaRPr lang="en-US" altLang="ko-KR" b="1" dirty="0"/>
          </a:p>
        </p:txBody>
      </p:sp>
      <p:sp>
        <p:nvSpPr>
          <p:cNvPr id="26627" name="Rectangle 2"/>
          <p:cNvSpPr>
            <a:spLocks noGrp="1" noChangeArrowheads="1"/>
          </p:cNvSpPr>
          <p:nvPr>
            <p:ph type="title"/>
          </p:nvPr>
        </p:nvSpPr>
        <p:spPr/>
        <p:txBody>
          <a:bodyPr/>
          <a:lstStyle/>
          <a:p>
            <a:pPr eaLnBrk="1" hangingPunct="1"/>
            <a:r>
              <a:rPr lang="en-US" altLang="ko-KR" dirty="0" smtClean="0"/>
              <a:t>Questions?</a:t>
            </a:r>
          </a:p>
        </p:txBody>
      </p:sp>
      <p:sp>
        <p:nvSpPr>
          <p:cNvPr id="26628" name="Rectangle 3"/>
          <p:cNvSpPr>
            <a:spLocks noGrp="1" noChangeArrowheads="1"/>
          </p:cNvSpPr>
          <p:nvPr>
            <p:ph type="body" idx="1"/>
          </p:nvPr>
        </p:nvSpPr>
        <p:spPr/>
        <p:txBody>
          <a:bodyPr/>
          <a:lstStyle/>
          <a:p>
            <a:pPr>
              <a:lnSpc>
                <a:spcPct val="80000"/>
              </a:lnSpc>
            </a:pPr>
            <a:r>
              <a:rPr lang="en-US" altLang="ko-KR" dirty="0" smtClean="0"/>
              <a:t>What kind of advantages can using a content distribution stream network provide?</a:t>
            </a:r>
          </a:p>
          <a:p>
            <a:pPr>
              <a:lnSpc>
                <a:spcPct val="80000"/>
              </a:lnSpc>
            </a:pPr>
            <a:endParaRPr lang="en-US" altLang="ko-KR" dirty="0"/>
          </a:p>
          <a:p>
            <a:pPr>
              <a:lnSpc>
                <a:spcPct val="80000"/>
              </a:lnSpc>
            </a:pPr>
            <a:r>
              <a:rPr lang="en-US" altLang="ko-KR" dirty="0" smtClean="0"/>
              <a:t>Replicas communicate with each other in the event of long failures to reach a mutually consistent state. Are there any benefits to having them always be communicating with each other?</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altLang="ko-KR" dirty="0"/>
              <a:t>P</a:t>
            </a:r>
            <a:r>
              <a:rPr lang="en-US" altLang="ko-KR" dirty="0" smtClean="0"/>
              <a:t>resent a replication-based approach to fault-tolerant distributed stream processing in the face of node failures, network failures, and network partitions.</a:t>
            </a:r>
          </a:p>
          <a:p>
            <a:r>
              <a:rPr lang="en-US" dirty="0" smtClean="0"/>
              <a:t>Aims to reduce degree of inconsistency in system while guaranteeing available inputs are processed within a specified time threshold.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Threshold</a:t>
            </a:r>
            <a:endParaRPr lang="en-US" dirty="0"/>
          </a:p>
        </p:txBody>
      </p:sp>
      <p:sp>
        <p:nvSpPr>
          <p:cNvPr id="3" name="Content Placeholder 2"/>
          <p:cNvSpPr>
            <a:spLocks noGrp="1"/>
          </p:cNvSpPr>
          <p:nvPr>
            <p:ph idx="1"/>
          </p:nvPr>
        </p:nvSpPr>
        <p:spPr/>
        <p:txBody>
          <a:bodyPr/>
          <a:lstStyle/>
          <a:p>
            <a:r>
              <a:rPr lang="en-US" dirty="0" smtClean="0"/>
              <a:t>User defined delay constraint is </a:t>
            </a:r>
            <a:r>
              <a:rPr lang="en-US" i="1" dirty="0" smtClean="0"/>
              <a:t>X</a:t>
            </a:r>
            <a:endParaRPr lang="en-US" dirty="0"/>
          </a:p>
          <a:p>
            <a:r>
              <a:rPr lang="en-US" dirty="0" smtClean="0"/>
              <a:t>Data processing delay is P</a:t>
            </a:r>
          </a:p>
          <a:p>
            <a:r>
              <a:rPr lang="en-US" dirty="0" smtClean="0"/>
              <a:t>A node cannot buffer inputs longer than </a:t>
            </a:r>
            <a:r>
              <a:rPr lang="el-GR" dirty="0" smtClean="0"/>
              <a:t>α</a:t>
            </a:r>
            <a:r>
              <a:rPr lang="en-US" i="1" dirty="0" smtClean="0"/>
              <a:t>X, </a:t>
            </a:r>
            <a:r>
              <a:rPr lang="en-US" dirty="0" smtClean="0"/>
              <a:t>where </a:t>
            </a:r>
            <a:r>
              <a:rPr lang="el-GR" dirty="0" smtClean="0"/>
              <a:t>α</a:t>
            </a:r>
            <a:r>
              <a:rPr lang="en-US" i="1" dirty="0" smtClean="0"/>
              <a:t>X &lt; X – P</a:t>
            </a: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endParaRPr lang="en-US" altLang="ko-KR" dirty="0"/>
          </a:p>
          <a:p>
            <a:endParaRPr lang="en-US" altLang="ko-KR" dirty="0"/>
          </a:p>
          <a:p>
            <a:r>
              <a:rPr lang="en-US" altLang="ko-KR" b="1" dirty="0"/>
              <a:t>Network Computing Lab.</a:t>
            </a:r>
          </a:p>
          <a:p>
            <a:r>
              <a:rPr lang="en-US" altLang="ko-KR" b="1" dirty="0"/>
              <a:t>KAIST</a:t>
            </a:r>
          </a:p>
          <a:p>
            <a:endParaRPr lang="en-US" altLang="ko-KR" b="1" dirty="0"/>
          </a:p>
        </p:txBody>
      </p:sp>
      <p:sp>
        <p:nvSpPr>
          <p:cNvPr id="16387" name="Rectangle 2"/>
          <p:cNvSpPr>
            <a:spLocks noGrp="1" noChangeArrowheads="1"/>
          </p:cNvSpPr>
          <p:nvPr>
            <p:ph type="title"/>
          </p:nvPr>
        </p:nvSpPr>
        <p:spPr/>
        <p:txBody>
          <a:bodyPr/>
          <a:lstStyle/>
          <a:p>
            <a:pPr eaLnBrk="1" hangingPunct="1"/>
            <a:r>
              <a:rPr lang="en-US" altLang="ko-KR" dirty="0" smtClean="0"/>
              <a:t>Motivation scenario</a:t>
            </a:r>
          </a:p>
        </p:txBody>
      </p:sp>
      <p:grpSp>
        <p:nvGrpSpPr>
          <p:cNvPr id="2" name="Group 24"/>
          <p:cNvGrpSpPr>
            <a:grpSpLocks/>
          </p:cNvGrpSpPr>
          <p:nvPr/>
        </p:nvGrpSpPr>
        <p:grpSpPr bwMode="auto">
          <a:xfrm>
            <a:off x="0" y="1557338"/>
            <a:ext cx="2160588" cy="1150937"/>
            <a:chOff x="113" y="981"/>
            <a:chExt cx="1951" cy="952"/>
          </a:xfrm>
        </p:grpSpPr>
        <p:sp>
          <p:nvSpPr>
            <p:cNvPr id="16443" name="Oval 19"/>
            <p:cNvSpPr>
              <a:spLocks noChangeArrowheads="1"/>
            </p:cNvSpPr>
            <p:nvPr/>
          </p:nvSpPr>
          <p:spPr bwMode="auto">
            <a:xfrm>
              <a:off x="113" y="981"/>
              <a:ext cx="1951" cy="952"/>
            </a:xfrm>
            <a:prstGeom prst="ellipse">
              <a:avLst/>
            </a:prstGeom>
            <a:solidFill>
              <a:srgbClr val="99FFCC">
                <a:alpha val="32156"/>
              </a:srgbClr>
            </a:solidFill>
            <a:ln w="9525">
              <a:solidFill>
                <a:schemeClr val="tx1"/>
              </a:solidFill>
              <a:round/>
              <a:headEnd/>
              <a:tailEnd/>
            </a:ln>
          </p:spPr>
          <p:txBody>
            <a:bodyPr wrap="none" anchor="ctr"/>
            <a:lstStyle/>
            <a:p>
              <a:endParaRPr lang="en-US" dirty="0"/>
            </a:p>
          </p:txBody>
        </p:sp>
        <p:grpSp>
          <p:nvGrpSpPr>
            <p:cNvPr id="3" name="Group 11"/>
            <p:cNvGrpSpPr>
              <a:grpSpLocks/>
            </p:cNvGrpSpPr>
            <p:nvPr/>
          </p:nvGrpSpPr>
          <p:grpSpPr bwMode="auto">
            <a:xfrm>
              <a:off x="249" y="1026"/>
              <a:ext cx="1653" cy="738"/>
              <a:chOff x="657" y="1616"/>
              <a:chExt cx="1653" cy="738"/>
            </a:xfrm>
          </p:grpSpPr>
          <p:pic>
            <p:nvPicPr>
              <p:cNvPr id="16445" name="Picture 4" descr="j0212957"/>
              <p:cNvPicPr>
                <a:picLocks noChangeAspect="1" noChangeArrowheads="1"/>
              </p:cNvPicPr>
              <p:nvPr/>
            </p:nvPicPr>
            <p:blipFill>
              <a:blip r:embed="rId3" cstate="print"/>
              <a:srcRect/>
              <a:stretch>
                <a:fillRect/>
              </a:stretch>
            </p:blipFill>
            <p:spPr bwMode="auto">
              <a:xfrm>
                <a:off x="1110" y="2114"/>
                <a:ext cx="382" cy="240"/>
              </a:xfrm>
              <a:prstGeom prst="rect">
                <a:avLst/>
              </a:prstGeom>
              <a:noFill/>
              <a:ln w="9525">
                <a:noFill/>
                <a:miter lim="800000"/>
                <a:headEnd/>
                <a:tailEnd/>
              </a:ln>
            </p:spPr>
          </p:pic>
          <p:pic>
            <p:nvPicPr>
              <p:cNvPr id="16446" name="Picture 5" descr="j0216858"/>
              <p:cNvPicPr>
                <a:picLocks noChangeAspect="1" noChangeArrowheads="1"/>
              </p:cNvPicPr>
              <p:nvPr/>
            </p:nvPicPr>
            <p:blipFill>
              <a:blip r:embed="rId4" cstate="print"/>
              <a:srcRect/>
              <a:stretch>
                <a:fillRect/>
              </a:stretch>
            </p:blipFill>
            <p:spPr bwMode="auto">
              <a:xfrm>
                <a:off x="1247" y="1842"/>
                <a:ext cx="492" cy="224"/>
              </a:xfrm>
              <a:prstGeom prst="rect">
                <a:avLst/>
              </a:prstGeom>
              <a:noFill/>
              <a:ln w="9525">
                <a:noFill/>
                <a:miter lim="800000"/>
                <a:headEnd/>
                <a:tailEnd/>
              </a:ln>
            </p:spPr>
          </p:pic>
          <p:pic>
            <p:nvPicPr>
              <p:cNvPr id="16447" name="Picture 6" descr="MCj02334690000[1]"/>
              <p:cNvPicPr>
                <a:picLocks noChangeAspect="1" noChangeArrowheads="1"/>
              </p:cNvPicPr>
              <p:nvPr/>
            </p:nvPicPr>
            <p:blipFill>
              <a:blip r:embed="rId5" cstate="print"/>
              <a:srcRect/>
              <a:stretch>
                <a:fillRect/>
              </a:stretch>
            </p:blipFill>
            <p:spPr bwMode="auto">
              <a:xfrm>
                <a:off x="1292" y="1616"/>
                <a:ext cx="422" cy="200"/>
              </a:xfrm>
              <a:prstGeom prst="rect">
                <a:avLst/>
              </a:prstGeom>
              <a:noFill/>
              <a:ln w="9525">
                <a:noFill/>
                <a:miter lim="800000"/>
                <a:headEnd/>
                <a:tailEnd/>
              </a:ln>
            </p:spPr>
          </p:pic>
          <p:pic>
            <p:nvPicPr>
              <p:cNvPr id="16448" name="Picture 7" descr="MCj02335520000[1]"/>
              <p:cNvPicPr>
                <a:picLocks noChangeAspect="1" noChangeArrowheads="1"/>
              </p:cNvPicPr>
              <p:nvPr/>
            </p:nvPicPr>
            <p:blipFill>
              <a:blip r:embed="rId6" cstate="print"/>
              <a:srcRect/>
              <a:stretch>
                <a:fillRect/>
              </a:stretch>
            </p:blipFill>
            <p:spPr bwMode="auto">
              <a:xfrm>
                <a:off x="657" y="1797"/>
                <a:ext cx="509" cy="244"/>
              </a:xfrm>
              <a:prstGeom prst="rect">
                <a:avLst/>
              </a:prstGeom>
              <a:noFill/>
              <a:ln w="9525">
                <a:noFill/>
                <a:miter lim="800000"/>
                <a:headEnd/>
                <a:tailEnd/>
              </a:ln>
            </p:spPr>
          </p:pic>
          <p:pic>
            <p:nvPicPr>
              <p:cNvPr id="16449" name="Picture 8" descr="MCj02907610000[1]"/>
              <p:cNvPicPr>
                <a:picLocks noChangeAspect="1" noChangeArrowheads="1"/>
              </p:cNvPicPr>
              <p:nvPr/>
            </p:nvPicPr>
            <p:blipFill>
              <a:blip r:embed="rId7" cstate="print"/>
              <a:srcRect/>
              <a:stretch>
                <a:fillRect/>
              </a:stretch>
            </p:blipFill>
            <p:spPr bwMode="auto">
              <a:xfrm>
                <a:off x="1564" y="2127"/>
                <a:ext cx="346" cy="211"/>
              </a:xfrm>
              <a:prstGeom prst="rect">
                <a:avLst/>
              </a:prstGeom>
              <a:noFill/>
              <a:ln w="9525">
                <a:noFill/>
                <a:miter lim="800000"/>
                <a:headEnd/>
                <a:tailEnd/>
              </a:ln>
            </p:spPr>
          </p:pic>
          <p:pic>
            <p:nvPicPr>
              <p:cNvPr id="16450" name="Picture 9" descr="MCj02958510000[1]"/>
              <p:cNvPicPr>
                <a:picLocks noChangeAspect="1" noChangeArrowheads="1"/>
              </p:cNvPicPr>
              <p:nvPr/>
            </p:nvPicPr>
            <p:blipFill>
              <a:blip r:embed="rId8" cstate="print"/>
              <a:srcRect/>
              <a:stretch>
                <a:fillRect/>
              </a:stretch>
            </p:blipFill>
            <p:spPr bwMode="auto">
              <a:xfrm>
                <a:off x="1837" y="1797"/>
                <a:ext cx="473" cy="333"/>
              </a:xfrm>
              <a:prstGeom prst="rect">
                <a:avLst/>
              </a:prstGeom>
              <a:noFill/>
              <a:ln w="9525">
                <a:noFill/>
                <a:miter lim="800000"/>
                <a:headEnd/>
                <a:tailEnd/>
              </a:ln>
            </p:spPr>
          </p:pic>
        </p:grpSp>
      </p:grpSp>
      <p:grpSp>
        <p:nvGrpSpPr>
          <p:cNvPr id="4" name="Group 23"/>
          <p:cNvGrpSpPr>
            <a:grpSpLocks/>
          </p:cNvGrpSpPr>
          <p:nvPr/>
        </p:nvGrpSpPr>
        <p:grpSpPr bwMode="auto">
          <a:xfrm>
            <a:off x="0" y="2492375"/>
            <a:ext cx="2160588" cy="1150938"/>
            <a:chOff x="113" y="2387"/>
            <a:chExt cx="1951" cy="952"/>
          </a:xfrm>
        </p:grpSpPr>
        <p:sp>
          <p:nvSpPr>
            <p:cNvPr id="16435" name="Oval 20"/>
            <p:cNvSpPr>
              <a:spLocks noChangeArrowheads="1"/>
            </p:cNvSpPr>
            <p:nvPr/>
          </p:nvSpPr>
          <p:spPr bwMode="auto">
            <a:xfrm>
              <a:off x="113" y="2387"/>
              <a:ext cx="1951" cy="952"/>
            </a:xfrm>
            <a:prstGeom prst="ellipse">
              <a:avLst/>
            </a:prstGeom>
            <a:solidFill>
              <a:srgbClr val="FFFF99">
                <a:alpha val="32156"/>
              </a:srgbClr>
            </a:solidFill>
            <a:ln w="9525">
              <a:solidFill>
                <a:schemeClr val="tx1"/>
              </a:solidFill>
              <a:round/>
              <a:headEnd/>
              <a:tailEnd/>
            </a:ln>
          </p:spPr>
          <p:txBody>
            <a:bodyPr wrap="none" anchor="ctr"/>
            <a:lstStyle/>
            <a:p>
              <a:endParaRPr lang="en-US" dirty="0"/>
            </a:p>
          </p:txBody>
        </p:sp>
        <p:grpSp>
          <p:nvGrpSpPr>
            <p:cNvPr id="5" name="Group 12"/>
            <p:cNvGrpSpPr>
              <a:grpSpLocks/>
            </p:cNvGrpSpPr>
            <p:nvPr/>
          </p:nvGrpSpPr>
          <p:grpSpPr bwMode="auto">
            <a:xfrm>
              <a:off x="249" y="2432"/>
              <a:ext cx="1653" cy="738"/>
              <a:chOff x="657" y="1616"/>
              <a:chExt cx="1653" cy="738"/>
            </a:xfrm>
          </p:grpSpPr>
          <p:pic>
            <p:nvPicPr>
              <p:cNvPr id="16437" name="Picture 13" descr="j0212957"/>
              <p:cNvPicPr>
                <a:picLocks noChangeAspect="1" noChangeArrowheads="1"/>
              </p:cNvPicPr>
              <p:nvPr/>
            </p:nvPicPr>
            <p:blipFill>
              <a:blip r:embed="rId3" cstate="print"/>
              <a:srcRect/>
              <a:stretch>
                <a:fillRect/>
              </a:stretch>
            </p:blipFill>
            <p:spPr bwMode="auto">
              <a:xfrm>
                <a:off x="1110" y="2114"/>
                <a:ext cx="382" cy="240"/>
              </a:xfrm>
              <a:prstGeom prst="rect">
                <a:avLst/>
              </a:prstGeom>
              <a:noFill/>
              <a:ln w="9525">
                <a:noFill/>
                <a:miter lim="800000"/>
                <a:headEnd/>
                <a:tailEnd/>
              </a:ln>
            </p:spPr>
          </p:pic>
          <p:pic>
            <p:nvPicPr>
              <p:cNvPr id="16438" name="Picture 14" descr="j0216858"/>
              <p:cNvPicPr>
                <a:picLocks noChangeAspect="1" noChangeArrowheads="1"/>
              </p:cNvPicPr>
              <p:nvPr/>
            </p:nvPicPr>
            <p:blipFill>
              <a:blip r:embed="rId4" cstate="print"/>
              <a:srcRect/>
              <a:stretch>
                <a:fillRect/>
              </a:stretch>
            </p:blipFill>
            <p:spPr bwMode="auto">
              <a:xfrm>
                <a:off x="1247" y="1842"/>
                <a:ext cx="492" cy="224"/>
              </a:xfrm>
              <a:prstGeom prst="rect">
                <a:avLst/>
              </a:prstGeom>
              <a:noFill/>
              <a:ln w="9525">
                <a:noFill/>
                <a:miter lim="800000"/>
                <a:headEnd/>
                <a:tailEnd/>
              </a:ln>
            </p:spPr>
          </p:pic>
          <p:pic>
            <p:nvPicPr>
              <p:cNvPr id="16439" name="Picture 15" descr="MCj02334690000[1]"/>
              <p:cNvPicPr>
                <a:picLocks noChangeAspect="1" noChangeArrowheads="1"/>
              </p:cNvPicPr>
              <p:nvPr/>
            </p:nvPicPr>
            <p:blipFill>
              <a:blip r:embed="rId5" cstate="print"/>
              <a:srcRect/>
              <a:stretch>
                <a:fillRect/>
              </a:stretch>
            </p:blipFill>
            <p:spPr bwMode="auto">
              <a:xfrm>
                <a:off x="1292" y="1616"/>
                <a:ext cx="422" cy="200"/>
              </a:xfrm>
              <a:prstGeom prst="rect">
                <a:avLst/>
              </a:prstGeom>
              <a:noFill/>
              <a:ln w="9525">
                <a:noFill/>
                <a:miter lim="800000"/>
                <a:headEnd/>
                <a:tailEnd/>
              </a:ln>
            </p:spPr>
          </p:pic>
          <p:pic>
            <p:nvPicPr>
              <p:cNvPr id="16440" name="Picture 16" descr="MCj02335520000[1]"/>
              <p:cNvPicPr>
                <a:picLocks noChangeAspect="1" noChangeArrowheads="1"/>
              </p:cNvPicPr>
              <p:nvPr/>
            </p:nvPicPr>
            <p:blipFill>
              <a:blip r:embed="rId6" cstate="print"/>
              <a:srcRect/>
              <a:stretch>
                <a:fillRect/>
              </a:stretch>
            </p:blipFill>
            <p:spPr bwMode="auto">
              <a:xfrm>
                <a:off x="657" y="1797"/>
                <a:ext cx="509" cy="244"/>
              </a:xfrm>
              <a:prstGeom prst="rect">
                <a:avLst/>
              </a:prstGeom>
              <a:noFill/>
              <a:ln w="9525">
                <a:noFill/>
                <a:miter lim="800000"/>
                <a:headEnd/>
                <a:tailEnd/>
              </a:ln>
            </p:spPr>
          </p:pic>
          <p:pic>
            <p:nvPicPr>
              <p:cNvPr id="16441" name="Picture 17" descr="MCj02907610000[1]"/>
              <p:cNvPicPr>
                <a:picLocks noChangeAspect="1" noChangeArrowheads="1"/>
              </p:cNvPicPr>
              <p:nvPr/>
            </p:nvPicPr>
            <p:blipFill>
              <a:blip r:embed="rId7" cstate="print"/>
              <a:srcRect/>
              <a:stretch>
                <a:fillRect/>
              </a:stretch>
            </p:blipFill>
            <p:spPr bwMode="auto">
              <a:xfrm>
                <a:off x="1564" y="2127"/>
                <a:ext cx="346" cy="211"/>
              </a:xfrm>
              <a:prstGeom prst="rect">
                <a:avLst/>
              </a:prstGeom>
              <a:noFill/>
              <a:ln w="9525">
                <a:noFill/>
                <a:miter lim="800000"/>
                <a:headEnd/>
                <a:tailEnd/>
              </a:ln>
            </p:spPr>
          </p:pic>
          <p:pic>
            <p:nvPicPr>
              <p:cNvPr id="16442" name="Picture 18" descr="MCj02958510000[1]"/>
              <p:cNvPicPr>
                <a:picLocks noChangeAspect="1" noChangeArrowheads="1"/>
              </p:cNvPicPr>
              <p:nvPr/>
            </p:nvPicPr>
            <p:blipFill>
              <a:blip r:embed="rId8" cstate="print"/>
              <a:srcRect/>
              <a:stretch>
                <a:fillRect/>
              </a:stretch>
            </p:blipFill>
            <p:spPr bwMode="auto">
              <a:xfrm>
                <a:off x="1837" y="1797"/>
                <a:ext cx="473" cy="333"/>
              </a:xfrm>
              <a:prstGeom prst="rect">
                <a:avLst/>
              </a:prstGeom>
              <a:noFill/>
              <a:ln w="9525">
                <a:noFill/>
                <a:miter lim="800000"/>
                <a:headEnd/>
                <a:tailEnd/>
              </a:ln>
            </p:spPr>
          </p:pic>
        </p:grpSp>
      </p:grpSp>
      <p:pic>
        <p:nvPicPr>
          <p:cNvPr id="16390" name="Picture 22" descr="MCj03009280000[1]"/>
          <p:cNvPicPr>
            <a:picLocks noChangeAspect="1" noChangeArrowheads="1"/>
          </p:cNvPicPr>
          <p:nvPr/>
        </p:nvPicPr>
        <p:blipFill>
          <a:blip r:embed="rId9" cstate="print"/>
          <a:srcRect/>
          <a:stretch>
            <a:fillRect/>
          </a:stretch>
        </p:blipFill>
        <p:spPr bwMode="auto">
          <a:xfrm>
            <a:off x="7164388" y="836613"/>
            <a:ext cx="1787525" cy="1504950"/>
          </a:xfrm>
          <a:prstGeom prst="rect">
            <a:avLst/>
          </a:prstGeom>
          <a:noFill/>
          <a:ln w="9525">
            <a:noFill/>
            <a:miter lim="800000"/>
            <a:headEnd/>
            <a:tailEnd/>
          </a:ln>
        </p:spPr>
      </p:pic>
      <p:pic>
        <p:nvPicPr>
          <p:cNvPr id="16391" name="Picture 25" descr="MCj01974380000[1]"/>
          <p:cNvPicPr>
            <a:picLocks noChangeAspect="1" noChangeArrowheads="1"/>
          </p:cNvPicPr>
          <p:nvPr/>
        </p:nvPicPr>
        <p:blipFill>
          <a:blip r:embed="rId10" cstate="print"/>
          <a:srcRect/>
          <a:stretch>
            <a:fillRect/>
          </a:stretch>
        </p:blipFill>
        <p:spPr bwMode="auto">
          <a:xfrm>
            <a:off x="4102100" y="1809750"/>
            <a:ext cx="738188" cy="1042988"/>
          </a:xfrm>
          <a:prstGeom prst="rect">
            <a:avLst/>
          </a:prstGeom>
          <a:noFill/>
          <a:ln w="9525">
            <a:noFill/>
            <a:miter lim="800000"/>
            <a:headEnd/>
            <a:tailEnd/>
          </a:ln>
        </p:spPr>
      </p:pic>
      <p:sp>
        <p:nvSpPr>
          <p:cNvPr id="16392" name="Text Box 26"/>
          <p:cNvSpPr txBox="1">
            <a:spLocks noChangeArrowheads="1"/>
          </p:cNvSpPr>
          <p:nvPr/>
        </p:nvSpPr>
        <p:spPr bwMode="auto">
          <a:xfrm>
            <a:off x="4211638" y="1412875"/>
            <a:ext cx="720725" cy="366713"/>
          </a:xfrm>
          <a:prstGeom prst="rect">
            <a:avLst/>
          </a:prstGeom>
          <a:noFill/>
          <a:ln w="9525">
            <a:noFill/>
            <a:miter lim="800000"/>
            <a:headEnd/>
            <a:tailEnd/>
          </a:ln>
        </p:spPr>
        <p:txBody>
          <a:bodyPr>
            <a:spAutoFit/>
          </a:bodyPr>
          <a:lstStyle/>
          <a:p>
            <a:pPr>
              <a:spcBef>
                <a:spcPct val="50000"/>
              </a:spcBef>
            </a:pPr>
            <a:r>
              <a:rPr lang="en-US" altLang="ko-KR" b="1" dirty="0"/>
              <a:t>SPE</a:t>
            </a:r>
          </a:p>
        </p:txBody>
      </p:sp>
      <p:pic>
        <p:nvPicPr>
          <p:cNvPr id="16393" name="Picture 27" descr="MCj01974380000[1]"/>
          <p:cNvPicPr>
            <a:picLocks noChangeAspect="1" noChangeArrowheads="1"/>
          </p:cNvPicPr>
          <p:nvPr/>
        </p:nvPicPr>
        <p:blipFill>
          <a:blip r:embed="rId10" cstate="print"/>
          <a:srcRect/>
          <a:stretch>
            <a:fillRect/>
          </a:stretch>
        </p:blipFill>
        <p:spPr bwMode="auto">
          <a:xfrm>
            <a:off x="4102100" y="4113213"/>
            <a:ext cx="738188" cy="1042987"/>
          </a:xfrm>
          <a:prstGeom prst="rect">
            <a:avLst/>
          </a:prstGeom>
          <a:noFill/>
          <a:ln w="9525">
            <a:noFill/>
            <a:miter lim="800000"/>
            <a:headEnd/>
            <a:tailEnd/>
          </a:ln>
        </p:spPr>
      </p:pic>
      <p:sp>
        <p:nvSpPr>
          <p:cNvPr id="16394" name="Text Box 28"/>
          <p:cNvSpPr txBox="1">
            <a:spLocks noChangeArrowheads="1"/>
          </p:cNvSpPr>
          <p:nvPr/>
        </p:nvSpPr>
        <p:spPr bwMode="auto">
          <a:xfrm>
            <a:off x="4211638" y="3716338"/>
            <a:ext cx="720725" cy="366712"/>
          </a:xfrm>
          <a:prstGeom prst="rect">
            <a:avLst/>
          </a:prstGeom>
          <a:noFill/>
          <a:ln w="9525">
            <a:noFill/>
            <a:miter lim="800000"/>
            <a:headEnd/>
            <a:tailEnd/>
          </a:ln>
        </p:spPr>
        <p:txBody>
          <a:bodyPr>
            <a:spAutoFit/>
          </a:bodyPr>
          <a:lstStyle/>
          <a:p>
            <a:pPr>
              <a:spcBef>
                <a:spcPct val="50000"/>
              </a:spcBef>
            </a:pPr>
            <a:r>
              <a:rPr lang="en-US" altLang="ko-KR" b="1" dirty="0"/>
              <a:t>SPE</a:t>
            </a:r>
          </a:p>
        </p:txBody>
      </p:sp>
      <p:pic>
        <p:nvPicPr>
          <p:cNvPr id="16395" name="Picture 29" descr="MCj01974380000[1]"/>
          <p:cNvPicPr>
            <a:picLocks noChangeAspect="1" noChangeArrowheads="1"/>
          </p:cNvPicPr>
          <p:nvPr/>
        </p:nvPicPr>
        <p:blipFill>
          <a:blip r:embed="rId10" cstate="print"/>
          <a:srcRect/>
          <a:stretch>
            <a:fillRect/>
          </a:stretch>
        </p:blipFill>
        <p:spPr bwMode="auto">
          <a:xfrm>
            <a:off x="5830888" y="3033713"/>
            <a:ext cx="738187" cy="1042987"/>
          </a:xfrm>
          <a:prstGeom prst="rect">
            <a:avLst/>
          </a:prstGeom>
          <a:noFill/>
          <a:ln w="9525">
            <a:noFill/>
            <a:miter lim="800000"/>
            <a:headEnd/>
            <a:tailEnd/>
          </a:ln>
        </p:spPr>
      </p:pic>
      <p:sp>
        <p:nvSpPr>
          <p:cNvPr id="16396" name="Text Box 30"/>
          <p:cNvSpPr txBox="1">
            <a:spLocks noChangeArrowheads="1"/>
          </p:cNvSpPr>
          <p:nvPr/>
        </p:nvSpPr>
        <p:spPr bwMode="auto">
          <a:xfrm>
            <a:off x="5940425" y="2636838"/>
            <a:ext cx="720725" cy="366712"/>
          </a:xfrm>
          <a:prstGeom prst="rect">
            <a:avLst/>
          </a:prstGeom>
          <a:noFill/>
          <a:ln w="9525">
            <a:noFill/>
            <a:miter lim="800000"/>
            <a:headEnd/>
            <a:tailEnd/>
          </a:ln>
        </p:spPr>
        <p:txBody>
          <a:bodyPr>
            <a:spAutoFit/>
          </a:bodyPr>
          <a:lstStyle/>
          <a:p>
            <a:pPr>
              <a:spcBef>
                <a:spcPct val="50000"/>
              </a:spcBef>
            </a:pPr>
            <a:r>
              <a:rPr lang="en-US" altLang="ko-KR" b="1" dirty="0"/>
              <a:t>SPE</a:t>
            </a:r>
          </a:p>
        </p:txBody>
      </p:sp>
      <p:sp>
        <p:nvSpPr>
          <p:cNvPr id="16397" name="AutoShape 31"/>
          <p:cNvSpPr>
            <a:spLocks noChangeArrowheads="1"/>
          </p:cNvSpPr>
          <p:nvPr/>
        </p:nvSpPr>
        <p:spPr bwMode="auto">
          <a:xfrm>
            <a:off x="1835150" y="2133600"/>
            <a:ext cx="576263" cy="1008063"/>
          </a:xfrm>
          <a:prstGeom prst="rightArrow">
            <a:avLst>
              <a:gd name="adj1" fmla="val 50000"/>
              <a:gd name="adj2" fmla="val 25000"/>
            </a:avLst>
          </a:prstGeom>
          <a:solidFill>
            <a:srgbClr val="99CC00"/>
          </a:solidFill>
          <a:ln w="9525">
            <a:solidFill>
              <a:schemeClr val="tx1"/>
            </a:solidFill>
            <a:miter lim="800000"/>
            <a:headEnd/>
            <a:tailEnd/>
          </a:ln>
        </p:spPr>
        <p:txBody>
          <a:bodyPr wrap="none" anchor="ctr"/>
          <a:lstStyle/>
          <a:p>
            <a:endParaRPr lang="en-US" dirty="0"/>
          </a:p>
        </p:txBody>
      </p:sp>
      <p:sp>
        <p:nvSpPr>
          <p:cNvPr id="16398" name="AutoShape 34"/>
          <p:cNvSpPr>
            <a:spLocks noChangeArrowheads="1"/>
          </p:cNvSpPr>
          <p:nvPr/>
        </p:nvSpPr>
        <p:spPr bwMode="auto">
          <a:xfrm>
            <a:off x="3348038" y="4149725"/>
            <a:ext cx="576262" cy="1008063"/>
          </a:xfrm>
          <a:prstGeom prst="rightArrow">
            <a:avLst>
              <a:gd name="adj1" fmla="val 50000"/>
              <a:gd name="adj2" fmla="val 25000"/>
            </a:avLst>
          </a:prstGeom>
          <a:solidFill>
            <a:srgbClr val="99CC00"/>
          </a:solidFill>
          <a:ln w="9525" algn="ctr">
            <a:solidFill>
              <a:schemeClr val="tx1"/>
            </a:solidFill>
            <a:miter lim="800000"/>
            <a:headEnd/>
            <a:tailEnd/>
          </a:ln>
        </p:spPr>
        <p:txBody>
          <a:bodyPr wrap="none" anchor="ctr"/>
          <a:lstStyle/>
          <a:p>
            <a:endParaRPr lang="en-US" dirty="0"/>
          </a:p>
        </p:txBody>
      </p:sp>
      <p:sp>
        <p:nvSpPr>
          <p:cNvPr id="4131" name="Line 35"/>
          <p:cNvSpPr>
            <a:spLocks noChangeShapeType="1"/>
          </p:cNvSpPr>
          <p:nvPr/>
        </p:nvSpPr>
        <p:spPr bwMode="auto">
          <a:xfrm>
            <a:off x="4859338" y="2276475"/>
            <a:ext cx="865187" cy="1223963"/>
          </a:xfrm>
          <a:prstGeom prst="line">
            <a:avLst/>
          </a:prstGeom>
          <a:noFill/>
          <a:ln w="57150">
            <a:solidFill>
              <a:schemeClr val="tx1"/>
            </a:solidFill>
            <a:round/>
            <a:headEnd/>
            <a:tailEnd type="triangle" w="med" len="med"/>
          </a:ln>
        </p:spPr>
        <p:txBody>
          <a:bodyPr/>
          <a:lstStyle/>
          <a:p>
            <a:endParaRPr lang="en-US" dirty="0"/>
          </a:p>
        </p:txBody>
      </p:sp>
      <p:sp>
        <p:nvSpPr>
          <p:cNvPr id="16400" name="Line 37"/>
          <p:cNvSpPr>
            <a:spLocks noChangeShapeType="1"/>
          </p:cNvSpPr>
          <p:nvPr/>
        </p:nvSpPr>
        <p:spPr bwMode="auto">
          <a:xfrm flipV="1">
            <a:off x="4859338" y="3500438"/>
            <a:ext cx="865187" cy="1152525"/>
          </a:xfrm>
          <a:prstGeom prst="line">
            <a:avLst/>
          </a:prstGeom>
          <a:noFill/>
          <a:ln w="57150">
            <a:solidFill>
              <a:schemeClr val="tx1"/>
            </a:solidFill>
            <a:round/>
            <a:headEnd/>
            <a:tailEnd type="triangle" w="med" len="med"/>
          </a:ln>
        </p:spPr>
        <p:txBody>
          <a:bodyPr/>
          <a:lstStyle/>
          <a:p>
            <a:endParaRPr lang="en-US" dirty="0"/>
          </a:p>
        </p:txBody>
      </p:sp>
      <p:sp>
        <p:nvSpPr>
          <p:cNvPr id="16401" name="Line 38"/>
          <p:cNvSpPr>
            <a:spLocks noChangeShapeType="1"/>
          </p:cNvSpPr>
          <p:nvPr/>
        </p:nvSpPr>
        <p:spPr bwMode="auto">
          <a:xfrm flipV="1">
            <a:off x="6588125" y="2420938"/>
            <a:ext cx="1368425" cy="1079500"/>
          </a:xfrm>
          <a:prstGeom prst="line">
            <a:avLst/>
          </a:prstGeom>
          <a:noFill/>
          <a:ln w="28575">
            <a:solidFill>
              <a:schemeClr val="tx1"/>
            </a:solidFill>
            <a:round/>
            <a:headEnd/>
            <a:tailEnd type="triangle" w="med" len="med"/>
          </a:ln>
        </p:spPr>
        <p:txBody>
          <a:bodyPr/>
          <a:lstStyle/>
          <a:p>
            <a:endParaRPr lang="en-US" dirty="0"/>
          </a:p>
        </p:txBody>
      </p:sp>
      <p:pic>
        <p:nvPicPr>
          <p:cNvPr id="16402" name="Picture 39" descr="MCj01974380000[1]"/>
          <p:cNvPicPr>
            <a:picLocks noChangeAspect="1" noChangeArrowheads="1"/>
          </p:cNvPicPr>
          <p:nvPr/>
        </p:nvPicPr>
        <p:blipFill>
          <a:blip r:embed="rId10" cstate="print"/>
          <a:srcRect/>
          <a:stretch>
            <a:fillRect/>
          </a:stretch>
        </p:blipFill>
        <p:spPr bwMode="auto">
          <a:xfrm>
            <a:off x="6588125" y="4868863"/>
            <a:ext cx="738188" cy="1042987"/>
          </a:xfrm>
          <a:prstGeom prst="rect">
            <a:avLst/>
          </a:prstGeom>
          <a:noFill/>
          <a:ln w="9525">
            <a:noFill/>
            <a:miter lim="800000"/>
            <a:headEnd/>
            <a:tailEnd/>
          </a:ln>
        </p:spPr>
      </p:pic>
      <p:sp>
        <p:nvSpPr>
          <p:cNvPr id="16403" name="Line 40"/>
          <p:cNvSpPr>
            <a:spLocks noChangeShapeType="1"/>
          </p:cNvSpPr>
          <p:nvPr/>
        </p:nvSpPr>
        <p:spPr bwMode="auto">
          <a:xfrm>
            <a:off x="4859338" y="4724400"/>
            <a:ext cx="1657350" cy="720725"/>
          </a:xfrm>
          <a:prstGeom prst="line">
            <a:avLst/>
          </a:prstGeom>
          <a:noFill/>
          <a:ln w="57150">
            <a:solidFill>
              <a:schemeClr val="tx1"/>
            </a:solidFill>
            <a:round/>
            <a:headEnd/>
            <a:tailEnd type="triangle" w="med" len="med"/>
          </a:ln>
        </p:spPr>
        <p:txBody>
          <a:bodyPr/>
          <a:lstStyle/>
          <a:p>
            <a:endParaRPr lang="en-US" dirty="0"/>
          </a:p>
        </p:txBody>
      </p:sp>
      <p:sp>
        <p:nvSpPr>
          <p:cNvPr id="4137" name="Line 41"/>
          <p:cNvSpPr>
            <a:spLocks noChangeShapeType="1"/>
          </p:cNvSpPr>
          <p:nvPr/>
        </p:nvSpPr>
        <p:spPr bwMode="auto">
          <a:xfrm>
            <a:off x="6588125" y="3573463"/>
            <a:ext cx="504825" cy="1223962"/>
          </a:xfrm>
          <a:prstGeom prst="line">
            <a:avLst/>
          </a:prstGeom>
          <a:noFill/>
          <a:ln w="57150">
            <a:solidFill>
              <a:schemeClr val="tx1"/>
            </a:solidFill>
            <a:round/>
            <a:headEnd/>
            <a:tailEnd type="triangle" w="med" len="med"/>
          </a:ln>
        </p:spPr>
        <p:txBody>
          <a:bodyPr/>
          <a:lstStyle/>
          <a:p>
            <a:endParaRPr lang="en-US" dirty="0"/>
          </a:p>
        </p:txBody>
      </p:sp>
      <p:pic>
        <p:nvPicPr>
          <p:cNvPr id="16405" name="Picture 42" descr="j0195384"/>
          <p:cNvPicPr>
            <a:picLocks noChangeAspect="1" noChangeArrowheads="1"/>
          </p:cNvPicPr>
          <p:nvPr/>
        </p:nvPicPr>
        <p:blipFill>
          <a:blip r:embed="rId11" cstate="print"/>
          <a:srcRect/>
          <a:stretch>
            <a:fillRect/>
          </a:stretch>
        </p:blipFill>
        <p:spPr bwMode="auto">
          <a:xfrm>
            <a:off x="7874000" y="5373688"/>
            <a:ext cx="1270000" cy="1296987"/>
          </a:xfrm>
          <a:prstGeom prst="rect">
            <a:avLst/>
          </a:prstGeom>
          <a:noFill/>
          <a:ln w="9525">
            <a:noFill/>
            <a:miter lim="800000"/>
            <a:headEnd/>
            <a:tailEnd/>
          </a:ln>
        </p:spPr>
      </p:pic>
      <p:sp>
        <p:nvSpPr>
          <p:cNvPr id="4139" name="Line 43"/>
          <p:cNvSpPr>
            <a:spLocks noChangeShapeType="1"/>
          </p:cNvSpPr>
          <p:nvPr/>
        </p:nvSpPr>
        <p:spPr bwMode="auto">
          <a:xfrm>
            <a:off x="7380288" y="5372100"/>
            <a:ext cx="504825" cy="504825"/>
          </a:xfrm>
          <a:prstGeom prst="line">
            <a:avLst/>
          </a:prstGeom>
          <a:noFill/>
          <a:ln w="28575">
            <a:solidFill>
              <a:schemeClr val="tx1"/>
            </a:solidFill>
            <a:round/>
            <a:headEnd/>
            <a:tailEnd type="triangle" w="med" len="med"/>
          </a:ln>
        </p:spPr>
        <p:txBody>
          <a:bodyPr/>
          <a:lstStyle/>
          <a:p>
            <a:endParaRPr lang="en-US" dirty="0"/>
          </a:p>
        </p:txBody>
      </p:sp>
      <p:pic>
        <p:nvPicPr>
          <p:cNvPr id="4146" name="Picture 50" descr="MCj01974380000[1]"/>
          <p:cNvPicPr>
            <a:picLocks noChangeAspect="1" noChangeArrowheads="1"/>
          </p:cNvPicPr>
          <p:nvPr/>
        </p:nvPicPr>
        <p:blipFill>
          <a:blip r:embed="rId10" cstate="print"/>
          <a:srcRect/>
          <a:stretch>
            <a:fillRect/>
          </a:stretch>
        </p:blipFill>
        <p:spPr bwMode="auto">
          <a:xfrm>
            <a:off x="3924300" y="2276475"/>
            <a:ext cx="738188" cy="1042988"/>
          </a:xfrm>
          <a:prstGeom prst="rect">
            <a:avLst/>
          </a:prstGeom>
          <a:noFill/>
          <a:ln w="9525">
            <a:noFill/>
            <a:miter lim="800000"/>
            <a:headEnd/>
            <a:tailEnd/>
          </a:ln>
        </p:spPr>
      </p:pic>
      <p:sp>
        <p:nvSpPr>
          <p:cNvPr id="4147" name="Line 51"/>
          <p:cNvSpPr>
            <a:spLocks noChangeShapeType="1"/>
          </p:cNvSpPr>
          <p:nvPr/>
        </p:nvSpPr>
        <p:spPr bwMode="auto">
          <a:xfrm>
            <a:off x="4643438" y="2924175"/>
            <a:ext cx="1081087" cy="504825"/>
          </a:xfrm>
          <a:prstGeom prst="line">
            <a:avLst/>
          </a:prstGeom>
          <a:noFill/>
          <a:ln w="57150">
            <a:solidFill>
              <a:schemeClr val="tx1"/>
            </a:solidFill>
            <a:round/>
            <a:headEnd/>
            <a:tailEnd type="triangle" w="med" len="med"/>
          </a:ln>
        </p:spPr>
        <p:txBody>
          <a:bodyPr/>
          <a:lstStyle/>
          <a:p>
            <a:endParaRPr lang="en-US" dirty="0"/>
          </a:p>
        </p:txBody>
      </p:sp>
      <p:sp>
        <p:nvSpPr>
          <p:cNvPr id="4148" name="Line 52"/>
          <p:cNvSpPr>
            <a:spLocks noChangeShapeType="1"/>
          </p:cNvSpPr>
          <p:nvPr/>
        </p:nvSpPr>
        <p:spPr bwMode="auto">
          <a:xfrm>
            <a:off x="4859338" y="2205038"/>
            <a:ext cx="865187" cy="1223962"/>
          </a:xfrm>
          <a:prstGeom prst="line">
            <a:avLst/>
          </a:prstGeom>
          <a:noFill/>
          <a:ln w="57150">
            <a:solidFill>
              <a:schemeClr val="tx1"/>
            </a:solidFill>
            <a:prstDash val="sysDot"/>
            <a:round/>
            <a:headEnd/>
            <a:tailEnd type="triangle" w="med" len="med"/>
          </a:ln>
        </p:spPr>
        <p:txBody>
          <a:bodyPr/>
          <a:lstStyle/>
          <a:p>
            <a:endParaRPr lang="en-US" dirty="0"/>
          </a:p>
        </p:txBody>
      </p:sp>
      <p:grpSp>
        <p:nvGrpSpPr>
          <p:cNvPr id="6" name="Group 47"/>
          <p:cNvGrpSpPr>
            <a:grpSpLocks/>
          </p:cNvGrpSpPr>
          <p:nvPr/>
        </p:nvGrpSpPr>
        <p:grpSpPr bwMode="auto">
          <a:xfrm>
            <a:off x="4284663" y="1196975"/>
            <a:ext cx="1728787" cy="1512888"/>
            <a:chOff x="2608" y="709"/>
            <a:chExt cx="1089" cy="953"/>
          </a:xfrm>
        </p:grpSpPr>
        <p:pic>
          <p:nvPicPr>
            <p:cNvPr id="16433" name="Picture 44" descr="MCj02340090000[1]"/>
            <p:cNvPicPr>
              <a:picLocks noChangeAspect="1" noChangeArrowheads="1"/>
            </p:cNvPicPr>
            <p:nvPr/>
          </p:nvPicPr>
          <p:blipFill>
            <a:blip r:embed="rId12" cstate="print"/>
            <a:srcRect/>
            <a:stretch>
              <a:fillRect/>
            </a:stretch>
          </p:blipFill>
          <p:spPr bwMode="auto">
            <a:xfrm>
              <a:off x="2608" y="709"/>
              <a:ext cx="774" cy="953"/>
            </a:xfrm>
            <a:prstGeom prst="rect">
              <a:avLst/>
            </a:prstGeom>
            <a:noFill/>
            <a:ln w="9525">
              <a:noFill/>
              <a:miter lim="800000"/>
              <a:headEnd/>
              <a:tailEnd/>
            </a:ln>
          </p:spPr>
        </p:pic>
        <p:sp>
          <p:nvSpPr>
            <p:cNvPr id="16434" name="Rectangle 46"/>
            <p:cNvSpPr>
              <a:spLocks noChangeArrowheads="1"/>
            </p:cNvSpPr>
            <p:nvPr/>
          </p:nvSpPr>
          <p:spPr bwMode="auto">
            <a:xfrm>
              <a:off x="2744" y="890"/>
              <a:ext cx="953" cy="182"/>
            </a:xfrm>
            <a:prstGeom prst="rect">
              <a:avLst/>
            </a:prstGeom>
            <a:solidFill>
              <a:srgbClr val="CCFFFF"/>
            </a:solidFill>
            <a:ln w="9525">
              <a:solidFill>
                <a:schemeClr val="tx1"/>
              </a:solidFill>
              <a:miter lim="800000"/>
              <a:headEnd/>
              <a:tailEnd/>
            </a:ln>
          </p:spPr>
          <p:txBody>
            <a:bodyPr wrap="none" anchor="ctr"/>
            <a:lstStyle/>
            <a:p>
              <a:pPr algn="ctr"/>
              <a:r>
                <a:rPr lang="en-US" altLang="ko-KR" b="1" dirty="0"/>
                <a:t>FAILURE</a:t>
              </a:r>
            </a:p>
          </p:txBody>
        </p:sp>
      </p:grpSp>
      <p:sp>
        <p:nvSpPr>
          <p:cNvPr id="4149" name="Line 53"/>
          <p:cNvSpPr>
            <a:spLocks noChangeShapeType="1"/>
          </p:cNvSpPr>
          <p:nvPr/>
        </p:nvSpPr>
        <p:spPr bwMode="auto">
          <a:xfrm>
            <a:off x="4643438" y="2997200"/>
            <a:ext cx="1081087" cy="503238"/>
          </a:xfrm>
          <a:prstGeom prst="line">
            <a:avLst/>
          </a:prstGeom>
          <a:noFill/>
          <a:ln w="57150">
            <a:solidFill>
              <a:schemeClr val="tx1"/>
            </a:solidFill>
            <a:prstDash val="sysDot"/>
            <a:round/>
            <a:headEnd/>
            <a:tailEnd type="triangle" w="med" len="med"/>
          </a:ln>
        </p:spPr>
        <p:txBody>
          <a:bodyPr/>
          <a:lstStyle/>
          <a:p>
            <a:endParaRPr lang="en-US" dirty="0"/>
          </a:p>
        </p:txBody>
      </p:sp>
      <p:sp>
        <p:nvSpPr>
          <p:cNvPr id="4151" name="Text Box 55"/>
          <p:cNvSpPr txBox="1">
            <a:spLocks noChangeArrowheads="1"/>
          </p:cNvSpPr>
          <p:nvPr/>
        </p:nvSpPr>
        <p:spPr bwMode="auto">
          <a:xfrm>
            <a:off x="3995738" y="3213100"/>
            <a:ext cx="1584325" cy="366713"/>
          </a:xfrm>
          <a:prstGeom prst="rect">
            <a:avLst/>
          </a:prstGeom>
          <a:noFill/>
          <a:ln w="9525">
            <a:noFill/>
            <a:miter lim="800000"/>
            <a:headEnd/>
            <a:tailEnd/>
          </a:ln>
        </p:spPr>
        <p:txBody>
          <a:bodyPr>
            <a:spAutoFit/>
          </a:bodyPr>
          <a:lstStyle/>
          <a:p>
            <a:pPr>
              <a:spcBef>
                <a:spcPct val="50000"/>
              </a:spcBef>
            </a:pPr>
            <a:r>
              <a:rPr lang="en-US" altLang="ko-KR" b="1" dirty="0"/>
              <a:t>X: 3 seconds</a:t>
            </a:r>
          </a:p>
        </p:txBody>
      </p:sp>
      <p:grpSp>
        <p:nvGrpSpPr>
          <p:cNvPr id="7" name="Group 57"/>
          <p:cNvGrpSpPr>
            <a:grpSpLocks/>
          </p:cNvGrpSpPr>
          <p:nvPr/>
        </p:nvGrpSpPr>
        <p:grpSpPr bwMode="auto">
          <a:xfrm>
            <a:off x="250825" y="4005263"/>
            <a:ext cx="2952750" cy="1584325"/>
            <a:chOff x="113" y="981"/>
            <a:chExt cx="1951" cy="952"/>
          </a:xfrm>
        </p:grpSpPr>
        <p:sp>
          <p:nvSpPr>
            <p:cNvPr id="16425" name="Oval 58"/>
            <p:cNvSpPr>
              <a:spLocks noChangeArrowheads="1"/>
            </p:cNvSpPr>
            <p:nvPr/>
          </p:nvSpPr>
          <p:spPr bwMode="auto">
            <a:xfrm>
              <a:off x="113" y="981"/>
              <a:ext cx="1951" cy="952"/>
            </a:xfrm>
            <a:prstGeom prst="ellipse">
              <a:avLst/>
            </a:prstGeom>
            <a:solidFill>
              <a:srgbClr val="99FFCC">
                <a:alpha val="32156"/>
              </a:srgbClr>
            </a:solidFill>
            <a:ln w="9525">
              <a:solidFill>
                <a:schemeClr val="tx1"/>
              </a:solidFill>
              <a:round/>
              <a:headEnd/>
              <a:tailEnd/>
            </a:ln>
          </p:spPr>
          <p:txBody>
            <a:bodyPr wrap="none" anchor="ctr"/>
            <a:lstStyle/>
            <a:p>
              <a:endParaRPr lang="en-US" dirty="0"/>
            </a:p>
          </p:txBody>
        </p:sp>
        <p:grpSp>
          <p:nvGrpSpPr>
            <p:cNvPr id="8" name="Group 59"/>
            <p:cNvGrpSpPr>
              <a:grpSpLocks/>
            </p:cNvGrpSpPr>
            <p:nvPr/>
          </p:nvGrpSpPr>
          <p:grpSpPr bwMode="auto">
            <a:xfrm>
              <a:off x="249" y="1026"/>
              <a:ext cx="1653" cy="738"/>
              <a:chOff x="657" y="1616"/>
              <a:chExt cx="1653" cy="738"/>
            </a:xfrm>
          </p:grpSpPr>
          <p:pic>
            <p:nvPicPr>
              <p:cNvPr id="16427" name="Picture 60" descr="j0212957"/>
              <p:cNvPicPr>
                <a:picLocks noChangeAspect="1" noChangeArrowheads="1"/>
              </p:cNvPicPr>
              <p:nvPr/>
            </p:nvPicPr>
            <p:blipFill>
              <a:blip r:embed="rId3" cstate="print"/>
              <a:srcRect/>
              <a:stretch>
                <a:fillRect/>
              </a:stretch>
            </p:blipFill>
            <p:spPr bwMode="auto">
              <a:xfrm>
                <a:off x="1110" y="2114"/>
                <a:ext cx="382" cy="240"/>
              </a:xfrm>
              <a:prstGeom prst="rect">
                <a:avLst/>
              </a:prstGeom>
              <a:noFill/>
              <a:ln w="9525">
                <a:noFill/>
                <a:miter lim="800000"/>
                <a:headEnd/>
                <a:tailEnd/>
              </a:ln>
            </p:spPr>
          </p:pic>
          <p:pic>
            <p:nvPicPr>
              <p:cNvPr id="16428" name="Picture 61" descr="j0216858"/>
              <p:cNvPicPr>
                <a:picLocks noChangeAspect="1" noChangeArrowheads="1"/>
              </p:cNvPicPr>
              <p:nvPr/>
            </p:nvPicPr>
            <p:blipFill>
              <a:blip r:embed="rId4" cstate="print"/>
              <a:srcRect/>
              <a:stretch>
                <a:fillRect/>
              </a:stretch>
            </p:blipFill>
            <p:spPr bwMode="auto">
              <a:xfrm>
                <a:off x="1247" y="1842"/>
                <a:ext cx="492" cy="224"/>
              </a:xfrm>
              <a:prstGeom prst="rect">
                <a:avLst/>
              </a:prstGeom>
              <a:noFill/>
              <a:ln w="9525">
                <a:noFill/>
                <a:miter lim="800000"/>
                <a:headEnd/>
                <a:tailEnd/>
              </a:ln>
            </p:spPr>
          </p:pic>
          <p:pic>
            <p:nvPicPr>
              <p:cNvPr id="16429" name="Picture 62" descr="MCj02334690000[1]"/>
              <p:cNvPicPr>
                <a:picLocks noChangeAspect="1" noChangeArrowheads="1"/>
              </p:cNvPicPr>
              <p:nvPr/>
            </p:nvPicPr>
            <p:blipFill>
              <a:blip r:embed="rId5" cstate="print"/>
              <a:srcRect/>
              <a:stretch>
                <a:fillRect/>
              </a:stretch>
            </p:blipFill>
            <p:spPr bwMode="auto">
              <a:xfrm>
                <a:off x="1292" y="1616"/>
                <a:ext cx="422" cy="200"/>
              </a:xfrm>
              <a:prstGeom prst="rect">
                <a:avLst/>
              </a:prstGeom>
              <a:noFill/>
              <a:ln w="9525">
                <a:noFill/>
                <a:miter lim="800000"/>
                <a:headEnd/>
                <a:tailEnd/>
              </a:ln>
            </p:spPr>
          </p:pic>
          <p:pic>
            <p:nvPicPr>
              <p:cNvPr id="16430" name="Picture 63" descr="MCj02335520000[1]"/>
              <p:cNvPicPr>
                <a:picLocks noChangeAspect="1" noChangeArrowheads="1"/>
              </p:cNvPicPr>
              <p:nvPr/>
            </p:nvPicPr>
            <p:blipFill>
              <a:blip r:embed="rId6" cstate="print"/>
              <a:srcRect/>
              <a:stretch>
                <a:fillRect/>
              </a:stretch>
            </p:blipFill>
            <p:spPr bwMode="auto">
              <a:xfrm>
                <a:off x="657" y="1797"/>
                <a:ext cx="509" cy="244"/>
              </a:xfrm>
              <a:prstGeom prst="rect">
                <a:avLst/>
              </a:prstGeom>
              <a:noFill/>
              <a:ln w="9525">
                <a:noFill/>
                <a:miter lim="800000"/>
                <a:headEnd/>
                <a:tailEnd/>
              </a:ln>
            </p:spPr>
          </p:pic>
          <p:pic>
            <p:nvPicPr>
              <p:cNvPr id="16431" name="Picture 64" descr="MCj02907610000[1]"/>
              <p:cNvPicPr>
                <a:picLocks noChangeAspect="1" noChangeArrowheads="1"/>
              </p:cNvPicPr>
              <p:nvPr/>
            </p:nvPicPr>
            <p:blipFill>
              <a:blip r:embed="rId7" cstate="print"/>
              <a:srcRect/>
              <a:stretch>
                <a:fillRect/>
              </a:stretch>
            </p:blipFill>
            <p:spPr bwMode="auto">
              <a:xfrm>
                <a:off x="1564" y="2127"/>
                <a:ext cx="346" cy="211"/>
              </a:xfrm>
              <a:prstGeom prst="rect">
                <a:avLst/>
              </a:prstGeom>
              <a:noFill/>
              <a:ln w="9525">
                <a:noFill/>
                <a:miter lim="800000"/>
                <a:headEnd/>
                <a:tailEnd/>
              </a:ln>
            </p:spPr>
          </p:pic>
          <p:pic>
            <p:nvPicPr>
              <p:cNvPr id="16432" name="Picture 65" descr="MCj02958510000[1]"/>
              <p:cNvPicPr>
                <a:picLocks noChangeAspect="1" noChangeArrowheads="1"/>
              </p:cNvPicPr>
              <p:nvPr/>
            </p:nvPicPr>
            <p:blipFill>
              <a:blip r:embed="rId8" cstate="print"/>
              <a:srcRect/>
              <a:stretch>
                <a:fillRect/>
              </a:stretch>
            </p:blipFill>
            <p:spPr bwMode="auto">
              <a:xfrm>
                <a:off x="1837" y="1797"/>
                <a:ext cx="473" cy="333"/>
              </a:xfrm>
              <a:prstGeom prst="rect">
                <a:avLst/>
              </a:prstGeom>
              <a:noFill/>
              <a:ln w="9525">
                <a:noFill/>
                <a:miter lim="800000"/>
                <a:headEnd/>
                <a:tailEnd/>
              </a:ln>
            </p:spPr>
          </p:pic>
        </p:grpSp>
      </p:grpSp>
      <p:pic>
        <p:nvPicPr>
          <p:cNvPr id="16414" name="Picture 67" descr="MCj01974380000[1]"/>
          <p:cNvPicPr>
            <a:picLocks noChangeAspect="1" noChangeArrowheads="1"/>
          </p:cNvPicPr>
          <p:nvPr/>
        </p:nvPicPr>
        <p:blipFill>
          <a:blip r:embed="rId10" cstate="print"/>
          <a:srcRect/>
          <a:stretch>
            <a:fillRect/>
          </a:stretch>
        </p:blipFill>
        <p:spPr bwMode="auto">
          <a:xfrm>
            <a:off x="2446338" y="2170113"/>
            <a:ext cx="738187" cy="1042987"/>
          </a:xfrm>
          <a:prstGeom prst="rect">
            <a:avLst/>
          </a:prstGeom>
          <a:noFill/>
          <a:ln w="9525">
            <a:noFill/>
            <a:miter lim="800000"/>
            <a:headEnd/>
            <a:tailEnd/>
          </a:ln>
        </p:spPr>
      </p:pic>
      <p:sp>
        <p:nvSpPr>
          <p:cNvPr id="16415" name="Text Box 68"/>
          <p:cNvSpPr txBox="1">
            <a:spLocks noChangeArrowheads="1"/>
          </p:cNvSpPr>
          <p:nvPr/>
        </p:nvSpPr>
        <p:spPr bwMode="auto">
          <a:xfrm>
            <a:off x="2555875" y="1773238"/>
            <a:ext cx="720725" cy="366712"/>
          </a:xfrm>
          <a:prstGeom prst="rect">
            <a:avLst/>
          </a:prstGeom>
          <a:noFill/>
          <a:ln w="9525">
            <a:noFill/>
            <a:miter lim="800000"/>
            <a:headEnd/>
            <a:tailEnd/>
          </a:ln>
        </p:spPr>
        <p:txBody>
          <a:bodyPr>
            <a:spAutoFit/>
          </a:bodyPr>
          <a:lstStyle/>
          <a:p>
            <a:pPr>
              <a:spcBef>
                <a:spcPct val="50000"/>
              </a:spcBef>
            </a:pPr>
            <a:r>
              <a:rPr lang="en-US" altLang="ko-KR" b="1" dirty="0"/>
              <a:t>SPE</a:t>
            </a:r>
          </a:p>
        </p:txBody>
      </p:sp>
      <p:sp>
        <p:nvSpPr>
          <p:cNvPr id="16416" name="Line 69"/>
          <p:cNvSpPr>
            <a:spLocks noChangeShapeType="1"/>
          </p:cNvSpPr>
          <p:nvPr/>
        </p:nvSpPr>
        <p:spPr bwMode="auto">
          <a:xfrm flipV="1">
            <a:off x="3203575" y="2349500"/>
            <a:ext cx="863600" cy="360363"/>
          </a:xfrm>
          <a:prstGeom prst="line">
            <a:avLst/>
          </a:prstGeom>
          <a:noFill/>
          <a:ln w="57150">
            <a:solidFill>
              <a:schemeClr val="tx1"/>
            </a:solidFill>
            <a:round/>
            <a:headEnd/>
            <a:tailEnd type="triangle" w="med" len="med"/>
          </a:ln>
        </p:spPr>
        <p:txBody>
          <a:bodyPr/>
          <a:lstStyle/>
          <a:p>
            <a:endParaRPr lang="en-US" dirty="0"/>
          </a:p>
        </p:txBody>
      </p:sp>
      <p:sp>
        <p:nvSpPr>
          <p:cNvPr id="4167" name="Line 71"/>
          <p:cNvSpPr>
            <a:spLocks noChangeShapeType="1"/>
          </p:cNvSpPr>
          <p:nvPr/>
        </p:nvSpPr>
        <p:spPr bwMode="auto">
          <a:xfrm>
            <a:off x="6659563" y="3644900"/>
            <a:ext cx="504825" cy="1223963"/>
          </a:xfrm>
          <a:prstGeom prst="line">
            <a:avLst/>
          </a:prstGeom>
          <a:noFill/>
          <a:ln w="57150">
            <a:solidFill>
              <a:schemeClr val="tx1"/>
            </a:solidFill>
            <a:prstDash val="dash"/>
            <a:round/>
            <a:headEnd/>
            <a:tailEnd type="triangle" w="med" len="med"/>
          </a:ln>
        </p:spPr>
        <p:txBody>
          <a:bodyPr/>
          <a:lstStyle/>
          <a:p>
            <a:endParaRPr lang="en-US" dirty="0"/>
          </a:p>
        </p:txBody>
      </p:sp>
      <p:sp>
        <p:nvSpPr>
          <p:cNvPr id="4168" name="Line 72"/>
          <p:cNvSpPr>
            <a:spLocks noChangeShapeType="1"/>
          </p:cNvSpPr>
          <p:nvPr/>
        </p:nvSpPr>
        <p:spPr bwMode="auto">
          <a:xfrm>
            <a:off x="7380288" y="5445125"/>
            <a:ext cx="504825" cy="504825"/>
          </a:xfrm>
          <a:prstGeom prst="line">
            <a:avLst/>
          </a:prstGeom>
          <a:noFill/>
          <a:ln w="28575">
            <a:solidFill>
              <a:schemeClr val="tx1"/>
            </a:solidFill>
            <a:prstDash val="dash"/>
            <a:round/>
            <a:headEnd/>
            <a:tailEnd type="triangle" w="med" len="med"/>
          </a:ln>
        </p:spPr>
        <p:txBody>
          <a:bodyPr/>
          <a:lstStyle/>
          <a:p>
            <a:endParaRPr lang="en-US" dirty="0"/>
          </a:p>
        </p:txBody>
      </p:sp>
      <p:sp>
        <p:nvSpPr>
          <p:cNvPr id="4169" name="Text Box 73"/>
          <p:cNvSpPr txBox="1">
            <a:spLocks noChangeArrowheads="1"/>
          </p:cNvSpPr>
          <p:nvPr/>
        </p:nvSpPr>
        <p:spPr bwMode="auto">
          <a:xfrm>
            <a:off x="6877050" y="2781300"/>
            <a:ext cx="1871663" cy="366713"/>
          </a:xfrm>
          <a:prstGeom prst="rect">
            <a:avLst/>
          </a:prstGeom>
          <a:noFill/>
          <a:ln w="9525">
            <a:noFill/>
            <a:miter lim="800000"/>
            <a:headEnd/>
            <a:tailEnd/>
          </a:ln>
        </p:spPr>
        <p:txBody>
          <a:bodyPr>
            <a:spAutoFit/>
          </a:bodyPr>
          <a:lstStyle/>
          <a:p>
            <a:pPr>
              <a:spcBef>
                <a:spcPct val="50000"/>
              </a:spcBef>
            </a:pPr>
            <a:r>
              <a:rPr lang="en-US" altLang="ko-KR" b="1" dirty="0"/>
              <a:t>X: 60 seconds</a:t>
            </a:r>
          </a:p>
        </p:txBody>
      </p:sp>
      <p:sp>
        <p:nvSpPr>
          <p:cNvPr id="4170" name="Text Box 74"/>
          <p:cNvSpPr txBox="1">
            <a:spLocks noChangeArrowheads="1"/>
          </p:cNvSpPr>
          <p:nvPr/>
        </p:nvSpPr>
        <p:spPr bwMode="auto">
          <a:xfrm>
            <a:off x="6804025" y="4005263"/>
            <a:ext cx="1871663" cy="366712"/>
          </a:xfrm>
          <a:prstGeom prst="rect">
            <a:avLst/>
          </a:prstGeom>
          <a:noFill/>
          <a:ln w="9525">
            <a:noFill/>
            <a:miter lim="800000"/>
            <a:headEnd/>
            <a:tailEnd/>
          </a:ln>
        </p:spPr>
        <p:txBody>
          <a:bodyPr>
            <a:spAutoFit/>
          </a:bodyPr>
          <a:lstStyle/>
          <a:p>
            <a:pPr>
              <a:spcBef>
                <a:spcPct val="50000"/>
              </a:spcBef>
            </a:pPr>
            <a:r>
              <a:rPr lang="en-US" altLang="ko-KR" b="1" dirty="0"/>
              <a:t>X: 1 second</a:t>
            </a:r>
          </a:p>
        </p:txBody>
      </p:sp>
      <p:sp>
        <p:nvSpPr>
          <p:cNvPr id="4145" name="Text Box 49"/>
          <p:cNvSpPr txBox="1">
            <a:spLocks noChangeArrowheads="1"/>
          </p:cNvSpPr>
          <p:nvPr/>
        </p:nvSpPr>
        <p:spPr bwMode="auto">
          <a:xfrm>
            <a:off x="179388" y="5373688"/>
            <a:ext cx="5903912" cy="1328737"/>
          </a:xfrm>
          <a:prstGeom prst="rect">
            <a:avLst/>
          </a:prstGeom>
          <a:noFill/>
          <a:ln w="9525">
            <a:noFill/>
            <a:miter lim="800000"/>
            <a:headEnd/>
            <a:tailEnd/>
          </a:ln>
        </p:spPr>
        <p:txBody>
          <a:bodyPr>
            <a:spAutoFit/>
          </a:bodyPr>
          <a:lstStyle/>
          <a:p>
            <a:pPr>
              <a:spcBef>
                <a:spcPct val="50000"/>
              </a:spcBef>
            </a:pPr>
            <a:r>
              <a:rPr lang="en-US" altLang="ko-KR" b="1" dirty="0"/>
              <a:t>Downstream neighbors want</a:t>
            </a:r>
          </a:p>
          <a:p>
            <a:r>
              <a:rPr lang="en-US" altLang="ko-KR" b="1" dirty="0"/>
              <a:t>1. new tuples to be processed within time threshold X</a:t>
            </a:r>
          </a:p>
          <a:p>
            <a:r>
              <a:rPr lang="en-US" altLang="ko-KR" b="1" dirty="0"/>
              <a:t>2. to get eventual correct result</a:t>
            </a:r>
          </a:p>
          <a:p>
            <a:pPr>
              <a:spcBef>
                <a:spcPct val="50000"/>
              </a:spcBef>
            </a:pPr>
            <a:endParaRPr lang="en-US" altLang="ko-KR" dirty="0"/>
          </a:p>
        </p:txBody>
      </p:sp>
      <p:sp>
        <p:nvSpPr>
          <p:cNvPr id="4172" name="Text Box 76"/>
          <p:cNvSpPr txBox="1">
            <a:spLocks noChangeArrowheads="1"/>
          </p:cNvSpPr>
          <p:nvPr/>
        </p:nvSpPr>
        <p:spPr bwMode="auto">
          <a:xfrm>
            <a:off x="5148263" y="2276475"/>
            <a:ext cx="1584325" cy="366713"/>
          </a:xfrm>
          <a:prstGeom prst="rect">
            <a:avLst/>
          </a:prstGeom>
          <a:noFill/>
          <a:ln w="9525">
            <a:noFill/>
            <a:miter lim="800000"/>
            <a:headEnd/>
            <a:tailEnd/>
          </a:ln>
        </p:spPr>
        <p:txBody>
          <a:bodyPr>
            <a:spAutoFit/>
          </a:bodyPr>
          <a:lstStyle/>
          <a:p>
            <a:pPr>
              <a:spcBef>
                <a:spcPct val="50000"/>
              </a:spcBef>
            </a:pPr>
            <a:r>
              <a:rPr lang="en-US" altLang="ko-KR" b="1" dirty="0"/>
              <a:t>X: 3 seconds</a:t>
            </a:r>
          </a:p>
        </p:txBody>
      </p:sp>
      <p:sp>
        <p:nvSpPr>
          <p:cNvPr id="4173" name="AutoShape 77"/>
          <p:cNvSpPr>
            <a:spLocks noChangeArrowheads="1"/>
          </p:cNvSpPr>
          <p:nvPr/>
        </p:nvSpPr>
        <p:spPr bwMode="auto">
          <a:xfrm>
            <a:off x="2124075" y="3068638"/>
            <a:ext cx="1295400" cy="720725"/>
          </a:xfrm>
          <a:prstGeom prst="star8">
            <a:avLst>
              <a:gd name="adj" fmla="val 38250"/>
            </a:avLst>
          </a:prstGeom>
          <a:solidFill>
            <a:srgbClr val="99FFCC"/>
          </a:solidFill>
          <a:ln w="9525">
            <a:solidFill>
              <a:schemeClr val="tx1"/>
            </a:solidFill>
            <a:miter lim="800000"/>
            <a:headEnd/>
            <a:tailEnd/>
          </a:ln>
        </p:spPr>
        <p:txBody>
          <a:bodyPr wrap="none" anchor="ctr"/>
          <a:lstStyle/>
          <a:p>
            <a:pPr algn="ctr"/>
            <a:r>
              <a:rPr lang="en-US" altLang="ko-KR" b="1" dirty="0"/>
              <a:t>Upstream</a:t>
            </a:r>
          </a:p>
          <a:p>
            <a:pPr algn="ctr"/>
            <a:r>
              <a:rPr lang="en-US" altLang="ko-KR" b="1" dirty="0"/>
              <a:t>neighbor</a:t>
            </a:r>
          </a:p>
        </p:txBody>
      </p:sp>
      <p:sp>
        <p:nvSpPr>
          <p:cNvPr id="4174" name="AutoShape 78"/>
          <p:cNvSpPr>
            <a:spLocks noChangeArrowheads="1"/>
          </p:cNvSpPr>
          <p:nvPr/>
        </p:nvSpPr>
        <p:spPr bwMode="auto">
          <a:xfrm>
            <a:off x="3708400" y="2492375"/>
            <a:ext cx="1295400" cy="720725"/>
          </a:xfrm>
          <a:prstGeom prst="star8">
            <a:avLst>
              <a:gd name="adj" fmla="val 38250"/>
            </a:avLst>
          </a:prstGeom>
          <a:solidFill>
            <a:srgbClr val="99FFCC"/>
          </a:solidFill>
          <a:ln w="9525">
            <a:solidFill>
              <a:schemeClr val="tx1"/>
            </a:solidFill>
            <a:miter lim="800000"/>
            <a:headEnd/>
            <a:tailEnd/>
          </a:ln>
        </p:spPr>
        <p:txBody>
          <a:bodyPr wrap="none" anchor="ctr"/>
          <a:lstStyle/>
          <a:p>
            <a:pPr algn="ctr"/>
            <a:r>
              <a:rPr lang="en-US" altLang="ko-KR" b="1" dirty="0"/>
              <a:t>Downstream</a:t>
            </a:r>
          </a:p>
          <a:p>
            <a:pPr algn="ctr"/>
            <a:r>
              <a:rPr lang="en-US" altLang="ko-KR" b="1" dirty="0"/>
              <a:t>neighbor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74"/>
                                        </p:tgtEl>
                                        <p:attrNameLst>
                                          <p:attrName>style.visibility</p:attrName>
                                        </p:attrNameLst>
                                      </p:cBhvr>
                                      <p:to>
                                        <p:strVal val="visible"/>
                                      </p:to>
                                    </p:set>
                                    <p:anim calcmode="lin" valueType="num">
                                      <p:cBhvr additive="base">
                                        <p:cTn id="7" dur="500" fill="hold"/>
                                        <p:tgtEl>
                                          <p:spTgt spid="4174"/>
                                        </p:tgtEl>
                                        <p:attrNameLst>
                                          <p:attrName>ppt_x</p:attrName>
                                        </p:attrNameLst>
                                      </p:cBhvr>
                                      <p:tavLst>
                                        <p:tav tm="0">
                                          <p:val>
                                            <p:strVal val="#ppt_x"/>
                                          </p:val>
                                        </p:tav>
                                        <p:tav tm="100000">
                                          <p:val>
                                            <p:strVal val="#ppt_x"/>
                                          </p:val>
                                        </p:tav>
                                      </p:tavLst>
                                    </p:anim>
                                    <p:anim calcmode="lin" valueType="num">
                                      <p:cBhvr additive="base">
                                        <p:cTn id="8" dur="500" fill="hold"/>
                                        <p:tgtEl>
                                          <p:spTgt spid="41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73"/>
                                        </p:tgtEl>
                                        <p:attrNameLst>
                                          <p:attrName>style.visibility</p:attrName>
                                        </p:attrNameLst>
                                      </p:cBhvr>
                                      <p:to>
                                        <p:strVal val="visible"/>
                                      </p:to>
                                    </p:set>
                                    <p:anim calcmode="lin" valueType="num">
                                      <p:cBhvr additive="base">
                                        <p:cTn id="11" dur="500" fill="hold"/>
                                        <p:tgtEl>
                                          <p:spTgt spid="4173"/>
                                        </p:tgtEl>
                                        <p:attrNameLst>
                                          <p:attrName>ppt_x</p:attrName>
                                        </p:attrNameLst>
                                      </p:cBhvr>
                                      <p:tavLst>
                                        <p:tav tm="0">
                                          <p:val>
                                            <p:strVal val="#ppt_x"/>
                                          </p:val>
                                        </p:tav>
                                        <p:tav tm="100000">
                                          <p:val>
                                            <p:strVal val="#ppt_x"/>
                                          </p:val>
                                        </p:tav>
                                      </p:tavLst>
                                    </p:anim>
                                    <p:anim calcmode="lin" valueType="num">
                                      <p:cBhvr additive="base">
                                        <p:cTn id="12" dur="500" fill="hold"/>
                                        <p:tgtEl>
                                          <p:spTgt spid="417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4174"/>
                                        </p:tgtEl>
                                        <p:attrNameLst>
                                          <p:attrName>ppt_x</p:attrName>
                                        </p:attrNameLst>
                                      </p:cBhvr>
                                      <p:tavLst>
                                        <p:tav tm="0">
                                          <p:val>
                                            <p:strVal val="ppt_x"/>
                                          </p:val>
                                        </p:tav>
                                        <p:tav tm="100000">
                                          <p:val>
                                            <p:strVal val="ppt_x"/>
                                          </p:val>
                                        </p:tav>
                                      </p:tavLst>
                                    </p:anim>
                                    <p:anim calcmode="lin" valueType="num">
                                      <p:cBhvr additive="base">
                                        <p:cTn id="17" dur="500"/>
                                        <p:tgtEl>
                                          <p:spTgt spid="4174"/>
                                        </p:tgtEl>
                                        <p:attrNameLst>
                                          <p:attrName>ppt_y</p:attrName>
                                        </p:attrNameLst>
                                      </p:cBhvr>
                                      <p:tavLst>
                                        <p:tav tm="0">
                                          <p:val>
                                            <p:strVal val="ppt_y"/>
                                          </p:val>
                                        </p:tav>
                                        <p:tav tm="100000">
                                          <p:val>
                                            <p:strVal val="1+ppt_h/2"/>
                                          </p:val>
                                        </p:tav>
                                      </p:tavLst>
                                    </p:anim>
                                    <p:set>
                                      <p:cBhvr>
                                        <p:cTn id="18" dur="1" fill="hold">
                                          <p:stCondLst>
                                            <p:cond delay="499"/>
                                          </p:stCondLst>
                                        </p:cTn>
                                        <p:tgtEl>
                                          <p:spTgt spid="4174"/>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4173"/>
                                        </p:tgtEl>
                                        <p:attrNameLst>
                                          <p:attrName>ppt_x</p:attrName>
                                        </p:attrNameLst>
                                      </p:cBhvr>
                                      <p:tavLst>
                                        <p:tav tm="0">
                                          <p:val>
                                            <p:strVal val="ppt_x"/>
                                          </p:val>
                                        </p:tav>
                                        <p:tav tm="100000">
                                          <p:val>
                                            <p:strVal val="ppt_x"/>
                                          </p:val>
                                        </p:tav>
                                      </p:tavLst>
                                    </p:anim>
                                    <p:anim calcmode="lin" valueType="num">
                                      <p:cBhvr additive="base">
                                        <p:cTn id="21" dur="500"/>
                                        <p:tgtEl>
                                          <p:spTgt spid="4173"/>
                                        </p:tgtEl>
                                        <p:attrNameLst>
                                          <p:attrName>ppt_y</p:attrName>
                                        </p:attrNameLst>
                                      </p:cBhvr>
                                      <p:tavLst>
                                        <p:tav tm="0">
                                          <p:val>
                                            <p:strVal val="ppt_y"/>
                                          </p:val>
                                        </p:tav>
                                        <p:tav tm="100000">
                                          <p:val>
                                            <p:strVal val="1+ppt_h/2"/>
                                          </p:val>
                                        </p:tav>
                                      </p:tavLst>
                                    </p:anim>
                                    <p:set>
                                      <p:cBhvr>
                                        <p:cTn id="22" dur="1" fill="hold">
                                          <p:stCondLst>
                                            <p:cond delay="499"/>
                                          </p:stCondLst>
                                        </p:cTn>
                                        <p:tgtEl>
                                          <p:spTgt spid="4173"/>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4145"/>
                                        </p:tgtEl>
                                        <p:attrNameLst>
                                          <p:attrName>style.visibility</p:attrName>
                                        </p:attrNameLst>
                                      </p:cBhvr>
                                      <p:to>
                                        <p:strVal val="visible"/>
                                      </p:to>
                                    </p:set>
                                    <p:anim calcmode="lin" valueType="num">
                                      <p:cBhvr additive="base">
                                        <p:cTn id="25" dur="500" fill="hold"/>
                                        <p:tgtEl>
                                          <p:spTgt spid="4145"/>
                                        </p:tgtEl>
                                        <p:attrNameLst>
                                          <p:attrName>ppt_x</p:attrName>
                                        </p:attrNameLst>
                                      </p:cBhvr>
                                      <p:tavLst>
                                        <p:tav tm="0">
                                          <p:val>
                                            <p:strVal val="#ppt_x"/>
                                          </p:val>
                                        </p:tav>
                                        <p:tav tm="100000">
                                          <p:val>
                                            <p:strVal val="#ppt_x"/>
                                          </p:val>
                                        </p:tav>
                                      </p:tavLst>
                                    </p:anim>
                                    <p:anim calcmode="lin" valueType="num">
                                      <p:cBhvr additive="base">
                                        <p:cTn id="26" dur="500" fill="hold"/>
                                        <p:tgtEl>
                                          <p:spTgt spid="41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172"/>
                                        </p:tgtEl>
                                        <p:attrNameLst>
                                          <p:attrName>style.visibility</p:attrName>
                                        </p:attrNameLst>
                                      </p:cBhvr>
                                      <p:to>
                                        <p:strVal val="visible"/>
                                      </p:to>
                                    </p:set>
                                    <p:animEffect transition="in" filter="checkerboard(across)">
                                      <p:cBhvr>
                                        <p:cTn id="31" dur="500"/>
                                        <p:tgtEl>
                                          <p:spTgt spid="417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linds(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0" nodeType="clickEffect">
                                  <p:stCondLst>
                                    <p:cond delay="0"/>
                                  </p:stCondLst>
                                  <p:childTnLst>
                                    <p:animEffect transition="out" filter="blinds(horizontal)">
                                      <p:cBhvr>
                                        <p:cTn id="40" dur="500"/>
                                        <p:tgtEl>
                                          <p:spTgt spid="4131"/>
                                        </p:tgtEl>
                                      </p:cBhvr>
                                    </p:animEffect>
                                    <p:set>
                                      <p:cBhvr>
                                        <p:cTn id="41" dur="1" fill="hold">
                                          <p:stCondLst>
                                            <p:cond delay="499"/>
                                          </p:stCondLst>
                                        </p:cTn>
                                        <p:tgtEl>
                                          <p:spTgt spid="4131"/>
                                        </p:tgtEl>
                                        <p:attrNameLst>
                                          <p:attrName>style.visibility</p:attrName>
                                        </p:attrNameLst>
                                      </p:cBhvr>
                                      <p:to>
                                        <p:strVal val="hidden"/>
                                      </p:to>
                                    </p:set>
                                  </p:childTnLst>
                                </p:cTn>
                              </p:par>
                              <p:par>
                                <p:cTn id="42" presetID="3" presetClass="entr" presetSubtype="10" fill="hold" grpId="0" nodeType="withEffect">
                                  <p:stCondLst>
                                    <p:cond delay="0"/>
                                  </p:stCondLst>
                                  <p:childTnLst>
                                    <p:set>
                                      <p:cBhvr>
                                        <p:cTn id="43" dur="1" fill="hold">
                                          <p:stCondLst>
                                            <p:cond delay="0"/>
                                          </p:stCondLst>
                                        </p:cTn>
                                        <p:tgtEl>
                                          <p:spTgt spid="4148"/>
                                        </p:tgtEl>
                                        <p:attrNameLst>
                                          <p:attrName>style.visibility</p:attrName>
                                        </p:attrNameLst>
                                      </p:cBhvr>
                                      <p:to>
                                        <p:strVal val="visible"/>
                                      </p:to>
                                    </p:set>
                                    <p:animEffect transition="in" filter="blinds(horizontal)">
                                      <p:cBhvr>
                                        <p:cTn id="44" dur="500"/>
                                        <p:tgtEl>
                                          <p:spTgt spid="414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146"/>
                                        </p:tgtEl>
                                        <p:attrNameLst>
                                          <p:attrName>style.visibility</p:attrName>
                                        </p:attrNameLst>
                                      </p:cBhvr>
                                      <p:to>
                                        <p:strVal val="visible"/>
                                      </p:to>
                                    </p:set>
                                    <p:anim calcmode="lin" valueType="num">
                                      <p:cBhvr additive="base">
                                        <p:cTn id="49" dur="500" fill="hold"/>
                                        <p:tgtEl>
                                          <p:spTgt spid="4146"/>
                                        </p:tgtEl>
                                        <p:attrNameLst>
                                          <p:attrName>ppt_x</p:attrName>
                                        </p:attrNameLst>
                                      </p:cBhvr>
                                      <p:tavLst>
                                        <p:tav tm="0">
                                          <p:val>
                                            <p:strVal val="#ppt_x"/>
                                          </p:val>
                                        </p:tav>
                                        <p:tav tm="100000">
                                          <p:val>
                                            <p:strVal val="#ppt_x"/>
                                          </p:val>
                                        </p:tav>
                                      </p:tavLst>
                                    </p:anim>
                                    <p:anim calcmode="lin" valueType="num">
                                      <p:cBhvr additive="base">
                                        <p:cTn id="50" dur="500" fill="hold"/>
                                        <p:tgtEl>
                                          <p:spTgt spid="414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147"/>
                                        </p:tgtEl>
                                        <p:attrNameLst>
                                          <p:attrName>style.visibility</p:attrName>
                                        </p:attrNameLst>
                                      </p:cBhvr>
                                      <p:to>
                                        <p:strVal val="visible"/>
                                      </p:to>
                                    </p:set>
                                    <p:animEffect transition="in" filter="blinds(horizontal)">
                                      <p:cBhvr>
                                        <p:cTn id="55" dur="500"/>
                                        <p:tgtEl>
                                          <p:spTgt spid="4147"/>
                                        </p:tgtEl>
                                      </p:cBhvr>
                                    </p:animEffect>
                                  </p:childTnLst>
                                </p:cTn>
                              </p:par>
                              <p:par>
                                <p:cTn id="56" presetID="5" presetClass="exit" presetSubtype="10" fill="hold" grpId="1" nodeType="withEffect">
                                  <p:stCondLst>
                                    <p:cond delay="0"/>
                                  </p:stCondLst>
                                  <p:childTnLst>
                                    <p:animEffect transition="out" filter="checkerboard(across)">
                                      <p:cBhvr>
                                        <p:cTn id="57" dur="500"/>
                                        <p:tgtEl>
                                          <p:spTgt spid="4148"/>
                                        </p:tgtEl>
                                      </p:cBhvr>
                                    </p:animEffect>
                                    <p:set>
                                      <p:cBhvr>
                                        <p:cTn id="58" dur="1" fill="hold">
                                          <p:stCondLst>
                                            <p:cond delay="499"/>
                                          </p:stCondLst>
                                        </p:cTn>
                                        <p:tgtEl>
                                          <p:spTgt spid="4148"/>
                                        </p:tgtEl>
                                        <p:attrNameLst>
                                          <p:attrName>style.visibility</p:attrName>
                                        </p:attrNameLst>
                                      </p:cBhvr>
                                      <p:to>
                                        <p:strVal val="hidden"/>
                                      </p:to>
                                    </p:set>
                                  </p:childTnLst>
                                </p:cTn>
                              </p:par>
                              <p:par>
                                <p:cTn id="59" presetID="3" presetClass="exit" presetSubtype="10" fill="hold" grpId="0" nodeType="withEffect">
                                  <p:stCondLst>
                                    <p:cond delay="0"/>
                                  </p:stCondLst>
                                  <p:childTnLst>
                                    <p:animEffect transition="out" filter="blinds(horizontal)">
                                      <p:cBhvr>
                                        <p:cTn id="60" dur="500"/>
                                        <p:tgtEl>
                                          <p:spTgt spid="4172"/>
                                        </p:tgtEl>
                                      </p:cBhvr>
                                    </p:animEffect>
                                    <p:set>
                                      <p:cBhvr>
                                        <p:cTn id="61" dur="1" fill="hold">
                                          <p:stCondLst>
                                            <p:cond delay="499"/>
                                          </p:stCondLst>
                                        </p:cTn>
                                        <p:tgtEl>
                                          <p:spTgt spid="417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6" presetClass="emph" presetSubtype="0" fill="hold" nodeType="clickEffect">
                                  <p:stCondLst>
                                    <p:cond delay="0"/>
                                  </p:stCondLst>
                                  <p:childTnLst>
                                    <p:animScale>
                                      <p:cBhvr>
                                        <p:cTn id="65" dur="2000" fill="hold"/>
                                        <p:tgtEl>
                                          <p:spTgt spid="6"/>
                                        </p:tgtEl>
                                      </p:cBhvr>
                                      <p:by x="150000" y="150000"/>
                                    </p:animScale>
                                  </p:childTnLst>
                                </p:cTn>
                              </p:par>
                              <p:par>
                                <p:cTn id="66" presetID="3" presetClass="exit" presetSubtype="10" fill="hold" grpId="1" nodeType="withEffect">
                                  <p:stCondLst>
                                    <p:cond delay="0"/>
                                  </p:stCondLst>
                                  <p:childTnLst>
                                    <p:animEffect transition="out" filter="blinds(horizontal)">
                                      <p:cBhvr>
                                        <p:cTn id="67" dur="500"/>
                                        <p:tgtEl>
                                          <p:spTgt spid="4147"/>
                                        </p:tgtEl>
                                      </p:cBhvr>
                                    </p:animEffect>
                                    <p:set>
                                      <p:cBhvr>
                                        <p:cTn id="68" dur="1" fill="hold">
                                          <p:stCondLst>
                                            <p:cond delay="499"/>
                                          </p:stCondLst>
                                        </p:cTn>
                                        <p:tgtEl>
                                          <p:spTgt spid="4147"/>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4131"/>
                                        </p:tgtEl>
                                      </p:cBhvr>
                                    </p:animEffect>
                                    <p:set>
                                      <p:cBhvr>
                                        <p:cTn id="71" dur="1" fill="hold">
                                          <p:stCondLst>
                                            <p:cond delay="499"/>
                                          </p:stCondLst>
                                        </p:cTn>
                                        <p:tgtEl>
                                          <p:spTgt spid="4131"/>
                                        </p:tgtEl>
                                        <p:attrNameLst>
                                          <p:attrName>style.visibility</p:attrName>
                                        </p:attrNameLst>
                                      </p:cBhvr>
                                      <p:to>
                                        <p:strVal val="hidden"/>
                                      </p:to>
                                    </p:set>
                                  </p:childTnLst>
                                </p:cTn>
                              </p:par>
                              <p:par>
                                <p:cTn id="72" presetID="3" presetClass="exit" presetSubtype="10" fill="hold" grpId="2" nodeType="withEffect">
                                  <p:stCondLst>
                                    <p:cond delay="0"/>
                                  </p:stCondLst>
                                  <p:childTnLst>
                                    <p:animEffect transition="out" filter="blinds(horizontal)">
                                      <p:cBhvr>
                                        <p:cTn id="73" dur="500"/>
                                        <p:tgtEl>
                                          <p:spTgt spid="4148"/>
                                        </p:tgtEl>
                                      </p:cBhvr>
                                    </p:animEffect>
                                    <p:set>
                                      <p:cBhvr>
                                        <p:cTn id="74" dur="1" fill="hold">
                                          <p:stCondLst>
                                            <p:cond delay="499"/>
                                          </p:stCondLst>
                                        </p:cTn>
                                        <p:tgtEl>
                                          <p:spTgt spid="414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149"/>
                                        </p:tgtEl>
                                        <p:attrNameLst>
                                          <p:attrName>style.visibility</p:attrName>
                                        </p:attrNameLst>
                                      </p:cBhvr>
                                      <p:to>
                                        <p:strVal val="visible"/>
                                      </p:to>
                                    </p:set>
                                    <p:animEffect transition="in" filter="blinds(horizontal)">
                                      <p:cBhvr>
                                        <p:cTn id="79" dur="500"/>
                                        <p:tgtEl>
                                          <p:spTgt spid="4149"/>
                                        </p:tgtEl>
                                      </p:cBhvr>
                                    </p:animEffect>
                                  </p:childTnLst>
                                </p:cTn>
                              </p:par>
                              <p:par>
                                <p:cTn id="80" presetID="5" presetClass="entr" presetSubtype="10" fill="hold" nodeType="withEffect">
                                  <p:stCondLst>
                                    <p:cond delay="0"/>
                                  </p:stCondLst>
                                  <p:childTnLst>
                                    <p:set>
                                      <p:cBhvr>
                                        <p:cTn id="81" dur="1" fill="hold">
                                          <p:stCondLst>
                                            <p:cond delay="0"/>
                                          </p:stCondLst>
                                        </p:cTn>
                                        <p:tgtEl>
                                          <p:spTgt spid="4151"/>
                                        </p:tgtEl>
                                        <p:attrNameLst>
                                          <p:attrName>style.visibility</p:attrName>
                                        </p:attrNameLst>
                                      </p:cBhvr>
                                      <p:to>
                                        <p:strVal val="visible"/>
                                      </p:to>
                                    </p:set>
                                    <p:animEffect transition="in" filter="checkerboard(across)">
                                      <p:cBhvr>
                                        <p:cTn id="82" dur="500"/>
                                        <p:tgtEl>
                                          <p:spTgt spid="4151"/>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4169"/>
                                        </p:tgtEl>
                                        <p:attrNameLst>
                                          <p:attrName>style.visibility</p:attrName>
                                        </p:attrNameLst>
                                      </p:cBhvr>
                                      <p:to>
                                        <p:strVal val="visible"/>
                                      </p:to>
                                    </p:set>
                                    <p:animEffect transition="in" filter="checkerboard(across)">
                                      <p:cBhvr>
                                        <p:cTn id="87" dur="500"/>
                                        <p:tgtEl>
                                          <p:spTgt spid="4169"/>
                                        </p:tgtEl>
                                      </p:cBhvr>
                                    </p:animEffect>
                                  </p:childTnLst>
                                </p:cTn>
                              </p:par>
                              <p:par>
                                <p:cTn id="88" presetID="5" presetClass="entr" presetSubtype="10" fill="hold" nodeType="withEffect">
                                  <p:stCondLst>
                                    <p:cond delay="0"/>
                                  </p:stCondLst>
                                  <p:childTnLst>
                                    <p:set>
                                      <p:cBhvr>
                                        <p:cTn id="89" dur="1" fill="hold">
                                          <p:stCondLst>
                                            <p:cond delay="0"/>
                                          </p:stCondLst>
                                        </p:cTn>
                                        <p:tgtEl>
                                          <p:spTgt spid="4170"/>
                                        </p:tgtEl>
                                        <p:attrNameLst>
                                          <p:attrName>style.visibility</p:attrName>
                                        </p:attrNameLst>
                                      </p:cBhvr>
                                      <p:to>
                                        <p:strVal val="visible"/>
                                      </p:to>
                                    </p:set>
                                    <p:animEffect transition="in" filter="checkerboard(across)">
                                      <p:cBhvr>
                                        <p:cTn id="90" dur="500"/>
                                        <p:tgtEl>
                                          <p:spTgt spid="4170"/>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0" nodeType="clickEffect">
                                  <p:stCondLst>
                                    <p:cond delay="0"/>
                                  </p:stCondLst>
                                  <p:childTnLst>
                                    <p:animEffect transition="out" filter="blinds(horizontal)">
                                      <p:cBhvr>
                                        <p:cTn id="94" dur="500"/>
                                        <p:tgtEl>
                                          <p:spTgt spid="4137"/>
                                        </p:tgtEl>
                                      </p:cBhvr>
                                    </p:animEffect>
                                    <p:set>
                                      <p:cBhvr>
                                        <p:cTn id="95" dur="1" fill="hold">
                                          <p:stCondLst>
                                            <p:cond delay="499"/>
                                          </p:stCondLst>
                                        </p:cTn>
                                        <p:tgtEl>
                                          <p:spTgt spid="4137"/>
                                        </p:tgtEl>
                                        <p:attrNameLst>
                                          <p:attrName>style.visibility</p:attrName>
                                        </p:attrNameLst>
                                      </p:cBhvr>
                                      <p:to>
                                        <p:strVal val="hidden"/>
                                      </p:to>
                                    </p:set>
                                  </p:childTnLst>
                                </p:cTn>
                              </p:par>
                              <p:par>
                                <p:cTn id="96" presetID="3" presetClass="entr" presetSubtype="10" fill="hold" grpId="0" nodeType="withEffect">
                                  <p:stCondLst>
                                    <p:cond delay="0"/>
                                  </p:stCondLst>
                                  <p:childTnLst>
                                    <p:set>
                                      <p:cBhvr>
                                        <p:cTn id="97" dur="1" fill="hold">
                                          <p:stCondLst>
                                            <p:cond delay="0"/>
                                          </p:stCondLst>
                                        </p:cTn>
                                        <p:tgtEl>
                                          <p:spTgt spid="4167"/>
                                        </p:tgtEl>
                                        <p:attrNameLst>
                                          <p:attrName>style.visibility</p:attrName>
                                        </p:attrNameLst>
                                      </p:cBhvr>
                                      <p:to>
                                        <p:strVal val="visible"/>
                                      </p:to>
                                    </p:set>
                                    <p:animEffect transition="in" filter="blinds(horizontal)">
                                      <p:cBhvr>
                                        <p:cTn id="98" dur="500"/>
                                        <p:tgtEl>
                                          <p:spTgt spid="416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168"/>
                                        </p:tgtEl>
                                        <p:attrNameLst>
                                          <p:attrName>style.visibility</p:attrName>
                                        </p:attrNameLst>
                                      </p:cBhvr>
                                      <p:to>
                                        <p:strVal val="visible"/>
                                      </p:to>
                                    </p:set>
                                    <p:animEffect transition="in" filter="blinds(horizontal)">
                                      <p:cBhvr>
                                        <p:cTn id="103" dur="500"/>
                                        <p:tgtEl>
                                          <p:spTgt spid="4168"/>
                                        </p:tgtEl>
                                      </p:cBhvr>
                                    </p:animEffect>
                                  </p:childTnLst>
                                </p:cTn>
                              </p:par>
                              <p:par>
                                <p:cTn id="104" presetID="3" presetClass="exit" presetSubtype="10" fill="hold" grpId="0" nodeType="withEffect">
                                  <p:stCondLst>
                                    <p:cond delay="0"/>
                                  </p:stCondLst>
                                  <p:childTnLst>
                                    <p:animEffect transition="out" filter="blinds(horizontal)">
                                      <p:cBhvr>
                                        <p:cTn id="105" dur="500"/>
                                        <p:tgtEl>
                                          <p:spTgt spid="4139"/>
                                        </p:tgtEl>
                                      </p:cBhvr>
                                    </p:animEffect>
                                    <p:set>
                                      <p:cBhvr>
                                        <p:cTn id="106" dur="1" fill="hold">
                                          <p:stCondLst>
                                            <p:cond delay="499"/>
                                          </p:stCondLst>
                                        </p:cTn>
                                        <p:tgtEl>
                                          <p:spTgt spid="413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3" presetClass="exit" presetSubtype="10" fill="hold" nodeType="clickEffect">
                                  <p:stCondLst>
                                    <p:cond delay="0"/>
                                  </p:stCondLst>
                                  <p:childTnLst>
                                    <p:animEffect transition="out" filter="blinds(horizontal)">
                                      <p:cBhvr>
                                        <p:cTn id="110" dur="500"/>
                                        <p:tgtEl>
                                          <p:spTgt spid="6"/>
                                        </p:tgtEl>
                                      </p:cBhvr>
                                    </p:animEffect>
                                    <p:set>
                                      <p:cBhvr>
                                        <p:cTn id="111" dur="1" fill="hold">
                                          <p:stCondLst>
                                            <p:cond delay="499"/>
                                          </p:stCondLst>
                                        </p:cTn>
                                        <p:tgtEl>
                                          <p:spTgt spid="6"/>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3" presetClass="exit" presetSubtype="10" fill="hold" grpId="1" nodeType="clickEffect">
                                  <p:stCondLst>
                                    <p:cond delay="0"/>
                                  </p:stCondLst>
                                  <p:childTnLst>
                                    <p:animEffect transition="out" filter="blinds(horizontal)">
                                      <p:cBhvr>
                                        <p:cTn id="115" dur="500"/>
                                        <p:tgtEl>
                                          <p:spTgt spid="4149"/>
                                        </p:tgtEl>
                                      </p:cBhvr>
                                    </p:animEffect>
                                    <p:set>
                                      <p:cBhvr>
                                        <p:cTn id="116" dur="1" fill="hold">
                                          <p:stCondLst>
                                            <p:cond delay="499"/>
                                          </p:stCondLst>
                                        </p:cTn>
                                        <p:tgtEl>
                                          <p:spTgt spid="4149"/>
                                        </p:tgtEl>
                                        <p:attrNameLst>
                                          <p:attrName>style.visibility</p:attrName>
                                        </p:attrNameLst>
                                      </p:cBhvr>
                                      <p:to>
                                        <p:strVal val="hidden"/>
                                      </p:to>
                                    </p:set>
                                  </p:childTnLst>
                                </p:cTn>
                              </p:par>
                              <p:par>
                                <p:cTn id="117" presetID="3" presetClass="entr" presetSubtype="10" fill="hold" grpId="2" nodeType="withEffect">
                                  <p:stCondLst>
                                    <p:cond delay="0"/>
                                  </p:stCondLst>
                                  <p:childTnLst>
                                    <p:set>
                                      <p:cBhvr>
                                        <p:cTn id="118" dur="1" fill="hold">
                                          <p:stCondLst>
                                            <p:cond delay="0"/>
                                          </p:stCondLst>
                                        </p:cTn>
                                        <p:tgtEl>
                                          <p:spTgt spid="4147"/>
                                        </p:tgtEl>
                                        <p:attrNameLst>
                                          <p:attrName>style.visibility</p:attrName>
                                        </p:attrNameLst>
                                      </p:cBhvr>
                                      <p:to>
                                        <p:strVal val="visible"/>
                                      </p:to>
                                    </p:set>
                                    <p:animEffect transition="in" filter="blinds(horizontal)">
                                      <p:cBhvr>
                                        <p:cTn id="119" dur="500"/>
                                        <p:tgtEl>
                                          <p:spTgt spid="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1" grpId="0" animBg="1"/>
      <p:bldP spid="4131" grpId="1" animBg="1"/>
      <p:bldP spid="4137" grpId="0" animBg="1"/>
      <p:bldP spid="4139" grpId="0" animBg="1"/>
      <p:bldP spid="4147" grpId="0" animBg="1"/>
      <p:bldP spid="4147" grpId="1" animBg="1"/>
      <p:bldP spid="4147" grpId="2" animBg="1"/>
      <p:bldP spid="4148" grpId="0" animBg="1"/>
      <p:bldP spid="4148" grpId="1" animBg="1"/>
      <p:bldP spid="4148" grpId="2" animBg="1"/>
      <p:bldP spid="4149" grpId="0" animBg="1"/>
      <p:bldP spid="4149" grpId="1" animBg="1"/>
      <p:bldP spid="4167" grpId="0" animBg="1"/>
      <p:bldP spid="4168" grpId="0" animBg="1"/>
      <p:bldP spid="4145" grpId="0"/>
      <p:bldP spid="4172" grpId="0"/>
      <p:bldP spid="4173" grpId="0" animBg="1"/>
      <p:bldP spid="4173" grpId="1" animBg="1"/>
      <p:bldP spid="4174" grpId="0" animBg="1"/>
      <p:bldP spid="417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endParaRPr lang="en-US" altLang="ko-KR" dirty="0"/>
          </a:p>
          <a:p>
            <a:endParaRPr lang="en-US" altLang="ko-KR" dirty="0"/>
          </a:p>
          <a:p>
            <a:r>
              <a:rPr lang="en-US" altLang="ko-KR" b="1" dirty="0"/>
              <a:t>Network Computing Lab.</a:t>
            </a:r>
          </a:p>
          <a:p>
            <a:r>
              <a:rPr lang="en-US" altLang="ko-KR" b="1" dirty="0"/>
              <a:t>KAIST</a:t>
            </a:r>
          </a:p>
          <a:p>
            <a:endParaRPr lang="en-US" altLang="ko-KR" b="1" dirty="0"/>
          </a:p>
        </p:txBody>
      </p:sp>
      <p:sp>
        <p:nvSpPr>
          <p:cNvPr id="18435" name="Rectangle 2"/>
          <p:cNvSpPr>
            <a:spLocks noGrp="1" noChangeArrowheads="1"/>
          </p:cNvSpPr>
          <p:nvPr>
            <p:ph type="title"/>
          </p:nvPr>
        </p:nvSpPr>
        <p:spPr/>
        <p:txBody>
          <a:bodyPr/>
          <a:lstStyle/>
          <a:p>
            <a:pPr eaLnBrk="1" hangingPunct="1"/>
            <a:r>
              <a:rPr lang="en-US" altLang="ko-KR" dirty="0" smtClean="0"/>
              <a:t>Fault-Tolerance Approach</a:t>
            </a:r>
          </a:p>
        </p:txBody>
      </p:sp>
      <p:sp>
        <p:nvSpPr>
          <p:cNvPr id="18436" name="Rectangle 3"/>
          <p:cNvSpPr>
            <a:spLocks noGrp="1" noChangeArrowheads="1"/>
          </p:cNvSpPr>
          <p:nvPr>
            <p:ph type="body" idx="1"/>
          </p:nvPr>
        </p:nvSpPr>
        <p:spPr>
          <a:xfrm>
            <a:off x="228600" y="1524000"/>
            <a:ext cx="8763000" cy="1600200"/>
          </a:xfrm>
        </p:spPr>
        <p:txBody>
          <a:bodyPr/>
          <a:lstStyle/>
          <a:p>
            <a:pPr eaLnBrk="1" hangingPunct="1"/>
            <a:r>
              <a:rPr lang="en-US" altLang="ko-KR" sz="2600" dirty="0" smtClean="0"/>
              <a:t>If an input stream fails, find another replica</a:t>
            </a:r>
          </a:p>
          <a:p>
            <a:pPr eaLnBrk="1" hangingPunct="1"/>
            <a:r>
              <a:rPr lang="en-US" altLang="ko-KR" sz="2600" dirty="0" smtClean="0"/>
              <a:t>No replica available, </a:t>
            </a:r>
            <a:r>
              <a:rPr lang="en-US" altLang="ko-KR" sz="2600" dirty="0" smtClean="0">
                <a:solidFill>
                  <a:srgbClr val="800080"/>
                </a:solidFill>
              </a:rPr>
              <a:t>produce tentative tuples</a:t>
            </a:r>
          </a:p>
          <a:p>
            <a:pPr eaLnBrk="1" hangingPunct="1"/>
            <a:r>
              <a:rPr lang="en-US" altLang="ko-KR" sz="2600" dirty="0" smtClean="0">
                <a:solidFill>
                  <a:srgbClr val="800080"/>
                </a:solidFill>
              </a:rPr>
              <a:t>Correct</a:t>
            </a:r>
            <a:r>
              <a:rPr lang="en-US" altLang="ko-KR" sz="2600" dirty="0" smtClean="0"/>
              <a:t> tentative results after failures</a:t>
            </a:r>
          </a:p>
        </p:txBody>
      </p:sp>
      <p:sp>
        <p:nvSpPr>
          <p:cNvPr id="8196" name="Oval 4"/>
          <p:cNvSpPr>
            <a:spLocks noChangeArrowheads="1"/>
          </p:cNvSpPr>
          <p:nvPr/>
        </p:nvSpPr>
        <p:spPr bwMode="auto">
          <a:xfrm>
            <a:off x="1066800" y="3200400"/>
            <a:ext cx="1371600" cy="1219200"/>
          </a:xfrm>
          <a:prstGeom prst="ellipse">
            <a:avLst/>
          </a:prstGeom>
          <a:solidFill>
            <a:schemeClr val="accent2"/>
          </a:solidFill>
          <a:ln w="9525">
            <a:solidFill>
              <a:schemeClr val="tx1"/>
            </a:solidFill>
            <a:round/>
            <a:headEnd/>
            <a:tailEnd/>
          </a:ln>
        </p:spPr>
        <p:txBody>
          <a:bodyPr wrap="none" anchor="ctr"/>
          <a:lstStyle/>
          <a:p>
            <a:pPr algn="ctr" eaLnBrk="0" latinLnBrk="0" hangingPunct="0"/>
            <a:r>
              <a:rPr kumimoji="0" lang="en-US" altLang="ko-KR" dirty="0">
                <a:latin typeface="Arial" charset="0"/>
              </a:rPr>
              <a:t>STABLE</a:t>
            </a:r>
          </a:p>
        </p:txBody>
      </p:sp>
      <p:sp>
        <p:nvSpPr>
          <p:cNvPr id="8197" name="Oval 5"/>
          <p:cNvSpPr>
            <a:spLocks noChangeArrowheads="1"/>
          </p:cNvSpPr>
          <p:nvPr/>
        </p:nvSpPr>
        <p:spPr bwMode="auto">
          <a:xfrm>
            <a:off x="6019800" y="3200400"/>
            <a:ext cx="1447800" cy="1219200"/>
          </a:xfrm>
          <a:prstGeom prst="ellipse">
            <a:avLst/>
          </a:prstGeom>
          <a:solidFill>
            <a:schemeClr val="accent2"/>
          </a:solidFill>
          <a:ln w="9525">
            <a:solidFill>
              <a:schemeClr val="tx1"/>
            </a:solidFill>
            <a:round/>
            <a:headEnd/>
            <a:tailEnd/>
          </a:ln>
        </p:spPr>
        <p:txBody>
          <a:bodyPr wrap="none" anchor="ctr"/>
          <a:lstStyle/>
          <a:p>
            <a:pPr algn="ctr" eaLnBrk="0" latinLnBrk="0" hangingPunct="0"/>
            <a:r>
              <a:rPr kumimoji="0" lang="en-US" altLang="ko-KR" dirty="0">
                <a:latin typeface="Arial" charset="0"/>
              </a:rPr>
              <a:t>UPSTREAM</a:t>
            </a:r>
          </a:p>
          <a:p>
            <a:pPr algn="ctr" eaLnBrk="0" latinLnBrk="0" hangingPunct="0"/>
            <a:r>
              <a:rPr kumimoji="0" lang="en-US" altLang="ko-KR" dirty="0">
                <a:latin typeface="Arial" charset="0"/>
              </a:rPr>
              <a:t>FAILURE</a:t>
            </a:r>
          </a:p>
        </p:txBody>
      </p:sp>
      <p:sp>
        <p:nvSpPr>
          <p:cNvPr id="8198" name="Oval 6"/>
          <p:cNvSpPr>
            <a:spLocks noChangeArrowheads="1"/>
          </p:cNvSpPr>
          <p:nvPr/>
        </p:nvSpPr>
        <p:spPr bwMode="auto">
          <a:xfrm>
            <a:off x="3733800" y="5486400"/>
            <a:ext cx="1447800" cy="1219200"/>
          </a:xfrm>
          <a:prstGeom prst="ellipse">
            <a:avLst/>
          </a:prstGeom>
          <a:solidFill>
            <a:schemeClr val="accent2"/>
          </a:solidFill>
          <a:ln w="9525">
            <a:solidFill>
              <a:schemeClr val="tx1"/>
            </a:solidFill>
            <a:round/>
            <a:headEnd/>
            <a:tailEnd/>
          </a:ln>
        </p:spPr>
        <p:txBody>
          <a:bodyPr wrap="none" anchor="ctr"/>
          <a:lstStyle/>
          <a:p>
            <a:pPr algn="ctr" eaLnBrk="0" latinLnBrk="0" hangingPunct="0"/>
            <a:r>
              <a:rPr kumimoji="0" lang="en-US" altLang="ko-KR" sz="1600" dirty="0" smtClean="0">
                <a:latin typeface="Arial" charset="0"/>
              </a:rPr>
              <a:t>STABILIZATION</a:t>
            </a:r>
            <a:endParaRPr kumimoji="0" lang="en-US" altLang="ko-KR" sz="1600" dirty="0">
              <a:latin typeface="Arial" charset="0"/>
            </a:endParaRPr>
          </a:p>
        </p:txBody>
      </p:sp>
      <p:grpSp>
        <p:nvGrpSpPr>
          <p:cNvPr id="2" name="Group 15"/>
          <p:cNvGrpSpPr>
            <a:grpSpLocks/>
          </p:cNvGrpSpPr>
          <p:nvPr/>
        </p:nvGrpSpPr>
        <p:grpSpPr bwMode="auto">
          <a:xfrm>
            <a:off x="2438400" y="3443288"/>
            <a:ext cx="3581400" cy="366712"/>
            <a:chOff x="1536" y="2169"/>
            <a:chExt cx="2256" cy="231"/>
          </a:xfrm>
        </p:grpSpPr>
        <p:cxnSp>
          <p:nvCxnSpPr>
            <p:cNvPr id="18447" name="AutoShape 7"/>
            <p:cNvCxnSpPr>
              <a:cxnSpLocks noChangeShapeType="1"/>
              <a:stCxn id="8196" idx="6"/>
              <a:endCxn id="8197" idx="2"/>
            </p:cNvCxnSpPr>
            <p:nvPr/>
          </p:nvCxnSpPr>
          <p:spPr bwMode="auto">
            <a:xfrm>
              <a:off x="1536" y="2400"/>
              <a:ext cx="2256" cy="0"/>
            </a:xfrm>
            <a:prstGeom prst="straightConnector1">
              <a:avLst/>
            </a:prstGeom>
            <a:noFill/>
            <a:ln w="19050">
              <a:solidFill>
                <a:schemeClr val="tx1"/>
              </a:solidFill>
              <a:round/>
              <a:headEnd/>
              <a:tailEnd type="triangle" w="lg" len="lg"/>
            </a:ln>
          </p:spPr>
        </p:cxnSp>
        <p:sp>
          <p:nvSpPr>
            <p:cNvPr id="18448" name="Text Box 8"/>
            <p:cNvSpPr txBox="1">
              <a:spLocks noChangeArrowheads="1"/>
            </p:cNvSpPr>
            <p:nvPr/>
          </p:nvSpPr>
          <p:spPr bwMode="auto">
            <a:xfrm>
              <a:off x="1724" y="2169"/>
              <a:ext cx="1780" cy="231"/>
            </a:xfrm>
            <a:prstGeom prst="rect">
              <a:avLst/>
            </a:prstGeom>
            <a:noFill/>
            <a:ln w="9525">
              <a:noFill/>
              <a:miter lim="800000"/>
              <a:headEnd/>
              <a:tailEnd/>
            </a:ln>
          </p:spPr>
          <p:txBody>
            <a:bodyPr wrap="none">
              <a:spAutoFit/>
            </a:bodyPr>
            <a:lstStyle/>
            <a:p>
              <a:pPr eaLnBrk="0" latinLnBrk="0" hangingPunct="0"/>
              <a:r>
                <a:rPr kumimoji="0" lang="en-US" altLang="ko-KR" dirty="0">
                  <a:latin typeface="Arial" charset="0"/>
                </a:rPr>
                <a:t>Missing or tentative inputs</a:t>
              </a:r>
            </a:p>
          </p:txBody>
        </p:sp>
      </p:grpSp>
      <p:cxnSp>
        <p:nvCxnSpPr>
          <p:cNvPr id="8201" name="AutoShape 9"/>
          <p:cNvCxnSpPr>
            <a:cxnSpLocks noChangeShapeType="1"/>
            <a:stCxn id="8197" idx="3"/>
            <a:endCxn id="8198" idx="7"/>
          </p:cNvCxnSpPr>
          <p:nvPr/>
        </p:nvCxnSpPr>
        <p:spPr bwMode="auto">
          <a:xfrm flipH="1">
            <a:off x="4968875" y="4241800"/>
            <a:ext cx="1263650" cy="1422400"/>
          </a:xfrm>
          <a:prstGeom prst="straightConnector1">
            <a:avLst/>
          </a:prstGeom>
          <a:noFill/>
          <a:ln w="19050">
            <a:solidFill>
              <a:schemeClr val="tx1"/>
            </a:solidFill>
            <a:round/>
            <a:headEnd/>
            <a:tailEnd type="triangle" w="lg" len="lg"/>
          </a:ln>
        </p:spPr>
      </p:cxnSp>
      <p:sp>
        <p:nvSpPr>
          <p:cNvPr id="8202" name="Text Box 10"/>
          <p:cNvSpPr txBox="1">
            <a:spLocks noChangeArrowheads="1"/>
          </p:cNvSpPr>
          <p:nvPr/>
        </p:nvSpPr>
        <p:spPr bwMode="auto">
          <a:xfrm rot="-2856156">
            <a:off x="4709319" y="4677569"/>
            <a:ext cx="1492250" cy="366712"/>
          </a:xfrm>
          <a:prstGeom prst="rect">
            <a:avLst/>
          </a:prstGeom>
          <a:noFill/>
          <a:ln w="9525">
            <a:noFill/>
            <a:miter lim="800000"/>
            <a:headEnd/>
            <a:tailEnd/>
          </a:ln>
        </p:spPr>
        <p:txBody>
          <a:bodyPr wrap="none">
            <a:spAutoFit/>
          </a:bodyPr>
          <a:lstStyle/>
          <a:p>
            <a:pPr eaLnBrk="0" latinLnBrk="0" hangingPunct="0"/>
            <a:r>
              <a:rPr kumimoji="0" lang="en-US" altLang="ko-KR" dirty="0">
                <a:latin typeface="Arial" charset="0"/>
              </a:rPr>
              <a:t>Failure heals</a:t>
            </a:r>
          </a:p>
        </p:txBody>
      </p:sp>
      <p:cxnSp>
        <p:nvCxnSpPr>
          <p:cNvPr id="8203" name="AutoShape 11"/>
          <p:cNvCxnSpPr>
            <a:cxnSpLocks noChangeShapeType="1"/>
            <a:stCxn id="8198" idx="6"/>
            <a:endCxn id="8197" idx="4"/>
          </p:cNvCxnSpPr>
          <p:nvPr/>
        </p:nvCxnSpPr>
        <p:spPr bwMode="auto">
          <a:xfrm flipV="1">
            <a:off x="5181600" y="4419600"/>
            <a:ext cx="1562100" cy="1676400"/>
          </a:xfrm>
          <a:prstGeom prst="straightConnector1">
            <a:avLst/>
          </a:prstGeom>
          <a:noFill/>
          <a:ln w="19050">
            <a:solidFill>
              <a:schemeClr val="tx1"/>
            </a:solidFill>
            <a:round/>
            <a:headEnd/>
            <a:tailEnd type="triangle" w="lg" len="lg"/>
          </a:ln>
        </p:spPr>
      </p:cxnSp>
      <p:sp>
        <p:nvSpPr>
          <p:cNvPr id="8204" name="Text Box 12"/>
          <p:cNvSpPr txBox="1">
            <a:spLocks noChangeArrowheads="1"/>
          </p:cNvSpPr>
          <p:nvPr/>
        </p:nvSpPr>
        <p:spPr bwMode="auto">
          <a:xfrm rot="-2834772">
            <a:off x="5144293" y="5110957"/>
            <a:ext cx="2176463" cy="641350"/>
          </a:xfrm>
          <a:prstGeom prst="rect">
            <a:avLst/>
          </a:prstGeom>
          <a:noFill/>
          <a:ln w="9525">
            <a:noFill/>
            <a:miter lim="800000"/>
            <a:headEnd/>
            <a:tailEnd/>
          </a:ln>
        </p:spPr>
        <p:txBody>
          <a:bodyPr>
            <a:spAutoFit/>
          </a:bodyPr>
          <a:lstStyle/>
          <a:p>
            <a:pPr eaLnBrk="0" latinLnBrk="0" hangingPunct="0"/>
            <a:r>
              <a:rPr kumimoji="0" lang="en-US" altLang="ko-KR" dirty="0">
                <a:latin typeface="Arial" charset="0"/>
              </a:rPr>
              <a:t>Another upstream failure in progress</a:t>
            </a:r>
          </a:p>
        </p:txBody>
      </p:sp>
      <p:cxnSp>
        <p:nvCxnSpPr>
          <p:cNvPr id="8205" name="AutoShape 13"/>
          <p:cNvCxnSpPr>
            <a:cxnSpLocks noChangeShapeType="1"/>
            <a:stCxn id="8198" idx="2"/>
            <a:endCxn id="8196" idx="5"/>
          </p:cNvCxnSpPr>
          <p:nvPr/>
        </p:nvCxnSpPr>
        <p:spPr bwMode="auto">
          <a:xfrm flipH="1" flipV="1">
            <a:off x="2236788" y="4241800"/>
            <a:ext cx="1497012" cy="1854200"/>
          </a:xfrm>
          <a:prstGeom prst="straightConnector1">
            <a:avLst/>
          </a:prstGeom>
          <a:noFill/>
          <a:ln w="19050">
            <a:solidFill>
              <a:schemeClr val="tx1"/>
            </a:solidFill>
            <a:round/>
            <a:headEnd/>
            <a:tailEnd type="triangle" w="lg" len="lg"/>
          </a:ln>
        </p:spPr>
      </p:cxnSp>
      <p:sp>
        <p:nvSpPr>
          <p:cNvPr id="8206" name="Text Box 14"/>
          <p:cNvSpPr txBox="1">
            <a:spLocks noChangeArrowheads="1"/>
          </p:cNvSpPr>
          <p:nvPr/>
        </p:nvSpPr>
        <p:spPr bwMode="auto">
          <a:xfrm rot="3018390">
            <a:off x="1892300" y="5118100"/>
            <a:ext cx="1885950" cy="641350"/>
          </a:xfrm>
          <a:prstGeom prst="rect">
            <a:avLst/>
          </a:prstGeom>
          <a:noFill/>
          <a:ln w="9525">
            <a:noFill/>
            <a:miter lim="800000"/>
            <a:headEnd/>
            <a:tailEnd/>
          </a:ln>
        </p:spPr>
        <p:txBody>
          <a:bodyPr wrap="none">
            <a:spAutoFit/>
          </a:bodyPr>
          <a:lstStyle/>
          <a:p>
            <a:pPr eaLnBrk="0" latinLnBrk="0" hangingPunct="0"/>
            <a:r>
              <a:rPr kumimoji="0" lang="en-US" altLang="ko-KR" dirty="0">
                <a:latin typeface="Arial" charset="0"/>
              </a:rPr>
              <a:t>Reconcile state</a:t>
            </a:r>
          </a:p>
          <a:p>
            <a:pPr eaLnBrk="0" latinLnBrk="0" hangingPunct="0"/>
            <a:r>
              <a:rPr kumimoji="0" lang="en-US" altLang="ko-KR" dirty="0">
                <a:latin typeface="Arial" charset="0"/>
              </a:rPr>
              <a:t>Corrected 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197"/>
                                        </p:tgtEl>
                                        <p:attrNameLst>
                                          <p:attrName>style.visibility</p:attrName>
                                        </p:attrNameLst>
                                      </p:cBhvr>
                                      <p:to>
                                        <p:strVal val="visible"/>
                                      </p:to>
                                    </p:set>
                                    <p:animEffect transition="in" filter="blinds(horizontal)">
                                      <p:cBhvr>
                                        <p:cTn id="16" dur="500"/>
                                        <p:tgtEl>
                                          <p:spTgt spid="819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202"/>
                                        </p:tgtEl>
                                        <p:attrNameLst>
                                          <p:attrName>style.visibility</p:attrName>
                                        </p:attrNameLst>
                                      </p:cBhvr>
                                      <p:to>
                                        <p:strVal val="visible"/>
                                      </p:to>
                                    </p:set>
                                    <p:animEffect transition="in" filter="blinds(horizontal)">
                                      <p:cBhvr>
                                        <p:cTn id="21" dur="500"/>
                                        <p:tgtEl>
                                          <p:spTgt spid="8202"/>
                                        </p:tgtEl>
                                      </p:cBhvr>
                                    </p:animEffect>
                                  </p:childTnLst>
                                </p:cTn>
                              </p:par>
                              <p:par>
                                <p:cTn id="22" presetID="3" presetClass="entr" presetSubtype="10" fill="hold" nodeType="withEffect">
                                  <p:stCondLst>
                                    <p:cond delay="0"/>
                                  </p:stCondLst>
                                  <p:childTnLst>
                                    <p:set>
                                      <p:cBhvr>
                                        <p:cTn id="23" dur="1" fill="hold">
                                          <p:stCondLst>
                                            <p:cond delay="0"/>
                                          </p:stCondLst>
                                        </p:cTn>
                                        <p:tgtEl>
                                          <p:spTgt spid="8201"/>
                                        </p:tgtEl>
                                        <p:attrNameLst>
                                          <p:attrName>style.visibility</p:attrName>
                                        </p:attrNameLst>
                                      </p:cBhvr>
                                      <p:to>
                                        <p:strVal val="visible"/>
                                      </p:to>
                                    </p:set>
                                    <p:animEffect transition="in" filter="blinds(horizontal)">
                                      <p:cBhvr>
                                        <p:cTn id="24" dur="500"/>
                                        <p:tgtEl>
                                          <p:spTgt spid="8201"/>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8198"/>
                                        </p:tgtEl>
                                        <p:attrNameLst>
                                          <p:attrName>style.visibility</p:attrName>
                                        </p:attrNameLst>
                                      </p:cBhvr>
                                      <p:to>
                                        <p:strVal val="visible"/>
                                      </p:to>
                                    </p:set>
                                    <p:animEffect transition="in" filter="blinds(horizontal)">
                                      <p:cBhvr>
                                        <p:cTn id="28" dur="500"/>
                                        <p:tgtEl>
                                          <p:spTgt spid="819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206"/>
                                        </p:tgtEl>
                                        <p:attrNameLst>
                                          <p:attrName>style.visibility</p:attrName>
                                        </p:attrNameLst>
                                      </p:cBhvr>
                                      <p:to>
                                        <p:strVal val="visible"/>
                                      </p:to>
                                    </p:set>
                                    <p:animEffect transition="in" filter="blinds(horizontal)">
                                      <p:cBhvr>
                                        <p:cTn id="33" dur="500"/>
                                        <p:tgtEl>
                                          <p:spTgt spid="8206"/>
                                        </p:tgtEl>
                                      </p:cBhvr>
                                    </p:animEffect>
                                  </p:childTnLst>
                                </p:cTn>
                              </p:par>
                              <p:par>
                                <p:cTn id="34" presetID="3" presetClass="entr" presetSubtype="10" fill="hold" nodeType="withEffect">
                                  <p:stCondLst>
                                    <p:cond delay="0"/>
                                  </p:stCondLst>
                                  <p:childTnLst>
                                    <p:set>
                                      <p:cBhvr>
                                        <p:cTn id="35" dur="1" fill="hold">
                                          <p:stCondLst>
                                            <p:cond delay="0"/>
                                          </p:stCondLst>
                                        </p:cTn>
                                        <p:tgtEl>
                                          <p:spTgt spid="8205"/>
                                        </p:tgtEl>
                                        <p:attrNameLst>
                                          <p:attrName>style.visibility</p:attrName>
                                        </p:attrNameLst>
                                      </p:cBhvr>
                                      <p:to>
                                        <p:strVal val="visible"/>
                                      </p:to>
                                    </p:set>
                                    <p:animEffect transition="in" filter="blinds(horizontal)">
                                      <p:cBhvr>
                                        <p:cTn id="36" dur="500"/>
                                        <p:tgtEl>
                                          <p:spTgt spid="820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203"/>
                                        </p:tgtEl>
                                        <p:attrNameLst>
                                          <p:attrName>style.visibility</p:attrName>
                                        </p:attrNameLst>
                                      </p:cBhvr>
                                      <p:to>
                                        <p:strVal val="visible"/>
                                      </p:to>
                                    </p:set>
                                    <p:animEffect transition="in" filter="blinds(horizontal)">
                                      <p:cBhvr>
                                        <p:cTn id="41" dur="500"/>
                                        <p:tgtEl>
                                          <p:spTgt spid="820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8204"/>
                                        </p:tgtEl>
                                        <p:attrNameLst>
                                          <p:attrName>style.visibility</p:attrName>
                                        </p:attrNameLst>
                                      </p:cBhvr>
                                      <p:to>
                                        <p:strVal val="visible"/>
                                      </p:to>
                                    </p:set>
                                    <p:animEffect transition="in" filter="blinds(horizontal)">
                                      <p:cBhvr>
                                        <p:cTn id="44"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8197" grpId="0" animBg="1"/>
      <p:bldP spid="8198" grpId="0" animBg="1"/>
      <p:bldP spid="8202" grpId="0"/>
      <p:bldP spid="8204" grpId="0"/>
      <p:bldP spid="82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endParaRPr lang="en-US" altLang="ko-KR" dirty="0"/>
          </a:p>
          <a:p>
            <a:endParaRPr lang="en-US" altLang="ko-KR" dirty="0"/>
          </a:p>
          <a:p>
            <a:r>
              <a:rPr lang="en-US" altLang="ko-KR" b="1" dirty="0"/>
              <a:t>Network Computing Lab.</a:t>
            </a:r>
          </a:p>
          <a:p>
            <a:r>
              <a:rPr lang="en-US" altLang="ko-KR" b="1" dirty="0"/>
              <a:t>KAIST</a:t>
            </a:r>
          </a:p>
          <a:p>
            <a:endParaRPr lang="en-US" altLang="ko-KR" b="1" dirty="0"/>
          </a:p>
        </p:txBody>
      </p:sp>
      <p:sp>
        <p:nvSpPr>
          <p:cNvPr id="19459" name="Rectangle 2"/>
          <p:cNvSpPr>
            <a:spLocks noGrp="1" noChangeArrowheads="1"/>
          </p:cNvSpPr>
          <p:nvPr>
            <p:ph type="title"/>
          </p:nvPr>
        </p:nvSpPr>
        <p:spPr/>
        <p:txBody>
          <a:bodyPr/>
          <a:lstStyle/>
          <a:p>
            <a:pPr eaLnBrk="1" hangingPunct="1"/>
            <a:r>
              <a:rPr lang="en-US" altLang="ko-KR" sz="3800" dirty="0" smtClean="0"/>
              <a:t>Fault-Tolerance Approach : STABLE </a:t>
            </a:r>
          </a:p>
        </p:txBody>
      </p:sp>
      <p:sp>
        <p:nvSpPr>
          <p:cNvPr id="19460" name="Rectangle 3"/>
          <p:cNvSpPr>
            <a:spLocks noGrp="1" noChangeArrowheads="1"/>
          </p:cNvSpPr>
          <p:nvPr>
            <p:ph type="body" idx="1"/>
          </p:nvPr>
        </p:nvSpPr>
        <p:spPr>
          <a:xfrm>
            <a:off x="250825" y="1557338"/>
            <a:ext cx="8507413" cy="4530725"/>
          </a:xfrm>
        </p:spPr>
        <p:txBody>
          <a:bodyPr/>
          <a:lstStyle/>
          <a:p>
            <a:pPr eaLnBrk="1" hangingPunct="1"/>
            <a:r>
              <a:rPr lang="en-US" altLang="ko-KR" sz="2800" dirty="0" smtClean="0"/>
              <a:t>Only need to keep consistency among replicas</a:t>
            </a:r>
          </a:p>
          <a:p>
            <a:pPr lvl="1" eaLnBrk="1" hangingPunct="1"/>
            <a:r>
              <a:rPr lang="en-US" altLang="ko-KR" i="1" dirty="0" smtClean="0"/>
              <a:t>Deterministic operators</a:t>
            </a:r>
          </a:p>
          <a:p>
            <a:pPr lvl="1" eaLnBrk="1" hangingPunct="1"/>
            <a:r>
              <a:rPr lang="en-US" altLang="ko-KR" dirty="0" smtClean="0"/>
              <a:t>SUNION</a:t>
            </a:r>
          </a:p>
        </p:txBody>
      </p:sp>
      <p:cxnSp>
        <p:nvCxnSpPr>
          <p:cNvPr id="19461" name="AutoShape 5"/>
          <p:cNvCxnSpPr>
            <a:cxnSpLocks noChangeShapeType="1"/>
          </p:cNvCxnSpPr>
          <p:nvPr/>
        </p:nvCxnSpPr>
        <p:spPr bwMode="auto">
          <a:xfrm>
            <a:off x="976313" y="4167188"/>
            <a:ext cx="2012950" cy="928687"/>
          </a:xfrm>
          <a:prstGeom prst="straightConnector1">
            <a:avLst/>
          </a:prstGeom>
          <a:noFill/>
          <a:ln w="9525">
            <a:solidFill>
              <a:srgbClr val="800080"/>
            </a:solidFill>
            <a:round/>
            <a:headEnd/>
            <a:tailEnd type="triangle" w="med" len="med"/>
          </a:ln>
        </p:spPr>
      </p:cxnSp>
      <p:cxnSp>
        <p:nvCxnSpPr>
          <p:cNvPr id="25606" name="AutoShape 6"/>
          <p:cNvCxnSpPr>
            <a:cxnSpLocks noChangeShapeType="1"/>
          </p:cNvCxnSpPr>
          <p:nvPr/>
        </p:nvCxnSpPr>
        <p:spPr bwMode="auto">
          <a:xfrm>
            <a:off x="976313" y="4316413"/>
            <a:ext cx="2012950" cy="928687"/>
          </a:xfrm>
          <a:prstGeom prst="straightConnector1">
            <a:avLst/>
          </a:prstGeom>
          <a:noFill/>
          <a:ln w="9525">
            <a:solidFill>
              <a:srgbClr val="800080"/>
            </a:solidFill>
            <a:round/>
            <a:headEnd/>
            <a:tailEnd type="triangle" w="med" len="med"/>
          </a:ln>
        </p:spPr>
      </p:cxnSp>
      <p:sp>
        <p:nvSpPr>
          <p:cNvPr id="19463" name="Oval 30"/>
          <p:cNvSpPr>
            <a:spLocks noChangeArrowheads="1"/>
          </p:cNvSpPr>
          <p:nvPr/>
        </p:nvSpPr>
        <p:spPr bwMode="auto">
          <a:xfrm>
            <a:off x="873125" y="4065588"/>
            <a:ext cx="111125" cy="107950"/>
          </a:xfrm>
          <a:prstGeom prst="ellipse">
            <a:avLst/>
          </a:prstGeom>
          <a:solidFill>
            <a:srgbClr val="000000"/>
          </a:solidFill>
          <a:ln w="9525">
            <a:solidFill>
              <a:schemeClr val="tx1"/>
            </a:solidFill>
            <a:round/>
            <a:headEnd/>
            <a:tailEnd/>
          </a:ln>
        </p:spPr>
        <p:txBody>
          <a:bodyPr wrap="none" anchor="ctr"/>
          <a:lstStyle/>
          <a:p>
            <a:endParaRPr lang="en-US" dirty="0"/>
          </a:p>
        </p:txBody>
      </p:sp>
      <p:sp>
        <p:nvSpPr>
          <p:cNvPr id="19464" name="Oval 31"/>
          <p:cNvSpPr>
            <a:spLocks noChangeArrowheads="1"/>
          </p:cNvSpPr>
          <p:nvPr/>
        </p:nvSpPr>
        <p:spPr bwMode="auto">
          <a:xfrm>
            <a:off x="873125" y="4268788"/>
            <a:ext cx="111125" cy="109537"/>
          </a:xfrm>
          <a:prstGeom prst="ellipse">
            <a:avLst/>
          </a:prstGeom>
          <a:solidFill>
            <a:srgbClr val="000000"/>
          </a:solidFill>
          <a:ln w="9525">
            <a:solidFill>
              <a:schemeClr val="tx1"/>
            </a:solidFill>
            <a:round/>
            <a:headEnd/>
            <a:tailEnd/>
          </a:ln>
        </p:spPr>
        <p:txBody>
          <a:bodyPr wrap="none" anchor="ctr"/>
          <a:lstStyle/>
          <a:p>
            <a:endParaRPr lang="en-US" dirty="0"/>
          </a:p>
        </p:txBody>
      </p:sp>
      <p:sp>
        <p:nvSpPr>
          <p:cNvPr id="19465" name="Text Box 32"/>
          <p:cNvSpPr txBox="1">
            <a:spLocks noChangeArrowheads="1"/>
          </p:cNvSpPr>
          <p:nvPr/>
        </p:nvSpPr>
        <p:spPr bwMode="auto">
          <a:xfrm>
            <a:off x="611188" y="3962400"/>
            <a:ext cx="382587" cy="366713"/>
          </a:xfrm>
          <a:prstGeom prst="rect">
            <a:avLst/>
          </a:prstGeom>
          <a:noFill/>
          <a:ln w="9525">
            <a:noFill/>
            <a:miter lim="800000"/>
            <a:headEnd/>
            <a:tailEnd/>
          </a:ln>
        </p:spPr>
        <p:txBody>
          <a:bodyPr wrap="none">
            <a:spAutoFit/>
          </a:bodyPr>
          <a:lstStyle/>
          <a:p>
            <a:pPr eaLnBrk="0" latinLnBrk="0" hangingPunct="0"/>
            <a:r>
              <a:rPr kumimoji="0" lang="en-US" altLang="ko-KR" dirty="0">
                <a:latin typeface="Arial" charset="0"/>
              </a:rPr>
              <a:t>s</a:t>
            </a:r>
            <a:r>
              <a:rPr kumimoji="0" lang="en-US" altLang="ko-KR" baseline="-25000" dirty="0">
                <a:latin typeface="Arial" charset="0"/>
              </a:rPr>
              <a:t>1</a:t>
            </a:r>
          </a:p>
        </p:txBody>
      </p:sp>
      <p:sp>
        <p:nvSpPr>
          <p:cNvPr id="25633" name="Text Box 33"/>
          <p:cNvSpPr txBox="1">
            <a:spLocks noChangeArrowheads="1"/>
          </p:cNvSpPr>
          <p:nvPr/>
        </p:nvSpPr>
        <p:spPr bwMode="auto">
          <a:xfrm>
            <a:off x="617538" y="4197350"/>
            <a:ext cx="382587" cy="366713"/>
          </a:xfrm>
          <a:prstGeom prst="rect">
            <a:avLst/>
          </a:prstGeom>
          <a:noFill/>
          <a:ln w="9525">
            <a:noFill/>
            <a:miter lim="800000"/>
            <a:headEnd/>
            <a:tailEnd/>
          </a:ln>
        </p:spPr>
        <p:txBody>
          <a:bodyPr wrap="none">
            <a:spAutoFit/>
          </a:bodyPr>
          <a:lstStyle/>
          <a:p>
            <a:pPr eaLnBrk="0" latinLnBrk="0" hangingPunct="0"/>
            <a:r>
              <a:rPr kumimoji="0" lang="en-US" altLang="ko-KR" dirty="0">
                <a:latin typeface="Arial" charset="0"/>
              </a:rPr>
              <a:t>s</a:t>
            </a:r>
            <a:r>
              <a:rPr kumimoji="0" lang="en-US" altLang="ko-KR" baseline="-25000" dirty="0">
                <a:latin typeface="Arial" charset="0"/>
              </a:rPr>
              <a:t>2</a:t>
            </a:r>
          </a:p>
        </p:txBody>
      </p:sp>
      <p:sp>
        <p:nvSpPr>
          <p:cNvPr id="19467" name="Text Box 34"/>
          <p:cNvSpPr txBox="1">
            <a:spLocks noChangeArrowheads="1"/>
          </p:cNvSpPr>
          <p:nvPr/>
        </p:nvSpPr>
        <p:spPr bwMode="auto">
          <a:xfrm>
            <a:off x="2919413" y="3429000"/>
            <a:ext cx="741362" cy="304800"/>
          </a:xfrm>
          <a:prstGeom prst="rect">
            <a:avLst/>
          </a:prstGeom>
          <a:noFill/>
          <a:ln w="9525">
            <a:noFill/>
            <a:miter lim="800000"/>
            <a:headEnd/>
            <a:tailEnd/>
          </a:ln>
        </p:spPr>
        <p:txBody>
          <a:bodyPr wrap="none" lIns="0" tIns="0" rIns="0" bIns="0">
            <a:spAutoFit/>
          </a:bodyPr>
          <a:lstStyle/>
          <a:p>
            <a:pPr latinLnBrk="0" hangingPunct="0">
              <a:buClr>
                <a:srgbClr val="000000"/>
              </a:buClr>
              <a:buSzPct val="45000"/>
              <a:buFont typeface="StarSymbol" charset="0"/>
              <a:buNone/>
              <a:tabLst>
                <a:tab pos="723900" algn="l"/>
              </a:tabLst>
            </a:pPr>
            <a:r>
              <a:rPr kumimoji="0" lang="en-GB" sz="2000" dirty="0">
                <a:solidFill>
                  <a:srgbClr val="000000"/>
                </a:solidFill>
                <a:latin typeface="Nimbus Roman No9 L" pitchFamily="16" charset="0"/>
              </a:rPr>
              <a:t>Node 1</a:t>
            </a:r>
          </a:p>
        </p:txBody>
      </p:sp>
      <p:sp>
        <p:nvSpPr>
          <p:cNvPr id="19468" name="Rectangle 35"/>
          <p:cNvSpPr>
            <a:spLocks noChangeArrowheads="1"/>
          </p:cNvSpPr>
          <p:nvPr/>
        </p:nvSpPr>
        <p:spPr bwMode="auto">
          <a:xfrm>
            <a:off x="2886075" y="3700463"/>
            <a:ext cx="2490788" cy="650875"/>
          </a:xfrm>
          <a:prstGeom prst="rect">
            <a:avLst/>
          </a:prstGeom>
          <a:noFill/>
          <a:ln w="9525">
            <a:solidFill>
              <a:schemeClr val="tx1"/>
            </a:solidFill>
            <a:miter lim="800000"/>
            <a:headEnd/>
            <a:tailEnd/>
          </a:ln>
        </p:spPr>
        <p:txBody>
          <a:bodyPr wrap="none" anchor="ctr"/>
          <a:lstStyle/>
          <a:p>
            <a:endParaRPr lang="en-US" dirty="0"/>
          </a:p>
        </p:txBody>
      </p:sp>
      <p:sp>
        <p:nvSpPr>
          <p:cNvPr id="19469" name="Rectangle 36"/>
          <p:cNvSpPr>
            <a:spLocks noChangeArrowheads="1"/>
          </p:cNvSpPr>
          <p:nvPr/>
        </p:nvSpPr>
        <p:spPr bwMode="auto">
          <a:xfrm>
            <a:off x="2989263" y="3835400"/>
            <a:ext cx="55562" cy="107950"/>
          </a:xfrm>
          <a:prstGeom prst="rect">
            <a:avLst/>
          </a:prstGeom>
          <a:noFill/>
          <a:ln w="9525">
            <a:solidFill>
              <a:schemeClr val="tx1"/>
            </a:solidFill>
            <a:miter lim="800000"/>
            <a:headEnd/>
            <a:tailEnd/>
          </a:ln>
        </p:spPr>
        <p:txBody>
          <a:bodyPr wrap="none" anchor="ctr"/>
          <a:lstStyle/>
          <a:p>
            <a:endParaRPr lang="en-US" dirty="0"/>
          </a:p>
        </p:txBody>
      </p:sp>
      <p:sp>
        <p:nvSpPr>
          <p:cNvPr id="19470" name="Rectangle 37"/>
          <p:cNvSpPr>
            <a:spLocks noChangeArrowheads="1"/>
          </p:cNvSpPr>
          <p:nvPr/>
        </p:nvSpPr>
        <p:spPr bwMode="auto">
          <a:xfrm>
            <a:off x="3044825" y="3835400"/>
            <a:ext cx="55563" cy="107950"/>
          </a:xfrm>
          <a:prstGeom prst="rect">
            <a:avLst/>
          </a:prstGeom>
          <a:noFill/>
          <a:ln w="9525">
            <a:solidFill>
              <a:schemeClr val="tx1"/>
            </a:solidFill>
            <a:miter lim="800000"/>
            <a:headEnd/>
            <a:tailEnd/>
          </a:ln>
        </p:spPr>
        <p:txBody>
          <a:bodyPr wrap="none" anchor="ctr"/>
          <a:lstStyle/>
          <a:p>
            <a:endParaRPr lang="en-US" dirty="0"/>
          </a:p>
        </p:txBody>
      </p:sp>
      <p:sp>
        <p:nvSpPr>
          <p:cNvPr id="19471" name="Rectangle 38"/>
          <p:cNvSpPr>
            <a:spLocks noChangeArrowheads="1"/>
          </p:cNvSpPr>
          <p:nvPr/>
        </p:nvSpPr>
        <p:spPr bwMode="auto">
          <a:xfrm>
            <a:off x="3100388" y="3835400"/>
            <a:ext cx="55562" cy="107950"/>
          </a:xfrm>
          <a:prstGeom prst="rect">
            <a:avLst/>
          </a:prstGeom>
          <a:noFill/>
          <a:ln w="9525">
            <a:solidFill>
              <a:schemeClr val="tx1"/>
            </a:solidFill>
            <a:miter lim="800000"/>
            <a:headEnd/>
            <a:tailEnd/>
          </a:ln>
        </p:spPr>
        <p:txBody>
          <a:bodyPr wrap="none" anchor="ctr"/>
          <a:lstStyle/>
          <a:p>
            <a:endParaRPr lang="en-US" dirty="0"/>
          </a:p>
        </p:txBody>
      </p:sp>
      <p:sp>
        <p:nvSpPr>
          <p:cNvPr id="19472" name="Rectangle 39"/>
          <p:cNvSpPr>
            <a:spLocks noChangeArrowheads="1"/>
          </p:cNvSpPr>
          <p:nvPr/>
        </p:nvSpPr>
        <p:spPr bwMode="auto">
          <a:xfrm>
            <a:off x="3155950" y="3835400"/>
            <a:ext cx="53975" cy="107950"/>
          </a:xfrm>
          <a:prstGeom prst="rect">
            <a:avLst/>
          </a:prstGeom>
          <a:noFill/>
          <a:ln w="9525">
            <a:solidFill>
              <a:schemeClr val="tx1"/>
            </a:solidFill>
            <a:miter lim="800000"/>
            <a:headEnd/>
            <a:tailEnd/>
          </a:ln>
        </p:spPr>
        <p:txBody>
          <a:bodyPr wrap="none" anchor="ctr"/>
          <a:lstStyle/>
          <a:p>
            <a:endParaRPr lang="en-US" dirty="0"/>
          </a:p>
        </p:txBody>
      </p:sp>
      <p:sp>
        <p:nvSpPr>
          <p:cNvPr id="25640" name="Rectangle 40"/>
          <p:cNvSpPr>
            <a:spLocks noChangeArrowheads="1"/>
          </p:cNvSpPr>
          <p:nvPr/>
        </p:nvSpPr>
        <p:spPr bwMode="auto">
          <a:xfrm>
            <a:off x="3217863" y="3808413"/>
            <a:ext cx="1060450" cy="433387"/>
          </a:xfrm>
          <a:prstGeom prst="rect">
            <a:avLst/>
          </a:prstGeom>
          <a:noFill/>
          <a:ln w="9525">
            <a:solidFill>
              <a:schemeClr val="tx1"/>
            </a:solidFill>
            <a:miter lim="800000"/>
            <a:headEnd/>
            <a:tailEnd/>
          </a:ln>
        </p:spPr>
        <p:txBody>
          <a:bodyPr wrap="none" anchor="ctr"/>
          <a:lstStyle/>
          <a:p>
            <a:pPr algn="ctr" eaLnBrk="0" latinLnBrk="0" hangingPunct="0"/>
            <a:r>
              <a:rPr kumimoji="0" lang="en-US" altLang="ko-KR" sz="2000" dirty="0">
                <a:latin typeface="Arial" charset="0"/>
              </a:rPr>
              <a:t>SUNION</a:t>
            </a:r>
          </a:p>
        </p:txBody>
      </p:sp>
      <p:sp>
        <p:nvSpPr>
          <p:cNvPr id="19474" name="Rectangle 41"/>
          <p:cNvSpPr>
            <a:spLocks noChangeArrowheads="1"/>
          </p:cNvSpPr>
          <p:nvPr/>
        </p:nvSpPr>
        <p:spPr bwMode="auto">
          <a:xfrm>
            <a:off x="2989263" y="3998913"/>
            <a:ext cx="55562" cy="107950"/>
          </a:xfrm>
          <a:prstGeom prst="rect">
            <a:avLst/>
          </a:prstGeom>
          <a:noFill/>
          <a:ln w="9525">
            <a:solidFill>
              <a:schemeClr val="tx1"/>
            </a:solidFill>
            <a:miter lim="800000"/>
            <a:headEnd/>
            <a:tailEnd/>
          </a:ln>
        </p:spPr>
        <p:txBody>
          <a:bodyPr wrap="none" anchor="ctr"/>
          <a:lstStyle/>
          <a:p>
            <a:endParaRPr lang="en-US" dirty="0"/>
          </a:p>
        </p:txBody>
      </p:sp>
      <p:sp>
        <p:nvSpPr>
          <p:cNvPr id="19475" name="Rectangle 42"/>
          <p:cNvSpPr>
            <a:spLocks noChangeArrowheads="1"/>
          </p:cNvSpPr>
          <p:nvPr/>
        </p:nvSpPr>
        <p:spPr bwMode="auto">
          <a:xfrm>
            <a:off x="3044825" y="3998913"/>
            <a:ext cx="55563" cy="107950"/>
          </a:xfrm>
          <a:prstGeom prst="rect">
            <a:avLst/>
          </a:prstGeom>
          <a:noFill/>
          <a:ln w="9525">
            <a:solidFill>
              <a:schemeClr val="tx1"/>
            </a:solidFill>
            <a:miter lim="800000"/>
            <a:headEnd/>
            <a:tailEnd/>
          </a:ln>
        </p:spPr>
        <p:txBody>
          <a:bodyPr wrap="none" anchor="ctr"/>
          <a:lstStyle/>
          <a:p>
            <a:endParaRPr lang="en-US" dirty="0"/>
          </a:p>
        </p:txBody>
      </p:sp>
      <p:sp>
        <p:nvSpPr>
          <p:cNvPr id="19476" name="Rectangle 43"/>
          <p:cNvSpPr>
            <a:spLocks noChangeArrowheads="1"/>
          </p:cNvSpPr>
          <p:nvPr/>
        </p:nvSpPr>
        <p:spPr bwMode="auto">
          <a:xfrm>
            <a:off x="3100388" y="3998913"/>
            <a:ext cx="55562" cy="107950"/>
          </a:xfrm>
          <a:prstGeom prst="rect">
            <a:avLst/>
          </a:prstGeom>
          <a:noFill/>
          <a:ln w="9525">
            <a:solidFill>
              <a:schemeClr val="tx1"/>
            </a:solidFill>
            <a:miter lim="800000"/>
            <a:headEnd/>
            <a:tailEnd/>
          </a:ln>
        </p:spPr>
        <p:txBody>
          <a:bodyPr wrap="none" anchor="ctr"/>
          <a:lstStyle/>
          <a:p>
            <a:endParaRPr lang="en-US" dirty="0"/>
          </a:p>
        </p:txBody>
      </p:sp>
      <p:sp>
        <p:nvSpPr>
          <p:cNvPr id="19477" name="Rectangle 44"/>
          <p:cNvSpPr>
            <a:spLocks noChangeArrowheads="1"/>
          </p:cNvSpPr>
          <p:nvPr/>
        </p:nvSpPr>
        <p:spPr bwMode="auto">
          <a:xfrm>
            <a:off x="3155950" y="3998913"/>
            <a:ext cx="53975" cy="107950"/>
          </a:xfrm>
          <a:prstGeom prst="rect">
            <a:avLst/>
          </a:prstGeom>
          <a:noFill/>
          <a:ln w="9525">
            <a:solidFill>
              <a:schemeClr val="tx1"/>
            </a:solidFill>
            <a:miter lim="800000"/>
            <a:headEnd/>
            <a:tailEnd/>
          </a:ln>
        </p:spPr>
        <p:txBody>
          <a:bodyPr wrap="none" anchor="ctr"/>
          <a:lstStyle/>
          <a:p>
            <a:endParaRPr lang="en-US" dirty="0"/>
          </a:p>
        </p:txBody>
      </p:sp>
      <p:cxnSp>
        <p:nvCxnSpPr>
          <p:cNvPr id="19478" name="AutoShape 45"/>
          <p:cNvCxnSpPr>
            <a:cxnSpLocks noChangeShapeType="1"/>
            <a:stCxn id="25640" idx="3"/>
            <a:endCxn id="19480" idx="1"/>
          </p:cNvCxnSpPr>
          <p:nvPr/>
        </p:nvCxnSpPr>
        <p:spPr bwMode="auto">
          <a:xfrm>
            <a:off x="4278313" y="4025900"/>
            <a:ext cx="219075" cy="0"/>
          </a:xfrm>
          <a:prstGeom prst="straightConnector1">
            <a:avLst/>
          </a:prstGeom>
          <a:noFill/>
          <a:ln w="9525">
            <a:solidFill>
              <a:schemeClr val="tx1"/>
            </a:solidFill>
            <a:round/>
            <a:headEnd/>
            <a:tailEnd type="triangle" w="med" len="med"/>
          </a:ln>
        </p:spPr>
      </p:cxnSp>
      <p:sp>
        <p:nvSpPr>
          <p:cNvPr id="19479" name="Rectangle 46"/>
          <p:cNvSpPr>
            <a:spLocks noChangeArrowheads="1"/>
          </p:cNvSpPr>
          <p:nvPr/>
        </p:nvSpPr>
        <p:spPr bwMode="auto">
          <a:xfrm>
            <a:off x="4718050" y="3808413"/>
            <a:ext cx="331788" cy="433387"/>
          </a:xfrm>
          <a:prstGeom prst="rect">
            <a:avLst/>
          </a:prstGeom>
          <a:noFill/>
          <a:ln w="9525">
            <a:solidFill>
              <a:schemeClr val="tx1"/>
            </a:solidFill>
            <a:miter lim="800000"/>
            <a:headEnd/>
            <a:tailEnd/>
          </a:ln>
        </p:spPr>
        <p:txBody>
          <a:bodyPr wrap="none" anchor="ctr"/>
          <a:lstStyle/>
          <a:p>
            <a:pPr algn="ctr" eaLnBrk="0" latinLnBrk="0" hangingPunct="0"/>
            <a:r>
              <a:rPr kumimoji="0" lang="en-US" altLang="ko-KR" sz="2800" dirty="0">
                <a:latin typeface="Symbol" pitchFamily="18" charset="2"/>
              </a:rPr>
              <a:t>S</a:t>
            </a:r>
          </a:p>
        </p:txBody>
      </p:sp>
      <p:sp>
        <p:nvSpPr>
          <p:cNvPr id="19480" name="Rectangle 47"/>
          <p:cNvSpPr>
            <a:spLocks noChangeArrowheads="1"/>
          </p:cNvSpPr>
          <p:nvPr/>
        </p:nvSpPr>
        <p:spPr bwMode="auto">
          <a:xfrm>
            <a:off x="4497388" y="3971925"/>
            <a:ext cx="55562" cy="107950"/>
          </a:xfrm>
          <a:prstGeom prst="rect">
            <a:avLst/>
          </a:prstGeom>
          <a:noFill/>
          <a:ln w="9525">
            <a:solidFill>
              <a:schemeClr val="tx1"/>
            </a:solidFill>
            <a:miter lim="800000"/>
            <a:headEnd/>
            <a:tailEnd/>
          </a:ln>
        </p:spPr>
        <p:txBody>
          <a:bodyPr wrap="none" anchor="ctr"/>
          <a:lstStyle/>
          <a:p>
            <a:endParaRPr lang="en-US" dirty="0"/>
          </a:p>
        </p:txBody>
      </p:sp>
      <p:sp>
        <p:nvSpPr>
          <p:cNvPr id="19481" name="Rectangle 48"/>
          <p:cNvSpPr>
            <a:spLocks noChangeArrowheads="1"/>
          </p:cNvSpPr>
          <p:nvPr/>
        </p:nvSpPr>
        <p:spPr bwMode="auto">
          <a:xfrm>
            <a:off x="4552950" y="3971925"/>
            <a:ext cx="55563" cy="107950"/>
          </a:xfrm>
          <a:prstGeom prst="rect">
            <a:avLst/>
          </a:prstGeom>
          <a:noFill/>
          <a:ln w="9525">
            <a:solidFill>
              <a:schemeClr val="tx1"/>
            </a:solidFill>
            <a:miter lim="800000"/>
            <a:headEnd/>
            <a:tailEnd/>
          </a:ln>
        </p:spPr>
        <p:txBody>
          <a:bodyPr wrap="none" anchor="ctr"/>
          <a:lstStyle/>
          <a:p>
            <a:endParaRPr lang="en-US" dirty="0"/>
          </a:p>
        </p:txBody>
      </p:sp>
      <p:sp>
        <p:nvSpPr>
          <p:cNvPr id="19482" name="Rectangle 49"/>
          <p:cNvSpPr>
            <a:spLocks noChangeArrowheads="1"/>
          </p:cNvSpPr>
          <p:nvPr/>
        </p:nvSpPr>
        <p:spPr bwMode="auto">
          <a:xfrm>
            <a:off x="4608513" y="3971925"/>
            <a:ext cx="53975" cy="107950"/>
          </a:xfrm>
          <a:prstGeom prst="rect">
            <a:avLst/>
          </a:prstGeom>
          <a:noFill/>
          <a:ln w="9525">
            <a:solidFill>
              <a:schemeClr val="tx1"/>
            </a:solidFill>
            <a:miter lim="800000"/>
            <a:headEnd/>
            <a:tailEnd/>
          </a:ln>
        </p:spPr>
        <p:txBody>
          <a:bodyPr wrap="none" anchor="ctr"/>
          <a:lstStyle/>
          <a:p>
            <a:endParaRPr lang="en-US" dirty="0"/>
          </a:p>
        </p:txBody>
      </p:sp>
      <p:sp>
        <p:nvSpPr>
          <p:cNvPr id="19483" name="Rectangle 50"/>
          <p:cNvSpPr>
            <a:spLocks noChangeArrowheads="1"/>
          </p:cNvSpPr>
          <p:nvPr/>
        </p:nvSpPr>
        <p:spPr bwMode="auto">
          <a:xfrm>
            <a:off x="4662488" y="3971925"/>
            <a:ext cx="55562" cy="107950"/>
          </a:xfrm>
          <a:prstGeom prst="rect">
            <a:avLst/>
          </a:prstGeom>
          <a:noFill/>
          <a:ln w="9525">
            <a:solidFill>
              <a:schemeClr val="tx1"/>
            </a:solidFill>
            <a:miter lim="800000"/>
            <a:headEnd/>
            <a:tailEnd/>
          </a:ln>
        </p:spPr>
        <p:txBody>
          <a:bodyPr wrap="none" anchor="ctr"/>
          <a:lstStyle/>
          <a:p>
            <a:endParaRPr lang="en-US" dirty="0"/>
          </a:p>
        </p:txBody>
      </p:sp>
      <p:sp>
        <p:nvSpPr>
          <p:cNvPr id="19484" name="Rectangle 51"/>
          <p:cNvSpPr>
            <a:spLocks noChangeArrowheads="1"/>
          </p:cNvSpPr>
          <p:nvPr/>
        </p:nvSpPr>
        <p:spPr bwMode="auto">
          <a:xfrm>
            <a:off x="5049838" y="3971925"/>
            <a:ext cx="55562" cy="107950"/>
          </a:xfrm>
          <a:prstGeom prst="rect">
            <a:avLst/>
          </a:prstGeom>
          <a:noFill/>
          <a:ln w="9525">
            <a:solidFill>
              <a:schemeClr val="tx1"/>
            </a:solidFill>
            <a:miter lim="800000"/>
            <a:headEnd/>
            <a:tailEnd/>
          </a:ln>
        </p:spPr>
        <p:txBody>
          <a:bodyPr wrap="none" anchor="ctr"/>
          <a:lstStyle/>
          <a:p>
            <a:endParaRPr lang="en-US" dirty="0"/>
          </a:p>
        </p:txBody>
      </p:sp>
      <p:sp>
        <p:nvSpPr>
          <p:cNvPr id="19485" name="Rectangle 52"/>
          <p:cNvSpPr>
            <a:spLocks noChangeArrowheads="1"/>
          </p:cNvSpPr>
          <p:nvPr/>
        </p:nvSpPr>
        <p:spPr bwMode="auto">
          <a:xfrm>
            <a:off x="5105400" y="3971925"/>
            <a:ext cx="55563" cy="107950"/>
          </a:xfrm>
          <a:prstGeom prst="rect">
            <a:avLst/>
          </a:prstGeom>
          <a:noFill/>
          <a:ln w="9525">
            <a:solidFill>
              <a:schemeClr val="tx1"/>
            </a:solidFill>
            <a:miter lim="800000"/>
            <a:headEnd/>
            <a:tailEnd/>
          </a:ln>
        </p:spPr>
        <p:txBody>
          <a:bodyPr wrap="none" anchor="ctr"/>
          <a:lstStyle/>
          <a:p>
            <a:endParaRPr lang="en-US" dirty="0"/>
          </a:p>
        </p:txBody>
      </p:sp>
      <p:sp>
        <p:nvSpPr>
          <p:cNvPr id="19486" name="Rectangle 53"/>
          <p:cNvSpPr>
            <a:spLocks noChangeArrowheads="1"/>
          </p:cNvSpPr>
          <p:nvPr/>
        </p:nvSpPr>
        <p:spPr bwMode="auto">
          <a:xfrm>
            <a:off x="5160963" y="3971925"/>
            <a:ext cx="55562" cy="107950"/>
          </a:xfrm>
          <a:prstGeom prst="rect">
            <a:avLst/>
          </a:prstGeom>
          <a:noFill/>
          <a:ln w="9525">
            <a:solidFill>
              <a:schemeClr val="tx1"/>
            </a:solidFill>
            <a:miter lim="800000"/>
            <a:headEnd/>
            <a:tailEnd/>
          </a:ln>
        </p:spPr>
        <p:txBody>
          <a:bodyPr wrap="none" anchor="ctr"/>
          <a:lstStyle/>
          <a:p>
            <a:endParaRPr lang="en-US" dirty="0"/>
          </a:p>
        </p:txBody>
      </p:sp>
      <p:sp>
        <p:nvSpPr>
          <p:cNvPr id="19487" name="Rectangle 54"/>
          <p:cNvSpPr>
            <a:spLocks noChangeArrowheads="1"/>
          </p:cNvSpPr>
          <p:nvPr/>
        </p:nvSpPr>
        <p:spPr bwMode="auto">
          <a:xfrm>
            <a:off x="5216525" y="3971925"/>
            <a:ext cx="55563" cy="107950"/>
          </a:xfrm>
          <a:prstGeom prst="rect">
            <a:avLst/>
          </a:prstGeom>
          <a:noFill/>
          <a:ln w="9525">
            <a:solidFill>
              <a:schemeClr val="tx1"/>
            </a:solidFill>
            <a:miter lim="800000"/>
            <a:headEnd/>
            <a:tailEnd/>
          </a:ln>
        </p:spPr>
        <p:txBody>
          <a:bodyPr wrap="none" anchor="ctr"/>
          <a:lstStyle/>
          <a:p>
            <a:endParaRPr lang="en-US" dirty="0"/>
          </a:p>
        </p:txBody>
      </p:sp>
      <p:cxnSp>
        <p:nvCxnSpPr>
          <p:cNvPr id="25655" name="AutoShape 55"/>
          <p:cNvCxnSpPr>
            <a:cxnSpLocks noChangeShapeType="1"/>
            <a:stCxn id="19464" idx="6"/>
            <a:endCxn id="19474" idx="1"/>
          </p:cNvCxnSpPr>
          <p:nvPr/>
        </p:nvCxnSpPr>
        <p:spPr bwMode="auto">
          <a:xfrm flipV="1">
            <a:off x="984250" y="4052888"/>
            <a:ext cx="2005013" cy="271462"/>
          </a:xfrm>
          <a:prstGeom prst="straightConnector1">
            <a:avLst/>
          </a:prstGeom>
          <a:noFill/>
          <a:ln w="9525">
            <a:solidFill>
              <a:schemeClr val="tx1"/>
            </a:solidFill>
            <a:round/>
            <a:headEnd/>
            <a:tailEnd type="triangle" w="med" len="med"/>
          </a:ln>
        </p:spPr>
      </p:cxnSp>
      <p:cxnSp>
        <p:nvCxnSpPr>
          <p:cNvPr id="19489" name="AutoShape 56"/>
          <p:cNvCxnSpPr>
            <a:cxnSpLocks noChangeShapeType="1"/>
            <a:stCxn id="19463" idx="6"/>
            <a:endCxn id="19469" idx="1"/>
          </p:cNvCxnSpPr>
          <p:nvPr/>
        </p:nvCxnSpPr>
        <p:spPr bwMode="auto">
          <a:xfrm flipV="1">
            <a:off x="984250" y="3889375"/>
            <a:ext cx="2005013" cy="230188"/>
          </a:xfrm>
          <a:prstGeom prst="straightConnector1">
            <a:avLst/>
          </a:prstGeom>
          <a:noFill/>
          <a:ln w="9525">
            <a:solidFill>
              <a:schemeClr val="tx1"/>
            </a:solidFill>
            <a:round/>
            <a:headEnd/>
            <a:tailEnd type="triangle" w="med" len="med"/>
          </a:ln>
        </p:spPr>
      </p:cxnSp>
      <p:sp>
        <p:nvSpPr>
          <p:cNvPr id="25659" name="AutoShape 59"/>
          <p:cNvSpPr>
            <a:spLocks noChangeArrowheads="1"/>
          </p:cNvSpPr>
          <p:nvPr/>
        </p:nvSpPr>
        <p:spPr bwMode="auto">
          <a:xfrm>
            <a:off x="684213" y="3213100"/>
            <a:ext cx="1149350" cy="460375"/>
          </a:xfrm>
          <a:prstGeom prst="wedgeRectCallout">
            <a:avLst>
              <a:gd name="adj1" fmla="val 62569"/>
              <a:gd name="adj2" fmla="val 117241"/>
            </a:avLst>
          </a:prstGeom>
          <a:noFill/>
          <a:ln w="9525">
            <a:solidFill>
              <a:schemeClr val="tx1"/>
            </a:solidFill>
            <a:miter lim="800000"/>
            <a:headEnd/>
            <a:tailEnd/>
          </a:ln>
        </p:spPr>
        <p:txBody>
          <a:bodyPr/>
          <a:lstStyle/>
          <a:p>
            <a:pPr algn="ctr"/>
            <a:r>
              <a:rPr lang="en-US" altLang="ko-KR" sz="1200" b="1" dirty="0"/>
              <a:t>TCP connection</a:t>
            </a:r>
          </a:p>
        </p:txBody>
      </p:sp>
      <p:sp>
        <p:nvSpPr>
          <p:cNvPr id="19491" name="Text Box 81"/>
          <p:cNvSpPr txBox="1">
            <a:spLocks noChangeArrowheads="1"/>
          </p:cNvSpPr>
          <p:nvPr/>
        </p:nvSpPr>
        <p:spPr bwMode="auto">
          <a:xfrm>
            <a:off x="2952750" y="4637088"/>
            <a:ext cx="825500" cy="304800"/>
          </a:xfrm>
          <a:prstGeom prst="rect">
            <a:avLst/>
          </a:prstGeom>
          <a:noFill/>
          <a:ln w="9525">
            <a:noFill/>
            <a:miter lim="800000"/>
            <a:headEnd/>
            <a:tailEnd/>
          </a:ln>
        </p:spPr>
        <p:txBody>
          <a:bodyPr wrap="none" lIns="0" tIns="0" rIns="0" bIns="0">
            <a:spAutoFit/>
          </a:bodyPr>
          <a:lstStyle/>
          <a:p>
            <a:pPr latinLnBrk="0" hangingPunct="0">
              <a:buClr>
                <a:srgbClr val="000000"/>
              </a:buClr>
              <a:buSzPct val="45000"/>
              <a:buFont typeface="StarSymbol" charset="0"/>
              <a:buNone/>
              <a:tabLst>
                <a:tab pos="723900" algn="l"/>
              </a:tabLst>
            </a:pPr>
            <a:r>
              <a:rPr kumimoji="0" lang="en-GB" sz="2000" dirty="0">
                <a:solidFill>
                  <a:srgbClr val="CC00FF"/>
                </a:solidFill>
                <a:latin typeface="Nimbus Roman No9 L" pitchFamily="16" charset="0"/>
              </a:rPr>
              <a:t>Node 1</a:t>
            </a:r>
            <a:r>
              <a:rPr kumimoji="0" lang="en-GB" altLang="ko-KR" sz="2000" dirty="0">
                <a:solidFill>
                  <a:srgbClr val="CC00FF"/>
                </a:solidFill>
                <a:latin typeface="Nimbus Roman No9 L" pitchFamily="16" charset="0"/>
              </a:rPr>
              <a:t>’</a:t>
            </a:r>
            <a:endParaRPr kumimoji="0" lang="en-GB" sz="2000" dirty="0">
              <a:solidFill>
                <a:srgbClr val="CC00FF"/>
              </a:solidFill>
              <a:latin typeface="Nimbus Roman No9 L" pitchFamily="16" charset="0"/>
            </a:endParaRPr>
          </a:p>
        </p:txBody>
      </p:sp>
      <p:sp>
        <p:nvSpPr>
          <p:cNvPr id="19492" name="Rectangle 82"/>
          <p:cNvSpPr>
            <a:spLocks noChangeArrowheads="1"/>
          </p:cNvSpPr>
          <p:nvPr/>
        </p:nvSpPr>
        <p:spPr bwMode="auto">
          <a:xfrm>
            <a:off x="2919413" y="4908550"/>
            <a:ext cx="2490787" cy="650875"/>
          </a:xfrm>
          <a:prstGeom prst="rect">
            <a:avLst/>
          </a:prstGeom>
          <a:noFill/>
          <a:ln w="9525">
            <a:solidFill>
              <a:srgbClr val="CC66FF"/>
            </a:solidFill>
            <a:miter lim="800000"/>
            <a:headEnd/>
            <a:tailEnd/>
          </a:ln>
        </p:spPr>
        <p:txBody>
          <a:bodyPr wrap="none" anchor="ctr"/>
          <a:lstStyle/>
          <a:p>
            <a:endParaRPr lang="en-US" dirty="0"/>
          </a:p>
        </p:txBody>
      </p:sp>
      <p:sp>
        <p:nvSpPr>
          <p:cNvPr id="19493" name="Rectangle 83"/>
          <p:cNvSpPr>
            <a:spLocks noChangeArrowheads="1"/>
          </p:cNvSpPr>
          <p:nvPr/>
        </p:nvSpPr>
        <p:spPr bwMode="auto">
          <a:xfrm>
            <a:off x="3022600" y="5045075"/>
            <a:ext cx="55563" cy="107950"/>
          </a:xfrm>
          <a:prstGeom prst="rect">
            <a:avLst/>
          </a:prstGeom>
          <a:noFill/>
          <a:ln w="9525">
            <a:solidFill>
              <a:srgbClr val="CC66FF"/>
            </a:solidFill>
            <a:miter lim="800000"/>
            <a:headEnd/>
            <a:tailEnd/>
          </a:ln>
        </p:spPr>
        <p:txBody>
          <a:bodyPr wrap="none" anchor="ctr"/>
          <a:lstStyle/>
          <a:p>
            <a:endParaRPr lang="en-US" dirty="0"/>
          </a:p>
        </p:txBody>
      </p:sp>
      <p:sp>
        <p:nvSpPr>
          <p:cNvPr id="19494" name="Rectangle 84"/>
          <p:cNvSpPr>
            <a:spLocks noChangeArrowheads="1"/>
          </p:cNvSpPr>
          <p:nvPr/>
        </p:nvSpPr>
        <p:spPr bwMode="auto">
          <a:xfrm>
            <a:off x="3078163" y="5045075"/>
            <a:ext cx="55562" cy="107950"/>
          </a:xfrm>
          <a:prstGeom prst="rect">
            <a:avLst/>
          </a:prstGeom>
          <a:noFill/>
          <a:ln w="9525">
            <a:solidFill>
              <a:srgbClr val="CC66FF"/>
            </a:solidFill>
            <a:miter lim="800000"/>
            <a:headEnd/>
            <a:tailEnd/>
          </a:ln>
        </p:spPr>
        <p:txBody>
          <a:bodyPr wrap="none" anchor="ctr"/>
          <a:lstStyle/>
          <a:p>
            <a:endParaRPr lang="en-US" dirty="0"/>
          </a:p>
        </p:txBody>
      </p:sp>
      <p:sp>
        <p:nvSpPr>
          <p:cNvPr id="19495" name="Rectangle 85"/>
          <p:cNvSpPr>
            <a:spLocks noChangeArrowheads="1"/>
          </p:cNvSpPr>
          <p:nvPr/>
        </p:nvSpPr>
        <p:spPr bwMode="auto">
          <a:xfrm>
            <a:off x="3133725" y="5045075"/>
            <a:ext cx="55563" cy="107950"/>
          </a:xfrm>
          <a:prstGeom prst="rect">
            <a:avLst/>
          </a:prstGeom>
          <a:noFill/>
          <a:ln w="9525">
            <a:solidFill>
              <a:srgbClr val="CC66FF"/>
            </a:solidFill>
            <a:miter lim="800000"/>
            <a:headEnd/>
            <a:tailEnd/>
          </a:ln>
        </p:spPr>
        <p:txBody>
          <a:bodyPr wrap="none" anchor="ctr"/>
          <a:lstStyle/>
          <a:p>
            <a:endParaRPr lang="en-US" dirty="0"/>
          </a:p>
        </p:txBody>
      </p:sp>
      <p:sp>
        <p:nvSpPr>
          <p:cNvPr id="19496" name="Rectangle 86"/>
          <p:cNvSpPr>
            <a:spLocks noChangeArrowheads="1"/>
          </p:cNvSpPr>
          <p:nvPr/>
        </p:nvSpPr>
        <p:spPr bwMode="auto">
          <a:xfrm>
            <a:off x="3189288" y="5045075"/>
            <a:ext cx="55562" cy="107950"/>
          </a:xfrm>
          <a:prstGeom prst="rect">
            <a:avLst/>
          </a:prstGeom>
          <a:noFill/>
          <a:ln w="9525">
            <a:solidFill>
              <a:srgbClr val="CC66FF"/>
            </a:solidFill>
            <a:miter lim="800000"/>
            <a:headEnd/>
            <a:tailEnd/>
          </a:ln>
        </p:spPr>
        <p:txBody>
          <a:bodyPr wrap="none" anchor="ctr"/>
          <a:lstStyle/>
          <a:p>
            <a:endParaRPr lang="en-US" dirty="0"/>
          </a:p>
        </p:txBody>
      </p:sp>
      <p:sp>
        <p:nvSpPr>
          <p:cNvPr id="25687" name="Rectangle 87"/>
          <p:cNvSpPr>
            <a:spLocks noChangeArrowheads="1"/>
          </p:cNvSpPr>
          <p:nvPr/>
        </p:nvSpPr>
        <p:spPr bwMode="auto">
          <a:xfrm>
            <a:off x="3251200" y="5016500"/>
            <a:ext cx="1060450" cy="434975"/>
          </a:xfrm>
          <a:prstGeom prst="rect">
            <a:avLst/>
          </a:prstGeom>
          <a:noFill/>
          <a:ln w="9525">
            <a:solidFill>
              <a:srgbClr val="CC66FF"/>
            </a:solidFill>
            <a:miter lim="800000"/>
            <a:headEnd/>
            <a:tailEnd/>
          </a:ln>
        </p:spPr>
        <p:txBody>
          <a:bodyPr wrap="none" anchor="ctr"/>
          <a:lstStyle/>
          <a:p>
            <a:pPr algn="ctr" eaLnBrk="0" latinLnBrk="0" hangingPunct="0"/>
            <a:r>
              <a:rPr kumimoji="0" lang="en-US" altLang="ko-KR" sz="2000" dirty="0">
                <a:solidFill>
                  <a:srgbClr val="CC00FF"/>
                </a:solidFill>
                <a:latin typeface="Nimbus Roman No9 L" pitchFamily="16" charset="0"/>
              </a:rPr>
              <a:t>SUNION</a:t>
            </a:r>
          </a:p>
        </p:txBody>
      </p:sp>
      <p:sp>
        <p:nvSpPr>
          <p:cNvPr id="19498" name="Rectangle 88"/>
          <p:cNvSpPr>
            <a:spLocks noChangeArrowheads="1"/>
          </p:cNvSpPr>
          <p:nvPr/>
        </p:nvSpPr>
        <p:spPr bwMode="auto">
          <a:xfrm>
            <a:off x="3022600" y="5207000"/>
            <a:ext cx="55563" cy="107950"/>
          </a:xfrm>
          <a:prstGeom prst="rect">
            <a:avLst/>
          </a:prstGeom>
          <a:noFill/>
          <a:ln w="9525">
            <a:solidFill>
              <a:srgbClr val="CC66FF"/>
            </a:solidFill>
            <a:miter lim="800000"/>
            <a:headEnd/>
            <a:tailEnd/>
          </a:ln>
        </p:spPr>
        <p:txBody>
          <a:bodyPr wrap="none" anchor="ctr"/>
          <a:lstStyle/>
          <a:p>
            <a:endParaRPr lang="en-US" dirty="0"/>
          </a:p>
        </p:txBody>
      </p:sp>
      <p:sp>
        <p:nvSpPr>
          <p:cNvPr id="19499" name="Rectangle 89"/>
          <p:cNvSpPr>
            <a:spLocks noChangeArrowheads="1"/>
          </p:cNvSpPr>
          <p:nvPr/>
        </p:nvSpPr>
        <p:spPr bwMode="auto">
          <a:xfrm>
            <a:off x="3078163" y="5207000"/>
            <a:ext cx="55562" cy="107950"/>
          </a:xfrm>
          <a:prstGeom prst="rect">
            <a:avLst/>
          </a:prstGeom>
          <a:noFill/>
          <a:ln w="9525">
            <a:solidFill>
              <a:srgbClr val="CC66FF"/>
            </a:solidFill>
            <a:miter lim="800000"/>
            <a:headEnd/>
            <a:tailEnd/>
          </a:ln>
        </p:spPr>
        <p:txBody>
          <a:bodyPr wrap="none" anchor="ctr"/>
          <a:lstStyle/>
          <a:p>
            <a:endParaRPr lang="en-US" dirty="0"/>
          </a:p>
        </p:txBody>
      </p:sp>
      <p:sp>
        <p:nvSpPr>
          <p:cNvPr id="19500" name="Rectangle 90"/>
          <p:cNvSpPr>
            <a:spLocks noChangeArrowheads="1"/>
          </p:cNvSpPr>
          <p:nvPr/>
        </p:nvSpPr>
        <p:spPr bwMode="auto">
          <a:xfrm>
            <a:off x="3133725" y="5207000"/>
            <a:ext cx="55563" cy="107950"/>
          </a:xfrm>
          <a:prstGeom prst="rect">
            <a:avLst/>
          </a:prstGeom>
          <a:noFill/>
          <a:ln w="9525">
            <a:solidFill>
              <a:srgbClr val="CC66FF"/>
            </a:solidFill>
            <a:miter lim="800000"/>
            <a:headEnd/>
            <a:tailEnd/>
          </a:ln>
        </p:spPr>
        <p:txBody>
          <a:bodyPr wrap="none" anchor="ctr"/>
          <a:lstStyle/>
          <a:p>
            <a:endParaRPr lang="en-US" dirty="0"/>
          </a:p>
        </p:txBody>
      </p:sp>
      <p:sp>
        <p:nvSpPr>
          <p:cNvPr id="19501" name="Rectangle 91"/>
          <p:cNvSpPr>
            <a:spLocks noChangeArrowheads="1"/>
          </p:cNvSpPr>
          <p:nvPr/>
        </p:nvSpPr>
        <p:spPr bwMode="auto">
          <a:xfrm>
            <a:off x="3189288" y="5207000"/>
            <a:ext cx="55562" cy="107950"/>
          </a:xfrm>
          <a:prstGeom prst="rect">
            <a:avLst/>
          </a:prstGeom>
          <a:noFill/>
          <a:ln w="9525">
            <a:solidFill>
              <a:srgbClr val="CC66FF"/>
            </a:solidFill>
            <a:miter lim="800000"/>
            <a:headEnd/>
            <a:tailEnd/>
          </a:ln>
        </p:spPr>
        <p:txBody>
          <a:bodyPr wrap="none" anchor="ctr"/>
          <a:lstStyle/>
          <a:p>
            <a:endParaRPr lang="en-US" dirty="0"/>
          </a:p>
        </p:txBody>
      </p:sp>
      <p:cxnSp>
        <p:nvCxnSpPr>
          <p:cNvPr id="19502" name="AutoShape 92"/>
          <p:cNvCxnSpPr>
            <a:cxnSpLocks noChangeShapeType="1"/>
            <a:stCxn id="25687" idx="3"/>
            <a:endCxn id="19504" idx="1"/>
          </p:cNvCxnSpPr>
          <p:nvPr/>
        </p:nvCxnSpPr>
        <p:spPr bwMode="auto">
          <a:xfrm>
            <a:off x="4311650" y="5233988"/>
            <a:ext cx="219075" cy="0"/>
          </a:xfrm>
          <a:prstGeom prst="straightConnector1">
            <a:avLst/>
          </a:prstGeom>
          <a:noFill/>
          <a:ln w="9525">
            <a:solidFill>
              <a:srgbClr val="CC66FF"/>
            </a:solidFill>
            <a:round/>
            <a:headEnd/>
            <a:tailEnd type="triangle" w="med" len="med"/>
          </a:ln>
        </p:spPr>
      </p:cxnSp>
      <p:sp>
        <p:nvSpPr>
          <p:cNvPr id="19503" name="Rectangle 93"/>
          <p:cNvSpPr>
            <a:spLocks noChangeArrowheads="1"/>
          </p:cNvSpPr>
          <p:nvPr/>
        </p:nvSpPr>
        <p:spPr bwMode="auto">
          <a:xfrm>
            <a:off x="4751388" y="5016500"/>
            <a:ext cx="331787" cy="434975"/>
          </a:xfrm>
          <a:prstGeom prst="rect">
            <a:avLst/>
          </a:prstGeom>
          <a:noFill/>
          <a:ln w="9525">
            <a:solidFill>
              <a:srgbClr val="CC66FF"/>
            </a:solidFill>
            <a:miter lim="800000"/>
            <a:headEnd/>
            <a:tailEnd/>
          </a:ln>
        </p:spPr>
        <p:txBody>
          <a:bodyPr wrap="none" anchor="ctr"/>
          <a:lstStyle/>
          <a:p>
            <a:pPr algn="ctr" eaLnBrk="0" latinLnBrk="0" hangingPunct="0"/>
            <a:r>
              <a:rPr kumimoji="0" lang="en-US" altLang="ko-KR" sz="2800" dirty="0">
                <a:solidFill>
                  <a:srgbClr val="CC00FF"/>
                </a:solidFill>
                <a:latin typeface="Symbol" pitchFamily="18" charset="2"/>
              </a:rPr>
              <a:t>S</a:t>
            </a:r>
          </a:p>
        </p:txBody>
      </p:sp>
      <p:sp>
        <p:nvSpPr>
          <p:cNvPr id="19504" name="Rectangle 94"/>
          <p:cNvSpPr>
            <a:spLocks noChangeArrowheads="1"/>
          </p:cNvSpPr>
          <p:nvPr/>
        </p:nvSpPr>
        <p:spPr bwMode="auto">
          <a:xfrm>
            <a:off x="4530725" y="5180013"/>
            <a:ext cx="55563" cy="107950"/>
          </a:xfrm>
          <a:prstGeom prst="rect">
            <a:avLst/>
          </a:prstGeom>
          <a:noFill/>
          <a:ln w="9525">
            <a:solidFill>
              <a:srgbClr val="CC66FF"/>
            </a:solidFill>
            <a:miter lim="800000"/>
            <a:headEnd/>
            <a:tailEnd/>
          </a:ln>
        </p:spPr>
        <p:txBody>
          <a:bodyPr wrap="none" anchor="ctr"/>
          <a:lstStyle/>
          <a:p>
            <a:endParaRPr lang="en-US" dirty="0"/>
          </a:p>
        </p:txBody>
      </p:sp>
      <p:sp>
        <p:nvSpPr>
          <p:cNvPr id="19505" name="Rectangle 95"/>
          <p:cNvSpPr>
            <a:spLocks noChangeArrowheads="1"/>
          </p:cNvSpPr>
          <p:nvPr/>
        </p:nvSpPr>
        <p:spPr bwMode="auto">
          <a:xfrm>
            <a:off x="4586288" y="5180013"/>
            <a:ext cx="55562" cy="107950"/>
          </a:xfrm>
          <a:prstGeom prst="rect">
            <a:avLst/>
          </a:prstGeom>
          <a:noFill/>
          <a:ln w="9525">
            <a:solidFill>
              <a:srgbClr val="CC66FF"/>
            </a:solidFill>
            <a:miter lim="800000"/>
            <a:headEnd/>
            <a:tailEnd/>
          </a:ln>
        </p:spPr>
        <p:txBody>
          <a:bodyPr wrap="none" anchor="ctr"/>
          <a:lstStyle/>
          <a:p>
            <a:endParaRPr lang="en-US" dirty="0"/>
          </a:p>
        </p:txBody>
      </p:sp>
      <p:sp>
        <p:nvSpPr>
          <p:cNvPr id="19506" name="Rectangle 96"/>
          <p:cNvSpPr>
            <a:spLocks noChangeArrowheads="1"/>
          </p:cNvSpPr>
          <p:nvPr/>
        </p:nvSpPr>
        <p:spPr bwMode="auto">
          <a:xfrm>
            <a:off x="4641850" y="5180013"/>
            <a:ext cx="55563" cy="107950"/>
          </a:xfrm>
          <a:prstGeom prst="rect">
            <a:avLst/>
          </a:prstGeom>
          <a:noFill/>
          <a:ln w="9525">
            <a:solidFill>
              <a:srgbClr val="CC66FF"/>
            </a:solidFill>
            <a:miter lim="800000"/>
            <a:headEnd/>
            <a:tailEnd/>
          </a:ln>
        </p:spPr>
        <p:txBody>
          <a:bodyPr wrap="none" anchor="ctr"/>
          <a:lstStyle/>
          <a:p>
            <a:endParaRPr lang="en-US" dirty="0"/>
          </a:p>
        </p:txBody>
      </p:sp>
      <p:sp>
        <p:nvSpPr>
          <p:cNvPr id="19507" name="Rectangle 97"/>
          <p:cNvSpPr>
            <a:spLocks noChangeArrowheads="1"/>
          </p:cNvSpPr>
          <p:nvPr/>
        </p:nvSpPr>
        <p:spPr bwMode="auto">
          <a:xfrm>
            <a:off x="4697413" y="5180013"/>
            <a:ext cx="53975" cy="107950"/>
          </a:xfrm>
          <a:prstGeom prst="rect">
            <a:avLst/>
          </a:prstGeom>
          <a:noFill/>
          <a:ln w="9525">
            <a:solidFill>
              <a:srgbClr val="CC66FF"/>
            </a:solidFill>
            <a:miter lim="800000"/>
            <a:headEnd/>
            <a:tailEnd/>
          </a:ln>
        </p:spPr>
        <p:txBody>
          <a:bodyPr wrap="none" anchor="ctr"/>
          <a:lstStyle/>
          <a:p>
            <a:endParaRPr lang="en-US" dirty="0"/>
          </a:p>
        </p:txBody>
      </p:sp>
      <p:sp>
        <p:nvSpPr>
          <p:cNvPr id="19508" name="Rectangle 98"/>
          <p:cNvSpPr>
            <a:spLocks noChangeArrowheads="1"/>
          </p:cNvSpPr>
          <p:nvPr/>
        </p:nvSpPr>
        <p:spPr bwMode="auto">
          <a:xfrm>
            <a:off x="5083175" y="5180013"/>
            <a:ext cx="55563" cy="107950"/>
          </a:xfrm>
          <a:prstGeom prst="rect">
            <a:avLst/>
          </a:prstGeom>
          <a:noFill/>
          <a:ln w="9525">
            <a:solidFill>
              <a:srgbClr val="CC66FF"/>
            </a:solidFill>
            <a:miter lim="800000"/>
            <a:headEnd/>
            <a:tailEnd/>
          </a:ln>
        </p:spPr>
        <p:txBody>
          <a:bodyPr wrap="none" anchor="ctr"/>
          <a:lstStyle/>
          <a:p>
            <a:endParaRPr lang="en-US" dirty="0"/>
          </a:p>
        </p:txBody>
      </p:sp>
      <p:sp>
        <p:nvSpPr>
          <p:cNvPr id="19509" name="Rectangle 99"/>
          <p:cNvSpPr>
            <a:spLocks noChangeArrowheads="1"/>
          </p:cNvSpPr>
          <p:nvPr/>
        </p:nvSpPr>
        <p:spPr bwMode="auto">
          <a:xfrm>
            <a:off x="5138738" y="5180013"/>
            <a:ext cx="55562" cy="107950"/>
          </a:xfrm>
          <a:prstGeom prst="rect">
            <a:avLst/>
          </a:prstGeom>
          <a:noFill/>
          <a:ln w="9525">
            <a:solidFill>
              <a:srgbClr val="CC66FF"/>
            </a:solidFill>
            <a:miter lim="800000"/>
            <a:headEnd/>
            <a:tailEnd/>
          </a:ln>
        </p:spPr>
        <p:txBody>
          <a:bodyPr wrap="none" anchor="ctr"/>
          <a:lstStyle/>
          <a:p>
            <a:endParaRPr lang="en-US" dirty="0"/>
          </a:p>
        </p:txBody>
      </p:sp>
      <p:sp>
        <p:nvSpPr>
          <p:cNvPr id="19510" name="Rectangle 100"/>
          <p:cNvSpPr>
            <a:spLocks noChangeArrowheads="1"/>
          </p:cNvSpPr>
          <p:nvPr/>
        </p:nvSpPr>
        <p:spPr bwMode="auto">
          <a:xfrm>
            <a:off x="5194300" y="5180013"/>
            <a:ext cx="55563" cy="107950"/>
          </a:xfrm>
          <a:prstGeom prst="rect">
            <a:avLst/>
          </a:prstGeom>
          <a:noFill/>
          <a:ln w="9525">
            <a:solidFill>
              <a:srgbClr val="CC66FF"/>
            </a:solidFill>
            <a:miter lim="800000"/>
            <a:headEnd/>
            <a:tailEnd/>
          </a:ln>
        </p:spPr>
        <p:txBody>
          <a:bodyPr wrap="none" anchor="ctr"/>
          <a:lstStyle/>
          <a:p>
            <a:endParaRPr lang="en-US" dirty="0"/>
          </a:p>
        </p:txBody>
      </p:sp>
      <p:sp>
        <p:nvSpPr>
          <p:cNvPr id="19511" name="Rectangle 101"/>
          <p:cNvSpPr>
            <a:spLocks noChangeArrowheads="1"/>
          </p:cNvSpPr>
          <p:nvPr/>
        </p:nvSpPr>
        <p:spPr bwMode="auto">
          <a:xfrm>
            <a:off x="5249863" y="5180013"/>
            <a:ext cx="55562" cy="107950"/>
          </a:xfrm>
          <a:prstGeom prst="rect">
            <a:avLst/>
          </a:prstGeom>
          <a:noFill/>
          <a:ln w="9525">
            <a:solidFill>
              <a:srgbClr val="CC66FF"/>
            </a:solidFill>
            <a:miter lim="800000"/>
            <a:headEnd/>
            <a:tailEnd/>
          </a:ln>
        </p:spPr>
        <p:txBody>
          <a:bodyPr wrap="none" anchor="ctr"/>
          <a:lstStyle/>
          <a:p>
            <a:endParaRPr lang="en-US" dirty="0"/>
          </a:p>
        </p:txBody>
      </p:sp>
      <p:sp>
        <p:nvSpPr>
          <p:cNvPr id="19512" name="Oval 102"/>
          <p:cNvSpPr>
            <a:spLocks noChangeArrowheads="1"/>
          </p:cNvSpPr>
          <p:nvPr/>
        </p:nvSpPr>
        <p:spPr bwMode="auto">
          <a:xfrm>
            <a:off x="879475" y="4452938"/>
            <a:ext cx="111125" cy="109537"/>
          </a:xfrm>
          <a:prstGeom prst="ellipse">
            <a:avLst/>
          </a:prstGeom>
          <a:solidFill>
            <a:srgbClr val="000000"/>
          </a:solidFill>
          <a:ln w="9525">
            <a:solidFill>
              <a:schemeClr val="tx1"/>
            </a:solidFill>
            <a:round/>
            <a:headEnd/>
            <a:tailEnd/>
          </a:ln>
        </p:spPr>
        <p:txBody>
          <a:bodyPr wrap="none" anchor="ctr"/>
          <a:lstStyle/>
          <a:p>
            <a:endParaRPr lang="en-US" dirty="0"/>
          </a:p>
        </p:txBody>
      </p:sp>
      <p:grpSp>
        <p:nvGrpSpPr>
          <p:cNvPr id="2" name="Group 109"/>
          <p:cNvGrpSpPr>
            <a:grpSpLocks/>
          </p:cNvGrpSpPr>
          <p:nvPr/>
        </p:nvGrpSpPr>
        <p:grpSpPr bwMode="auto">
          <a:xfrm>
            <a:off x="2995613" y="4138613"/>
            <a:ext cx="220662" cy="107950"/>
            <a:chOff x="2509" y="2614"/>
            <a:chExt cx="192" cy="96"/>
          </a:xfrm>
        </p:grpSpPr>
        <p:sp>
          <p:nvSpPr>
            <p:cNvPr id="19523" name="Rectangle 105"/>
            <p:cNvSpPr>
              <a:spLocks noChangeArrowheads="1"/>
            </p:cNvSpPr>
            <p:nvPr/>
          </p:nvSpPr>
          <p:spPr bwMode="auto">
            <a:xfrm>
              <a:off x="2509" y="2614"/>
              <a:ext cx="48" cy="96"/>
            </a:xfrm>
            <a:prstGeom prst="rect">
              <a:avLst/>
            </a:prstGeom>
            <a:noFill/>
            <a:ln w="9525">
              <a:solidFill>
                <a:schemeClr val="tx1"/>
              </a:solidFill>
              <a:miter lim="800000"/>
              <a:headEnd/>
              <a:tailEnd/>
            </a:ln>
          </p:spPr>
          <p:txBody>
            <a:bodyPr wrap="none" anchor="ctr"/>
            <a:lstStyle/>
            <a:p>
              <a:endParaRPr lang="en-US" dirty="0"/>
            </a:p>
          </p:txBody>
        </p:sp>
        <p:sp>
          <p:nvSpPr>
            <p:cNvPr id="19524" name="Rectangle 106"/>
            <p:cNvSpPr>
              <a:spLocks noChangeArrowheads="1"/>
            </p:cNvSpPr>
            <p:nvPr/>
          </p:nvSpPr>
          <p:spPr bwMode="auto">
            <a:xfrm>
              <a:off x="2557" y="2614"/>
              <a:ext cx="48" cy="96"/>
            </a:xfrm>
            <a:prstGeom prst="rect">
              <a:avLst/>
            </a:prstGeom>
            <a:noFill/>
            <a:ln w="9525">
              <a:solidFill>
                <a:schemeClr val="tx1"/>
              </a:solidFill>
              <a:miter lim="800000"/>
              <a:headEnd/>
              <a:tailEnd/>
            </a:ln>
          </p:spPr>
          <p:txBody>
            <a:bodyPr wrap="none" anchor="ctr"/>
            <a:lstStyle/>
            <a:p>
              <a:endParaRPr lang="en-US" dirty="0"/>
            </a:p>
          </p:txBody>
        </p:sp>
        <p:sp>
          <p:nvSpPr>
            <p:cNvPr id="19525" name="Rectangle 107"/>
            <p:cNvSpPr>
              <a:spLocks noChangeArrowheads="1"/>
            </p:cNvSpPr>
            <p:nvPr/>
          </p:nvSpPr>
          <p:spPr bwMode="auto">
            <a:xfrm>
              <a:off x="2605" y="2614"/>
              <a:ext cx="48" cy="96"/>
            </a:xfrm>
            <a:prstGeom prst="rect">
              <a:avLst/>
            </a:prstGeom>
            <a:noFill/>
            <a:ln w="9525">
              <a:solidFill>
                <a:schemeClr val="tx1"/>
              </a:solidFill>
              <a:miter lim="800000"/>
              <a:headEnd/>
              <a:tailEnd/>
            </a:ln>
          </p:spPr>
          <p:txBody>
            <a:bodyPr wrap="none" anchor="ctr"/>
            <a:lstStyle/>
            <a:p>
              <a:endParaRPr lang="en-US" dirty="0"/>
            </a:p>
          </p:txBody>
        </p:sp>
        <p:sp>
          <p:nvSpPr>
            <p:cNvPr id="19526" name="Rectangle 108"/>
            <p:cNvSpPr>
              <a:spLocks noChangeArrowheads="1"/>
            </p:cNvSpPr>
            <p:nvPr/>
          </p:nvSpPr>
          <p:spPr bwMode="auto">
            <a:xfrm>
              <a:off x="2653" y="2614"/>
              <a:ext cx="48" cy="96"/>
            </a:xfrm>
            <a:prstGeom prst="rect">
              <a:avLst/>
            </a:prstGeom>
            <a:noFill/>
            <a:ln w="9525">
              <a:solidFill>
                <a:schemeClr val="tx1"/>
              </a:solidFill>
              <a:miter lim="800000"/>
              <a:headEnd/>
              <a:tailEnd/>
            </a:ln>
          </p:spPr>
          <p:txBody>
            <a:bodyPr wrap="none" anchor="ctr"/>
            <a:lstStyle/>
            <a:p>
              <a:endParaRPr lang="en-US" dirty="0"/>
            </a:p>
          </p:txBody>
        </p:sp>
      </p:grpSp>
      <p:sp>
        <p:nvSpPr>
          <p:cNvPr id="25710" name="Text Box 110"/>
          <p:cNvSpPr txBox="1">
            <a:spLocks noChangeArrowheads="1"/>
          </p:cNvSpPr>
          <p:nvPr/>
        </p:nvSpPr>
        <p:spPr bwMode="auto">
          <a:xfrm>
            <a:off x="617538" y="4503738"/>
            <a:ext cx="382587" cy="366712"/>
          </a:xfrm>
          <a:prstGeom prst="rect">
            <a:avLst/>
          </a:prstGeom>
          <a:noFill/>
          <a:ln w="9525">
            <a:noFill/>
            <a:miter lim="800000"/>
            <a:headEnd/>
            <a:tailEnd/>
          </a:ln>
        </p:spPr>
        <p:txBody>
          <a:bodyPr wrap="none">
            <a:spAutoFit/>
          </a:bodyPr>
          <a:lstStyle/>
          <a:p>
            <a:pPr eaLnBrk="0" latinLnBrk="0" hangingPunct="0"/>
            <a:r>
              <a:rPr kumimoji="0" lang="en-US" altLang="ko-KR" dirty="0">
                <a:latin typeface="Arial" charset="0"/>
              </a:rPr>
              <a:t>s</a:t>
            </a:r>
            <a:r>
              <a:rPr kumimoji="0" lang="en-US" altLang="ko-KR" baseline="-25000" dirty="0">
                <a:latin typeface="Arial" charset="0"/>
              </a:rPr>
              <a:t>3</a:t>
            </a:r>
          </a:p>
        </p:txBody>
      </p:sp>
      <p:cxnSp>
        <p:nvCxnSpPr>
          <p:cNvPr id="25711" name="AutoShape 111"/>
          <p:cNvCxnSpPr>
            <a:cxnSpLocks noChangeShapeType="1"/>
          </p:cNvCxnSpPr>
          <p:nvPr/>
        </p:nvCxnSpPr>
        <p:spPr bwMode="auto">
          <a:xfrm flipV="1">
            <a:off x="984250" y="4232275"/>
            <a:ext cx="2005013" cy="271463"/>
          </a:xfrm>
          <a:prstGeom prst="straightConnector1">
            <a:avLst/>
          </a:prstGeom>
          <a:noFill/>
          <a:ln w="9525">
            <a:solidFill>
              <a:schemeClr val="tx1"/>
            </a:solidFill>
            <a:round/>
            <a:headEnd/>
            <a:tailEnd type="triangle" w="med" len="med"/>
          </a:ln>
        </p:spPr>
      </p:cxnSp>
      <p:grpSp>
        <p:nvGrpSpPr>
          <p:cNvPr id="3" name="Group 116"/>
          <p:cNvGrpSpPr>
            <a:grpSpLocks/>
          </p:cNvGrpSpPr>
          <p:nvPr/>
        </p:nvGrpSpPr>
        <p:grpSpPr bwMode="auto">
          <a:xfrm>
            <a:off x="3022600" y="5345113"/>
            <a:ext cx="222250" cy="107950"/>
            <a:chOff x="2698" y="3689"/>
            <a:chExt cx="192" cy="96"/>
          </a:xfrm>
        </p:grpSpPr>
        <p:sp>
          <p:nvSpPr>
            <p:cNvPr id="19519" name="Rectangle 112"/>
            <p:cNvSpPr>
              <a:spLocks noChangeArrowheads="1"/>
            </p:cNvSpPr>
            <p:nvPr/>
          </p:nvSpPr>
          <p:spPr bwMode="auto">
            <a:xfrm>
              <a:off x="2698" y="3689"/>
              <a:ext cx="48" cy="96"/>
            </a:xfrm>
            <a:prstGeom prst="rect">
              <a:avLst/>
            </a:prstGeom>
            <a:noFill/>
            <a:ln w="9525">
              <a:solidFill>
                <a:srgbClr val="CC66FF"/>
              </a:solidFill>
              <a:miter lim="800000"/>
              <a:headEnd/>
              <a:tailEnd/>
            </a:ln>
          </p:spPr>
          <p:txBody>
            <a:bodyPr wrap="none" anchor="ctr"/>
            <a:lstStyle/>
            <a:p>
              <a:endParaRPr lang="en-US" dirty="0"/>
            </a:p>
          </p:txBody>
        </p:sp>
        <p:sp>
          <p:nvSpPr>
            <p:cNvPr id="19520" name="Rectangle 113"/>
            <p:cNvSpPr>
              <a:spLocks noChangeArrowheads="1"/>
            </p:cNvSpPr>
            <p:nvPr/>
          </p:nvSpPr>
          <p:spPr bwMode="auto">
            <a:xfrm>
              <a:off x="2746" y="3689"/>
              <a:ext cx="48" cy="96"/>
            </a:xfrm>
            <a:prstGeom prst="rect">
              <a:avLst/>
            </a:prstGeom>
            <a:noFill/>
            <a:ln w="9525">
              <a:solidFill>
                <a:srgbClr val="CC66FF"/>
              </a:solidFill>
              <a:miter lim="800000"/>
              <a:headEnd/>
              <a:tailEnd/>
            </a:ln>
          </p:spPr>
          <p:txBody>
            <a:bodyPr wrap="none" anchor="ctr"/>
            <a:lstStyle/>
            <a:p>
              <a:endParaRPr lang="en-US" dirty="0"/>
            </a:p>
          </p:txBody>
        </p:sp>
        <p:sp>
          <p:nvSpPr>
            <p:cNvPr id="19521" name="Rectangle 114"/>
            <p:cNvSpPr>
              <a:spLocks noChangeArrowheads="1"/>
            </p:cNvSpPr>
            <p:nvPr/>
          </p:nvSpPr>
          <p:spPr bwMode="auto">
            <a:xfrm>
              <a:off x="2794" y="3689"/>
              <a:ext cx="48" cy="96"/>
            </a:xfrm>
            <a:prstGeom prst="rect">
              <a:avLst/>
            </a:prstGeom>
            <a:noFill/>
            <a:ln w="9525">
              <a:solidFill>
                <a:srgbClr val="CC66FF"/>
              </a:solidFill>
              <a:miter lim="800000"/>
              <a:headEnd/>
              <a:tailEnd/>
            </a:ln>
          </p:spPr>
          <p:txBody>
            <a:bodyPr wrap="none" anchor="ctr"/>
            <a:lstStyle/>
            <a:p>
              <a:endParaRPr lang="en-US" dirty="0"/>
            </a:p>
          </p:txBody>
        </p:sp>
        <p:sp>
          <p:nvSpPr>
            <p:cNvPr id="19522" name="Rectangle 115"/>
            <p:cNvSpPr>
              <a:spLocks noChangeArrowheads="1"/>
            </p:cNvSpPr>
            <p:nvPr/>
          </p:nvSpPr>
          <p:spPr bwMode="auto">
            <a:xfrm>
              <a:off x="2842" y="3689"/>
              <a:ext cx="48" cy="96"/>
            </a:xfrm>
            <a:prstGeom prst="rect">
              <a:avLst/>
            </a:prstGeom>
            <a:noFill/>
            <a:ln w="9525">
              <a:solidFill>
                <a:srgbClr val="CC66FF"/>
              </a:solidFill>
              <a:miter lim="800000"/>
              <a:headEnd/>
              <a:tailEnd/>
            </a:ln>
          </p:spPr>
          <p:txBody>
            <a:bodyPr wrap="none" anchor="ctr"/>
            <a:lstStyle/>
            <a:p>
              <a:endParaRPr lang="en-US" dirty="0"/>
            </a:p>
          </p:txBody>
        </p:sp>
      </p:grpSp>
      <p:cxnSp>
        <p:nvCxnSpPr>
          <p:cNvPr id="25717" name="AutoShape 117"/>
          <p:cNvCxnSpPr>
            <a:cxnSpLocks noChangeShapeType="1"/>
          </p:cNvCxnSpPr>
          <p:nvPr/>
        </p:nvCxnSpPr>
        <p:spPr bwMode="auto">
          <a:xfrm>
            <a:off x="984250" y="4478338"/>
            <a:ext cx="2011363" cy="928687"/>
          </a:xfrm>
          <a:prstGeom prst="straightConnector1">
            <a:avLst/>
          </a:prstGeom>
          <a:noFill/>
          <a:ln w="9525">
            <a:solidFill>
              <a:srgbClr val="800080"/>
            </a:solidFill>
            <a:round/>
            <a:headEnd/>
            <a:tailEnd type="triangle" w="med" len="med"/>
          </a:ln>
        </p:spPr>
      </p:cxnSp>
      <p:pic>
        <p:nvPicPr>
          <p:cNvPr id="25719" name="Picture 119"/>
          <p:cNvPicPr>
            <a:picLocks noChangeAspect="1" noChangeArrowheads="1"/>
          </p:cNvPicPr>
          <p:nvPr/>
        </p:nvPicPr>
        <p:blipFill>
          <a:blip r:embed="rId3" cstate="print"/>
          <a:srcRect/>
          <a:stretch>
            <a:fillRect/>
          </a:stretch>
        </p:blipFill>
        <p:spPr bwMode="auto">
          <a:xfrm>
            <a:off x="5724525" y="3716338"/>
            <a:ext cx="3114675" cy="1638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59"/>
                                        </p:tgtEl>
                                        <p:attrNameLst>
                                          <p:attrName>style.visibility</p:attrName>
                                        </p:attrNameLst>
                                      </p:cBhvr>
                                      <p:to>
                                        <p:strVal val="visible"/>
                                      </p:to>
                                    </p:set>
                                    <p:animEffect transition="in" filter="blinds(horizontal)">
                                      <p:cBhvr>
                                        <p:cTn id="7" dur="500"/>
                                        <p:tgtEl>
                                          <p:spTgt spid="256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55"/>
                                        </p:tgtEl>
                                        <p:attrNameLst>
                                          <p:attrName>style.visibility</p:attrName>
                                        </p:attrNameLst>
                                      </p:cBhvr>
                                      <p:to>
                                        <p:strVal val="visible"/>
                                      </p:to>
                                    </p:set>
                                    <p:animEffect transition="in" filter="blinds(horizontal)">
                                      <p:cBhvr>
                                        <p:cTn id="12" dur="500"/>
                                        <p:tgtEl>
                                          <p:spTgt spid="25655"/>
                                        </p:tgtEl>
                                      </p:cBhvr>
                                    </p:animEffect>
                                  </p:childTnLst>
                                </p:cTn>
                              </p:par>
                              <p:par>
                                <p:cTn id="13" presetID="3" presetClass="entr" presetSubtype="10" fill="hold" nodeType="withEffect">
                                  <p:stCondLst>
                                    <p:cond delay="0"/>
                                  </p:stCondLst>
                                  <p:childTnLst>
                                    <p:set>
                                      <p:cBhvr>
                                        <p:cTn id="14" dur="1" fill="hold">
                                          <p:stCondLst>
                                            <p:cond delay="0"/>
                                          </p:stCondLst>
                                        </p:cTn>
                                        <p:tgtEl>
                                          <p:spTgt spid="25711"/>
                                        </p:tgtEl>
                                        <p:attrNameLst>
                                          <p:attrName>style.visibility</p:attrName>
                                        </p:attrNameLst>
                                      </p:cBhvr>
                                      <p:to>
                                        <p:strVal val="visible"/>
                                      </p:to>
                                    </p:set>
                                    <p:animEffect transition="in" filter="blinds(horizontal)">
                                      <p:cBhvr>
                                        <p:cTn id="15" dur="500"/>
                                        <p:tgtEl>
                                          <p:spTgt spid="257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633"/>
                                        </p:tgtEl>
                                        <p:attrNameLst>
                                          <p:attrName>style.visibility</p:attrName>
                                        </p:attrNameLst>
                                      </p:cBhvr>
                                      <p:to>
                                        <p:strVal val="visible"/>
                                      </p:to>
                                    </p:set>
                                    <p:animEffect transition="in" filter="blinds(horizontal)">
                                      <p:cBhvr>
                                        <p:cTn id="18" dur="500"/>
                                        <p:tgtEl>
                                          <p:spTgt spid="2563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710"/>
                                        </p:tgtEl>
                                        <p:attrNameLst>
                                          <p:attrName>style.visibility</p:attrName>
                                        </p:attrNameLst>
                                      </p:cBhvr>
                                      <p:to>
                                        <p:strVal val="visible"/>
                                      </p:to>
                                    </p:set>
                                    <p:animEffect transition="in" filter="blinds(horizontal)">
                                      <p:cBhvr>
                                        <p:cTn id="21" dur="500"/>
                                        <p:tgtEl>
                                          <p:spTgt spid="25710"/>
                                        </p:tgtEl>
                                      </p:cBhvr>
                                    </p:animEffect>
                                  </p:childTnLst>
                                </p:cTn>
                              </p:par>
                              <p:par>
                                <p:cTn id="22" presetID="3" presetClass="entr" presetSubtype="10" fill="hold" nodeType="withEffect">
                                  <p:stCondLst>
                                    <p:cond delay="0"/>
                                  </p:stCondLst>
                                  <p:childTnLst>
                                    <p:set>
                                      <p:cBhvr>
                                        <p:cTn id="23" dur="1" fill="hold">
                                          <p:stCondLst>
                                            <p:cond delay="0"/>
                                          </p:stCondLst>
                                        </p:cTn>
                                        <p:tgtEl>
                                          <p:spTgt spid="25606"/>
                                        </p:tgtEl>
                                        <p:attrNameLst>
                                          <p:attrName>style.visibility</p:attrName>
                                        </p:attrNameLst>
                                      </p:cBhvr>
                                      <p:to>
                                        <p:strVal val="visible"/>
                                      </p:to>
                                    </p:set>
                                    <p:animEffect transition="in" filter="blinds(horizontal)">
                                      <p:cBhvr>
                                        <p:cTn id="24" dur="500"/>
                                        <p:tgtEl>
                                          <p:spTgt spid="25606"/>
                                        </p:tgtEl>
                                      </p:cBhvr>
                                    </p:animEffect>
                                  </p:childTnLst>
                                </p:cTn>
                              </p:par>
                              <p:par>
                                <p:cTn id="25" presetID="3" presetClass="entr" presetSubtype="10" fill="hold" nodeType="withEffect">
                                  <p:stCondLst>
                                    <p:cond delay="0"/>
                                  </p:stCondLst>
                                  <p:childTnLst>
                                    <p:set>
                                      <p:cBhvr>
                                        <p:cTn id="26" dur="1" fill="hold">
                                          <p:stCondLst>
                                            <p:cond delay="0"/>
                                          </p:stCondLst>
                                        </p:cTn>
                                        <p:tgtEl>
                                          <p:spTgt spid="25717"/>
                                        </p:tgtEl>
                                        <p:attrNameLst>
                                          <p:attrName>style.visibility</p:attrName>
                                        </p:attrNameLst>
                                      </p:cBhvr>
                                      <p:to>
                                        <p:strVal val="visible"/>
                                      </p:to>
                                    </p:set>
                                    <p:animEffect transition="in" filter="blinds(horizontal)">
                                      <p:cBhvr>
                                        <p:cTn id="27" dur="500"/>
                                        <p:tgtEl>
                                          <p:spTgt spid="25717"/>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mph" presetSubtype="0" fill="hold" grpId="0" nodeType="clickEffect">
                                  <p:stCondLst>
                                    <p:cond delay="0"/>
                                  </p:stCondLst>
                                  <p:childTnLst>
                                    <p:animRot by="21600000">
                                      <p:cBhvr>
                                        <p:cTn id="31" dur="2000" fill="hold"/>
                                        <p:tgtEl>
                                          <p:spTgt spid="25640"/>
                                        </p:tgtEl>
                                        <p:attrNameLst>
                                          <p:attrName>r</p:attrName>
                                        </p:attrNameLst>
                                      </p:cBhvr>
                                    </p:animRot>
                                  </p:childTnLst>
                                </p:cTn>
                              </p:par>
                              <p:par>
                                <p:cTn id="32" presetID="8" presetClass="emph" presetSubtype="0" fill="hold" grpId="0" nodeType="withEffect">
                                  <p:stCondLst>
                                    <p:cond delay="0"/>
                                  </p:stCondLst>
                                  <p:childTnLst>
                                    <p:animRot by="21600000">
                                      <p:cBhvr>
                                        <p:cTn id="33" dur="2000" fill="hold"/>
                                        <p:tgtEl>
                                          <p:spTgt spid="25687"/>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5719"/>
                                        </p:tgtEl>
                                        <p:attrNameLst>
                                          <p:attrName>style.visibility</p:attrName>
                                        </p:attrNameLst>
                                      </p:cBhvr>
                                      <p:to>
                                        <p:strVal val="visible"/>
                                      </p:to>
                                    </p:set>
                                    <p:anim calcmode="lin" valueType="num">
                                      <p:cBhvr additive="base">
                                        <p:cTn id="38" dur="500" fill="hold"/>
                                        <p:tgtEl>
                                          <p:spTgt spid="25719"/>
                                        </p:tgtEl>
                                        <p:attrNameLst>
                                          <p:attrName>ppt_x</p:attrName>
                                        </p:attrNameLst>
                                      </p:cBhvr>
                                      <p:tavLst>
                                        <p:tav tm="0">
                                          <p:val>
                                            <p:strVal val="#ppt_x"/>
                                          </p:val>
                                        </p:tav>
                                        <p:tav tm="100000">
                                          <p:val>
                                            <p:strVal val="#ppt_x"/>
                                          </p:val>
                                        </p:tav>
                                      </p:tavLst>
                                    </p:anim>
                                    <p:anim calcmode="lin" valueType="num">
                                      <p:cBhvr additive="base">
                                        <p:cTn id="39" dur="500" fill="hold"/>
                                        <p:tgtEl>
                                          <p:spTgt spid="257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3" grpId="0"/>
      <p:bldP spid="25640" grpId="0" animBg="1"/>
      <p:bldP spid="25659" grpId="0" animBg="1"/>
      <p:bldP spid="25687" grpId="0" animBg="1"/>
      <p:bldP spid="257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endParaRPr lang="en-US" altLang="ko-KR" dirty="0"/>
          </a:p>
          <a:p>
            <a:endParaRPr lang="en-US" altLang="ko-KR" dirty="0"/>
          </a:p>
          <a:p>
            <a:r>
              <a:rPr lang="en-US" altLang="ko-KR" b="1" dirty="0"/>
              <a:t>Network Computing Lab.</a:t>
            </a:r>
          </a:p>
          <a:p>
            <a:r>
              <a:rPr lang="en-US" altLang="ko-KR" b="1" dirty="0"/>
              <a:t>KAIST</a:t>
            </a:r>
          </a:p>
          <a:p>
            <a:endParaRPr lang="en-US" altLang="ko-KR" b="1" dirty="0"/>
          </a:p>
        </p:txBody>
      </p:sp>
      <p:sp>
        <p:nvSpPr>
          <p:cNvPr id="20483" name="Rectangle 2"/>
          <p:cNvSpPr>
            <a:spLocks noGrp="1" noChangeArrowheads="1"/>
          </p:cNvSpPr>
          <p:nvPr>
            <p:ph type="title"/>
          </p:nvPr>
        </p:nvSpPr>
        <p:spPr/>
        <p:txBody>
          <a:bodyPr>
            <a:normAutofit fontScale="90000"/>
          </a:bodyPr>
          <a:lstStyle/>
          <a:p>
            <a:pPr eaLnBrk="1" hangingPunct="1"/>
            <a:r>
              <a:rPr lang="en-US" altLang="ko-KR" sz="3800" dirty="0" smtClean="0"/>
              <a:t>Fault-Tolerance Approach : UPSTREAM </a:t>
            </a:r>
            <a:r>
              <a:rPr lang="en-US" altLang="ko-KR" sz="3800" dirty="0" smtClean="0"/>
              <a:t>FAILURE</a:t>
            </a:r>
            <a:endParaRPr lang="en-US" altLang="ko-KR" sz="3800" dirty="0" smtClean="0"/>
          </a:p>
        </p:txBody>
      </p:sp>
      <p:sp>
        <p:nvSpPr>
          <p:cNvPr id="20484" name="Rectangle 3"/>
          <p:cNvSpPr>
            <a:spLocks noGrp="1" noChangeArrowheads="1"/>
          </p:cNvSpPr>
          <p:nvPr>
            <p:ph type="body" idx="1"/>
          </p:nvPr>
        </p:nvSpPr>
        <p:spPr/>
        <p:txBody>
          <a:bodyPr/>
          <a:lstStyle/>
          <a:p>
            <a:pPr eaLnBrk="1" hangingPunct="1"/>
            <a:r>
              <a:rPr lang="en-US" altLang="ko-KR" dirty="0" smtClean="0"/>
              <a:t>If an upstream neighbor is no longer in the STABLE state or is unreachable</a:t>
            </a:r>
          </a:p>
          <a:p>
            <a:pPr lvl="1" eaLnBrk="1" hangingPunct="1"/>
            <a:r>
              <a:rPr lang="en-US" altLang="ko-KR" dirty="0" smtClean="0"/>
              <a:t>Switch to another STABLE replica</a:t>
            </a:r>
          </a:p>
          <a:p>
            <a:pPr lvl="1" eaLnBrk="1" hangingPunct="1"/>
            <a:r>
              <a:rPr lang="en-US" altLang="ko-KR" dirty="0" smtClean="0"/>
              <a:t>If no STABLE replica exists, it continues with data from a replica in the UP_FAILURE state</a:t>
            </a:r>
          </a:p>
          <a:p>
            <a:pPr lvl="2" eaLnBrk="1" hangingPunct="1"/>
            <a:r>
              <a:rPr lang="en-US" altLang="ko-KR" b="1" dirty="0" smtClean="0"/>
              <a:t>Suspend </a:t>
            </a:r>
            <a:r>
              <a:rPr lang="en-US" altLang="ko-KR" dirty="0" smtClean="0"/>
              <a:t>processing until failure heals and stable data is produced from upstream neighbors</a:t>
            </a:r>
            <a:endParaRPr lang="en-US" altLang="ko-KR" b="1" dirty="0" smtClean="0"/>
          </a:p>
          <a:p>
            <a:pPr lvl="2" eaLnBrk="1" hangingPunct="1"/>
            <a:r>
              <a:rPr lang="en-US" altLang="ko-KR" b="1" dirty="0" smtClean="0"/>
              <a:t>Delay</a:t>
            </a:r>
            <a:r>
              <a:rPr lang="en-US" altLang="ko-KR" dirty="0" smtClean="0"/>
              <a:t> </a:t>
            </a:r>
            <a:r>
              <a:rPr lang="en-US" altLang="ko-KR" dirty="0" smtClean="0"/>
              <a:t>new tuples as much as possible(X-P) </a:t>
            </a:r>
            <a:r>
              <a:rPr lang="en-US" altLang="ko-KR" b="1" dirty="0" smtClean="0"/>
              <a:t>and process</a:t>
            </a:r>
          </a:p>
          <a:p>
            <a:pPr lvl="2" eaLnBrk="1" hangingPunct="1"/>
            <a:r>
              <a:rPr lang="en-US" altLang="ko-KR" dirty="0" smtClean="0"/>
              <a:t>Or just</a:t>
            </a:r>
            <a:r>
              <a:rPr lang="en-US" altLang="ko-KR" b="1" dirty="0" smtClean="0"/>
              <a:t> process</a:t>
            </a:r>
            <a:r>
              <a:rPr lang="en-US" altLang="ko-KR" dirty="0" smtClean="0"/>
              <a:t> </a:t>
            </a:r>
            <a:r>
              <a:rPr lang="en-US" altLang="ko-KR" b="1" dirty="0" smtClean="0"/>
              <a:t>without any delay</a:t>
            </a:r>
          </a:p>
          <a:p>
            <a:pPr lvl="2" eaLnBrk="1" hangingPunct="1"/>
            <a:endParaRPr lang="en-US" altLang="ko-KR"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endParaRPr lang="en-US" altLang="ko-KR" dirty="0"/>
          </a:p>
          <a:p>
            <a:endParaRPr lang="en-US" altLang="ko-KR" dirty="0"/>
          </a:p>
          <a:p>
            <a:r>
              <a:rPr lang="en-US" altLang="ko-KR" b="1" dirty="0"/>
              <a:t>Network Computing Lab.</a:t>
            </a:r>
          </a:p>
          <a:p>
            <a:r>
              <a:rPr lang="en-US" altLang="ko-KR" b="1" dirty="0"/>
              <a:t>KAIST</a:t>
            </a:r>
          </a:p>
          <a:p>
            <a:endParaRPr lang="en-US" altLang="ko-KR" b="1" dirty="0"/>
          </a:p>
        </p:txBody>
      </p:sp>
      <p:sp>
        <p:nvSpPr>
          <p:cNvPr id="21507" name="Rectangle 2"/>
          <p:cNvSpPr>
            <a:spLocks noGrp="1" noChangeArrowheads="1"/>
          </p:cNvSpPr>
          <p:nvPr>
            <p:ph type="title"/>
          </p:nvPr>
        </p:nvSpPr>
        <p:spPr/>
        <p:txBody>
          <a:bodyPr>
            <a:normAutofit fontScale="90000"/>
          </a:bodyPr>
          <a:lstStyle/>
          <a:p>
            <a:pPr eaLnBrk="1" hangingPunct="1"/>
            <a:r>
              <a:rPr lang="en-US" altLang="ko-KR" sz="3800" dirty="0" smtClean="0"/>
              <a:t>Fault-Tolerance Approach : STABILIZATION</a:t>
            </a:r>
          </a:p>
        </p:txBody>
      </p:sp>
      <p:sp>
        <p:nvSpPr>
          <p:cNvPr id="27651" name="Rectangle 3"/>
          <p:cNvSpPr>
            <a:spLocks noGrp="1" noChangeArrowheads="1"/>
          </p:cNvSpPr>
          <p:nvPr>
            <p:ph type="body" idx="1"/>
          </p:nvPr>
        </p:nvSpPr>
        <p:spPr>
          <a:xfrm>
            <a:off x="457200" y="1600200"/>
            <a:ext cx="8362950" cy="4530725"/>
          </a:xfrm>
        </p:spPr>
        <p:txBody>
          <a:bodyPr/>
          <a:lstStyle/>
          <a:p>
            <a:pPr eaLnBrk="1" hangingPunct="1"/>
            <a:r>
              <a:rPr lang="en-US" altLang="ko-KR" dirty="0" smtClean="0"/>
              <a:t>State reconciliation</a:t>
            </a:r>
          </a:p>
          <a:p>
            <a:pPr lvl="1" eaLnBrk="1" hangingPunct="1"/>
            <a:r>
              <a:rPr lang="en-US" altLang="ko-KR" dirty="0" smtClean="0"/>
              <a:t>Checkpoint/redo</a:t>
            </a:r>
          </a:p>
          <a:p>
            <a:pPr lvl="1" eaLnBrk="1" hangingPunct="1"/>
            <a:r>
              <a:rPr lang="en-US" altLang="ko-KR" dirty="0" smtClean="0"/>
              <a:t>Undo/redo</a:t>
            </a:r>
          </a:p>
          <a:p>
            <a:pPr eaLnBrk="1" hangingPunct="1"/>
            <a:r>
              <a:rPr lang="en-US" altLang="ko-KR" dirty="0" smtClean="0"/>
              <a:t>Stabilizing output streams</a:t>
            </a:r>
          </a:p>
          <a:p>
            <a:pPr eaLnBrk="1" hangingPunct="1"/>
            <a:r>
              <a:rPr lang="en-US" altLang="ko-KR" dirty="0" smtClean="0"/>
              <a:t>Processing new tuples during reconciliation</a:t>
            </a:r>
          </a:p>
          <a:p>
            <a:pPr lvl="1" eaLnBrk="1" hangingPunct="1"/>
            <a:r>
              <a:rPr lang="en-US" altLang="ko-KR" dirty="0" smtClean="0"/>
              <a:t>If (Reconciliation time &lt; X-P) then</a:t>
            </a:r>
            <a:r>
              <a:rPr lang="en-US" altLang="ko-KR" b="1" dirty="0" smtClean="0"/>
              <a:t> suspend</a:t>
            </a:r>
            <a:r>
              <a:rPr lang="en-US" altLang="ko-KR" dirty="0" smtClean="0"/>
              <a:t> </a:t>
            </a:r>
            <a:br>
              <a:rPr lang="en-US" altLang="ko-KR" dirty="0" smtClean="0"/>
            </a:br>
            <a:r>
              <a:rPr lang="en-US" altLang="ko-KR" dirty="0" smtClean="0"/>
              <a:t>else </a:t>
            </a:r>
            <a:r>
              <a:rPr lang="en-US" altLang="ko-KR" b="1" dirty="0" smtClean="0"/>
              <a:t>delay</a:t>
            </a:r>
            <a:r>
              <a:rPr lang="en-US" altLang="ko-KR" dirty="0" smtClean="0"/>
              <a:t>, or </a:t>
            </a:r>
            <a:r>
              <a:rPr lang="en-US" altLang="ko-KR" b="1" dirty="0" smtClean="0"/>
              <a:t>process</a:t>
            </a:r>
          </a:p>
          <a:p>
            <a:pPr eaLnBrk="1" hangingPunct="1"/>
            <a:r>
              <a:rPr lang="en-US" altLang="ko-KR" dirty="0" smtClean="0"/>
              <a:t>Failed node recovery</a:t>
            </a:r>
            <a:endParaRPr lang="en-US" altLang="ko-KR"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anim calcmode="lin" valueType="num">
                                      <p:cBhvr additive="base">
                                        <p:cTn id="7"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anim calcmode="lin" valueType="num">
                                      <p:cBhvr additive="base">
                                        <p:cTn id="1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651">
                                            <p:txEl>
                                              <p:pRg st="6" end="6"/>
                                            </p:txEl>
                                          </p:spTgt>
                                        </p:tgtEl>
                                        <p:attrNameLst>
                                          <p:attrName>style.visibility</p:attrName>
                                        </p:attrNameLst>
                                      </p:cBhvr>
                                      <p:to>
                                        <p:strVal val="visible"/>
                                      </p:to>
                                    </p:set>
                                    <p:anim calcmode="lin" valueType="num">
                                      <p:cBhvr additive="base">
                                        <p:cTn id="17"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endParaRPr lang="en-US" altLang="ko-KR" dirty="0"/>
          </a:p>
          <a:p>
            <a:endParaRPr lang="en-US" altLang="ko-KR" dirty="0"/>
          </a:p>
          <a:p>
            <a:r>
              <a:rPr lang="en-US" altLang="ko-KR" b="1" dirty="0"/>
              <a:t>Network Computing Lab.</a:t>
            </a:r>
          </a:p>
          <a:p>
            <a:r>
              <a:rPr lang="en-US" altLang="ko-KR" b="1" dirty="0"/>
              <a:t>KAIST</a:t>
            </a:r>
          </a:p>
          <a:p>
            <a:endParaRPr lang="en-US" altLang="ko-KR" b="1" dirty="0"/>
          </a:p>
        </p:txBody>
      </p:sp>
      <p:sp>
        <p:nvSpPr>
          <p:cNvPr id="22531" name="Rectangle 2"/>
          <p:cNvSpPr>
            <a:spLocks noGrp="1" noChangeArrowheads="1"/>
          </p:cNvSpPr>
          <p:nvPr>
            <p:ph type="title"/>
          </p:nvPr>
        </p:nvSpPr>
        <p:spPr/>
        <p:txBody>
          <a:bodyPr/>
          <a:lstStyle/>
          <a:p>
            <a:pPr eaLnBrk="1" hangingPunct="1"/>
            <a:r>
              <a:rPr lang="en-US" altLang="ko-KR" dirty="0" smtClean="0"/>
              <a:t>Experimental </a:t>
            </a:r>
            <a:r>
              <a:rPr lang="en-US" altLang="ko-KR" dirty="0" smtClean="0"/>
              <a:t>results</a:t>
            </a:r>
            <a:endParaRPr lang="en-US" altLang="ko-KR" dirty="0" smtClean="0"/>
          </a:p>
        </p:txBody>
      </p:sp>
      <p:pic>
        <p:nvPicPr>
          <p:cNvPr id="22532" name="Picture 4"/>
          <p:cNvPicPr>
            <a:picLocks noChangeAspect="1" noChangeArrowheads="1"/>
          </p:cNvPicPr>
          <p:nvPr/>
        </p:nvPicPr>
        <p:blipFill>
          <a:blip r:embed="rId3" cstate="print"/>
          <a:srcRect/>
          <a:stretch>
            <a:fillRect/>
          </a:stretch>
        </p:blipFill>
        <p:spPr bwMode="auto">
          <a:xfrm>
            <a:off x="107950" y="2276475"/>
            <a:ext cx="4392613" cy="3173413"/>
          </a:xfrm>
          <a:prstGeom prst="rect">
            <a:avLst/>
          </a:prstGeom>
          <a:noFill/>
          <a:ln w="9525">
            <a:noFill/>
            <a:miter lim="800000"/>
            <a:headEnd/>
            <a:tailEnd/>
          </a:ln>
        </p:spPr>
      </p:pic>
      <p:pic>
        <p:nvPicPr>
          <p:cNvPr id="22533" name="Picture 5"/>
          <p:cNvPicPr>
            <a:picLocks noChangeAspect="1" noChangeArrowheads="1"/>
          </p:cNvPicPr>
          <p:nvPr/>
        </p:nvPicPr>
        <p:blipFill>
          <a:blip r:embed="rId4" cstate="print"/>
          <a:srcRect/>
          <a:stretch>
            <a:fillRect/>
          </a:stretch>
        </p:blipFill>
        <p:spPr bwMode="auto">
          <a:xfrm>
            <a:off x="4500563" y="2276475"/>
            <a:ext cx="4643437"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1318</Words>
  <Application>Microsoft Office PowerPoint</Application>
  <PresentationFormat>On-screen Show (4:3)</PresentationFormat>
  <Paragraphs>132</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Fault-Tolerance in the Borealis Distributed Stream Processing System</vt:lpstr>
      <vt:lpstr>Abstract</vt:lpstr>
      <vt:lpstr>Time Threshold</vt:lpstr>
      <vt:lpstr>Motivation scenario</vt:lpstr>
      <vt:lpstr>Fault-Tolerance Approach</vt:lpstr>
      <vt:lpstr>Fault-Tolerance Approach : STABLE </vt:lpstr>
      <vt:lpstr>Fault-Tolerance Approach : UPSTREAM FAILURE</vt:lpstr>
      <vt:lpstr>Fault-Tolerance Approach : STABILIZATION</vt:lpstr>
      <vt:lpstr>Experimental results</vt:lpstr>
      <vt:lpstr>Experimental results</vt:lpstr>
      <vt:lpstr>Questions?</vt:lpstr>
    </vt:vector>
  </TitlesOfParts>
  <Company>UHM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Fault-Tolerance in the Borealis Distributed Stream Processing System</dc:title>
  <dc:creator>baohuy</dc:creator>
  <cp:lastModifiedBy>baohuy</cp:lastModifiedBy>
  <cp:revision>23</cp:revision>
  <dcterms:created xsi:type="dcterms:W3CDTF">2011-02-28T20:57:53Z</dcterms:created>
  <dcterms:modified xsi:type="dcterms:W3CDTF">2011-03-01T00:49:29Z</dcterms:modified>
</cp:coreProperties>
</file>