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66" r:id="rId10"/>
    <p:sldId id="263" r:id="rId11"/>
    <p:sldId id="278" r:id="rId12"/>
    <p:sldId id="277" r:id="rId13"/>
    <p:sldId id="264" r:id="rId14"/>
    <p:sldId id="279" r:id="rId15"/>
    <p:sldId id="280" r:id="rId16"/>
    <p:sldId id="265" r:id="rId17"/>
    <p:sldId id="267" r:id="rId18"/>
    <p:sldId id="268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C0A3B25-FD28-4CDA-A36A-F6ADB86FFC83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FE6444F-ED02-4CBC-9FB2-C74104B313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0A3B25-FD28-4CDA-A36A-F6ADB86FFC83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E6444F-ED02-4CBC-9FB2-C74104B313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0A3B25-FD28-4CDA-A36A-F6ADB86FFC83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E6444F-ED02-4CBC-9FB2-C74104B313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0A3B25-FD28-4CDA-A36A-F6ADB86FFC83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E6444F-ED02-4CBC-9FB2-C74104B313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C0A3B25-FD28-4CDA-A36A-F6ADB86FFC83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FE6444F-ED02-4CBC-9FB2-C74104B313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0A3B25-FD28-4CDA-A36A-F6ADB86FFC83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FE6444F-ED02-4CBC-9FB2-C74104B313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0A3B25-FD28-4CDA-A36A-F6ADB86FFC83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FE6444F-ED02-4CBC-9FB2-C74104B313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0A3B25-FD28-4CDA-A36A-F6ADB86FFC83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E6444F-ED02-4CBC-9FB2-C74104B313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0A3B25-FD28-4CDA-A36A-F6ADB86FFC83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E6444F-ED02-4CBC-9FB2-C74104B313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C0A3B25-FD28-4CDA-A36A-F6ADB86FFC83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FE6444F-ED02-4CBC-9FB2-C74104B313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C0A3B25-FD28-4CDA-A36A-F6ADB86FFC83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FE6444F-ED02-4CBC-9FB2-C74104B313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C0A3B25-FD28-4CDA-A36A-F6ADB86FFC83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8FE6444F-ED02-4CBC-9FB2-C74104B313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81000"/>
            <a:ext cx="8077200" cy="1905000"/>
          </a:xfrm>
        </p:spPr>
        <p:txBody>
          <a:bodyPr>
            <a:noAutofit/>
          </a:bodyPr>
          <a:lstStyle/>
          <a:p>
            <a:r>
              <a:rPr lang="en-US" sz="5400" dirty="0" smtClean="0"/>
              <a:t>Cost-based optimization in DB2 XML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800600"/>
            <a:ext cx="7315200" cy="1752600"/>
          </a:xfrm>
        </p:spPr>
        <p:txBody>
          <a:bodyPr>
            <a:noAutofit/>
          </a:bodyPr>
          <a:lstStyle/>
          <a:p>
            <a:r>
              <a:rPr lang="en-US" sz="2200" dirty="0" smtClean="0"/>
              <a:t>Paper by: A. </a:t>
            </a:r>
            <a:r>
              <a:rPr lang="en-US" sz="2200" dirty="0" err="1" smtClean="0"/>
              <a:t>Balmin</a:t>
            </a:r>
            <a:r>
              <a:rPr lang="en-US" sz="2200" dirty="0" smtClean="0"/>
              <a:t>, T. </a:t>
            </a:r>
            <a:r>
              <a:rPr lang="en-US" sz="2200" dirty="0" err="1" smtClean="0"/>
              <a:t>Eliaz</a:t>
            </a:r>
            <a:r>
              <a:rPr lang="en-US" sz="2200" dirty="0" smtClean="0"/>
              <a:t>, J. </a:t>
            </a:r>
            <a:r>
              <a:rPr lang="en-US" sz="2200" dirty="0" err="1" smtClean="0"/>
              <a:t>Hornibrook</a:t>
            </a:r>
            <a:r>
              <a:rPr lang="en-US" sz="2200" dirty="0" smtClean="0"/>
              <a:t>, </a:t>
            </a:r>
            <a:r>
              <a:rPr lang="en-US" sz="2200" dirty="0" smtClean="0">
                <a:solidFill>
                  <a:srgbClr val="FFFF00"/>
                </a:solidFill>
              </a:rPr>
              <a:t>L. Lim</a:t>
            </a:r>
            <a:r>
              <a:rPr lang="en-US" sz="2200" dirty="0" smtClean="0"/>
              <a:t>,</a:t>
            </a:r>
          </a:p>
          <a:p>
            <a:r>
              <a:rPr lang="en-US" sz="2200" dirty="0" smtClean="0"/>
              <a:t>G. M. </a:t>
            </a:r>
            <a:r>
              <a:rPr lang="en-US" sz="2200" dirty="0" err="1" smtClean="0"/>
              <a:t>Lohman</a:t>
            </a:r>
            <a:r>
              <a:rPr lang="en-US" sz="2200" dirty="0" smtClean="0"/>
              <a:t>, D. </a:t>
            </a:r>
            <a:r>
              <a:rPr lang="en-US" sz="2200" dirty="0" err="1" smtClean="0"/>
              <a:t>Simmen</a:t>
            </a:r>
            <a:r>
              <a:rPr lang="en-US" sz="2200" dirty="0" smtClean="0"/>
              <a:t>, M. Wang, C. Zhang</a:t>
            </a:r>
          </a:p>
          <a:p>
            <a:endParaRPr lang="en-US" sz="2200" dirty="0" smtClean="0"/>
          </a:p>
          <a:p>
            <a:endParaRPr lang="en-US" sz="2200" dirty="0"/>
          </a:p>
          <a:p>
            <a:r>
              <a:rPr lang="en-US" sz="2200" dirty="0" smtClean="0"/>
              <a:t>Slides and Presentation By: Justin Weaver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Generation Extensions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Changes were made to access rules to support construction of plans using the new XML operators</a:t>
            </a:r>
          </a:p>
          <a:p>
            <a:r>
              <a:rPr lang="en-US" dirty="0" smtClean="0"/>
              <a:t> </a:t>
            </a:r>
            <a:r>
              <a:rPr lang="en-US" dirty="0" smtClean="0"/>
              <a:t>Access rules extended for XSCANs…</a:t>
            </a:r>
          </a:p>
          <a:p>
            <a:pPr lvl="1"/>
            <a:r>
              <a:rPr lang="en-US" dirty="0" smtClean="0"/>
              <a:t>Same as a relational system’s table scan</a:t>
            </a:r>
          </a:p>
          <a:p>
            <a:pPr lvl="1"/>
            <a:r>
              <a:rPr lang="en-US" dirty="0" smtClean="0"/>
              <a:t>Returns references to qualifying nodes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4724400"/>
            <a:ext cx="29622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976813"/>
            <a:ext cx="39243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>
          <a:xfrm>
            <a:off x="4419600" y="5253609"/>
            <a:ext cx="1219200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Plan Generation </a:t>
            </a:r>
            <a:r>
              <a:rPr lang="en-US" dirty="0" smtClean="0"/>
              <a:t>Extensions</a:t>
            </a:r>
            <a:br>
              <a:rPr lang="en-US" dirty="0" smtClean="0"/>
            </a:br>
            <a:r>
              <a:rPr lang="en-US" sz="2700" dirty="0" smtClean="0"/>
              <a:t>Continued</a:t>
            </a:r>
            <a:endParaRPr lang="en-US" sz="27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Extensions for generating XML index plans</a:t>
            </a:r>
          </a:p>
          <a:p>
            <a:pPr lvl="1"/>
            <a:r>
              <a:rPr lang="en-US" dirty="0" smtClean="0"/>
              <a:t>More complicated than XSCAN plans</a:t>
            </a:r>
          </a:p>
          <a:p>
            <a:pPr lvl="1"/>
            <a:r>
              <a:rPr lang="en-US" dirty="0" smtClean="0"/>
              <a:t>XSCAN is necessary to eliminate false positives</a:t>
            </a:r>
          </a:p>
          <a:p>
            <a:pPr lvl="1"/>
            <a:r>
              <a:rPr lang="en-US" dirty="0" smtClean="0"/>
              <a:t>SORT removes duplicate</a:t>
            </a:r>
          </a:p>
          <a:p>
            <a:pPr lvl="1">
              <a:buNone/>
            </a:pPr>
            <a:r>
              <a:rPr lang="en-US" dirty="0" smtClean="0"/>
              <a:t>documents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5792" y="3771900"/>
            <a:ext cx="32004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705350"/>
            <a:ext cx="3886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ight Arrow 8"/>
          <p:cNvSpPr/>
          <p:nvPr/>
        </p:nvSpPr>
        <p:spPr>
          <a:xfrm>
            <a:off x="4483096" y="4996434"/>
            <a:ext cx="1143000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Plan Generation </a:t>
            </a:r>
            <a:r>
              <a:rPr lang="en-US" dirty="0" smtClean="0"/>
              <a:t>Extensions</a:t>
            </a:r>
            <a:br>
              <a:rPr lang="en-US" dirty="0" smtClean="0"/>
            </a:br>
            <a:r>
              <a:rPr lang="en-US" sz="2700" dirty="0" smtClean="0"/>
              <a:t>Continued</a:t>
            </a:r>
            <a:endParaRPr lang="en-US" sz="27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Extensions for generating XANDOR plans…</a:t>
            </a:r>
          </a:p>
          <a:p>
            <a:pPr lvl="1"/>
            <a:r>
              <a:rPr lang="en-US" dirty="0" smtClean="0"/>
              <a:t>Combines index </a:t>
            </a:r>
            <a:r>
              <a:rPr lang="en-US" dirty="0" err="1" smtClean="0"/>
              <a:t>ANDing</a:t>
            </a:r>
            <a:r>
              <a:rPr lang="en-US" dirty="0" smtClean="0"/>
              <a:t> and </a:t>
            </a:r>
            <a:r>
              <a:rPr lang="en-US" dirty="0" err="1" smtClean="0"/>
              <a:t>ORing</a:t>
            </a:r>
            <a:endParaRPr lang="en-US" dirty="0" smtClean="0"/>
          </a:p>
          <a:p>
            <a:pPr lvl="1"/>
            <a:r>
              <a:rPr lang="en-US" dirty="0" smtClean="0"/>
              <a:t>Can dynamically skip processing of some inputs</a:t>
            </a:r>
          </a:p>
          <a:p>
            <a:pPr lvl="1"/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8164" y="3886200"/>
            <a:ext cx="3264964" cy="281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108" y="4560162"/>
            <a:ext cx="44481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ight Arrow 9"/>
          <p:cNvSpPr/>
          <p:nvPr/>
        </p:nvSpPr>
        <p:spPr>
          <a:xfrm>
            <a:off x="4666672" y="5089371"/>
            <a:ext cx="1003304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Cardinality and Cost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754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Cardinality greatly affects cost and is very hard to estimate</a:t>
            </a:r>
          </a:p>
          <a:p>
            <a:r>
              <a:rPr lang="en-US" dirty="0" smtClean="0"/>
              <a:t> </a:t>
            </a:r>
            <a:r>
              <a:rPr lang="en-US" dirty="0" smtClean="0"/>
              <a:t>Current DB2 infrastructure for cardinality and cost estimation was extended to support XML</a:t>
            </a:r>
          </a:p>
          <a:p>
            <a:r>
              <a:rPr lang="en-US" dirty="0" smtClean="0"/>
              <a:t> </a:t>
            </a:r>
            <a:r>
              <a:rPr lang="en-US" dirty="0" smtClean="0"/>
              <a:t>Changes made to three general areas…</a:t>
            </a:r>
          </a:p>
          <a:p>
            <a:pPr marL="925830" lvl="1" indent="-514350">
              <a:buFont typeface="+mj-lt"/>
              <a:buAutoNum type="arabicParenR"/>
            </a:pPr>
            <a:r>
              <a:rPr lang="en-US" dirty="0" smtClean="0"/>
              <a:t>generalized predicate selectivity estimation to support </a:t>
            </a:r>
            <a:r>
              <a:rPr lang="en-US" dirty="0" err="1" smtClean="0"/>
              <a:t>XPath</a:t>
            </a:r>
            <a:r>
              <a:rPr lang="en-US" dirty="0" smtClean="0"/>
              <a:t> predicates and navigation; compute </a:t>
            </a:r>
            <a:r>
              <a:rPr lang="en-US" dirty="0" err="1" smtClean="0"/>
              <a:t>fanout</a:t>
            </a:r>
            <a:endParaRPr lang="en-US" dirty="0" smtClean="0"/>
          </a:p>
          <a:p>
            <a:pPr marL="925830" lvl="1" indent="-514350">
              <a:buFont typeface="+mj-lt"/>
              <a:buAutoNum type="arabicParenR"/>
            </a:pPr>
            <a:r>
              <a:rPr lang="en-US" dirty="0" smtClean="0"/>
              <a:t>cardinality estimation extended to support XSCAN, XISCAN, and </a:t>
            </a:r>
            <a:r>
              <a:rPr lang="en-US" dirty="0" smtClean="0"/>
              <a:t>XANDOR</a:t>
            </a:r>
          </a:p>
          <a:p>
            <a:pPr marL="925830" lvl="1" indent="-514350">
              <a:buFont typeface="+mj-lt"/>
              <a:buAutoNum type="arabicParenR"/>
            </a:pPr>
            <a:r>
              <a:rPr lang="en-US" dirty="0" smtClean="0"/>
              <a:t>modified existing and designed new cost algorithms</a:t>
            </a:r>
          </a:p>
          <a:p>
            <a:pPr marL="925830" lvl="1" indent="-514350">
              <a:buFont typeface="+mj-lt"/>
              <a:buAutoNum type="arabicParenR"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Fanout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The average number of result XML items produced per input XML item</a:t>
            </a:r>
          </a:p>
          <a:p>
            <a:r>
              <a:rPr lang="en-US" dirty="0" smtClean="0"/>
              <a:t> </a:t>
            </a:r>
            <a:r>
              <a:rPr lang="en-US" dirty="0" smtClean="0"/>
              <a:t>To estimate </a:t>
            </a:r>
            <a:r>
              <a:rPr lang="en-US" dirty="0" err="1" smtClean="0"/>
              <a:t>fanout</a:t>
            </a:r>
            <a:r>
              <a:rPr lang="en-US" dirty="0" smtClean="0"/>
              <a:t>, two assumptions are made…</a:t>
            </a:r>
          </a:p>
          <a:p>
            <a:pPr marL="925830" lvl="1" indent="-514350">
              <a:buFont typeface="+mj-lt"/>
              <a:buAutoNum type="arabicParenR"/>
            </a:pPr>
            <a:r>
              <a:rPr lang="en-US" dirty="0" err="1" smtClean="0">
                <a:solidFill>
                  <a:srgbClr val="FFFF00"/>
                </a:solidFill>
              </a:rPr>
              <a:t>Fanout</a:t>
            </a:r>
            <a:r>
              <a:rPr lang="en-US" dirty="0" smtClean="0">
                <a:solidFill>
                  <a:srgbClr val="FFFF00"/>
                </a:solidFill>
              </a:rPr>
              <a:t> uniformity </a:t>
            </a:r>
            <a:r>
              <a:rPr lang="en-US" dirty="0" smtClean="0"/>
              <a:t>– there will be the same number of B elements within each A result if A is an ancestor of B</a:t>
            </a:r>
          </a:p>
          <a:p>
            <a:pPr marL="925830" lvl="1" indent="-514350">
              <a:buFont typeface="+mj-lt"/>
              <a:buAutoNum type="arabicParenR"/>
            </a:pPr>
            <a:r>
              <a:rPr lang="en-US" dirty="0" smtClean="0">
                <a:solidFill>
                  <a:srgbClr val="FFFF00"/>
                </a:solidFill>
              </a:rPr>
              <a:t>Predicate uniformity </a:t>
            </a:r>
            <a:r>
              <a:rPr lang="en-US" dirty="0" smtClean="0"/>
              <a:t>– XML data items that bind to X and satisfy condition Y are uniformly distributed among all items that bind to X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Cardinality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 Cardinality of XSCAN operator estimated to be product of </a:t>
            </a:r>
            <a:r>
              <a:rPr lang="en-US" sz="2400" dirty="0" err="1" smtClean="0"/>
              <a:t>fanout</a:t>
            </a:r>
            <a:r>
              <a:rPr lang="en-US" sz="2400" dirty="0" smtClean="0"/>
              <a:t> of </a:t>
            </a:r>
            <a:r>
              <a:rPr lang="en-US" sz="2400" dirty="0" err="1" smtClean="0"/>
              <a:t>XPath</a:t>
            </a:r>
            <a:r>
              <a:rPr lang="en-US" sz="2400" dirty="0" smtClean="0"/>
              <a:t> expression, selectivity of predicates, and sequence size of input column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200" dirty="0" smtClean="0"/>
              <a:t>Sequence </a:t>
            </a:r>
            <a:r>
              <a:rPr lang="en-US" sz="2200" dirty="0" smtClean="0"/>
              <a:t>size is the</a:t>
            </a:r>
          </a:p>
          <a:p>
            <a:pPr>
              <a:buNone/>
            </a:pPr>
            <a:r>
              <a:rPr lang="en-US" sz="2200" dirty="0" smtClean="0"/>
              <a:t>average number of XML</a:t>
            </a:r>
          </a:p>
          <a:p>
            <a:pPr>
              <a:buNone/>
            </a:pPr>
            <a:r>
              <a:rPr lang="en-US" sz="2200" dirty="0" smtClean="0"/>
              <a:t>items per XML sequence</a:t>
            </a:r>
          </a:p>
          <a:p>
            <a:pPr>
              <a:buNone/>
            </a:pPr>
            <a:r>
              <a:rPr lang="en-US" sz="2200" dirty="0" smtClean="0"/>
              <a:t>flowing through a column</a:t>
            </a:r>
          </a:p>
          <a:p>
            <a:r>
              <a:rPr lang="en-US" sz="2200" dirty="0" smtClean="0"/>
              <a:t>Estimated cardinality</a:t>
            </a:r>
          </a:p>
          <a:p>
            <a:pPr>
              <a:buNone/>
            </a:pPr>
            <a:r>
              <a:rPr lang="en-US" sz="2200" dirty="0" smtClean="0"/>
              <a:t>is shown at each step in</a:t>
            </a:r>
          </a:p>
          <a:p>
            <a:pPr>
              <a:buNone/>
            </a:pPr>
            <a:r>
              <a:rPr lang="en-US" sz="2200" dirty="0" smtClean="0"/>
              <a:t>this example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3929549"/>
            <a:ext cx="5006116" cy="2771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819400"/>
            <a:ext cx="433387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Bent Arrow 5"/>
          <p:cNvSpPr/>
          <p:nvPr/>
        </p:nvSpPr>
        <p:spPr>
          <a:xfrm rot="5400000">
            <a:off x="5181600" y="3124200"/>
            <a:ext cx="762000" cy="762000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 Added cost estimation for the three new operators and modified existing related operators such as SORT and FILTER</a:t>
            </a:r>
          </a:p>
          <a:p>
            <a:r>
              <a:rPr lang="en-US" sz="2800" dirty="0" smtClean="0"/>
              <a:t> </a:t>
            </a:r>
            <a:r>
              <a:rPr lang="en-US" sz="2800" dirty="0" smtClean="0"/>
              <a:t>Cost modeling is much more difficult due to semantic differences and complexity of the operators, and versatility and complexity of XML data</a:t>
            </a:r>
          </a:p>
          <a:p>
            <a:r>
              <a:rPr lang="en-US" sz="2800" dirty="0" smtClean="0"/>
              <a:t> </a:t>
            </a:r>
            <a:r>
              <a:rPr lang="en-US" sz="2800" dirty="0" smtClean="0"/>
              <a:t>Structures for data distribution statistics would be as large as the data, and estimation would take longer than the actual query</a:t>
            </a:r>
          </a:p>
          <a:p>
            <a:r>
              <a:rPr lang="en-US" sz="2800" dirty="0" smtClean="0"/>
              <a:t> </a:t>
            </a:r>
            <a:r>
              <a:rPr lang="en-US" sz="2800" dirty="0" smtClean="0"/>
              <a:t>The relational and XML models must be consistent in their level of detail in a mixed environment to avoid bias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Collection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211764"/>
          </a:xfrm>
        </p:spPr>
        <p:txBody>
          <a:bodyPr>
            <a:noAutofit/>
          </a:bodyPr>
          <a:lstStyle/>
          <a:p>
            <a:r>
              <a:rPr lang="en-US" sz="2200" dirty="0" smtClean="0"/>
              <a:t> Performed by a utility called </a:t>
            </a:r>
            <a:r>
              <a:rPr lang="en-US" sz="22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runstats</a:t>
            </a:r>
            <a:r>
              <a:rPr lang="en-US" sz="2200" dirty="0" smtClean="0"/>
              <a:t>, which was extended to support XML stat collection during a table scan</a:t>
            </a:r>
          </a:p>
          <a:p>
            <a:r>
              <a:rPr lang="en-US" sz="2400" dirty="0" smtClean="0"/>
              <a:t> </a:t>
            </a:r>
            <a:r>
              <a:rPr lang="en-US" sz="2200" dirty="0" smtClean="0"/>
              <a:t>Two types of linear paths…</a:t>
            </a:r>
          </a:p>
          <a:p>
            <a:pPr marL="925830" lvl="1" indent="-514350">
              <a:buFont typeface="+mj-lt"/>
              <a:buAutoNum type="arabicParenR"/>
            </a:pPr>
            <a:r>
              <a:rPr lang="en-US" sz="1800" dirty="0" smtClean="0">
                <a:solidFill>
                  <a:srgbClr val="FFFF00"/>
                </a:solidFill>
                <a:cs typeface="Courier New" pitchFamily="49" charset="0"/>
              </a:rPr>
              <a:t>Simple Paths </a:t>
            </a:r>
            <a:r>
              <a:rPr lang="en-US" sz="1800" dirty="0" smtClean="0">
                <a:cs typeface="Courier New" pitchFamily="49" charset="0"/>
              </a:rPr>
              <a:t>– end in element nodes only</a:t>
            </a:r>
          </a:p>
          <a:p>
            <a:pPr marL="925830" lvl="1" indent="-514350">
              <a:buFont typeface="+mj-lt"/>
              <a:buAutoNum type="arabicParenR"/>
            </a:pPr>
            <a:r>
              <a:rPr lang="en-US" sz="1800" dirty="0" smtClean="0">
                <a:solidFill>
                  <a:srgbClr val="FFFF00"/>
                </a:solidFill>
                <a:cs typeface="Courier New" pitchFamily="49" charset="0"/>
              </a:rPr>
              <a:t>Path-Value Pairs </a:t>
            </a:r>
            <a:r>
              <a:rPr lang="en-US" sz="1800" dirty="0" smtClean="0">
                <a:cs typeface="Courier New" pitchFamily="49" charset="0"/>
              </a:rPr>
              <a:t>– could end in attribute values or text values</a:t>
            </a:r>
            <a:endParaRPr lang="en-US" sz="1800" dirty="0" smtClean="0">
              <a:cs typeface="Courier New" pitchFamily="49" charset="0"/>
            </a:endParaRPr>
          </a:p>
          <a:p>
            <a:r>
              <a:rPr lang="en-US" sz="2200" dirty="0" smtClean="0"/>
              <a:t> Two types of </a:t>
            </a:r>
            <a:r>
              <a:rPr lang="en-US" sz="2200" dirty="0" smtClean="0"/>
              <a:t>occurrence counts…</a:t>
            </a:r>
          </a:p>
          <a:p>
            <a:pPr marL="862330" lvl="1" indent="-514350">
              <a:buFont typeface="+mj-lt"/>
              <a:buAutoNum type="arabicParenR"/>
            </a:pPr>
            <a:r>
              <a:rPr lang="en-US" sz="1800" dirty="0" smtClean="0">
                <a:solidFill>
                  <a:srgbClr val="FFFF00"/>
                </a:solidFill>
              </a:rPr>
              <a:t>Node counts</a:t>
            </a:r>
          </a:p>
          <a:p>
            <a:pPr marL="862330" lvl="1" indent="-514350">
              <a:buFont typeface="+mj-lt"/>
              <a:buAutoNum type="arabicParenR"/>
            </a:pPr>
            <a:r>
              <a:rPr lang="en-US" sz="1800" dirty="0" smtClean="0">
                <a:solidFill>
                  <a:srgbClr val="FFFF00"/>
                </a:solidFill>
              </a:rPr>
              <a:t>Document counts</a:t>
            </a:r>
          </a:p>
          <a:p>
            <a:r>
              <a:rPr lang="en-US" sz="2400" dirty="0" smtClean="0"/>
              <a:t> </a:t>
            </a:r>
            <a:r>
              <a:rPr lang="en-US" sz="2200" dirty="0" smtClean="0"/>
              <a:t>For each XML column, collects both types of counts for both types of paths</a:t>
            </a:r>
          </a:p>
          <a:p>
            <a:r>
              <a:rPr lang="en-US" sz="2200" dirty="0" smtClean="0"/>
              <a:t> </a:t>
            </a:r>
            <a:r>
              <a:rPr lang="en-US" sz="2200" dirty="0" smtClean="0"/>
              <a:t>Bloom filter used to remember distinct paths and cap memory utilization</a:t>
            </a:r>
          </a:p>
          <a:p>
            <a:r>
              <a:rPr lang="en-US" sz="2200" dirty="0" smtClean="0"/>
              <a:t> Reservoir sampling used to cap memory for frequent value statistics</a:t>
            </a: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059363"/>
          </a:xfrm>
        </p:spPr>
        <p:txBody>
          <a:bodyPr>
            <a:noAutofit/>
          </a:bodyPr>
          <a:lstStyle/>
          <a:p>
            <a:r>
              <a:rPr lang="en-US" sz="2300" dirty="0" smtClean="0"/>
              <a:t> Exploit individual nodes returned from XML index scans</a:t>
            </a:r>
          </a:p>
          <a:p>
            <a:r>
              <a:rPr lang="en-US" sz="2300" dirty="0" smtClean="0"/>
              <a:t> Consider additional plans that would defer XSCANs after index scans</a:t>
            </a:r>
          </a:p>
          <a:p>
            <a:pPr lvl="1"/>
            <a:r>
              <a:rPr lang="en-US" sz="2100" dirty="0" smtClean="0"/>
              <a:t>reduce the number of documents scanned</a:t>
            </a:r>
          </a:p>
          <a:p>
            <a:pPr lvl="1"/>
            <a:r>
              <a:rPr lang="en-US" sz="2100" dirty="0" smtClean="0"/>
              <a:t>increase the number of alternative plans</a:t>
            </a:r>
          </a:p>
          <a:p>
            <a:r>
              <a:rPr lang="en-US" sz="2300" dirty="0" smtClean="0"/>
              <a:t> Investigate extending index </a:t>
            </a:r>
            <a:r>
              <a:rPr lang="en-US" sz="2300" dirty="0" err="1" smtClean="0"/>
              <a:t>ANDing</a:t>
            </a:r>
            <a:r>
              <a:rPr lang="en-US" sz="2300" dirty="0" smtClean="0"/>
              <a:t> heuristics</a:t>
            </a:r>
          </a:p>
          <a:p>
            <a:r>
              <a:rPr lang="en-US" sz="2300" dirty="0" smtClean="0"/>
              <a:t> Extend statistics and cardinality estimation model to consider structural relationships between predicates</a:t>
            </a:r>
          </a:p>
          <a:p>
            <a:r>
              <a:rPr lang="en-US" sz="2300" dirty="0" smtClean="0"/>
              <a:t> Collect data type specific statistics</a:t>
            </a:r>
          </a:p>
          <a:p>
            <a:r>
              <a:rPr lang="en-US" sz="2300" dirty="0" smtClean="0"/>
              <a:t> Use more automated techniques to develop operator cost models</a:t>
            </a:r>
          </a:p>
          <a:p>
            <a:r>
              <a:rPr lang="en-US" sz="2300" dirty="0" smtClean="0"/>
              <a:t> Extend the optimizer’s order optimization architecture to support bind order and document order</a:t>
            </a: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Reusing DB2 infrastructure to support </a:t>
            </a:r>
            <a:r>
              <a:rPr lang="en-US" dirty="0" err="1" smtClean="0"/>
              <a:t>XQuery</a:t>
            </a:r>
            <a:r>
              <a:rPr lang="en-US" dirty="0" smtClean="0"/>
              <a:t> and SQL/XML was far faster than starting from scratch</a:t>
            </a:r>
          </a:p>
          <a:p>
            <a:endParaRPr lang="en-US" dirty="0" smtClean="0"/>
          </a:p>
          <a:p>
            <a:r>
              <a:rPr lang="en-US" dirty="0" smtClean="0"/>
              <a:t> Extending plan generation, cardinality and costing, and statistics components was challenging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Made possible by…</a:t>
            </a:r>
          </a:p>
          <a:p>
            <a:pPr lvl="1"/>
            <a:r>
              <a:rPr lang="en-US" dirty="0" smtClean="0"/>
              <a:t>introducing an XML column type</a:t>
            </a:r>
          </a:p>
          <a:p>
            <a:pPr lvl="1"/>
            <a:r>
              <a:rPr lang="en-US" dirty="0" smtClean="0"/>
              <a:t>modeling SQL, </a:t>
            </a:r>
            <a:r>
              <a:rPr lang="en-US" dirty="0" err="1" smtClean="0"/>
              <a:t>XQuery</a:t>
            </a:r>
            <a:r>
              <a:rPr lang="en-US" dirty="0" smtClean="0"/>
              <a:t>, SQL/XML uniformly</a:t>
            </a:r>
          </a:p>
          <a:p>
            <a:pPr lvl="1"/>
            <a:r>
              <a:rPr lang="en-US" dirty="0" smtClean="0"/>
              <a:t>representing </a:t>
            </a:r>
            <a:r>
              <a:rPr lang="en-US" dirty="0" err="1" smtClean="0"/>
              <a:t>XPath</a:t>
            </a:r>
            <a:r>
              <a:rPr lang="en-US" dirty="0" smtClean="0"/>
              <a:t> expressions as table functions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XML accepted as the language for data interchange</a:t>
            </a:r>
          </a:p>
          <a:p>
            <a:r>
              <a:rPr lang="en-US" dirty="0" smtClean="0"/>
              <a:t> </a:t>
            </a:r>
            <a:r>
              <a:rPr lang="en-US" dirty="0" smtClean="0"/>
              <a:t>Relational database investment</a:t>
            </a:r>
          </a:p>
          <a:p>
            <a:r>
              <a:rPr lang="en-US" dirty="0" smtClean="0"/>
              <a:t> </a:t>
            </a:r>
            <a:r>
              <a:rPr lang="en-US" dirty="0" smtClean="0"/>
              <a:t>IBM developed DB2 XML</a:t>
            </a:r>
          </a:p>
          <a:p>
            <a:pPr lvl="1"/>
            <a:r>
              <a:rPr lang="en-US" dirty="0" smtClean="0"/>
              <a:t>Supports XML as native data format</a:t>
            </a:r>
          </a:p>
          <a:p>
            <a:pPr lvl="1"/>
            <a:r>
              <a:rPr lang="en-US" dirty="0" err="1" smtClean="0"/>
              <a:t>XQuery</a:t>
            </a:r>
            <a:r>
              <a:rPr lang="en-US" dirty="0" smtClean="0"/>
              <a:t> supported as second query language</a:t>
            </a:r>
          </a:p>
          <a:p>
            <a:r>
              <a:rPr lang="en-US" dirty="0" smtClean="0"/>
              <a:t> </a:t>
            </a:r>
            <a:r>
              <a:rPr lang="en-US" dirty="0" smtClean="0"/>
              <a:t>Paper focuses on extensions made to DB2’s cost-based optimizer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 Comprehension questions?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4000" dirty="0" smtClean="0"/>
              <a:t>...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 Presentation questions</a:t>
            </a:r>
            <a:r>
              <a:rPr lang="en-US" sz="2400" dirty="0" smtClean="0"/>
              <a:t>…</a:t>
            </a:r>
          </a:p>
          <a:p>
            <a:endParaRPr lang="en-US" sz="2400" dirty="0" smtClean="0"/>
          </a:p>
          <a:p>
            <a:pPr lvl="1"/>
            <a:r>
              <a:rPr lang="en-US" sz="1800" dirty="0" smtClean="0"/>
              <a:t>Paper is from 2006; what is the current state of DB2 XML?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Does it make sense to store entire XML documents in a single cell in a relational database</a:t>
            </a:r>
            <a:r>
              <a:rPr lang="en-US" sz="1800" dirty="0" smtClean="0"/>
              <a:t>?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In the future, does it make sense to maintain the relational model, with XML as an extension?</a:t>
            </a:r>
            <a:endParaRPr lang="en-US" sz="1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XQuery</a:t>
            </a:r>
            <a:r>
              <a:rPr lang="en-US" dirty="0" smtClean="0"/>
              <a:t>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 </a:t>
            </a:r>
            <a:r>
              <a:rPr lang="en-US" sz="2800" dirty="0" smtClean="0"/>
              <a:t>Largely declarative, like SQL</a:t>
            </a:r>
          </a:p>
          <a:p>
            <a:r>
              <a:rPr lang="en-US" sz="2800" dirty="0" smtClean="0"/>
              <a:t> </a:t>
            </a:r>
            <a:r>
              <a:rPr lang="en-US" sz="2800" dirty="0" smtClean="0"/>
              <a:t>FLWOR statements</a:t>
            </a:r>
          </a:p>
          <a:p>
            <a:pPr lvl="1"/>
            <a:r>
              <a:rPr lang="en-US" sz="2200" dirty="0" smtClean="0"/>
              <a:t>Zero or more FOR and LET clauses</a:t>
            </a:r>
          </a:p>
          <a:p>
            <a:pPr lvl="1"/>
            <a:r>
              <a:rPr lang="en-US" sz="2200" dirty="0" smtClean="0"/>
              <a:t>Optional WHERE clause</a:t>
            </a:r>
          </a:p>
          <a:p>
            <a:pPr lvl="1"/>
            <a:r>
              <a:rPr lang="en-US" sz="2200" dirty="0" smtClean="0"/>
              <a:t>Optional ORDER BY clause</a:t>
            </a:r>
          </a:p>
          <a:p>
            <a:pPr lvl="1"/>
            <a:r>
              <a:rPr lang="en-US" sz="2200" dirty="0" smtClean="0"/>
              <a:t>RETURN clause</a:t>
            </a:r>
          </a:p>
          <a:p>
            <a:r>
              <a:rPr lang="en-US" sz="2800" dirty="0" smtClean="0"/>
              <a:t> </a:t>
            </a:r>
            <a:r>
              <a:rPr lang="en-US" sz="2800" dirty="0" smtClean="0"/>
              <a:t>Example…</a:t>
            </a:r>
          </a:p>
          <a:p>
            <a:pPr>
              <a:buNone/>
            </a:pPr>
            <a:endParaRPr lang="en-US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648200"/>
            <a:ext cx="4885459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XML data model is inherently heterogeneous and hierarchical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XML schemas are likely to change, or be unavailable or unknown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D</a:t>
            </a:r>
            <a:r>
              <a:rPr lang="en-US" dirty="0" smtClean="0"/>
              <a:t>eveloping a hybrid optimizer for XML and relational access paths that works with both SQL and </a:t>
            </a:r>
            <a:r>
              <a:rPr lang="en-US" dirty="0" err="1" smtClean="0"/>
              <a:t>XQuery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 Existing native XML data management systems: Lore, </a:t>
            </a:r>
            <a:r>
              <a:rPr lang="en-US" sz="2800" dirty="0" err="1" smtClean="0"/>
              <a:t>Niagra</a:t>
            </a:r>
            <a:r>
              <a:rPr lang="en-US" sz="2800" dirty="0" smtClean="0"/>
              <a:t>, TIMBER, </a:t>
            </a:r>
            <a:r>
              <a:rPr lang="en-US" sz="2800" dirty="0" err="1" smtClean="0"/>
              <a:t>Natix</a:t>
            </a:r>
            <a:r>
              <a:rPr lang="en-US" sz="2800" dirty="0" smtClean="0"/>
              <a:t>, </a:t>
            </a:r>
            <a:r>
              <a:rPr lang="en-US" sz="2800" dirty="0" err="1" smtClean="0"/>
              <a:t>Tox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 smtClean="0"/>
              <a:t>DB2 XML goes further by representing </a:t>
            </a:r>
            <a:r>
              <a:rPr lang="en-US" sz="2800" dirty="0" err="1" smtClean="0"/>
              <a:t>XQuery</a:t>
            </a:r>
            <a:r>
              <a:rPr lang="en-US" sz="2800" dirty="0" smtClean="0"/>
              <a:t> queries as query graph models</a:t>
            </a:r>
          </a:p>
          <a:p>
            <a:r>
              <a:rPr lang="en-US" sz="2800" dirty="0" smtClean="0"/>
              <a:t> </a:t>
            </a:r>
            <a:r>
              <a:rPr lang="en-US" sz="2800" dirty="0" smtClean="0"/>
              <a:t>No prior work describes a cost-based optimizer for an </a:t>
            </a:r>
            <a:r>
              <a:rPr lang="en-US" sz="2800" dirty="0" err="1" smtClean="0"/>
              <a:t>XQuery</a:t>
            </a:r>
            <a:r>
              <a:rPr lang="en-US" sz="2800" dirty="0" smtClean="0"/>
              <a:t> compiler</a:t>
            </a:r>
          </a:p>
          <a:p>
            <a:r>
              <a:rPr lang="en-US" sz="2800" dirty="0" smtClean="0"/>
              <a:t> </a:t>
            </a:r>
            <a:r>
              <a:rPr lang="en-US" sz="2800" dirty="0" smtClean="0"/>
              <a:t>Two path expression evaluation techniques: </a:t>
            </a:r>
            <a:r>
              <a:rPr lang="en-US" sz="2800" i="1" dirty="0" smtClean="0"/>
              <a:t>structural joins </a:t>
            </a:r>
            <a:r>
              <a:rPr lang="en-US" sz="2800" dirty="0" smtClean="0"/>
              <a:t>and </a:t>
            </a:r>
            <a:r>
              <a:rPr lang="en-US" sz="2800" i="1" dirty="0" smtClean="0"/>
              <a:t>holistic algorithms</a:t>
            </a:r>
          </a:p>
          <a:p>
            <a:pPr lvl="1"/>
            <a:r>
              <a:rPr lang="en-US" sz="2200" dirty="0" smtClean="0"/>
              <a:t>DB2 XML uses holistic approach using </a:t>
            </a:r>
            <a:r>
              <a:rPr lang="en-US" sz="2200" dirty="0" err="1" smtClean="0"/>
              <a:t>TurboXPath</a:t>
            </a:r>
            <a:r>
              <a:rPr lang="en-US" sz="2200" dirty="0" smtClean="0"/>
              <a:t> algorithm</a:t>
            </a:r>
          </a:p>
          <a:p>
            <a:pPr lvl="1"/>
            <a:r>
              <a:rPr lang="en-US" sz="2200" dirty="0" smtClean="0"/>
              <a:t>Reduces number of plans &amp; does not sacrifice plan quality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4648200" cy="47545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 Mapping of SQL or </a:t>
            </a:r>
            <a:r>
              <a:rPr lang="en-US" dirty="0" err="1" smtClean="0"/>
              <a:t>XQuery</a:t>
            </a:r>
            <a:r>
              <a:rPr lang="en-US" dirty="0" smtClean="0"/>
              <a:t> to query graph model (QGM)</a:t>
            </a:r>
          </a:p>
          <a:p>
            <a:r>
              <a:rPr lang="en-US" dirty="0" smtClean="0"/>
              <a:t> </a:t>
            </a:r>
            <a:r>
              <a:rPr lang="en-US" dirty="0" smtClean="0"/>
              <a:t>Rewrite to more optimization-friendly representation</a:t>
            </a:r>
          </a:p>
          <a:p>
            <a:r>
              <a:rPr lang="en-US" dirty="0" smtClean="0"/>
              <a:t> </a:t>
            </a:r>
            <a:r>
              <a:rPr lang="en-US" dirty="0" smtClean="0"/>
              <a:t>Cost-based optimizer chooses best query execution plan</a:t>
            </a:r>
          </a:p>
          <a:p>
            <a:r>
              <a:rPr lang="en-US" dirty="0" smtClean="0"/>
              <a:t> </a:t>
            </a:r>
            <a:r>
              <a:rPr lang="en-US" dirty="0" smtClean="0"/>
              <a:t>QEP mapped to sequence of execution engine calls, called a </a:t>
            </a:r>
            <a:r>
              <a:rPr lang="en-US" i="1" dirty="0" smtClean="0"/>
              <a:t>section</a:t>
            </a:r>
          </a:p>
          <a:p>
            <a:r>
              <a:rPr lang="en-US" dirty="0" smtClean="0"/>
              <a:t> </a:t>
            </a:r>
            <a:r>
              <a:rPr lang="en-US" dirty="0" smtClean="0"/>
              <a:t>Runtime engine executes the section when query is executed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71472" y="1524000"/>
            <a:ext cx="400050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Plan Generation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Numbe</a:t>
            </a:r>
            <a:r>
              <a:rPr lang="en-US" dirty="0" smtClean="0"/>
              <a:t>r of QEPs is typically very large</a:t>
            </a:r>
          </a:p>
          <a:p>
            <a:r>
              <a:rPr lang="en-US" dirty="0" smtClean="0"/>
              <a:t> </a:t>
            </a:r>
            <a:r>
              <a:rPr lang="en-US" dirty="0" smtClean="0"/>
              <a:t>Three key aspects of the architecture…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Operators </a:t>
            </a:r>
            <a:r>
              <a:rPr lang="en-US" dirty="0" smtClean="0"/>
              <a:t>– query processing primitives that consume and produce tables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Rules</a:t>
            </a:r>
            <a:r>
              <a:rPr lang="en-US" dirty="0" smtClean="0"/>
              <a:t> – define how operators may be combined into QEPs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Configurable Enumeration Engine </a:t>
            </a:r>
            <a:r>
              <a:rPr lang="en-US" dirty="0" smtClean="0"/>
              <a:t>– invokes the plan generation rules and determines which sequences of joins to evaluate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and Cardinality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 QEP operators maintain a running total of projected resources required</a:t>
            </a:r>
          </a:p>
          <a:p>
            <a:r>
              <a:rPr lang="en-US" sz="2800" dirty="0" smtClean="0"/>
              <a:t> </a:t>
            </a:r>
            <a:r>
              <a:rPr lang="en-US" sz="2800" dirty="0" smtClean="0"/>
              <a:t>Most critical cost model input is number of records to be processed</a:t>
            </a:r>
          </a:p>
          <a:p>
            <a:pPr lvl="1"/>
            <a:r>
              <a:rPr lang="en-US" sz="2400" dirty="0" smtClean="0"/>
              <a:t>The model estimates filtering effect of predicates based on statistics about the database</a:t>
            </a:r>
          </a:p>
          <a:p>
            <a:pPr lvl="1"/>
            <a:r>
              <a:rPr lang="en-US" sz="2400" dirty="0" smtClean="0"/>
              <a:t>Based on the probabilistic model proposed in System R</a:t>
            </a:r>
          </a:p>
          <a:p>
            <a:pPr lvl="1"/>
            <a:r>
              <a:rPr lang="en-US" sz="2400" dirty="0" smtClean="0"/>
              <a:t>Each filtering operation is assigned a </a:t>
            </a:r>
            <a:r>
              <a:rPr lang="en-US" sz="2400" i="1" dirty="0" smtClean="0"/>
              <a:t>selectivity</a:t>
            </a:r>
            <a:r>
              <a:rPr lang="en-US" sz="2400" dirty="0" smtClean="0"/>
              <a:t> </a:t>
            </a:r>
          </a:p>
          <a:p>
            <a:r>
              <a:rPr lang="en-US" sz="2800" dirty="0" smtClean="0"/>
              <a:t> </a:t>
            </a:r>
            <a:r>
              <a:rPr lang="en-US" sz="2800" dirty="0" smtClean="0"/>
              <a:t>Building an accurate cost model for operators that manipulate XML data is much more difficult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Encapsulation of runtime functions as QEP operators allowed new operators to be added more easily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XSCAN</a:t>
            </a:r>
            <a:r>
              <a:rPr lang="en-US" dirty="0" smtClean="0"/>
              <a:t> operator – scans and navigates through XML to evaluate an </a:t>
            </a:r>
            <a:r>
              <a:rPr lang="en-US" dirty="0" err="1" smtClean="0"/>
              <a:t>XPath</a:t>
            </a:r>
            <a:r>
              <a:rPr lang="en-US" dirty="0" smtClean="0"/>
              <a:t> expression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XISCAN</a:t>
            </a:r>
            <a:r>
              <a:rPr lang="en-US" dirty="0" smtClean="0"/>
              <a:t> operator – Same as a relational index scan; returns RIDs of documents that satisfy an index expression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XANDOR</a:t>
            </a:r>
            <a:r>
              <a:rPr lang="en-US" dirty="0" smtClean="0"/>
              <a:t> operator – </a:t>
            </a:r>
            <a:r>
              <a:rPr lang="en-US" i="1" dirty="0" smtClean="0"/>
              <a:t>n</a:t>
            </a:r>
            <a:r>
              <a:rPr lang="en-US" dirty="0" smtClean="0"/>
              <a:t>-way merge of individual index scans by </a:t>
            </a:r>
            <a:r>
              <a:rPr lang="en-US" dirty="0" err="1" smtClean="0"/>
              <a:t>ANDing</a:t>
            </a:r>
            <a:r>
              <a:rPr lang="en-US" dirty="0" smtClean="0"/>
              <a:t> and </a:t>
            </a:r>
            <a:r>
              <a:rPr lang="en-US" dirty="0" err="1" smtClean="0"/>
              <a:t>ORing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504</TotalTime>
  <Words>1145</Words>
  <Application>Microsoft Office PowerPoint</Application>
  <PresentationFormat>On-screen Show (4:3)</PresentationFormat>
  <Paragraphs>144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Foundry</vt:lpstr>
      <vt:lpstr>Cost-based optimization in DB2 XML</vt:lpstr>
      <vt:lpstr>Introduction</vt:lpstr>
      <vt:lpstr>XQuery Language</vt:lpstr>
      <vt:lpstr>Challenges</vt:lpstr>
      <vt:lpstr>Related Work</vt:lpstr>
      <vt:lpstr>Query Compilation</vt:lpstr>
      <vt:lpstr>Execution Plan Generation</vt:lpstr>
      <vt:lpstr>Cost and Cardinality</vt:lpstr>
      <vt:lpstr>New Operators</vt:lpstr>
      <vt:lpstr>Plan Generation Extensions</vt:lpstr>
      <vt:lpstr>Plan Generation Extensions Continued</vt:lpstr>
      <vt:lpstr>Plan Generation Extensions Continued</vt:lpstr>
      <vt:lpstr>Cardinality and Cost</vt:lpstr>
      <vt:lpstr>Fanout</vt:lpstr>
      <vt:lpstr>Cardinality Estimation</vt:lpstr>
      <vt:lpstr>Cost Estimation</vt:lpstr>
      <vt:lpstr>Statistics Collection</vt:lpstr>
      <vt:lpstr>Future Work</vt:lpstr>
      <vt:lpstr>Conclusions</vt:lpstr>
      <vt:lpstr>Questions</vt:lpstr>
    </vt:vector>
  </TitlesOfParts>
  <Company>U.S. Army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StableBuffer: Optimizing Write Performance for DBMS Applications on Flash Devices</dc:title>
  <dc:creator>U.S. Army</dc:creator>
  <cp:lastModifiedBy>Justin</cp:lastModifiedBy>
  <cp:revision>56</cp:revision>
  <dcterms:created xsi:type="dcterms:W3CDTF">2011-02-09T03:42:16Z</dcterms:created>
  <dcterms:modified xsi:type="dcterms:W3CDTF">2011-04-18T23:47:49Z</dcterms:modified>
</cp:coreProperties>
</file>