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216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7CA123-3855-4608-93DA-AF50B298DD87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614B69-6814-43C2-A6E2-DEB6DB431EA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614B69-6814-43C2-A6E2-DEB6DB431EA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011BFE66-F1D9-4865-9C95-82920BFD9748}" type="datetimeFigureOut">
              <a:rPr lang="en-US" smtClean="0"/>
              <a:t>12/28/2010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05F82715-AD2E-44B5-BA98-52382537427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33400"/>
            <a:ext cx="7772400" cy="20574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Optimizing Access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Across </a:t>
            </a:r>
            <a:r>
              <a:rPr lang="en-US" dirty="0" smtClean="0"/>
              <a:t>Multiple Hierarchies in </a:t>
            </a:r>
            <a:r>
              <a:rPr lang="en-US" dirty="0" smtClean="0"/>
              <a:t>Data Warehouses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2879558"/>
            <a:ext cx="4419600" cy="990600"/>
          </a:xfrm>
        </p:spPr>
        <p:txBody>
          <a:bodyPr>
            <a:normAutofit/>
          </a:bodyPr>
          <a:lstStyle/>
          <a:p>
            <a:pPr algn="ctr"/>
            <a:r>
              <a:rPr lang="en-US" sz="2000" b="1" dirty="0" err="1" smtClean="0"/>
              <a:t>Lipyeow</a:t>
            </a:r>
            <a:r>
              <a:rPr lang="en-US" sz="2000" b="1" dirty="0" smtClean="0"/>
              <a:t> Lim</a:t>
            </a:r>
            <a:endParaRPr lang="en-US" sz="2000" dirty="0" smtClean="0"/>
          </a:p>
          <a:p>
            <a:pPr algn="ctr"/>
            <a:r>
              <a:rPr lang="en-US" sz="2000" b="0" dirty="0" smtClean="0"/>
              <a:t>University of Hawai`i at </a:t>
            </a:r>
            <a:r>
              <a:rPr lang="en-US" sz="2000" b="0" dirty="0" err="1" smtClean="0"/>
              <a:t>M</a:t>
            </a:r>
            <a:r>
              <a:rPr lang="en-US" sz="2000" b="0" dirty="0" err="1" smtClean="0">
                <a:latin typeface="Calibri"/>
              </a:rPr>
              <a:t>ā</a:t>
            </a:r>
            <a:r>
              <a:rPr lang="en-US" sz="2000" b="0" dirty="0" err="1" smtClean="0"/>
              <a:t>noa</a:t>
            </a:r>
            <a:endParaRPr lang="en-US" sz="2200" b="0" dirty="0" smtClean="0"/>
          </a:p>
          <a:p>
            <a:endParaRPr lang="en-US" sz="2000" b="0" dirty="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0" y="4022558"/>
            <a:ext cx="1248229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3717758"/>
            <a:ext cx="1066800" cy="1235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Subtitle 2"/>
          <p:cNvSpPr txBox="1">
            <a:spLocks/>
          </p:cNvSpPr>
          <p:nvPr/>
        </p:nvSpPr>
        <p:spPr>
          <a:xfrm>
            <a:off x="4495800" y="2879558"/>
            <a:ext cx="4191000" cy="1143000"/>
          </a:xfrm>
          <a:prstGeom prst="rect">
            <a:avLst/>
          </a:prstGeom>
        </p:spPr>
        <p:txBody>
          <a:bodyPr vert="horz" lIns="45720" rIns="45720">
            <a:normAutofit/>
          </a:bodyPr>
          <a:lstStyle/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Bishwaranhan</a:t>
            </a:r>
            <a:r>
              <a:rPr kumimoji="0" 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000" b="1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Bhattacharjee</a:t>
            </a:r>
            <a:endParaRPr kumimoji="0" lang="en-US" sz="20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IBM Thomas J Watson 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Research Center</a:t>
            </a:r>
          </a:p>
          <a:p>
            <a:pPr marL="0" marR="64008" lvl="0" indent="0" algn="ctr" defTabSz="914400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68000"/>
              <a:buFont typeface="Wingdings 3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04800" y="152400"/>
            <a:ext cx="8382000" cy="762000"/>
          </a:xfrm>
        </p:spPr>
        <p:txBody>
          <a:bodyPr>
            <a:normAutofit/>
          </a:bodyPr>
          <a:lstStyle/>
          <a:p>
            <a:r>
              <a:rPr lang="en-US" dirty="0" smtClean="0"/>
              <a:t>Rewriting Queries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0030" y="3810000"/>
            <a:ext cx="5282974" cy="2438400"/>
            <a:chOff x="240030" y="3810000"/>
            <a:chExt cx="5282974" cy="2438400"/>
          </a:xfrm>
        </p:grpSpPr>
        <p:pic>
          <p:nvPicPr>
            <p:cNvPr id="5" name="Picture 4" descr="projects.eps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10000"/>
              <a:ext cx="5065804" cy="24384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240030" y="4126230"/>
              <a:ext cx="1383030" cy="1783080"/>
            </a:xfrm>
            <a:custGeom>
              <a:avLst/>
              <a:gdLst>
                <a:gd name="connsiteX0" fmla="*/ 685800 w 1383030"/>
                <a:gd name="connsiteY0" fmla="*/ 102870 h 1783080"/>
                <a:gd name="connsiteX1" fmla="*/ 160020 w 1383030"/>
                <a:gd name="connsiteY1" fmla="*/ 422910 h 1783080"/>
                <a:gd name="connsiteX2" fmla="*/ 0 w 1383030"/>
                <a:gd name="connsiteY2" fmla="*/ 914400 h 1783080"/>
                <a:gd name="connsiteX3" fmla="*/ 251460 w 1383030"/>
                <a:gd name="connsiteY3" fmla="*/ 1291590 h 1783080"/>
                <a:gd name="connsiteX4" fmla="*/ 777240 w 1383030"/>
                <a:gd name="connsiteY4" fmla="*/ 1703070 h 1783080"/>
                <a:gd name="connsiteX5" fmla="*/ 1051560 w 1383030"/>
                <a:gd name="connsiteY5" fmla="*/ 1783080 h 1783080"/>
                <a:gd name="connsiteX6" fmla="*/ 1245870 w 1383030"/>
                <a:gd name="connsiteY6" fmla="*/ 1508760 h 1783080"/>
                <a:gd name="connsiteX7" fmla="*/ 1188720 w 1383030"/>
                <a:gd name="connsiteY7" fmla="*/ 1177290 h 1783080"/>
                <a:gd name="connsiteX8" fmla="*/ 1143000 w 1383030"/>
                <a:gd name="connsiteY8" fmla="*/ 754380 h 1783080"/>
                <a:gd name="connsiteX9" fmla="*/ 1383030 w 1383030"/>
                <a:gd name="connsiteY9" fmla="*/ 514350 h 1783080"/>
                <a:gd name="connsiteX10" fmla="*/ 1348740 w 1383030"/>
                <a:gd name="connsiteY10" fmla="*/ 182880 h 1783080"/>
                <a:gd name="connsiteX11" fmla="*/ 994410 w 1383030"/>
                <a:gd name="connsiteY11" fmla="*/ 0 h 1783080"/>
                <a:gd name="connsiteX12" fmla="*/ 685800 w 1383030"/>
                <a:gd name="connsiteY12" fmla="*/ 102870 h 17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030" h="1783080">
                  <a:moveTo>
                    <a:pt x="685800" y="102870"/>
                  </a:moveTo>
                  <a:lnTo>
                    <a:pt x="160020" y="422910"/>
                  </a:lnTo>
                  <a:lnTo>
                    <a:pt x="0" y="914400"/>
                  </a:lnTo>
                  <a:lnTo>
                    <a:pt x="251460" y="1291590"/>
                  </a:lnTo>
                  <a:lnTo>
                    <a:pt x="777240" y="1703070"/>
                  </a:lnTo>
                  <a:lnTo>
                    <a:pt x="1051560" y="1783080"/>
                  </a:lnTo>
                  <a:lnTo>
                    <a:pt x="1245870" y="1508760"/>
                  </a:lnTo>
                  <a:lnTo>
                    <a:pt x="1188720" y="1177290"/>
                  </a:lnTo>
                  <a:lnTo>
                    <a:pt x="1143000" y="754380"/>
                  </a:lnTo>
                  <a:lnTo>
                    <a:pt x="1383030" y="514350"/>
                  </a:lnTo>
                  <a:lnTo>
                    <a:pt x="1348740" y="182880"/>
                  </a:lnTo>
                  <a:lnTo>
                    <a:pt x="994410" y="0"/>
                  </a:lnTo>
                  <a:lnTo>
                    <a:pt x="685800" y="10287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81000" y="914400"/>
            <a:ext cx="4495800" cy="1847850"/>
            <a:chOff x="5029200" y="3581400"/>
            <a:chExt cx="4495800" cy="1847850"/>
          </a:xfrm>
        </p:grpSpPr>
        <p:pic>
          <p:nvPicPr>
            <p:cNvPr id="8" name="Picture 7" descr="geography.eps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200" y="3581400"/>
              <a:ext cx="4495800" cy="1700599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7715250" y="3771900"/>
              <a:ext cx="1291590" cy="1657350"/>
            </a:xfrm>
            <a:custGeom>
              <a:avLst/>
              <a:gdLst>
                <a:gd name="connsiteX0" fmla="*/ 68580 w 1291590"/>
                <a:gd name="connsiteY0" fmla="*/ 331470 h 1657350"/>
                <a:gd name="connsiteX1" fmla="*/ 11430 w 1291590"/>
                <a:gd name="connsiteY1" fmla="*/ 880110 h 1657350"/>
                <a:gd name="connsiteX2" fmla="*/ 0 w 1291590"/>
                <a:gd name="connsiteY2" fmla="*/ 1497330 h 1657350"/>
                <a:gd name="connsiteX3" fmla="*/ 148590 w 1291590"/>
                <a:gd name="connsiteY3" fmla="*/ 1657350 h 1657350"/>
                <a:gd name="connsiteX4" fmla="*/ 720090 w 1291590"/>
                <a:gd name="connsiteY4" fmla="*/ 1657350 h 1657350"/>
                <a:gd name="connsiteX5" fmla="*/ 1188720 w 1291590"/>
                <a:gd name="connsiteY5" fmla="*/ 1611630 h 1657350"/>
                <a:gd name="connsiteX6" fmla="*/ 1291590 w 1291590"/>
                <a:gd name="connsiteY6" fmla="*/ 1405890 h 1657350"/>
                <a:gd name="connsiteX7" fmla="*/ 1280160 w 1291590"/>
                <a:gd name="connsiteY7" fmla="*/ 1120140 h 1657350"/>
                <a:gd name="connsiteX8" fmla="*/ 388620 w 1291590"/>
                <a:gd name="connsiteY8" fmla="*/ 22860 h 1657350"/>
                <a:gd name="connsiteX9" fmla="*/ 171450 w 1291590"/>
                <a:gd name="connsiteY9" fmla="*/ 0 h 1657350"/>
                <a:gd name="connsiteX10" fmla="*/ 68580 w 1291590"/>
                <a:gd name="connsiteY10" fmla="*/ 33147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1590" h="1657350">
                  <a:moveTo>
                    <a:pt x="68580" y="331470"/>
                  </a:moveTo>
                  <a:lnTo>
                    <a:pt x="11430" y="880110"/>
                  </a:lnTo>
                  <a:lnTo>
                    <a:pt x="0" y="1497330"/>
                  </a:lnTo>
                  <a:lnTo>
                    <a:pt x="148590" y="1657350"/>
                  </a:lnTo>
                  <a:lnTo>
                    <a:pt x="720090" y="1657350"/>
                  </a:lnTo>
                  <a:lnTo>
                    <a:pt x="1188720" y="1611630"/>
                  </a:lnTo>
                  <a:lnTo>
                    <a:pt x="1291590" y="1405890"/>
                  </a:lnTo>
                  <a:lnTo>
                    <a:pt x="1280160" y="1120140"/>
                  </a:lnTo>
                  <a:lnTo>
                    <a:pt x="388620" y="22860"/>
                  </a:lnTo>
                  <a:lnTo>
                    <a:pt x="171450" y="0"/>
                  </a:lnTo>
                  <a:lnTo>
                    <a:pt x="68580" y="331470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/>
          <p:cNvSpPr/>
          <p:nvPr/>
        </p:nvSpPr>
        <p:spPr>
          <a:xfrm>
            <a:off x="4800600" y="1981200"/>
            <a:ext cx="3962400" cy="762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Query on h1: Accounting Team 2 + Sales Team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28600" y="1078468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h1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52400" y="3886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h2</a:t>
            </a:r>
            <a:endParaRPr lang="en-US" dirty="0"/>
          </a:p>
        </p:txBody>
      </p:sp>
      <p:sp>
        <p:nvSpPr>
          <p:cNvPr id="14" name="Rounded Rectangular Callout 13"/>
          <p:cNvSpPr/>
          <p:nvPr/>
        </p:nvSpPr>
        <p:spPr>
          <a:xfrm>
            <a:off x="4876800" y="1066800"/>
            <a:ext cx="2819400" cy="762000"/>
          </a:xfrm>
          <a:prstGeom prst="wedgeRoundRectCallout">
            <a:avLst>
              <a:gd name="adj1" fmla="val -87143"/>
              <a:gd name="adj2" fmla="val -2755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1: Find QN, </a:t>
            </a:r>
            <a:r>
              <a:rPr lang="en-US" sz="1600" dirty="0">
                <a:solidFill>
                  <a:schemeClr val="tx1"/>
                </a:solidFill>
              </a:rPr>
              <a:t>t</a:t>
            </a:r>
            <a:r>
              <a:rPr lang="en-US" sz="1600" dirty="0" smtClean="0">
                <a:solidFill>
                  <a:schemeClr val="tx1"/>
                </a:solidFill>
              </a:rPr>
              <a:t>he set of covering tree nodes</a:t>
            </a:r>
            <a:endParaRPr lang="en-US" sz="1600" dirty="0">
              <a:solidFill>
                <a:schemeClr val="tx1"/>
              </a:solidFill>
            </a:endParaRP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152400" y="2895600"/>
          <a:ext cx="472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371600"/>
                <a:gridCol w="9906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Hierarchy</a:t>
                      </a:r>
                      <a:r>
                        <a:rPr lang="en-US" baseline="0" dirty="0" err="1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HierarchyB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6" name="Rounded Rectangular Callout 15"/>
          <p:cNvSpPr/>
          <p:nvPr/>
        </p:nvSpPr>
        <p:spPr>
          <a:xfrm>
            <a:off x="6019800" y="2971800"/>
            <a:ext cx="2667000" cy="685800"/>
          </a:xfrm>
          <a:prstGeom prst="wedgeRoundRectCallout">
            <a:avLst>
              <a:gd name="adj1" fmla="val -90448"/>
              <a:gd name="adj2" fmla="val -436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2</a:t>
            </a:r>
            <a:r>
              <a:rPr lang="en-US" sz="1600" dirty="0" smtClean="0">
                <a:solidFill>
                  <a:schemeClr val="tx1"/>
                </a:solidFill>
              </a:rPr>
              <a:t>: Find hierarchies that overlap with h1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ounded Rectangular Callout 16"/>
          <p:cNvSpPr/>
          <p:nvPr/>
        </p:nvSpPr>
        <p:spPr>
          <a:xfrm>
            <a:off x="6019800" y="3886200"/>
            <a:ext cx="2743200" cy="1066800"/>
          </a:xfrm>
          <a:prstGeom prst="wedgeRoundRectCallout">
            <a:avLst>
              <a:gd name="adj1" fmla="val -89151"/>
              <a:gd name="adj2" fmla="val -82930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3</a:t>
            </a:r>
            <a:r>
              <a:rPr lang="en-US" sz="1600" dirty="0" smtClean="0">
                <a:solidFill>
                  <a:schemeClr val="tx1"/>
                </a:solidFill>
              </a:rPr>
              <a:t>: Find set of alternate nodes that are equivalent to each </a:t>
            </a:r>
            <a:r>
              <a:rPr lang="en-US" sz="1600" dirty="0" smtClean="0">
                <a:solidFill>
                  <a:schemeClr val="tx1"/>
                </a:solidFill>
              </a:rPr>
              <a:t>covering tree node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/>
          <a:lstStyle/>
          <a:p>
            <a:r>
              <a:rPr lang="en-US" dirty="0" smtClean="0"/>
              <a:t>We evaluated the off-line phase using synthetically generated trees with controlled overlaps</a:t>
            </a:r>
          </a:p>
          <a:p>
            <a:r>
              <a:rPr lang="en-US" dirty="0" smtClean="0"/>
              <a:t>Perl prototype</a:t>
            </a:r>
          </a:p>
          <a:p>
            <a:r>
              <a:rPr lang="en-US" dirty="0" smtClean="0"/>
              <a:t>Data generation</a:t>
            </a:r>
          </a:p>
          <a:p>
            <a:pPr lvl="1"/>
            <a:r>
              <a:rPr lang="en-US" dirty="0" smtClean="0"/>
              <a:t>Generate 100 random trees to be used as overlaps</a:t>
            </a:r>
          </a:p>
          <a:p>
            <a:pPr lvl="1"/>
            <a:r>
              <a:rPr lang="en-US" dirty="0" smtClean="0"/>
              <a:t>Generate application hierarchies that include an “overlap tree” with some probability “</a:t>
            </a:r>
            <a:r>
              <a:rPr lang="en-US" dirty="0" err="1" smtClean="0">
                <a:solidFill>
                  <a:schemeClr val="accent6"/>
                </a:solidFill>
              </a:rPr>
              <a:t>sharedprob</a:t>
            </a:r>
            <a:r>
              <a:rPr lang="en-US" dirty="0" smtClean="0"/>
              <a:t>” </a:t>
            </a:r>
          </a:p>
          <a:p>
            <a:pPr lvl="1"/>
            <a:r>
              <a:rPr lang="en-US" dirty="0" smtClean="0"/>
              <a:t>O</a:t>
            </a:r>
            <a:r>
              <a:rPr lang="en-US" dirty="0" smtClean="0"/>
              <a:t>therwise expand tree using “</a:t>
            </a:r>
            <a:r>
              <a:rPr lang="en-US" dirty="0" err="1" smtClean="0">
                <a:solidFill>
                  <a:schemeClr val="accent6"/>
                </a:solidFill>
              </a:rPr>
              <a:t>expandprob</a:t>
            </a:r>
            <a:r>
              <a:rPr lang="en-US" dirty="0" smtClean="0"/>
              <a:t>”  and a maximum </a:t>
            </a:r>
            <a:r>
              <a:rPr lang="en-US" dirty="0" err="1" smtClean="0">
                <a:solidFill>
                  <a:schemeClr val="accent6"/>
                </a:solidFill>
              </a:rPr>
              <a:t>fanout</a:t>
            </a:r>
            <a:r>
              <a:rPr lang="en-US" dirty="0" smtClean="0"/>
              <a:t>. </a:t>
            </a:r>
          </a:p>
          <a:p>
            <a:pPr lvl="1"/>
            <a:r>
              <a:rPr lang="en-US" dirty="0" smtClean="0"/>
              <a:t>Recursion stops when maximum depth is reached.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sntree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447800"/>
            <a:ext cx="5943600" cy="4165537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Avg. Time </a:t>
            </a:r>
            <a:r>
              <a:rPr lang="en-US" dirty="0" err="1" smtClean="0"/>
              <a:t>vs</a:t>
            </a:r>
            <a:r>
              <a:rPr lang="en-US" dirty="0" smtClean="0"/>
              <a:t> No. of Trees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248401" y="1676400"/>
            <a:ext cx="2590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Maxfanout</a:t>
            </a:r>
            <a:r>
              <a:rPr lang="en-US" dirty="0" smtClean="0"/>
              <a:t> = 5</a:t>
            </a:r>
          </a:p>
          <a:p>
            <a:r>
              <a:rPr lang="en-US" dirty="0" err="1" smtClean="0"/>
              <a:t>Maxdepth</a:t>
            </a:r>
            <a:r>
              <a:rPr lang="en-US" dirty="0" smtClean="0"/>
              <a:t> = 16</a:t>
            </a:r>
          </a:p>
          <a:p>
            <a:r>
              <a:rPr lang="en-US" dirty="0" err="1" smtClean="0"/>
              <a:t>Expandprob</a:t>
            </a:r>
            <a:r>
              <a:rPr lang="en-US" dirty="0" smtClean="0"/>
              <a:t> = 0.8</a:t>
            </a:r>
          </a:p>
          <a:p>
            <a:r>
              <a:rPr lang="en-US" dirty="0" err="1" smtClean="0"/>
              <a:t>Sharedprob</a:t>
            </a:r>
            <a:r>
              <a:rPr lang="en-US" dirty="0" smtClean="0"/>
              <a:t> = 0.8</a:t>
            </a:r>
          </a:p>
          <a:p>
            <a:endParaRPr lang="en-US" dirty="0" smtClean="0"/>
          </a:p>
          <a:p>
            <a:r>
              <a:rPr lang="en-US" dirty="0" smtClean="0"/>
              <a:t>Averaged over 10 random data sets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snpair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152400" y="1219200"/>
            <a:ext cx="6457873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Avg. Time </a:t>
            </a:r>
            <a:r>
              <a:rPr lang="en-US" dirty="0" err="1" smtClean="0"/>
              <a:t>vs</a:t>
            </a:r>
            <a:r>
              <a:rPr lang="en-US" dirty="0" smtClean="0"/>
              <a:t> No. Shared Pairs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629400" y="1524000"/>
            <a:ext cx="2133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Count the number of shared pairs output for the x-axis</a:t>
            </a:r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vsfanout.eps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228600" y="1676400"/>
            <a:ext cx="4240315" cy="29718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Sensitivity to Tree Sizes</a:t>
            </a:r>
            <a:endParaRPr lang="en-US" dirty="0"/>
          </a:p>
        </p:txBody>
      </p:sp>
      <p:pic>
        <p:nvPicPr>
          <p:cNvPr id="5" name="Picture 4" descr="vsdepth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724400" y="1676400"/>
            <a:ext cx="4131589" cy="2895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447800" y="1371600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 Max </a:t>
            </a:r>
            <a:r>
              <a:rPr lang="en-US" dirty="0" err="1" smtClean="0"/>
              <a:t>Fanout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943600" y="1371600"/>
            <a:ext cx="17443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Vs Max Depth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5800" y="4826675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Hierarchies = 200</a:t>
            </a:r>
          </a:p>
          <a:p>
            <a:r>
              <a:rPr lang="en-US" dirty="0" err="1" smtClean="0"/>
              <a:t>Maxdepth</a:t>
            </a:r>
            <a:r>
              <a:rPr lang="en-US" dirty="0" smtClean="0"/>
              <a:t> = 16</a:t>
            </a:r>
          </a:p>
          <a:p>
            <a:r>
              <a:rPr lang="en-US" dirty="0" err="1" smtClean="0"/>
              <a:t>Expandprob</a:t>
            </a:r>
            <a:r>
              <a:rPr lang="en-US" dirty="0" smtClean="0"/>
              <a:t> = 0.8</a:t>
            </a:r>
          </a:p>
          <a:p>
            <a:r>
              <a:rPr lang="en-US" dirty="0" err="1" smtClean="0"/>
              <a:t>Sharedprob</a:t>
            </a:r>
            <a:r>
              <a:rPr lang="en-US" dirty="0" smtClean="0"/>
              <a:t> = 0.8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5181600" y="4771072"/>
            <a:ext cx="3657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No. Hierarchies = 200</a:t>
            </a:r>
          </a:p>
          <a:p>
            <a:r>
              <a:rPr lang="en-US" dirty="0" err="1" smtClean="0"/>
              <a:t>Maxfanout</a:t>
            </a:r>
            <a:r>
              <a:rPr lang="en-US" dirty="0" smtClean="0"/>
              <a:t> = 10</a:t>
            </a:r>
          </a:p>
          <a:p>
            <a:r>
              <a:rPr lang="en-US" dirty="0" err="1" smtClean="0"/>
              <a:t>Expandprob</a:t>
            </a:r>
            <a:r>
              <a:rPr lang="en-US" dirty="0" smtClean="0"/>
              <a:t> = 0.8</a:t>
            </a:r>
          </a:p>
          <a:p>
            <a:r>
              <a:rPr lang="en-US" dirty="0" err="1" smtClean="0"/>
              <a:t>Sharedprob</a:t>
            </a:r>
            <a:r>
              <a:rPr lang="en-US" dirty="0" smtClean="0"/>
              <a:t> = 0.8</a:t>
            </a:r>
          </a:p>
          <a:p>
            <a:endParaRPr lang="en-US" dirty="0" smtClean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Treescape</a:t>
            </a:r>
            <a:endParaRPr lang="en-US" dirty="0" smtClean="0"/>
          </a:p>
          <a:p>
            <a:r>
              <a:rPr lang="en-US" dirty="0" smtClean="0"/>
              <a:t>View Selection Problem</a:t>
            </a:r>
          </a:p>
          <a:p>
            <a:r>
              <a:rPr lang="en-US" dirty="0" err="1" smtClean="0"/>
              <a:t>Subtree</a:t>
            </a:r>
            <a:r>
              <a:rPr lang="en-US" dirty="0" smtClean="0"/>
              <a:t> mining</a:t>
            </a:r>
          </a:p>
          <a:p>
            <a:r>
              <a:rPr lang="en-US" dirty="0" smtClean="0"/>
              <a:t>Partial sums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940491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We found problems with uncontrolled proliferation of application hierarchies in a real data warehouse deployment at a bank</a:t>
            </a:r>
          </a:p>
          <a:p>
            <a:endParaRPr lang="en-US" dirty="0" smtClean="0"/>
          </a:p>
          <a:p>
            <a:r>
              <a:rPr lang="en-US" dirty="0" smtClean="0"/>
              <a:t>One key performance problem is the inability to exploit </a:t>
            </a:r>
            <a:r>
              <a:rPr lang="en-US" dirty="0" err="1" smtClean="0"/>
              <a:t>precomputed</a:t>
            </a:r>
            <a:r>
              <a:rPr lang="en-US" dirty="0" smtClean="0"/>
              <a:t> aggregates.</a:t>
            </a:r>
          </a:p>
          <a:p>
            <a:endParaRPr lang="en-US" dirty="0" smtClean="0"/>
          </a:p>
          <a:p>
            <a:r>
              <a:rPr lang="en-US" dirty="0" smtClean="0"/>
              <a:t>We propose to find hierarchy overlap information and exploit them for optimizing queries using </a:t>
            </a:r>
            <a:r>
              <a:rPr lang="en-US" dirty="0" err="1" smtClean="0"/>
              <a:t>precomputed</a:t>
            </a:r>
            <a:r>
              <a:rPr lang="en-US" dirty="0" smtClean="0"/>
              <a:t> aggregations.</a:t>
            </a:r>
          </a:p>
          <a:p>
            <a:endParaRPr lang="en-US" dirty="0" smtClean="0"/>
          </a:p>
          <a:p>
            <a:r>
              <a:rPr lang="en-US" dirty="0" smtClean="0"/>
              <a:t>Our preliminary experiments show that finding overlap information is feasible.</a:t>
            </a:r>
          </a:p>
          <a:p>
            <a:endParaRPr lang="en-US" dirty="0" smtClean="0"/>
          </a:p>
          <a:p>
            <a:r>
              <a:rPr lang="en-US" dirty="0" smtClean="0"/>
              <a:t>Future work: an end-to-end experimental evaluation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8534400" cy="2667000"/>
          </a:xfrm>
        </p:spPr>
        <p:txBody>
          <a:bodyPr>
            <a:normAutofit/>
          </a:bodyPr>
          <a:lstStyle/>
          <a:p>
            <a:r>
              <a:rPr lang="en-US" dirty="0" smtClean="0"/>
              <a:t>A large US Bank with a financial data warehouse</a:t>
            </a:r>
          </a:p>
          <a:p>
            <a:r>
              <a:rPr lang="en-US" dirty="0" smtClean="0"/>
              <a:t>200,000 business units defining hierarchies</a:t>
            </a:r>
          </a:p>
          <a:p>
            <a:r>
              <a:rPr lang="en-US" dirty="0" smtClean="0"/>
              <a:t>Dimension tables grew to 100 million rows</a:t>
            </a:r>
          </a:p>
          <a:p>
            <a:r>
              <a:rPr lang="en-US" dirty="0" smtClean="0"/>
              <a:t>At most 20 users (out of 1500) able to use the system at any one time.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Background</a:t>
            </a:r>
            <a:endParaRPr lang="en-US" dirty="0"/>
          </a:p>
        </p:txBody>
      </p:sp>
      <p:sp>
        <p:nvSpPr>
          <p:cNvPr id="4" name="Can 3"/>
          <p:cNvSpPr/>
          <p:nvPr/>
        </p:nvSpPr>
        <p:spPr>
          <a:xfrm>
            <a:off x="3429000" y="5562600"/>
            <a:ext cx="3352800" cy="106680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Financial Data Repository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2438400" y="4038600"/>
            <a:ext cx="838200" cy="1143000"/>
            <a:chOff x="5791200" y="1524000"/>
            <a:chExt cx="838200" cy="1143000"/>
          </a:xfrm>
        </p:grpSpPr>
        <p:sp>
          <p:nvSpPr>
            <p:cNvPr id="5" name="Can 4"/>
            <p:cNvSpPr/>
            <p:nvPr/>
          </p:nvSpPr>
          <p:spPr>
            <a:xfrm>
              <a:off x="5791200" y="1524000"/>
              <a:ext cx="838200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Extract 5"/>
            <p:cNvSpPr/>
            <p:nvPr/>
          </p:nvSpPr>
          <p:spPr>
            <a:xfrm>
              <a:off x="59436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Extract 6"/>
            <p:cNvSpPr/>
            <p:nvPr/>
          </p:nvSpPr>
          <p:spPr>
            <a:xfrm>
              <a:off x="6096000" y="19812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Flowchart: Extract 7"/>
            <p:cNvSpPr/>
            <p:nvPr/>
          </p:nvSpPr>
          <p:spPr>
            <a:xfrm>
              <a:off x="62484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990600" y="4038600"/>
            <a:ext cx="838200" cy="1143000"/>
            <a:chOff x="5791200" y="1524000"/>
            <a:chExt cx="838200" cy="1143000"/>
          </a:xfrm>
        </p:grpSpPr>
        <p:sp>
          <p:nvSpPr>
            <p:cNvPr id="12" name="Can 11"/>
            <p:cNvSpPr/>
            <p:nvPr/>
          </p:nvSpPr>
          <p:spPr>
            <a:xfrm>
              <a:off x="5791200" y="1524000"/>
              <a:ext cx="838200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Flowchart: Extract 12"/>
            <p:cNvSpPr/>
            <p:nvPr/>
          </p:nvSpPr>
          <p:spPr>
            <a:xfrm>
              <a:off x="59436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Extract 13"/>
            <p:cNvSpPr/>
            <p:nvPr/>
          </p:nvSpPr>
          <p:spPr>
            <a:xfrm>
              <a:off x="6096000" y="19812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Extract 14"/>
            <p:cNvSpPr/>
            <p:nvPr/>
          </p:nvSpPr>
          <p:spPr>
            <a:xfrm>
              <a:off x="62484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848600" y="3886200"/>
            <a:ext cx="838200" cy="1143000"/>
            <a:chOff x="5791200" y="1524000"/>
            <a:chExt cx="838200" cy="1143000"/>
          </a:xfrm>
        </p:grpSpPr>
        <p:sp>
          <p:nvSpPr>
            <p:cNvPr id="17" name="Can 16"/>
            <p:cNvSpPr/>
            <p:nvPr/>
          </p:nvSpPr>
          <p:spPr>
            <a:xfrm>
              <a:off x="5791200" y="1524000"/>
              <a:ext cx="838200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lowchart: Extract 17"/>
            <p:cNvSpPr/>
            <p:nvPr/>
          </p:nvSpPr>
          <p:spPr>
            <a:xfrm>
              <a:off x="59436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lowchart: Extract 18"/>
            <p:cNvSpPr/>
            <p:nvPr/>
          </p:nvSpPr>
          <p:spPr>
            <a:xfrm>
              <a:off x="6096000" y="19812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lowchart: Extract 19"/>
            <p:cNvSpPr/>
            <p:nvPr/>
          </p:nvSpPr>
          <p:spPr>
            <a:xfrm>
              <a:off x="62484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4343400" y="4419600"/>
            <a:ext cx="13532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.........</a:t>
            </a:r>
            <a:endParaRPr lang="en-US" sz="3200" dirty="0"/>
          </a:p>
        </p:txBody>
      </p:sp>
      <p:grpSp>
        <p:nvGrpSpPr>
          <p:cNvPr id="22" name="Group 21"/>
          <p:cNvGrpSpPr/>
          <p:nvPr/>
        </p:nvGrpSpPr>
        <p:grpSpPr>
          <a:xfrm>
            <a:off x="6477000" y="3962400"/>
            <a:ext cx="838200" cy="1143000"/>
            <a:chOff x="5791200" y="1524000"/>
            <a:chExt cx="838200" cy="1143000"/>
          </a:xfrm>
        </p:grpSpPr>
        <p:sp>
          <p:nvSpPr>
            <p:cNvPr id="23" name="Can 22"/>
            <p:cNvSpPr/>
            <p:nvPr/>
          </p:nvSpPr>
          <p:spPr>
            <a:xfrm>
              <a:off x="5791200" y="1524000"/>
              <a:ext cx="838200" cy="1143000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lowchart: Extract 23"/>
            <p:cNvSpPr/>
            <p:nvPr/>
          </p:nvSpPr>
          <p:spPr>
            <a:xfrm>
              <a:off x="59436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lowchart: Extract 24"/>
            <p:cNvSpPr/>
            <p:nvPr/>
          </p:nvSpPr>
          <p:spPr>
            <a:xfrm>
              <a:off x="6096000" y="19812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lowchart: Extract 25"/>
            <p:cNvSpPr/>
            <p:nvPr/>
          </p:nvSpPr>
          <p:spPr>
            <a:xfrm>
              <a:off x="6248400" y="1828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8" name="Straight Arrow Connector 27"/>
          <p:cNvCxnSpPr>
            <a:stCxn id="4" idx="1"/>
            <a:endCxn id="12" idx="3"/>
          </p:cNvCxnSpPr>
          <p:nvPr/>
        </p:nvCxnSpPr>
        <p:spPr>
          <a:xfrm rot="16200000" flipV="1">
            <a:off x="3067050" y="3524250"/>
            <a:ext cx="381000" cy="36957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4" idx="1"/>
            <a:endCxn id="5" idx="3"/>
          </p:cNvCxnSpPr>
          <p:nvPr/>
        </p:nvCxnSpPr>
        <p:spPr>
          <a:xfrm rot="16200000" flipV="1">
            <a:off x="3790950" y="4248150"/>
            <a:ext cx="381000" cy="22479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1"/>
            <a:endCxn id="23" idx="3"/>
          </p:cNvCxnSpPr>
          <p:nvPr/>
        </p:nvCxnSpPr>
        <p:spPr>
          <a:xfrm rot="5400000" flipH="1" flipV="1">
            <a:off x="5772150" y="4438650"/>
            <a:ext cx="457200" cy="17907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4" idx="1"/>
            <a:endCxn id="17" idx="3"/>
          </p:cNvCxnSpPr>
          <p:nvPr/>
        </p:nvCxnSpPr>
        <p:spPr>
          <a:xfrm rot="5400000" flipH="1" flipV="1">
            <a:off x="6419850" y="3714750"/>
            <a:ext cx="533400" cy="3162300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3581400" y="411480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200,000 “Data Marts”</a:t>
            </a:r>
            <a:endParaRPr lang="en-US" dirty="0"/>
          </a:p>
        </p:txBody>
      </p:sp>
      <p:pic>
        <p:nvPicPr>
          <p:cNvPr id="2050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3505200"/>
            <a:ext cx="762000" cy="723228"/>
          </a:xfrm>
          <a:prstGeom prst="rect">
            <a:avLst/>
          </a:prstGeom>
          <a:noFill/>
        </p:spPr>
      </p:pic>
      <p:pic>
        <p:nvPicPr>
          <p:cNvPr id="41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62200" y="3505200"/>
            <a:ext cx="762000" cy="723228"/>
          </a:xfrm>
          <a:prstGeom prst="rect">
            <a:avLst/>
          </a:prstGeom>
          <a:noFill/>
        </p:spPr>
      </p:pic>
      <p:pic>
        <p:nvPicPr>
          <p:cNvPr id="4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00800" y="3429000"/>
            <a:ext cx="762000" cy="723228"/>
          </a:xfrm>
          <a:prstGeom prst="rect">
            <a:avLst/>
          </a:prstGeom>
          <a:noFill/>
        </p:spPr>
      </p:pic>
      <p:pic>
        <p:nvPicPr>
          <p:cNvPr id="43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48600" y="3352800"/>
            <a:ext cx="762000" cy="72322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533400" y="228600"/>
            <a:ext cx="8229600" cy="838200"/>
          </a:xfrm>
        </p:spPr>
        <p:txBody>
          <a:bodyPr/>
          <a:lstStyle/>
          <a:p>
            <a:r>
              <a:rPr lang="en-US" dirty="0" smtClean="0"/>
              <a:t>Data Warehousing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0" y="1778000"/>
          <a:ext cx="3810000" cy="78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295400"/>
                <a:gridCol w="685800"/>
                <a:gridCol w="990600"/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TxnID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EmployeeID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Time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Expense</a:t>
                      </a:r>
                      <a:endParaRPr lang="en-US" sz="1400" dirty="0"/>
                    </a:p>
                  </a:txBody>
                  <a:tcPr/>
                </a:tc>
              </a:tr>
              <a:tr h="3937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5" name="Picture 4" descr="primaryhierarchyorg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8435570" cy="2162838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943600" y="2997200"/>
          <a:ext cx="28956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1092200"/>
                <a:gridCol w="965200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Quarter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Year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9" name="Straight Connector 8"/>
          <p:cNvCxnSpPr/>
          <p:nvPr/>
        </p:nvCxnSpPr>
        <p:spPr>
          <a:xfrm rot="10800000">
            <a:off x="5562600" y="2540000"/>
            <a:ext cx="533400" cy="4572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09600" y="2997200"/>
          <a:ext cx="4495800" cy="812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42845"/>
                <a:gridCol w="1781355"/>
              </a:tblGrid>
              <a:tr h="406400">
                <a:tc>
                  <a:txBody>
                    <a:bodyPr/>
                    <a:lstStyle/>
                    <a:p>
                      <a:r>
                        <a:rPr lang="en-US" dirty="0" smtClean="0"/>
                        <a:t>...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Manager1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EmployeeID</a:t>
                      </a:r>
                      <a:endParaRPr lang="en-US" dirty="0"/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5" name="Straight Connector 14"/>
          <p:cNvCxnSpPr/>
          <p:nvPr/>
        </p:nvCxnSpPr>
        <p:spPr>
          <a:xfrm rot="5400000" flipH="1" flipV="1">
            <a:off x="4076700" y="2578100"/>
            <a:ext cx="457200" cy="3810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ular Callout 20"/>
          <p:cNvSpPr/>
          <p:nvPr/>
        </p:nvSpPr>
        <p:spPr>
          <a:xfrm>
            <a:off x="1066800" y="1295400"/>
            <a:ext cx="1676400" cy="609600"/>
          </a:xfrm>
          <a:prstGeom prst="wedgeRoundRectCallout">
            <a:avLst>
              <a:gd name="adj1" fmla="val 67228"/>
              <a:gd name="adj2" fmla="val 34991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Fact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3200400" y="1066800"/>
            <a:ext cx="1676400" cy="457200"/>
          </a:xfrm>
          <a:prstGeom prst="wedgeRoundRectCallout">
            <a:avLst>
              <a:gd name="adj1" fmla="val 23197"/>
              <a:gd name="adj2" fmla="val 9970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Dimension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ounded Rectangular Callout 27"/>
          <p:cNvSpPr/>
          <p:nvPr/>
        </p:nvSpPr>
        <p:spPr>
          <a:xfrm>
            <a:off x="5105400" y="1066800"/>
            <a:ext cx="1676400" cy="457200"/>
          </a:xfrm>
          <a:prstGeom prst="wedgeRoundRectCallout">
            <a:avLst>
              <a:gd name="adj1" fmla="val -28063"/>
              <a:gd name="adj2" fmla="val 109346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Dimension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7010400" y="1219200"/>
            <a:ext cx="1676400" cy="457200"/>
          </a:xfrm>
          <a:prstGeom prst="wedgeRoundRectCallout">
            <a:avLst>
              <a:gd name="adj1" fmla="val -57635"/>
              <a:gd name="adj2" fmla="val 9970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Measure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381000" y="2286000"/>
            <a:ext cx="2438400" cy="457200"/>
          </a:xfrm>
          <a:prstGeom prst="wedgeRoundRectCallout">
            <a:avLst>
              <a:gd name="adj1" fmla="val 23197"/>
              <a:gd name="adj2" fmla="val 99707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Dimension Table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304800" y="4038600"/>
            <a:ext cx="1828800" cy="609600"/>
          </a:xfrm>
          <a:prstGeom prst="wedgeRoundRectCallout">
            <a:avLst>
              <a:gd name="adj1" fmla="val 69432"/>
              <a:gd name="adj2" fmla="val 4127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Dimension Hierarchy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/>
          <p:cNvCxnSpPr/>
          <p:nvPr/>
        </p:nvCxnSpPr>
        <p:spPr>
          <a:xfrm rot="5400000" flipH="1" flipV="1">
            <a:off x="2514600" y="4114800"/>
            <a:ext cx="457200" cy="0"/>
          </a:xfrm>
          <a:prstGeom prst="line">
            <a:avLst/>
          </a:prstGeom>
          <a:ln w="3810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ounded Rectangular Callout 33"/>
          <p:cNvSpPr/>
          <p:nvPr/>
        </p:nvSpPr>
        <p:spPr>
          <a:xfrm>
            <a:off x="6019800" y="4038600"/>
            <a:ext cx="2971800" cy="1371600"/>
          </a:xfrm>
          <a:prstGeom prst="wedgeRoundRectCallout">
            <a:avLst>
              <a:gd name="adj1" fmla="val -66886"/>
              <a:gd name="adj2" fmla="val -31941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Hierarchies are typically used for roll-up aggregations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81000" y="274638"/>
            <a:ext cx="8229600" cy="868362"/>
          </a:xfrm>
        </p:spPr>
        <p:txBody>
          <a:bodyPr/>
          <a:lstStyle/>
          <a:p>
            <a:r>
              <a:rPr lang="en-US" dirty="0" smtClean="0"/>
              <a:t>Application Hierarchies</a:t>
            </a:r>
            <a:endParaRPr lang="en-US" dirty="0"/>
          </a:p>
        </p:txBody>
      </p:sp>
      <p:pic>
        <p:nvPicPr>
          <p:cNvPr id="4" name="Picture 3" descr="primaryhierarchyorg.eps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7200" y="4038600"/>
            <a:ext cx="8435570" cy="2162838"/>
          </a:xfrm>
          <a:prstGeom prst="rect">
            <a:avLst/>
          </a:prstGeom>
        </p:spPr>
      </p:pic>
      <p:sp>
        <p:nvSpPr>
          <p:cNvPr id="5" name="Rounded Rectangular Callout 4"/>
          <p:cNvSpPr/>
          <p:nvPr/>
        </p:nvSpPr>
        <p:spPr>
          <a:xfrm>
            <a:off x="304800" y="4038600"/>
            <a:ext cx="1828800" cy="609600"/>
          </a:xfrm>
          <a:prstGeom prst="wedgeRoundRectCallout">
            <a:avLst>
              <a:gd name="adj1" fmla="val 69432"/>
              <a:gd name="adj2" fmla="val 4127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Primary Hierarchy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Picture 5" descr="geography.eps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800600" y="1143000"/>
            <a:ext cx="4495800" cy="1700599"/>
          </a:xfrm>
          <a:prstGeom prst="rect">
            <a:avLst/>
          </a:prstGeom>
        </p:spPr>
      </p:pic>
      <p:pic>
        <p:nvPicPr>
          <p:cNvPr id="7" name="Picture 6" descr="projects.eps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609600" y="1447800"/>
            <a:ext cx="5065804" cy="2438400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>
          <a:xfrm>
            <a:off x="3276600" y="1219200"/>
            <a:ext cx="1828800" cy="609600"/>
          </a:xfrm>
          <a:prstGeom prst="wedgeRoundRectCallout">
            <a:avLst>
              <a:gd name="adj1" fmla="val -19725"/>
              <a:gd name="adj2" fmla="val 8103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Application Hierarchies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ounded Rectangular Callout 8"/>
          <p:cNvSpPr/>
          <p:nvPr/>
        </p:nvSpPr>
        <p:spPr>
          <a:xfrm>
            <a:off x="6019800" y="2895600"/>
            <a:ext cx="2971800" cy="1371600"/>
          </a:xfrm>
          <a:prstGeom prst="wedgeRoundRectCallout">
            <a:avLst>
              <a:gd name="adj1" fmla="val -61325"/>
              <a:gd name="adj2" fmla="val 2267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Leaf nodes of application hierarchies are FK into primary hierarchy nodes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Curved Connector 10"/>
          <p:cNvCxnSpPr/>
          <p:nvPr/>
        </p:nvCxnSpPr>
        <p:spPr>
          <a:xfrm>
            <a:off x="4419600" y="3733800"/>
            <a:ext cx="3505200" cy="1371600"/>
          </a:xfrm>
          <a:prstGeom prst="curvedConnector3">
            <a:avLst>
              <a:gd name="adj1" fmla="val 42771"/>
            </a:avLst>
          </a:prstGeom>
          <a:ln w="38100"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Master Data Management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only Bank X had used MDM, there would not be an uncontrolled proliferation of application hierarchies ...but...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chemeClr val="accent6"/>
                </a:solidFill>
              </a:rPr>
              <a:t>What can be done to deal with the slow down caused by the large number of application hierarchies ?</a:t>
            </a:r>
          </a:p>
          <a:p>
            <a:pPr lvl="1"/>
            <a:r>
              <a:rPr lang="en-US" dirty="0" err="1" smtClean="0"/>
              <a:t>Precompute</a:t>
            </a:r>
            <a:r>
              <a:rPr lang="en-US" dirty="0" smtClean="0"/>
              <a:t> aggregations on hierarchies</a:t>
            </a:r>
          </a:p>
          <a:p>
            <a:pPr lvl="1"/>
            <a:r>
              <a:rPr lang="en-US" dirty="0" smtClean="0"/>
              <a:t>Cache and reuse previous aggregations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1"/>
            <a:ext cx="8229600" cy="2971800"/>
          </a:xfrm>
        </p:spPr>
        <p:txBody>
          <a:bodyPr/>
          <a:lstStyle/>
          <a:p>
            <a:r>
              <a:rPr lang="en-US" dirty="0" smtClean="0"/>
              <a:t>Consider a query for an aggregation of “</a:t>
            </a:r>
            <a:r>
              <a:rPr lang="en-US" b="1" dirty="0" smtClean="0">
                <a:solidFill>
                  <a:schemeClr val="accent3"/>
                </a:solidFill>
              </a:rPr>
              <a:t>Asia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Suppose aggregation of “</a:t>
            </a:r>
            <a:r>
              <a:rPr lang="en-US" b="1" dirty="0" smtClean="0">
                <a:solidFill>
                  <a:schemeClr val="accent1"/>
                </a:solidFill>
              </a:rPr>
              <a:t>Project 1</a:t>
            </a:r>
            <a:r>
              <a:rPr lang="en-US" dirty="0" smtClean="0"/>
              <a:t>” </a:t>
            </a:r>
            <a:r>
              <a:rPr lang="en-US" dirty="0" err="1" smtClean="0"/>
              <a:t>precomputed</a:t>
            </a:r>
            <a:endParaRPr lang="en-US" dirty="0" smtClean="0"/>
          </a:p>
          <a:p>
            <a:r>
              <a:rPr lang="en-US" dirty="0" smtClean="0"/>
              <a:t>Can aggregate for “Project 1” be used to answer query for “Asia” ?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Exploiting </a:t>
            </a:r>
            <a:r>
              <a:rPr lang="en-US" sz="3600" dirty="0" err="1" smtClean="0"/>
              <a:t>Precomputed</a:t>
            </a:r>
            <a:r>
              <a:rPr lang="en-US" sz="3600" dirty="0" smtClean="0"/>
              <a:t> Aggregates</a:t>
            </a:r>
            <a:endParaRPr lang="en-US" sz="3600" dirty="0"/>
          </a:p>
        </p:txBody>
      </p:sp>
      <p:grpSp>
        <p:nvGrpSpPr>
          <p:cNvPr id="9" name="Group 8"/>
          <p:cNvGrpSpPr/>
          <p:nvPr/>
        </p:nvGrpSpPr>
        <p:grpSpPr>
          <a:xfrm>
            <a:off x="240030" y="3810000"/>
            <a:ext cx="5282974" cy="2438400"/>
            <a:chOff x="240030" y="3810000"/>
            <a:chExt cx="5282974" cy="2438400"/>
          </a:xfrm>
        </p:grpSpPr>
        <p:pic>
          <p:nvPicPr>
            <p:cNvPr id="5" name="Picture 4" descr="projects.eps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10000"/>
              <a:ext cx="5065804" cy="24384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240030" y="4126230"/>
              <a:ext cx="1383030" cy="1783080"/>
            </a:xfrm>
            <a:custGeom>
              <a:avLst/>
              <a:gdLst>
                <a:gd name="connsiteX0" fmla="*/ 685800 w 1383030"/>
                <a:gd name="connsiteY0" fmla="*/ 102870 h 1783080"/>
                <a:gd name="connsiteX1" fmla="*/ 160020 w 1383030"/>
                <a:gd name="connsiteY1" fmla="*/ 422910 h 1783080"/>
                <a:gd name="connsiteX2" fmla="*/ 0 w 1383030"/>
                <a:gd name="connsiteY2" fmla="*/ 914400 h 1783080"/>
                <a:gd name="connsiteX3" fmla="*/ 251460 w 1383030"/>
                <a:gd name="connsiteY3" fmla="*/ 1291590 h 1783080"/>
                <a:gd name="connsiteX4" fmla="*/ 777240 w 1383030"/>
                <a:gd name="connsiteY4" fmla="*/ 1703070 h 1783080"/>
                <a:gd name="connsiteX5" fmla="*/ 1051560 w 1383030"/>
                <a:gd name="connsiteY5" fmla="*/ 1783080 h 1783080"/>
                <a:gd name="connsiteX6" fmla="*/ 1245870 w 1383030"/>
                <a:gd name="connsiteY6" fmla="*/ 1508760 h 1783080"/>
                <a:gd name="connsiteX7" fmla="*/ 1188720 w 1383030"/>
                <a:gd name="connsiteY7" fmla="*/ 1177290 h 1783080"/>
                <a:gd name="connsiteX8" fmla="*/ 1143000 w 1383030"/>
                <a:gd name="connsiteY8" fmla="*/ 754380 h 1783080"/>
                <a:gd name="connsiteX9" fmla="*/ 1383030 w 1383030"/>
                <a:gd name="connsiteY9" fmla="*/ 514350 h 1783080"/>
                <a:gd name="connsiteX10" fmla="*/ 1348740 w 1383030"/>
                <a:gd name="connsiteY10" fmla="*/ 182880 h 1783080"/>
                <a:gd name="connsiteX11" fmla="*/ 994410 w 1383030"/>
                <a:gd name="connsiteY11" fmla="*/ 0 h 1783080"/>
                <a:gd name="connsiteX12" fmla="*/ 685800 w 1383030"/>
                <a:gd name="connsiteY12" fmla="*/ 102870 h 17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030" h="1783080">
                  <a:moveTo>
                    <a:pt x="685800" y="102870"/>
                  </a:moveTo>
                  <a:lnTo>
                    <a:pt x="160020" y="422910"/>
                  </a:lnTo>
                  <a:lnTo>
                    <a:pt x="0" y="914400"/>
                  </a:lnTo>
                  <a:lnTo>
                    <a:pt x="251460" y="1291590"/>
                  </a:lnTo>
                  <a:lnTo>
                    <a:pt x="777240" y="1703070"/>
                  </a:lnTo>
                  <a:lnTo>
                    <a:pt x="1051560" y="1783080"/>
                  </a:lnTo>
                  <a:lnTo>
                    <a:pt x="1245870" y="1508760"/>
                  </a:lnTo>
                  <a:lnTo>
                    <a:pt x="1188720" y="1177290"/>
                  </a:lnTo>
                  <a:lnTo>
                    <a:pt x="1143000" y="754380"/>
                  </a:lnTo>
                  <a:lnTo>
                    <a:pt x="1383030" y="514350"/>
                  </a:lnTo>
                  <a:lnTo>
                    <a:pt x="1348740" y="182880"/>
                  </a:lnTo>
                  <a:lnTo>
                    <a:pt x="994410" y="0"/>
                  </a:lnTo>
                  <a:lnTo>
                    <a:pt x="685800" y="10287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5029200" y="3581400"/>
            <a:ext cx="4495800" cy="1847850"/>
            <a:chOff x="5029200" y="3581400"/>
            <a:chExt cx="4495800" cy="1847850"/>
          </a:xfrm>
        </p:grpSpPr>
        <p:pic>
          <p:nvPicPr>
            <p:cNvPr id="4" name="Picture 3" descr="geography.eps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200" y="3581400"/>
              <a:ext cx="4495800" cy="1700599"/>
            </a:xfrm>
            <a:prstGeom prst="rect">
              <a:avLst/>
            </a:prstGeom>
          </p:spPr>
        </p:pic>
        <p:sp>
          <p:nvSpPr>
            <p:cNvPr id="8" name="Freeform 7"/>
            <p:cNvSpPr/>
            <p:nvPr/>
          </p:nvSpPr>
          <p:spPr>
            <a:xfrm>
              <a:off x="7715250" y="3771900"/>
              <a:ext cx="1291590" cy="1657350"/>
            </a:xfrm>
            <a:custGeom>
              <a:avLst/>
              <a:gdLst>
                <a:gd name="connsiteX0" fmla="*/ 68580 w 1291590"/>
                <a:gd name="connsiteY0" fmla="*/ 331470 h 1657350"/>
                <a:gd name="connsiteX1" fmla="*/ 11430 w 1291590"/>
                <a:gd name="connsiteY1" fmla="*/ 880110 h 1657350"/>
                <a:gd name="connsiteX2" fmla="*/ 0 w 1291590"/>
                <a:gd name="connsiteY2" fmla="*/ 1497330 h 1657350"/>
                <a:gd name="connsiteX3" fmla="*/ 148590 w 1291590"/>
                <a:gd name="connsiteY3" fmla="*/ 1657350 h 1657350"/>
                <a:gd name="connsiteX4" fmla="*/ 720090 w 1291590"/>
                <a:gd name="connsiteY4" fmla="*/ 1657350 h 1657350"/>
                <a:gd name="connsiteX5" fmla="*/ 1188720 w 1291590"/>
                <a:gd name="connsiteY5" fmla="*/ 1611630 h 1657350"/>
                <a:gd name="connsiteX6" fmla="*/ 1291590 w 1291590"/>
                <a:gd name="connsiteY6" fmla="*/ 1405890 h 1657350"/>
                <a:gd name="connsiteX7" fmla="*/ 1280160 w 1291590"/>
                <a:gd name="connsiteY7" fmla="*/ 1120140 h 1657350"/>
                <a:gd name="connsiteX8" fmla="*/ 388620 w 1291590"/>
                <a:gd name="connsiteY8" fmla="*/ 22860 h 1657350"/>
                <a:gd name="connsiteX9" fmla="*/ 171450 w 1291590"/>
                <a:gd name="connsiteY9" fmla="*/ 0 h 1657350"/>
                <a:gd name="connsiteX10" fmla="*/ 68580 w 1291590"/>
                <a:gd name="connsiteY10" fmla="*/ 33147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1590" h="1657350">
                  <a:moveTo>
                    <a:pt x="68580" y="331470"/>
                  </a:moveTo>
                  <a:lnTo>
                    <a:pt x="11430" y="880110"/>
                  </a:lnTo>
                  <a:lnTo>
                    <a:pt x="0" y="1497330"/>
                  </a:lnTo>
                  <a:lnTo>
                    <a:pt x="148590" y="1657350"/>
                  </a:lnTo>
                  <a:lnTo>
                    <a:pt x="720090" y="1657350"/>
                  </a:lnTo>
                  <a:lnTo>
                    <a:pt x="1188720" y="1611630"/>
                  </a:lnTo>
                  <a:lnTo>
                    <a:pt x="1291590" y="1405890"/>
                  </a:lnTo>
                  <a:lnTo>
                    <a:pt x="1280160" y="1120140"/>
                  </a:lnTo>
                  <a:lnTo>
                    <a:pt x="388620" y="22860"/>
                  </a:lnTo>
                  <a:lnTo>
                    <a:pt x="171450" y="0"/>
                  </a:lnTo>
                  <a:lnTo>
                    <a:pt x="68580" y="331470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ounded Rectangular Callout 10"/>
          <p:cNvSpPr/>
          <p:nvPr/>
        </p:nvSpPr>
        <p:spPr>
          <a:xfrm>
            <a:off x="5562600" y="5562600"/>
            <a:ext cx="3200400" cy="1143000"/>
          </a:xfrm>
          <a:prstGeom prst="wedgeRoundRectCallout">
            <a:avLst>
              <a:gd name="adj1" fmla="val -64539"/>
              <a:gd name="adj2" fmla="val -2332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Optimizer does not know the equivalence between the two </a:t>
            </a:r>
            <a:r>
              <a:rPr lang="en-US" dirty="0" err="1" smtClean="0">
                <a:solidFill>
                  <a:schemeClr val="tx1"/>
                </a:solidFill>
              </a:rPr>
              <a:t>subtrees</a:t>
            </a:r>
            <a:r>
              <a:rPr lang="en-US" dirty="0" smtClean="0">
                <a:solidFill>
                  <a:schemeClr val="tx1"/>
                </a:solidFill>
              </a:rPr>
              <a:t>!</a:t>
            </a:r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505200"/>
            <a:ext cx="8229600" cy="2502091"/>
          </a:xfrm>
          <a:ln>
            <a:solidFill>
              <a:schemeClr val="tx2"/>
            </a:solidFill>
          </a:ln>
        </p:spPr>
        <p:txBody>
          <a:bodyPr/>
          <a:lstStyle/>
          <a:p>
            <a:r>
              <a:rPr lang="en-US" dirty="0" smtClean="0"/>
              <a:t>Offline Phase finds and stores overlaps</a:t>
            </a:r>
          </a:p>
          <a:p>
            <a:pPr lvl="1"/>
            <a:r>
              <a:rPr lang="en-US" i="1" dirty="0" smtClean="0">
                <a:solidFill>
                  <a:schemeClr val="accent6"/>
                </a:solidFill>
              </a:rPr>
              <a:t>Sub-tree isomorphism problem</a:t>
            </a:r>
          </a:p>
          <a:p>
            <a:r>
              <a:rPr lang="en-US" dirty="0" smtClean="0"/>
              <a:t>Online Phase rewrites queries using overlap information to exploit pre-computed results</a:t>
            </a:r>
          </a:p>
          <a:p>
            <a:pPr lvl="1"/>
            <a:r>
              <a:rPr lang="en-US" i="1" dirty="0" smtClean="0">
                <a:solidFill>
                  <a:schemeClr val="accent6"/>
                </a:solidFill>
              </a:rPr>
              <a:t>View containment problem</a:t>
            </a:r>
            <a:endParaRPr lang="en-US" i="1" dirty="0">
              <a:solidFill>
                <a:schemeClr val="accent6"/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Proposed Approach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381000" y="2590800"/>
            <a:ext cx="762000" cy="685800"/>
            <a:chOff x="914400" y="2590800"/>
            <a:chExt cx="762000" cy="685800"/>
          </a:xfrm>
        </p:grpSpPr>
        <p:sp>
          <p:nvSpPr>
            <p:cNvPr id="4" name="Flowchart: Extract 3"/>
            <p:cNvSpPr/>
            <p:nvPr/>
          </p:nvSpPr>
          <p:spPr>
            <a:xfrm>
              <a:off x="914400" y="25908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lowchart: Extract 4"/>
            <p:cNvSpPr/>
            <p:nvPr/>
          </p:nvSpPr>
          <p:spPr>
            <a:xfrm>
              <a:off x="1066800" y="26670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Flowchart: Extract 5"/>
            <p:cNvSpPr/>
            <p:nvPr/>
          </p:nvSpPr>
          <p:spPr>
            <a:xfrm>
              <a:off x="1219200" y="27432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lowchart: Extract 6"/>
            <p:cNvSpPr/>
            <p:nvPr/>
          </p:nvSpPr>
          <p:spPr>
            <a:xfrm>
              <a:off x="1371600" y="2819400"/>
              <a:ext cx="304800" cy="4572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1447800" y="1676400"/>
            <a:ext cx="1447800" cy="762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Find Overlaps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lowchart: Internal Storage 12"/>
          <p:cNvSpPr/>
          <p:nvPr/>
        </p:nvSpPr>
        <p:spPr>
          <a:xfrm>
            <a:off x="3200400" y="2514600"/>
            <a:ext cx="2209800" cy="762000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Overlap Info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Bent Arrow 15"/>
          <p:cNvSpPr/>
          <p:nvPr/>
        </p:nvSpPr>
        <p:spPr>
          <a:xfrm>
            <a:off x="838200" y="1905000"/>
            <a:ext cx="533400" cy="60960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Bent Arrow 16"/>
          <p:cNvSpPr/>
          <p:nvPr/>
        </p:nvSpPr>
        <p:spPr>
          <a:xfrm rot="5400000">
            <a:off x="3009900" y="1866900"/>
            <a:ext cx="533400" cy="60960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Flowchart: Extract 17"/>
          <p:cNvSpPr/>
          <p:nvPr/>
        </p:nvSpPr>
        <p:spPr>
          <a:xfrm>
            <a:off x="3810000" y="1295400"/>
            <a:ext cx="1905000" cy="533400"/>
          </a:xfrm>
          <a:prstGeom prst="flowChartExtra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Query</a:t>
            </a:r>
            <a:endParaRPr lang="en-US" dirty="0"/>
          </a:p>
        </p:txBody>
      </p:sp>
      <p:sp>
        <p:nvSpPr>
          <p:cNvPr id="19" name="Rounded Rectangle 18"/>
          <p:cNvSpPr/>
          <p:nvPr/>
        </p:nvSpPr>
        <p:spPr>
          <a:xfrm>
            <a:off x="5943600" y="1752600"/>
            <a:ext cx="1447800" cy="76200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Rewrite Query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Bent Arrow 19"/>
          <p:cNvSpPr/>
          <p:nvPr/>
        </p:nvSpPr>
        <p:spPr>
          <a:xfrm rot="16200000" flipV="1">
            <a:off x="5715000" y="2362200"/>
            <a:ext cx="457200" cy="91440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Bent Arrow 20"/>
          <p:cNvSpPr/>
          <p:nvPr/>
        </p:nvSpPr>
        <p:spPr>
          <a:xfrm flipV="1">
            <a:off x="5029200" y="1905000"/>
            <a:ext cx="838200" cy="38100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22" name="Picture 2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143000"/>
            <a:ext cx="762000" cy="723228"/>
          </a:xfrm>
          <a:prstGeom prst="rect">
            <a:avLst/>
          </a:prstGeom>
          <a:noFill/>
        </p:spPr>
      </p:pic>
      <p:grpSp>
        <p:nvGrpSpPr>
          <p:cNvPr id="30" name="Group 29"/>
          <p:cNvGrpSpPr/>
          <p:nvPr/>
        </p:nvGrpSpPr>
        <p:grpSpPr>
          <a:xfrm>
            <a:off x="7010400" y="914400"/>
            <a:ext cx="1905000" cy="685800"/>
            <a:chOff x="7010400" y="990600"/>
            <a:chExt cx="1905000" cy="685800"/>
          </a:xfrm>
        </p:grpSpPr>
        <p:sp>
          <p:nvSpPr>
            <p:cNvPr id="25" name="Flowchart: Extract 24"/>
            <p:cNvSpPr/>
            <p:nvPr/>
          </p:nvSpPr>
          <p:spPr>
            <a:xfrm>
              <a:off x="7010400" y="990600"/>
              <a:ext cx="1905000" cy="685800"/>
            </a:xfrm>
            <a:prstGeom prst="flowChartExtra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Query</a:t>
              </a:r>
              <a:endParaRPr lang="en-US" dirty="0"/>
            </a:p>
          </p:txBody>
        </p:sp>
        <p:sp>
          <p:nvSpPr>
            <p:cNvPr id="27" name="Flowchart: Extract 26"/>
            <p:cNvSpPr/>
            <p:nvPr/>
          </p:nvSpPr>
          <p:spPr>
            <a:xfrm>
              <a:off x="8305800" y="1371600"/>
              <a:ext cx="304800" cy="3048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Extract 27"/>
            <p:cNvSpPr/>
            <p:nvPr/>
          </p:nvSpPr>
          <p:spPr>
            <a:xfrm>
              <a:off x="7315200" y="1524000"/>
              <a:ext cx="304800" cy="152400"/>
            </a:xfrm>
            <a:prstGeom prst="flowChartExtra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9" name="Bent Arrow 28"/>
          <p:cNvSpPr/>
          <p:nvPr/>
        </p:nvSpPr>
        <p:spPr>
          <a:xfrm rot="16200000" flipV="1">
            <a:off x="7505700" y="1638300"/>
            <a:ext cx="533400" cy="609600"/>
          </a:xfrm>
          <a:prstGeom prst="bentArrow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Rounded Rectangular Callout 30"/>
          <p:cNvSpPr/>
          <p:nvPr/>
        </p:nvSpPr>
        <p:spPr>
          <a:xfrm>
            <a:off x="7315200" y="2743200"/>
            <a:ext cx="1676400" cy="762000"/>
          </a:xfrm>
          <a:prstGeom prst="wedgeRoundRectCallout">
            <a:avLst>
              <a:gd name="adj1" fmla="val 21011"/>
              <a:gd name="adj2" fmla="val -17497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exploits </a:t>
            </a:r>
            <a:r>
              <a:rPr lang="en-US" sz="1600" dirty="0" err="1" smtClean="0">
                <a:solidFill>
                  <a:schemeClr val="tx1"/>
                </a:solidFill>
              </a:rPr>
              <a:t>precomputed</a:t>
            </a:r>
            <a:r>
              <a:rPr lang="en-US" sz="1600" dirty="0" smtClean="0">
                <a:solidFill>
                  <a:schemeClr val="tx1"/>
                </a:solidFill>
              </a:rPr>
              <a:t> results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8" name="Table 37"/>
          <p:cNvGraphicFramePr>
            <a:graphicFrameLocks noGrp="1"/>
          </p:cNvGraphicFramePr>
          <p:nvPr/>
        </p:nvGraphicFramePr>
        <p:xfrm>
          <a:off x="4114800" y="1219200"/>
          <a:ext cx="47244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/>
                <a:gridCol w="1371600"/>
                <a:gridCol w="990600"/>
                <a:gridCol w="9144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Hierarchy</a:t>
                      </a:r>
                      <a:r>
                        <a:rPr lang="en-US" baseline="0" dirty="0" err="1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HierarchyB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NodeB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Intuition for Finding Overlaps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240030" y="2828925"/>
            <a:ext cx="5282974" cy="2438400"/>
            <a:chOff x="240030" y="3810000"/>
            <a:chExt cx="5282974" cy="2438400"/>
          </a:xfrm>
        </p:grpSpPr>
        <p:pic>
          <p:nvPicPr>
            <p:cNvPr id="5" name="Picture 4" descr="projects.eps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0" y="3810000"/>
              <a:ext cx="5065804" cy="2438400"/>
            </a:xfrm>
            <a:prstGeom prst="rect">
              <a:avLst/>
            </a:prstGeom>
          </p:spPr>
        </p:pic>
        <p:sp>
          <p:nvSpPr>
            <p:cNvPr id="6" name="Freeform 5"/>
            <p:cNvSpPr/>
            <p:nvPr/>
          </p:nvSpPr>
          <p:spPr>
            <a:xfrm>
              <a:off x="240030" y="4126230"/>
              <a:ext cx="1383030" cy="1783080"/>
            </a:xfrm>
            <a:custGeom>
              <a:avLst/>
              <a:gdLst>
                <a:gd name="connsiteX0" fmla="*/ 685800 w 1383030"/>
                <a:gd name="connsiteY0" fmla="*/ 102870 h 1783080"/>
                <a:gd name="connsiteX1" fmla="*/ 160020 w 1383030"/>
                <a:gd name="connsiteY1" fmla="*/ 422910 h 1783080"/>
                <a:gd name="connsiteX2" fmla="*/ 0 w 1383030"/>
                <a:gd name="connsiteY2" fmla="*/ 914400 h 1783080"/>
                <a:gd name="connsiteX3" fmla="*/ 251460 w 1383030"/>
                <a:gd name="connsiteY3" fmla="*/ 1291590 h 1783080"/>
                <a:gd name="connsiteX4" fmla="*/ 777240 w 1383030"/>
                <a:gd name="connsiteY4" fmla="*/ 1703070 h 1783080"/>
                <a:gd name="connsiteX5" fmla="*/ 1051560 w 1383030"/>
                <a:gd name="connsiteY5" fmla="*/ 1783080 h 1783080"/>
                <a:gd name="connsiteX6" fmla="*/ 1245870 w 1383030"/>
                <a:gd name="connsiteY6" fmla="*/ 1508760 h 1783080"/>
                <a:gd name="connsiteX7" fmla="*/ 1188720 w 1383030"/>
                <a:gd name="connsiteY7" fmla="*/ 1177290 h 1783080"/>
                <a:gd name="connsiteX8" fmla="*/ 1143000 w 1383030"/>
                <a:gd name="connsiteY8" fmla="*/ 754380 h 1783080"/>
                <a:gd name="connsiteX9" fmla="*/ 1383030 w 1383030"/>
                <a:gd name="connsiteY9" fmla="*/ 514350 h 1783080"/>
                <a:gd name="connsiteX10" fmla="*/ 1348740 w 1383030"/>
                <a:gd name="connsiteY10" fmla="*/ 182880 h 1783080"/>
                <a:gd name="connsiteX11" fmla="*/ 994410 w 1383030"/>
                <a:gd name="connsiteY11" fmla="*/ 0 h 1783080"/>
                <a:gd name="connsiteX12" fmla="*/ 685800 w 1383030"/>
                <a:gd name="connsiteY12" fmla="*/ 102870 h 17830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83030" h="1783080">
                  <a:moveTo>
                    <a:pt x="685800" y="102870"/>
                  </a:moveTo>
                  <a:lnTo>
                    <a:pt x="160020" y="422910"/>
                  </a:lnTo>
                  <a:lnTo>
                    <a:pt x="0" y="914400"/>
                  </a:lnTo>
                  <a:lnTo>
                    <a:pt x="251460" y="1291590"/>
                  </a:lnTo>
                  <a:lnTo>
                    <a:pt x="777240" y="1703070"/>
                  </a:lnTo>
                  <a:lnTo>
                    <a:pt x="1051560" y="1783080"/>
                  </a:lnTo>
                  <a:lnTo>
                    <a:pt x="1245870" y="1508760"/>
                  </a:lnTo>
                  <a:lnTo>
                    <a:pt x="1188720" y="1177290"/>
                  </a:lnTo>
                  <a:lnTo>
                    <a:pt x="1143000" y="754380"/>
                  </a:lnTo>
                  <a:lnTo>
                    <a:pt x="1383030" y="514350"/>
                  </a:lnTo>
                  <a:lnTo>
                    <a:pt x="1348740" y="182880"/>
                  </a:lnTo>
                  <a:lnTo>
                    <a:pt x="994410" y="0"/>
                  </a:lnTo>
                  <a:lnTo>
                    <a:pt x="685800" y="102870"/>
                  </a:lnTo>
                  <a:close/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029200" y="2600325"/>
            <a:ext cx="4495800" cy="1847850"/>
            <a:chOff x="5029200" y="3581400"/>
            <a:chExt cx="4495800" cy="1847850"/>
          </a:xfrm>
        </p:grpSpPr>
        <p:pic>
          <p:nvPicPr>
            <p:cNvPr id="8" name="Picture 7" descr="geography.eps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29200" y="3581400"/>
              <a:ext cx="4495800" cy="1700599"/>
            </a:xfrm>
            <a:prstGeom prst="rect">
              <a:avLst/>
            </a:prstGeom>
          </p:spPr>
        </p:pic>
        <p:sp>
          <p:nvSpPr>
            <p:cNvPr id="9" name="Freeform 8"/>
            <p:cNvSpPr/>
            <p:nvPr/>
          </p:nvSpPr>
          <p:spPr>
            <a:xfrm>
              <a:off x="7715250" y="3771900"/>
              <a:ext cx="1291590" cy="1657350"/>
            </a:xfrm>
            <a:custGeom>
              <a:avLst/>
              <a:gdLst>
                <a:gd name="connsiteX0" fmla="*/ 68580 w 1291590"/>
                <a:gd name="connsiteY0" fmla="*/ 331470 h 1657350"/>
                <a:gd name="connsiteX1" fmla="*/ 11430 w 1291590"/>
                <a:gd name="connsiteY1" fmla="*/ 880110 h 1657350"/>
                <a:gd name="connsiteX2" fmla="*/ 0 w 1291590"/>
                <a:gd name="connsiteY2" fmla="*/ 1497330 h 1657350"/>
                <a:gd name="connsiteX3" fmla="*/ 148590 w 1291590"/>
                <a:gd name="connsiteY3" fmla="*/ 1657350 h 1657350"/>
                <a:gd name="connsiteX4" fmla="*/ 720090 w 1291590"/>
                <a:gd name="connsiteY4" fmla="*/ 1657350 h 1657350"/>
                <a:gd name="connsiteX5" fmla="*/ 1188720 w 1291590"/>
                <a:gd name="connsiteY5" fmla="*/ 1611630 h 1657350"/>
                <a:gd name="connsiteX6" fmla="*/ 1291590 w 1291590"/>
                <a:gd name="connsiteY6" fmla="*/ 1405890 h 1657350"/>
                <a:gd name="connsiteX7" fmla="*/ 1280160 w 1291590"/>
                <a:gd name="connsiteY7" fmla="*/ 1120140 h 1657350"/>
                <a:gd name="connsiteX8" fmla="*/ 388620 w 1291590"/>
                <a:gd name="connsiteY8" fmla="*/ 22860 h 1657350"/>
                <a:gd name="connsiteX9" fmla="*/ 171450 w 1291590"/>
                <a:gd name="connsiteY9" fmla="*/ 0 h 1657350"/>
                <a:gd name="connsiteX10" fmla="*/ 68580 w 1291590"/>
                <a:gd name="connsiteY10" fmla="*/ 331470 h 1657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91590" h="1657350">
                  <a:moveTo>
                    <a:pt x="68580" y="331470"/>
                  </a:moveTo>
                  <a:lnTo>
                    <a:pt x="11430" y="880110"/>
                  </a:lnTo>
                  <a:lnTo>
                    <a:pt x="0" y="1497330"/>
                  </a:lnTo>
                  <a:lnTo>
                    <a:pt x="148590" y="1657350"/>
                  </a:lnTo>
                  <a:lnTo>
                    <a:pt x="720090" y="1657350"/>
                  </a:lnTo>
                  <a:lnTo>
                    <a:pt x="1188720" y="1611630"/>
                  </a:lnTo>
                  <a:lnTo>
                    <a:pt x="1291590" y="1405890"/>
                  </a:lnTo>
                  <a:lnTo>
                    <a:pt x="1280160" y="1120140"/>
                  </a:lnTo>
                  <a:lnTo>
                    <a:pt x="388620" y="22860"/>
                  </a:lnTo>
                  <a:lnTo>
                    <a:pt x="171450" y="0"/>
                  </a:lnTo>
                  <a:lnTo>
                    <a:pt x="68580" y="331470"/>
                  </a:lnTo>
                  <a:close/>
                </a:path>
              </a:pathLst>
            </a:cu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Freeform 30"/>
          <p:cNvSpPr/>
          <p:nvPr/>
        </p:nvSpPr>
        <p:spPr>
          <a:xfrm>
            <a:off x="1223010" y="4326255"/>
            <a:ext cx="7600950" cy="1642110"/>
          </a:xfrm>
          <a:custGeom>
            <a:avLst/>
            <a:gdLst>
              <a:gd name="connsiteX0" fmla="*/ 0 w 7600950"/>
              <a:gd name="connsiteY0" fmla="*/ 525780 h 1642110"/>
              <a:gd name="connsiteX1" fmla="*/ 1965960 w 7600950"/>
              <a:gd name="connsiteY1" fmla="*/ 1417320 h 1642110"/>
              <a:gd name="connsiteX2" fmla="*/ 5692140 w 7600950"/>
              <a:gd name="connsiteY2" fmla="*/ 1405890 h 1642110"/>
              <a:gd name="connsiteX3" fmla="*/ 7600950 w 7600950"/>
              <a:gd name="connsiteY3" fmla="*/ 0 h 1642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950" h="1642110">
                <a:moveTo>
                  <a:pt x="0" y="525780"/>
                </a:moveTo>
                <a:cubicBezTo>
                  <a:pt x="508635" y="898207"/>
                  <a:pt x="1017270" y="1270635"/>
                  <a:pt x="1965960" y="1417320"/>
                </a:cubicBezTo>
                <a:cubicBezTo>
                  <a:pt x="2914650" y="1564005"/>
                  <a:pt x="4752975" y="1642110"/>
                  <a:pt x="5692140" y="1405890"/>
                </a:cubicBezTo>
                <a:cubicBezTo>
                  <a:pt x="6631305" y="1169670"/>
                  <a:pt x="7600950" y="0"/>
                  <a:pt x="7600950" y="0"/>
                </a:cubicBezTo>
              </a:path>
            </a:pathLst>
          </a:cu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594360" y="4314825"/>
            <a:ext cx="7578090" cy="1857375"/>
          </a:xfrm>
          <a:custGeom>
            <a:avLst/>
            <a:gdLst>
              <a:gd name="connsiteX0" fmla="*/ 0 w 7578090"/>
              <a:gd name="connsiteY0" fmla="*/ 0 h 1857375"/>
              <a:gd name="connsiteX1" fmla="*/ 1303020 w 7578090"/>
              <a:gd name="connsiteY1" fmla="*/ 1371600 h 1857375"/>
              <a:gd name="connsiteX2" fmla="*/ 4823460 w 7578090"/>
              <a:gd name="connsiteY2" fmla="*/ 1840230 h 1857375"/>
              <a:gd name="connsiteX3" fmla="*/ 6709410 w 7578090"/>
              <a:gd name="connsiteY3" fmla="*/ 1474470 h 1857375"/>
              <a:gd name="connsiteX4" fmla="*/ 7578090 w 7578090"/>
              <a:gd name="connsiteY4" fmla="*/ 34290 h 18573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578090" h="1857375">
                <a:moveTo>
                  <a:pt x="0" y="0"/>
                </a:moveTo>
                <a:cubicBezTo>
                  <a:pt x="249555" y="532447"/>
                  <a:pt x="499110" y="1064895"/>
                  <a:pt x="1303020" y="1371600"/>
                </a:cubicBezTo>
                <a:cubicBezTo>
                  <a:pt x="2106930" y="1678305"/>
                  <a:pt x="3922395" y="1823085"/>
                  <a:pt x="4823460" y="1840230"/>
                </a:cubicBezTo>
                <a:cubicBezTo>
                  <a:pt x="5724525" y="1857375"/>
                  <a:pt x="6250305" y="1775460"/>
                  <a:pt x="6709410" y="1474470"/>
                </a:cubicBezTo>
                <a:cubicBezTo>
                  <a:pt x="7168515" y="1173480"/>
                  <a:pt x="7578090" y="34290"/>
                  <a:pt x="7578090" y="34290"/>
                </a:cubicBezTo>
              </a:path>
            </a:pathLst>
          </a:custGeom>
          <a:ln w="38100">
            <a:solidFill>
              <a:schemeClr val="accent5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 32"/>
          <p:cNvSpPr/>
          <p:nvPr/>
        </p:nvSpPr>
        <p:spPr>
          <a:xfrm>
            <a:off x="1314450" y="1775460"/>
            <a:ext cx="6823710" cy="1607820"/>
          </a:xfrm>
          <a:custGeom>
            <a:avLst/>
            <a:gdLst>
              <a:gd name="connsiteX0" fmla="*/ 0 w 6823710"/>
              <a:gd name="connsiteY0" fmla="*/ 1607820 h 1607820"/>
              <a:gd name="connsiteX1" fmla="*/ 1177290 w 6823710"/>
              <a:gd name="connsiteY1" fmla="*/ 327660 h 1607820"/>
              <a:gd name="connsiteX2" fmla="*/ 4091940 w 6823710"/>
              <a:gd name="connsiteY2" fmla="*/ 64770 h 1607820"/>
              <a:gd name="connsiteX3" fmla="*/ 6149340 w 6823710"/>
              <a:gd name="connsiteY3" fmla="*/ 716280 h 1607820"/>
              <a:gd name="connsiteX4" fmla="*/ 6823710 w 6823710"/>
              <a:gd name="connsiteY4" fmla="*/ 1207770 h 16078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3710" h="1607820">
                <a:moveTo>
                  <a:pt x="0" y="1607820"/>
                </a:moveTo>
                <a:cubicBezTo>
                  <a:pt x="247650" y="1096327"/>
                  <a:pt x="495300" y="584835"/>
                  <a:pt x="1177290" y="327660"/>
                </a:cubicBezTo>
                <a:cubicBezTo>
                  <a:pt x="1859280" y="70485"/>
                  <a:pt x="3263265" y="0"/>
                  <a:pt x="4091940" y="64770"/>
                </a:cubicBezTo>
                <a:cubicBezTo>
                  <a:pt x="4920615" y="129540"/>
                  <a:pt x="5694045" y="525780"/>
                  <a:pt x="6149340" y="716280"/>
                </a:cubicBezTo>
                <a:cubicBezTo>
                  <a:pt x="6604635" y="906780"/>
                  <a:pt x="6823710" y="1207770"/>
                  <a:pt x="6823710" y="1207770"/>
                </a:cubicBezTo>
              </a:path>
            </a:pathLst>
          </a:custGeom>
          <a:ln w="38100">
            <a:solidFill>
              <a:schemeClr val="accent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 33"/>
          <p:cNvSpPr/>
          <p:nvPr/>
        </p:nvSpPr>
        <p:spPr>
          <a:xfrm>
            <a:off x="5692140" y="1874520"/>
            <a:ext cx="2400300" cy="1623060"/>
          </a:xfrm>
          <a:custGeom>
            <a:avLst/>
            <a:gdLst>
              <a:gd name="connsiteX0" fmla="*/ 0 w 2400300"/>
              <a:gd name="connsiteY0" fmla="*/ 0 h 1623060"/>
              <a:gd name="connsiteX1" fmla="*/ 1394460 w 2400300"/>
              <a:gd name="connsiteY1" fmla="*/ 628650 h 1623060"/>
              <a:gd name="connsiteX2" fmla="*/ 2400300 w 2400300"/>
              <a:gd name="connsiteY2" fmla="*/ 1623060 h 162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00300" h="1623060">
                <a:moveTo>
                  <a:pt x="0" y="0"/>
                </a:moveTo>
                <a:cubicBezTo>
                  <a:pt x="497205" y="179070"/>
                  <a:pt x="994410" y="358140"/>
                  <a:pt x="1394460" y="628650"/>
                </a:cubicBezTo>
                <a:cubicBezTo>
                  <a:pt x="1794510" y="899160"/>
                  <a:pt x="2400300" y="1623060"/>
                  <a:pt x="2400300" y="1623060"/>
                </a:cubicBezTo>
              </a:path>
            </a:pathLst>
          </a:cu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ounded Rectangular Callout 34"/>
          <p:cNvSpPr/>
          <p:nvPr/>
        </p:nvSpPr>
        <p:spPr>
          <a:xfrm>
            <a:off x="381000" y="1295400"/>
            <a:ext cx="1981200" cy="762000"/>
          </a:xfrm>
          <a:prstGeom prst="wedgeRoundRectCallout">
            <a:avLst>
              <a:gd name="adj1" fmla="val 77916"/>
              <a:gd name="adj2" fmla="val 23022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3: overlaps we want to find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6" name="Rounded Rectangular Callout 35"/>
          <p:cNvSpPr/>
          <p:nvPr/>
        </p:nvSpPr>
        <p:spPr>
          <a:xfrm>
            <a:off x="7162800" y="6096000"/>
            <a:ext cx="1676400" cy="609600"/>
          </a:xfrm>
          <a:prstGeom prst="wedgeRoundRectCallout">
            <a:avLst>
              <a:gd name="adj1" fmla="val 3283"/>
              <a:gd name="adj2" fmla="val -18697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1: Match the leaves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7" name="Rounded Rectangular Callout 36"/>
          <p:cNvSpPr/>
          <p:nvPr/>
        </p:nvSpPr>
        <p:spPr>
          <a:xfrm>
            <a:off x="5410200" y="4800600"/>
            <a:ext cx="1905000" cy="609600"/>
          </a:xfrm>
          <a:prstGeom prst="wedgeRoundRectCallout">
            <a:avLst>
              <a:gd name="adj1" fmla="val 82374"/>
              <a:gd name="adj2" fmla="val -194478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2: Merge the matching leaves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04800" y="1219200"/>
            <a:ext cx="44958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Given Trees { h1, h2, h3, ... </a:t>
            </a:r>
            <a:r>
              <a:rPr lang="en-US" dirty="0" err="1" smtClean="0"/>
              <a:t>h</a:t>
            </a:r>
            <a:r>
              <a:rPr lang="en-US" dirty="0" err="1" smtClean="0"/>
              <a:t>n</a:t>
            </a:r>
            <a:r>
              <a:rPr lang="en-US" dirty="0" smtClean="0"/>
              <a:t> }</a:t>
            </a:r>
          </a:p>
          <a:p>
            <a:r>
              <a:rPr lang="en-US" dirty="0" smtClean="0"/>
              <a:t>C</a:t>
            </a:r>
            <a:r>
              <a:rPr lang="en-US" dirty="0" smtClean="0"/>
              <a:t>onsider </a:t>
            </a:r>
            <a:r>
              <a:rPr lang="en-US" dirty="0" smtClean="0">
                <a:solidFill>
                  <a:schemeClr val="accent6"/>
                </a:solidFill>
              </a:rPr>
              <a:t>all pairs </a:t>
            </a:r>
            <a:r>
              <a:rPr lang="en-US" dirty="0" smtClean="0"/>
              <a:t>of trees</a:t>
            </a:r>
          </a:p>
          <a:p>
            <a:pPr lvl="1"/>
            <a:r>
              <a:rPr lang="en-US" dirty="0" smtClean="0"/>
              <a:t>O(n</a:t>
            </a:r>
            <a:r>
              <a:rPr lang="en-US" baseline="30000" dirty="0" smtClean="0"/>
              <a:t>2</a:t>
            </a:r>
            <a:r>
              <a:rPr lang="en-US" dirty="0" smtClean="0"/>
              <a:t>) - too expensive</a:t>
            </a:r>
          </a:p>
          <a:p>
            <a:r>
              <a:rPr lang="en-US" dirty="0" smtClean="0"/>
              <a:t>Use an inverted index</a:t>
            </a:r>
          </a:p>
          <a:p>
            <a:pPr lvl="1"/>
            <a:r>
              <a:rPr lang="en-US" dirty="0" err="1" smtClean="0"/>
              <a:t>Contruct</a:t>
            </a:r>
            <a:r>
              <a:rPr lang="en-US" dirty="0" smtClean="0"/>
              <a:t> an inverted index of leaf labels to tree IDs. </a:t>
            </a:r>
          </a:p>
          <a:p>
            <a:pPr lvl="1"/>
            <a:r>
              <a:rPr lang="en-US" dirty="0" smtClean="0"/>
              <a:t>Eliminate all singleton inverted lists.</a:t>
            </a:r>
          </a:p>
          <a:p>
            <a:pPr lvl="1"/>
            <a:r>
              <a:rPr lang="en-US" dirty="0" smtClean="0"/>
              <a:t>Starting from the smallest inverted list, consider all pairs.</a:t>
            </a:r>
          </a:p>
          <a:p>
            <a:pPr lvl="1"/>
            <a:r>
              <a:rPr lang="en-US" dirty="0" smtClean="0"/>
              <a:t>Keep track of which pairs have been “done”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Finding Overlaps for Many Trees</a:t>
            </a:r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953000" y="1371600"/>
            <a:ext cx="4038600" cy="3276600"/>
            <a:chOff x="4953000" y="1219200"/>
            <a:chExt cx="4038600" cy="3276600"/>
          </a:xfrm>
        </p:grpSpPr>
        <p:sp>
          <p:nvSpPr>
            <p:cNvPr id="5" name="Rectangle 4"/>
            <p:cNvSpPr/>
            <p:nvPr/>
          </p:nvSpPr>
          <p:spPr>
            <a:xfrm>
              <a:off x="5410200" y="1295400"/>
              <a:ext cx="1066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Sales Team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6477000" y="1600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Rectangle 7"/>
            <p:cNvSpPr/>
            <p:nvPr/>
          </p:nvSpPr>
          <p:spPr>
            <a:xfrm>
              <a:off x="6858000" y="1371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7467600" y="1371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h3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077200" y="13716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h10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029200" y="2057400"/>
              <a:ext cx="1447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Accounting Team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6477000" y="2362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/>
            <p:cNvSpPr/>
            <p:nvPr/>
          </p:nvSpPr>
          <p:spPr>
            <a:xfrm>
              <a:off x="6858000" y="2133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h2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7467600" y="2133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h3</a:t>
              </a:r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077200" y="2133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h6</a:t>
              </a:r>
              <a:endParaRPr lang="en-US" dirty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6858000" y="2590800"/>
              <a:ext cx="7620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h12</a:t>
              </a:r>
              <a:endParaRPr lang="en-US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620000" y="2590800"/>
              <a:ext cx="6858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h13</a:t>
              </a:r>
              <a:endParaRPr lang="en-US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410200" y="3200400"/>
              <a:ext cx="1066800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chemeClr val="accent3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HR Dept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Straight Arrow Connector 20"/>
            <p:cNvCxnSpPr>
              <a:stCxn id="20" idx="3"/>
            </p:cNvCxnSpPr>
            <p:nvPr/>
          </p:nvCxnSpPr>
          <p:spPr>
            <a:xfrm>
              <a:off x="6477000" y="3505200"/>
              <a:ext cx="381000" cy="15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6858000" y="3276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h1</a:t>
              </a:r>
              <a:endParaRPr lang="en-US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7467600" y="3276600"/>
              <a:ext cx="609600" cy="4572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h3</a:t>
              </a:r>
              <a:endParaRPr lang="en-US" dirty="0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953000" y="1219200"/>
              <a:ext cx="4038600" cy="32766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096000" y="3962400"/>
              <a:ext cx="405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...</a:t>
              </a:r>
              <a:endParaRPr lang="en-US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7162800" y="4038600"/>
              <a:ext cx="1794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Inverted Index</a:t>
              </a:r>
              <a:endParaRPr lang="en-US" dirty="0"/>
            </a:p>
          </p:txBody>
        </p:sp>
      </p:grpSp>
      <p:sp>
        <p:nvSpPr>
          <p:cNvPr id="29" name="Rounded Rectangular Callout 28"/>
          <p:cNvSpPr/>
          <p:nvPr/>
        </p:nvSpPr>
        <p:spPr>
          <a:xfrm>
            <a:off x="4800600" y="4876800"/>
            <a:ext cx="2667000" cy="685800"/>
          </a:xfrm>
          <a:prstGeom prst="wedgeRoundRectCallout">
            <a:avLst>
              <a:gd name="adj1" fmla="val 30975"/>
              <a:gd name="adj2" fmla="val -16500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Each list contains tree that have some overlap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0" name="Rounded Rectangular Callout 29"/>
          <p:cNvSpPr/>
          <p:nvPr/>
        </p:nvSpPr>
        <p:spPr>
          <a:xfrm>
            <a:off x="5562600" y="5715000"/>
            <a:ext cx="2743200" cy="838200"/>
          </a:xfrm>
          <a:prstGeom prst="wedgeRoundRectCallout">
            <a:avLst>
              <a:gd name="adj1" fmla="val 16471"/>
              <a:gd name="adj2" fmla="val -86874"/>
              <a:gd name="adj3" fmla="val 16667"/>
            </a:avLst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Start with the shortest list to minimize the quadratic factor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278</TotalTime>
  <Words>670</Words>
  <Application>Microsoft Office PowerPoint</Application>
  <PresentationFormat>On-screen Show (4:3)</PresentationFormat>
  <Paragraphs>162</Paragraphs>
  <Slides>16</Slides>
  <Notes>16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Concourse</vt:lpstr>
      <vt:lpstr>Optimizing Access  Across Multiple Hierarchies in Data Warehouses</vt:lpstr>
      <vt:lpstr>Background</vt:lpstr>
      <vt:lpstr>Data Warehousing</vt:lpstr>
      <vt:lpstr>Application Hierarchies</vt:lpstr>
      <vt:lpstr>Master Data Management ?</vt:lpstr>
      <vt:lpstr>Exploiting Precomputed Aggregates</vt:lpstr>
      <vt:lpstr>Proposed Approach</vt:lpstr>
      <vt:lpstr>Intuition for Finding Overlaps</vt:lpstr>
      <vt:lpstr>Finding Overlaps for Many Trees</vt:lpstr>
      <vt:lpstr>Rewriting Queries</vt:lpstr>
      <vt:lpstr>Experiments</vt:lpstr>
      <vt:lpstr>Avg. Time vs No. of Trees</vt:lpstr>
      <vt:lpstr>Avg. Time vs No. Shared Pairs</vt:lpstr>
      <vt:lpstr>Sensitivity to Tree Sizes</vt:lpstr>
      <vt:lpstr>Related Work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Access Across Multiple Hierarchies in DataWarehouses</dc:title>
  <dc:creator>Lipyeow Lim</dc:creator>
  <cp:lastModifiedBy>Lipyeow Lim</cp:lastModifiedBy>
  <cp:revision>27</cp:revision>
  <dcterms:created xsi:type="dcterms:W3CDTF">2010-12-28T21:03:20Z</dcterms:created>
  <dcterms:modified xsi:type="dcterms:W3CDTF">2010-12-29T01:42:11Z</dcterms:modified>
</cp:coreProperties>
</file>