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3" r:id="rId3"/>
    <p:sldId id="284" r:id="rId4"/>
    <p:sldId id="285" r:id="rId5"/>
    <p:sldId id="286" r:id="rId6"/>
    <p:sldId id="287" r:id="rId7"/>
    <p:sldId id="274" r:id="rId8"/>
    <p:sldId id="275" r:id="rId9"/>
    <p:sldId id="276" r:id="rId10"/>
    <p:sldId id="277" r:id="rId11"/>
    <p:sldId id="278" r:id="rId12"/>
    <p:sldId id="279" r:id="rId13"/>
    <p:sldId id="281" r:id="rId14"/>
    <p:sldId id="28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58" r:id="rId26"/>
    <p:sldId id="259" r:id="rId27"/>
    <p:sldId id="260" r:id="rId28"/>
    <p:sldId id="261" r:id="rId29"/>
    <p:sldId id="28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10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25E9D1-95EB-4D0B-8930-9AE3E99CB8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A89B4-17EC-4809-8B0B-562B947BAE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624 Spring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DB &amp; 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Union, Intersection, Set-Difference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5105400" cy="32765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All of these operations take two input relations, which must be </a:t>
            </a:r>
            <a:r>
              <a:rPr lang="en-US" dirty="0" smtClean="0">
                <a:solidFill>
                  <a:schemeClr val="accent2"/>
                </a:solidFill>
              </a:rPr>
              <a:t>union-compatible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Same number of fields.</a:t>
            </a:r>
          </a:p>
          <a:p>
            <a:pPr lvl="1"/>
            <a:r>
              <a:rPr lang="en-US" dirty="0" smtClean="0"/>
              <a:t>`Corresponding’ fields have the same type.</a:t>
            </a:r>
          </a:p>
          <a:p>
            <a:r>
              <a:rPr lang="en-US" dirty="0" smtClean="0"/>
              <a:t>What is the </a:t>
            </a:r>
            <a:r>
              <a:rPr lang="en-US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143000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U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1676400"/>
          <a:ext cx="2667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Intersection &amp; Set-Difference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14400" y="46482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05400" y="4648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>
                <a:solidFill>
                  <a:schemeClr val="tx2"/>
                </a:solidFill>
              </a:rPr>
              <a:t>2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15000" y="1524000"/>
            <a:ext cx="1317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−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057400"/>
          <a:ext cx="2667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14400" y="1493520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S1 </a:t>
            </a:r>
            <a:r>
              <a:rPr lang="en-US" sz="2800" b="1" dirty="0" smtClean="0">
                <a:solidFill>
                  <a:schemeClr val="tx2"/>
                </a:solidFill>
              </a:rPr>
              <a:t>∩</a:t>
            </a:r>
            <a:r>
              <a:rPr lang="en-US" sz="2400" b="1" dirty="0" smtClean="0">
                <a:solidFill>
                  <a:schemeClr val="tx2"/>
                </a:solidFill>
              </a:rPr>
              <a:t> S2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14400" y="2026920"/>
          <a:ext cx="2667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700"/>
            <a:ext cx="7772400" cy="876300"/>
          </a:xfrm>
          <a:noFill/>
          <a:ln/>
        </p:spPr>
        <p:txBody>
          <a:bodyPr/>
          <a:lstStyle/>
          <a:p>
            <a:r>
              <a:rPr lang="en-US" dirty="0"/>
              <a:t>Cross-Product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534400" cy="2133600"/>
          </a:xfrm>
          <a:noFill/>
          <a:ln/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the cross product of S1 with R1</a:t>
            </a:r>
          </a:p>
          <a:p>
            <a:r>
              <a:rPr lang="en-US" dirty="0" smtClean="0"/>
              <a:t>Each </a:t>
            </a:r>
            <a:r>
              <a:rPr lang="en-US" dirty="0"/>
              <a:t>row of S1 is paired with each row of R1.</a:t>
            </a:r>
          </a:p>
          <a:p>
            <a:r>
              <a:rPr lang="en-US" i="1" dirty="0">
                <a:solidFill>
                  <a:schemeClr val="accent2"/>
                </a:solidFill>
              </a:rPr>
              <a:t>Result schema </a:t>
            </a:r>
            <a:r>
              <a:rPr lang="en-US" dirty="0"/>
              <a:t>has one field per field of S1 and R1, with field names `inherited’ if possible.</a:t>
            </a:r>
          </a:p>
          <a:p>
            <a:pPr lvl="1">
              <a:buSzPct val="75000"/>
            </a:pPr>
            <a:r>
              <a:rPr lang="en-US" sz="2800" i="1" dirty="0"/>
              <a:t>Conflict</a:t>
            </a:r>
            <a:r>
              <a:rPr lang="en-US" sz="2800" dirty="0"/>
              <a:t>:  Both S1 and R1 have a field called </a:t>
            </a:r>
            <a:r>
              <a:rPr lang="en-US" sz="2800" i="1" dirty="0" err="1"/>
              <a:t>sid</a:t>
            </a:r>
            <a:r>
              <a:rPr lang="en-US" sz="2800" dirty="0" smtClean="0"/>
              <a:t>.</a:t>
            </a:r>
          </a:p>
          <a:p>
            <a:pPr lvl="1">
              <a:buSzPct val="75000"/>
            </a:pPr>
            <a:r>
              <a:rPr lang="en-US" dirty="0" smtClean="0"/>
              <a:t>Rename to sid1 and sid2   </a:t>
            </a:r>
            <a:endParaRPr lang="en-US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733801" y="3657600"/>
          <a:ext cx="4952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733801" y="327660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S1 × R1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5" name="Content Placeholder 9"/>
          <p:cNvGraphicFramePr>
            <a:graphicFrameLocks/>
          </p:cNvGraphicFramePr>
          <p:nvPr/>
        </p:nvGraphicFramePr>
        <p:xfrm>
          <a:off x="1143000" y="34290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" y="47244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5800" y="3429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2400" y="47244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799"/>
          </a:xfrm>
        </p:spPr>
        <p:txBody>
          <a:bodyPr>
            <a:normAutofit lnSpcReduction="1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Condition Join</a:t>
            </a:r>
            <a:r>
              <a:rPr lang="en-US" dirty="0" smtClean="0"/>
              <a:t>:    </a:t>
            </a:r>
            <a:endParaRPr lang="en-US" i="1" dirty="0" smtClean="0"/>
          </a:p>
          <a:p>
            <a:r>
              <a:rPr lang="en-US" i="1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same as that of cross-product.</a:t>
            </a:r>
          </a:p>
          <a:p>
            <a:r>
              <a:rPr lang="en-US" dirty="0" smtClean="0"/>
              <a:t>Fewer </a:t>
            </a:r>
            <a:r>
              <a:rPr lang="en-US" dirty="0" err="1" smtClean="0"/>
              <a:t>tuples</a:t>
            </a:r>
            <a:r>
              <a:rPr lang="en-US" dirty="0" smtClean="0"/>
              <a:t> than cross-product, might be able to compute more efficiently</a:t>
            </a:r>
          </a:p>
          <a:p>
            <a:r>
              <a:rPr lang="en-US" dirty="0" smtClean="0"/>
              <a:t>Sometimes called a </a:t>
            </a:r>
            <a:r>
              <a:rPr lang="en-US" i="1" dirty="0" smtClean="0">
                <a:solidFill>
                  <a:schemeClr val="accent2"/>
                </a:solidFill>
              </a:rPr>
              <a:t>theta-join</a:t>
            </a:r>
            <a:r>
              <a:rPr lang="en-US" dirty="0" smtClean="0"/>
              <a:t>. 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7654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1676400"/>
          <a:ext cx="2908300" cy="508000"/>
        </p:xfrm>
        <a:graphic>
          <a:graphicData uri="http://schemas.openxmlformats.org/presentationml/2006/ole">
            <p:oleObj spid="_x0000_s1026" name="Equation" r:id="rId4" imgW="2908080" imgH="507960" progId="Equation.3">
              <p:embed/>
            </p:oleObj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09800" y="5029200"/>
          <a:ext cx="4952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9"/>
                <a:gridCol w="838200"/>
                <a:gridCol w="762000"/>
                <a:gridCol w="691516"/>
                <a:gridCol w="563880"/>
                <a:gridCol w="563880"/>
                <a:gridCol w="107632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655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67000" y="4267200"/>
          <a:ext cx="4295775" cy="942975"/>
        </p:xfrm>
        <a:graphic>
          <a:graphicData uri="http://schemas.openxmlformats.org/presentationml/2006/ole">
            <p:oleObj spid="_x0000_s1027" name="Equation" r:id="rId5" imgW="4295520" imgH="94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err="1" smtClean="0"/>
              <a:t>Equi</a:t>
            </a:r>
            <a:r>
              <a:rPr lang="en-US" dirty="0" smtClean="0"/>
              <a:t>-Joins &amp; Natural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514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accent2"/>
                </a:solidFill>
              </a:rPr>
              <a:t>Equi</a:t>
            </a:r>
            <a:r>
              <a:rPr lang="en-US" dirty="0" smtClean="0">
                <a:solidFill>
                  <a:schemeClr val="accent2"/>
                </a:solidFill>
              </a:rPr>
              <a:t>-join</a:t>
            </a:r>
            <a:r>
              <a:rPr lang="en-US" dirty="0" smtClean="0"/>
              <a:t>: A special case of condition join where the condition c contains only </a:t>
            </a:r>
            <a:r>
              <a:rPr lang="en-US" i="1" dirty="0" smtClean="0"/>
              <a:t>equalities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Result schema </a:t>
            </a:r>
            <a:r>
              <a:rPr lang="en-US" dirty="0" smtClean="0"/>
              <a:t>similar to cross-product, but only one copy of fields for which equality is specified.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Natural Join</a:t>
            </a:r>
            <a:r>
              <a:rPr lang="en-US" dirty="0" smtClean="0"/>
              <a:t>:  </a:t>
            </a:r>
            <a:r>
              <a:rPr lang="en-US" dirty="0" err="1" smtClean="0"/>
              <a:t>Equi</a:t>
            </a:r>
            <a:r>
              <a:rPr lang="en-US" dirty="0" smtClean="0"/>
              <a:t>-join on </a:t>
            </a:r>
            <a:r>
              <a:rPr lang="en-US" i="1" dirty="0" smtClean="0"/>
              <a:t>all</a:t>
            </a:r>
            <a:r>
              <a:rPr lang="en-US" dirty="0" smtClean="0"/>
              <a:t> common fields.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4678680"/>
          <a:ext cx="51318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05020"/>
                <a:gridCol w="890954"/>
                <a:gridCol w="808542"/>
                <a:gridCol w="659306"/>
                <a:gridCol w="125847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6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3124200" y="3916680"/>
          <a:ext cx="2314575" cy="790575"/>
        </p:xfrm>
        <a:graphic>
          <a:graphicData uri="http://schemas.openxmlformats.org/presentationml/2006/ole">
            <p:oleObj spid="_x0000_s2050" name="Equation" r:id="rId4" imgW="2314440" imgH="790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44E8-F5D3-46BB-9C08-D934BAD756E5}" type="slidenum">
              <a:rPr lang="en-US"/>
              <a:pPr/>
              <a:t>15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Query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2057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Enumerate Plans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971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810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 Best Plan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724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Query Plan</a:t>
            </a:r>
            <a:endParaRPr lang="en-US" sz="2000" dirty="0"/>
          </a:p>
        </p:txBody>
      </p:sp>
      <p:sp>
        <p:nvSpPr>
          <p:cNvPr id="13" name="Parallelogram 12"/>
          <p:cNvSpPr/>
          <p:nvPr/>
        </p:nvSpPr>
        <p:spPr>
          <a:xfrm>
            <a:off x="762000" y="57150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7" idx="0"/>
          </p:cNvCxnSpPr>
          <p:nvPr/>
        </p:nvCxnSpPr>
        <p:spPr>
          <a:xfrm rot="16200000" flipH="1">
            <a:off x="1252537" y="1176337"/>
            <a:ext cx="2286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5400000">
            <a:off x="1257300" y="1943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rot="5400000">
            <a:off x="1219200" y="2819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rot="5400000">
            <a:off x="12573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 rot="5400000">
            <a:off x="1257300" y="4610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1"/>
          </p:cNvCxnSpPr>
          <p:nvPr/>
        </p:nvCxnSpPr>
        <p:spPr>
          <a:xfrm rot="16200000" flipH="1">
            <a:off x="1223962" y="5557837"/>
            <a:ext cx="3048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7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1010717" cy="959291"/>
          </a:xfrm>
          <a:prstGeom prst="rect">
            <a:avLst/>
          </a:prstGeom>
          <a:noFill/>
        </p:spPr>
      </p:pic>
      <p:sp>
        <p:nvSpPr>
          <p:cNvPr id="12" name="Parallelogram 11"/>
          <p:cNvSpPr/>
          <p:nvPr/>
        </p:nvSpPr>
        <p:spPr>
          <a:xfrm>
            <a:off x="838200" y="6858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3200400" y="381000"/>
            <a:ext cx="5029200" cy="4572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* FROM </a:t>
            </a:r>
            <a:r>
              <a:rPr lang="en-US" dirty="0" smtClean="0">
                <a:solidFill>
                  <a:schemeClr val="tx1"/>
                </a:solidFill>
              </a:rPr>
              <a:t>Reserves</a:t>
            </a:r>
            <a:r>
              <a:rPr lang="en-US" b="1" dirty="0" smtClean="0">
                <a:solidFill>
                  <a:schemeClr val="tx1"/>
                </a:solidFill>
              </a:rPr>
              <a:t> WHERE </a:t>
            </a:r>
            <a:r>
              <a:rPr lang="en-US" dirty="0" err="1" smtClean="0">
                <a:solidFill>
                  <a:schemeClr val="tx1"/>
                </a:solidFill>
              </a:rPr>
              <a:t>sid</a:t>
            </a:r>
            <a:r>
              <a:rPr lang="en-US" dirty="0" smtClean="0">
                <a:solidFill>
                  <a:schemeClr val="tx1"/>
                </a:solidFill>
              </a:rPr>
              <a:t>=101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990600"/>
            <a:ext cx="90441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Sid=101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00600" y="1611868"/>
            <a:ext cx="1235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42" idx="2"/>
          </p:cNvCxnSpPr>
          <p:nvPr/>
        </p:nvCxnSpPr>
        <p:spPr>
          <a:xfrm rot="16200000" flipV="1">
            <a:off x="5301198" y="1494720"/>
            <a:ext cx="221158" cy="13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2"/>
          <p:cNvGrpSpPr/>
          <p:nvPr/>
        </p:nvGrpSpPr>
        <p:grpSpPr>
          <a:xfrm>
            <a:off x="2590800" y="2209800"/>
            <a:ext cx="1905000" cy="990600"/>
            <a:chOff x="2438400" y="2209800"/>
            <a:chExt cx="1905000" cy="990600"/>
          </a:xfrm>
        </p:grpSpPr>
        <p:sp>
          <p:nvSpPr>
            <p:cNvPr id="57" name="TextBox 56"/>
            <p:cNvSpPr txBox="1"/>
            <p:nvPr/>
          </p:nvSpPr>
          <p:spPr>
            <a:xfrm>
              <a:off x="2438400" y="2209800"/>
              <a:ext cx="1905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3200" y="2831068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rot="5400000" flipH="1" flipV="1">
              <a:off x="3249955" y="2690123"/>
              <a:ext cx="251936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1"/>
          <p:cNvGrpSpPr/>
          <p:nvPr/>
        </p:nvGrpSpPr>
        <p:grpSpPr>
          <a:xfrm>
            <a:off x="5317708" y="2069068"/>
            <a:ext cx="2911892" cy="1881664"/>
            <a:chOff x="5317708" y="2069068"/>
            <a:chExt cx="2911892" cy="1881664"/>
          </a:xfrm>
        </p:grpSpPr>
        <p:sp>
          <p:nvSpPr>
            <p:cNvPr id="66" name="TextBox 65"/>
            <p:cNvSpPr txBox="1"/>
            <p:nvPr/>
          </p:nvSpPr>
          <p:spPr>
            <a:xfrm>
              <a:off x="5317708" y="2678668"/>
              <a:ext cx="121920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IDXSCAN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4108" y="26670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17708" y="35814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Index(</a:t>
              </a:r>
              <a:r>
                <a:rPr lang="en-US" dirty="0" err="1" smtClean="0"/>
                <a:t>sid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2" name="Straight Arrow Connector 71"/>
            <p:cNvCxnSpPr>
              <a:stCxn id="68" idx="0"/>
              <a:endCxn id="66" idx="2"/>
            </p:cNvCxnSpPr>
            <p:nvPr/>
          </p:nvCxnSpPr>
          <p:spPr>
            <a:xfrm rot="16200000" flipV="1">
              <a:off x="5803181" y="3449127"/>
              <a:ext cx="256401" cy="8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60708" y="2069068"/>
              <a:ext cx="762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fetch</a:t>
              </a:r>
              <a:endParaRPr lang="en-US" sz="1600" baseline="-25000" dirty="0"/>
            </a:p>
          </p:txBody>
        </p:sp>
        <p:cxnSp>
          <p:nvCxnSpPr>
            <p:cNvPr id="76" name="Straight Arrow Connector 75"/>
            <p:cNvCxnSpPr>
              <a:stCxn id="66" idx="0"/>
              <a:endCxn id="75" idx="2"/>
            </p:cNvCxnSpPr>
            <p:nvPr/>
          </p:nvCxnSpPr>
          <p:spPr>
            <a:xfrm rot="5400000" flipH="1" flipV="1">
              <a:off x="6264374" y="2101334"/>
              <a:ext cx="240268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7" idx="0"/>
              <a:endCxn id="75" idx="2"/>
            </p:cNvCxnSpPr>
            <p:nvPr/>
          </p:nvCxnSpPr>
          <p:spPr>
            <a:xfrm rot="16200000" flipV="1">
              <a:off x="7112481" y="2167627"/>
              <a:ext cx="228600" cy="77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/>
          <p:cNvSpPr/>
          <p:nvPr/>
        </p:nvSpPr>
        <p:spPr>
          <a:xfrm>
            <a:off x="2438400" y="1981200"/>
            <a:ext cx="22860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105400" y="1981200"/>
            <a:ext cx="3048000" cy="1981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eparation 87"/>
          <p:cNvSpPr/>
          <p:nvPr/>
        </p:nvSpPr>
        <p:spPr>
          <a:xfrm>
            <a:off x="30480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Flowchart: Preparation 88"/>
          <p:cNvSpPr/>
          <p:nvPr/>
        </p:nvSpPr>
        <p:spPr>
          <a:xfrm>
            <a:off x="70104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Flowchart: Document 89"/>
          <p:cNvSpPr/>
          <p:nvPr/>
        </p:nvSpPr>
        <p:spPr>
          <a:xfrm>
            <a:off x="4572000" y="4267200"/>
            <a:ext cx="990600" cy="5334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Pick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90800" y="1524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543800" y="1524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4" name="Straight Connector 93"/>
          <p:cNvCxnSpPr>
            <a:stCxn id="88" idx="2"/>
            <a:endCxn id="90" idx="0"/>
          </p:cNvCxnSpPr>
          <p:nvPr/>
        </p:nvCxnSpPr>
        <p:spPr>
          <a:xfrm rot="16200000" flipH="1">
            <a:off x="4114800" y="3314700"/>
            <a:ext cx="381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2"/>
            <a:endCxn id="90" idx="0"/>
          </p:cNvCxnSpPr>
          <p:nvPr/>
        </p:nvCxnSpPr>
        <p:spPr>
          <a:xfrm rot="5400000">
            <a:off x="6096000" y="2857500"/>
            <a:ext cx="381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9000" y="4876800"/>
            <a:ext cx="3962400" cy="14478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Evaluate  Plan A</a:t>
            </a:r>
            <a:endParaRPr lang="en-US" dirty="0"/>
          </a:p>
        </p:txBody>
      </p:sp>
      <p:pic>
        <p:nvPicPr>
          <p:cNvPr id="14344" name="Picture 8" descr="C:\Users\lipyeow\AppData\Local\Microsoft\Windows\Temporary Internet Files\Content.IE5\30OOHAWX\MCj0432614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181600"/>
            <a:ext cx="1066686" cy="1066686"/>
          </a:xfrm>
          <a:prstGeom prst="rect">
            <a:avLst/>
          </a:prstGeom>
          <a:noFill/>
        </p:spPr>
      </p:pic>
      <p:sp>
        <p:nvSpPr>
          <p:cNvPr id="101" name="Rounded Rectangle 100"/>
          <p:cNvSpPr/>
          <p:nvPr/>
        </p:nvSpPr>
        <p:spPr>
          <a:xfrm>
            <a:off x="457200" y="1905000"/>
            <a:ext cx="18288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09800" y="4343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9906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944562"/>
          </a:xfrm>
        </p:spPr>
        <p:txBody>
          <a:bodyPr/>
          <a:lstStyle/>
          <a:p>
            <a:r>
              <a:rPr lang="en-US" dirty="0" smtClean="0"/>
              <a:t>Parse 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819400" y="1295400"/>
            <a:ext cx="58674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Input : SQL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SELECT-FROM-WHERE, CREATE TABLE, DROP TABLE statements</a:t>
            </a:r>
          </a:p>
          <a:p>
            <a:r>
              <a:rPr lang="en-US" dirty="0" smtClean="0"/>
              <a:t>Output: Some data structure to represent the “query”</a:t>
            </a:r>
          </a:p>
          <a:p>
            <a:pPr lvl="1"/>
            <a:r>
              <a:rPr lang="en-US" dirty="0" smtClean="0"/>
              <a:t>Relational algebra ? </a:t>
            </a:r>
          </a:p>
          <a:p>
            <a:r>
              <a:rPr lang="en-US" dirty="0" smtClean="0"/>
              <a:t>Also checks syntax, resolves aliases, binds names in SQL to objects in the catalog </a:t>
            </a:r>
          </a:p>
          <a:p>
            <a:r>
              <a:rPr lang="en-US" dirty="0" smtClean="0"/>
              <a:t>How ?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18288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152400"/>
            <a:ext cx="5943600" cy="487362"/>
          </a:xfrm>
        </p:spPr>
        <p:txBody>
          <a:bodyPr/>
          <a:lstStyle/>
          <a:p>
            <a:r>
              <a:rPr lang="en-US" dirty="0" smtClean="0"/>
              <a:t>Enumerate Plans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762000"/>
            <a:ext cx="61722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data structure representing the “query”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collection of equivalent query evaluation plans</a:t>
            </a:r>
          </a:p>
          <a:p>
            <a:r>
              <a:rPr lang="en-US" b="1" dirty="0" smtClean="0"/>
              <a:t>Query Execution Plan</a:t>
            </a:r>
            <a:r>
              <a:rPr lang="en-US" dirty="0" smtClean="0"/>
              <a:t> (QEP): tree of database operators.</a:t>
            </a:r>
          </a:p>
          <a:p>
            <a:pPr lvl="1"/>
            <a:r>
              <a:rPr lang="en-US" dirty="0" smtClean="0"/>
              <a:t>high-level: RA operators are used</a:t>
            </a:r>
          </a:p>
          <a:p>
            <a:pPr lvl="1"/>
            <a:r>
              <a:rPr lang="en-US" dirty="0" smtClean="0"/>
              <a:t>low-level: RA operators with particular implementation algorithm.</a:t>
            </a:r>
          </a:p>
          <a:p>
            <a:r>
              <a:rPr lang="en-US" b="1" dirty="0" smtClean="0"/>
              <a:t>Plan enumeration</a:t>
            </a:r>
            <a:r>
              <a:rPr lang="en-US" dirty="0" smtClean="0"/>
              <a:t>: find </a:t>
            </a:r>
            <a:r>
              <a:rPr lang="en-US" b="1" u="sng" dirty="0" smtClean="0">
                <a:solidFill>
                  <a:srgbClr val="FF0000"/>
                </a:solidFill>
              </a:rPr>
              <a:t>equivalent</a:t>
            </a:r>
            <a:r>
              <a:rPr lang="en-US" dirty="0" smtClean="0"/>
              <a:t> plans</a:t>
            </a:r>
          </a:p>
          <a:p>
            <a:pPr lvl="1"/>
            <a:r>
              <a:rPr lang="en-US" dirty="0" smtClean="0"/>
              <a:t>Different QEPs that return the same results</a:t>
            </a:r>
          </a:p>
          <a:p>
            <a:pPr lvl="1"/>
            <a:r>
              <a:rPr lang="en-US" dirty="0" smtClean="0"/>
              <a:t>Query rewriting : transformation of one QEP to another equivalent QEP.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304800" y="2743200"/>
            <a:ext cx="2209800" cy="10668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Estimate Cost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collection of equivalent query evaluation plans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cost estimate for each QEP in the collection</a:t>
            </a:r>
          </a:p>
          <a:p>
            <a:r>
              <a:rPr lang="en-US" b="1" dirty="0" smtClean="0"/>
              <a:t>Cost estimation: </a:t>
            </a:r>
            <a:r>
              <a:rPr lang="en-US" dirty="0" smtClean="0"/>
              <a:t>a mapping of a QEP to a cost</a:t>
            </a:r>
          </a:p>
          <a:p>
            <a:pPr lvl="1"/>
            <a:r>
              <a:rPr lang="en-US" b="1" dirty="0" smtClean="0"/>
              <a:t>Cost Model: </a:t>
            </a:r>
            <a:r>
              <a:rPr lang="en-US" dirty="0" smtClean="0"/>
              <a:t>a model of what counts in the cost estimate. </a:t>
            </a:r>
            <a:r>
              <a:rPr lang="en-US" dirty="0" err="1" smtClean="0"/>
              <a:t>Eg</a:t>
            </a:r>
            <a:r>
              <a:rPr lang="en-US" dirty="0" smtClean="0"/>
              <a:t>. Disk accesses, CPU cost …</a:t>
            </a:r>
          </a:p>
          <a:p>
            <a:r>
              <a:rPr lang="en-US" dirty="0" smtClean="0"/>
              <a:t>Statistics about the data and the hardware are used.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3429000"/>
            <a:ext cx="2286000" cy="13716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Choose Best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collection of equivalent query evaluation plans and their cost estimate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best QEP in the collection</a:t>
            </a:r>
          </a:p>
          <a:p>
            <a:r>
              <a:rPr lang="en-US" dirty="0" smtClean="0"/>
              <a:t>The steps: enumerate plans, estimate cost, choose best plan collectively called the:</a:t>
            </a:r>
          </a:p>
          <a:p>
            <a:r>
              <a:rPr lang="en-US" b="1" dirty="0" smtClean="0"/>
              <a:t>Query Optimizer: </a:t>
            </a:r>
          </a:p>
          <a:p>
            <a:pPr lvl="1"/>
            <a:r>
              <a:rPr lang="en-US" dirty="0" smtClean="0"/>
              <a:t>Explores the space of equivalent plan for a query</a:t>
            </a:r>
          </a:p>
          <a:p>
            <a:pPr lvl="1"/>
            <a:r>
              <a:rPr lang="en-US" dirty="0" smtClean="0"/>
              <a:t>Chooses the best plan according to a cost model</a:t>
            </a:r>
            <a:endParaRPr lang="en-US" b="1" dirty="0" smtClean="0"/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Relations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5720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Sailors(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: integer, </a:t>
            </a:r>
          </a:p>
          <a:p>
            <a:pPr lvl="1">
              <a:buNone/>
            </a:pPr>
            <a:r>
              <a:rPr lang="en-US" dirty="0" err="1" smtClean="0"/>
              <a:t>sname</a:t>
            </a:r>
            <a:r>
              <a:rPr lang="en-US" dirty="0" smtClean="0"/>
              <a:t>: string, </a:t>
            </a:r>
          </a:p>
          <a:p>
            <a:pPr lvl="1">
              <a:buNone/>
            </a:pPr>
            <a:r>
              <a:rPr lang="en-US" dirty="0" smtClean="0"/>
              <a:t>rating: integer, </a:t>
            </a:r>
          </a:p>
          <a:p>
            <a:pPr lvl="1">
              <a:buNone/>
            </a:pPr>
            <a:r>
              <a:rPr lang="en-US" dirty="0" smtClean="0"/>
              <a:t>age: real)</a:t>
            </a:r>
          </a:p>
          <a:p>
            <a:r>
              <a:rPr lang="en-US" dirty="0" smtClean="0"/>
              <a:t>Boats(</a:t>
            </a:r>
          </a:p>
          <a:p>
            <a:pPr lvl="1">
              <a:buNone/>
            </a:pPr>
            <a:r>
              <a:rPr lang="en-US" dirty="0" smtClean="0"/>
              <a:t>bid: integer, </a:t>
            </a:r>
          </a:p>
          <a:p>
            <a:pPr lvl="1">
              <a:buNone/>
            </a:pPr>
            <a:r>
              <a:rPr lang="en-US" dirty="0" err="1" smtClean="0"/>
              <a:t>bname</a:t>
            </a:r>
            <a:r>
              <a:rPr lang="en-US" dirty="0" smtClean="0"/>
              <a:t>: string, </a:t>
            </a:r>
          </a:p>
          <a:p>
            <a:pPr lvl="1">
              <a:buNone/>
            </a:pPr>
            <a:r>
              <a:rPr lang="en-US" dirty="0" smtClean="0"/>
              <a:t>color: string)</a:t>
            </a:r>
          </a:p>
          <a:p>
            <a:r>
              <a:rPr lang="en-US" dirty="0" smtClean="0"/>
              <a:t>Reserves(</a:t>
            </a:r>
          </a:p>
          <a:p>
            <a:pPr lvl="1">
              <a:buNone/>
            </a:pPr>
            <a:r>
              <a:rPr lang="en-US" dirty="0" err="1" smtClean="0"/>
              <a:t>sid</a:t>
            </a:r>
            <a:r>
              <a:rPr lang="en-US" dirty="0" smtClean="0"/>
              <a:t>: integer, </a:t>
            </a:r>
          </a:p>
          <a:p>
            <a:pPr lvl="1">
              <a:buNone/>
            </a:pPr>
            <a:r>
              <a:rPr lang="en-US" dirty="0" smtClean="0"/>
              <a:t>bid: string, </a:t>
            </a:r>
          </a:p>
          <a:p>
            <a:pPr lvl="1">
              <a:buNone/>
            </a:pPr>
            <a:r>
              <a:rPr lang="en-US" dirty="0" smtClean="0"/>
              <a:t>day: date)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6172200" y="12954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715000" y="2590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15000" y="1295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81600" y="2590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791199" y="4267200"/>
          <a:ext cx="2514601" cy="1834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46"/>
                <a:gridCol w="1107742"/>
                <a:gridCol w="785813"/>
              </a:tblGrid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</a:t>
                      </a:r>
                      <a:endParaRPr lang="en-US" dirty="0"/>
                    </a:p>
                  </a:txBody>
                  <a:tcPr/>
                </a:tc>
              </a:tr>
              <a:tr h="368678"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Interlake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Clipper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green</a:t>
                      </a:r>
                      <a:endParaRPr lang="en-US" dirty="0"/>
                    </a:p>
                  </a:txBody>
                  <a:tcPr/>
                </a:tc>
              </a:tr>
              <a:tr h="287615">
                <a:tc>
                  <a:txBody>
                    <a:bodyPr/>
                    <a:lstStyle/>
                    <a:p>
                      <a:r>
                        <a:rPr lang="en-US" dirty="0" smtClean="0"/>
                        <a:t>104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181599" y="4343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</a:t>
            </a:r>
            <a:r>
              <a:rPr lang="en-US" b="1" dirty="0">
                <a:solidFill>
                  <a:schemeClr val="tx2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32-Point Star 24"/>
          <p:cNvSpPr/>
          <p:nvPr/>
        </p:nvSpPr>
        <p:spPr>
          <a:xfrm>
            <a:off x="228600" y="4343400"/>
            <a:ext cx="2286000" cy="1371600"/>
          </a:xfrm>
          <a:prstGeom prst="star32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274638"/>
            <a:ext cx="5943600" cy="639762"/>
          </a:xfrm>
        </p:spPr>
        <p:txBody>
          <a:bodyPr/>
          <a:lstStyle/>
          <a:p>
            <a:r>
              <a:rPr lang="en-US" dirty="0" smtClean="0"/>
              <a:t>Evaluate Query Plan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4600" y="990600"/>
            <a:ext cx="61722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 : a QEP (hopefully the best)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Query results</a:t>
            </a:r>
          </a:p>
          <a:p>
            <a:r>
              <a:rPr lang="en-US" dirty="0" smtClean="0"/>
              <a:t>Often includes a “code generation” step to generate a lower level QEP in executable “code”.</a:t>
            </a:r>
          </a:p>
          <a:p>
            <a:r>
              <a:rPr lang="en-US" b="1" dirty="0" smtClean="0"/>
              <a:t>Query evaluation engine </a:t>
            </a:r>
            <a:r>
              <a:rPr lang="en-US" dirty="0" smtClean="0"/>
              <a:t>is a “virtual machine” that executes some code representing low level QEP.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A691D-217B-408C-871A-90E0EFA8B117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304800" y="228600"/>
            <a:ext cx="1828800" cy="5867400"/>
            <a:chOff x="304800" y="228600"/>
            <a:chExt cx="1828800" cy="5867400"/>
          </a:xfrm>
        </p:grpSpPr>
        <p:sp>
          <p:nvSpPr>
            <p:cNvPr id="7" name="Rounded Rectangle 6"/>
            <p:cNvSpPr/>
            <p:nvPr/>
          </p:nvSpPr>
          <p:spPr>
            <a:xfrm>
              <a:off x="609600" y="1295400"/>
              <a:ext cx="1524000" cy="533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Parse Query</a:t>
              </a:r>
              <a:endParaRPr lang="en-US" sz="20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09600" y="20574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Enumerate Plans</a:t>
              </a:r>
              <a:endParaRPr lang="en-US" sz="20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09600" y="2971800"/>
              <a:ext cx="1524000" cy="609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Estimate Cost</a:t>
              </a:r>
              <a:endParaRPr lang="en-US" sz="20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09600" y="38100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Choose  Best Plan</a:t>
              </a:r>
              <a:endParaRPr lang="en-US" sz="20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09600" y="4724400"/>
              <a:ext cx="15240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Evaluate Query Plan</a:t>
              </a:r>
              <a:endParaRPr lang="en-US" sz="20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62000" y="57150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Result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20" idx="3"/>
              <a:endCxn id="7" idx="0"/>
            </p:cNvCxnSpPr>
            <p:nvPr/>
          </p:nvCxnSpPr>
          <p:spPr>
            <a:xfrm rot="16200000" flipH="1">
              <a:off x="1252537" y="1176337"/>
              <a:ext cx="2286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2"/>
              <a:endCxn id="8" idx="0"/>
            </p:cNvCxnSpPr>
            <p:nvPr/>
          </p:nvCxnSpPr>
          <p:spPr>
            <a:xfrm rot="5400000">
              <a:off x="1257300" y="1943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2"/>
              <a:endCxn id="9" idx="0"/>
            </p:cNvCxnSpPr>
            <p:nvPr/>
          </p:nvCxnSpPr>
          <p:spPr>
            <a:xfrm rot="5400000">
              <a:off x="1219200" y="2819400"/>
              <a:ext cx="3048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2"/>
              <a:endCxn id="10" idx="0"/>
            </p:cNvCxnSpPr>
            <p:nvPr/>
          </p:nvCxnSpPr>
          <p:spPr>
            <a:xfrm rot="5400000">
              <a:off x="1257300" y="36957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2"/>
              <a:endCxn id="11" idx="0"/>
            </p:cNvCxnSpPr>
            <p:nvPr/>
          </p:nvCxnSpPr>
          <p:spPr>
            <a:xfrm rot="5400000">
              <a:off x="1257300" y="4610100"/>
              <a:ext cx="228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2"/>
              <a:endCxn id="12" idx="1"/>
            </p:cNvCxnSpPr>
            <p:nvPr/>
          </p:nvCxnSpPr>
          <p:spPr>
            <a:xfrm rot="16200000" flipH="1">
              <a:off x="1223962" y="5557837"/>
              <a:ext cx="304800" cy="95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Picture 7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4800" y="228600"/>
              <a:ext cx="1010717" cy="959291"/>
            </a:xfrm>
            <a:prstGeom prst="rect">
              <a:avLst/>
            </a:prstGeom>
            <a:noFill/>
          </p:spPr>
        </p:pic>
        <p:sp>
          <p:nvSpPr>
            <p:cNvPr id="20" name="Parallelogram 19"/>
            <p:cNvSpPr/>
            <p:nvPr/>
          </p:nvSpPr>
          <p:spPr>
            <a:xfrm>
              <a:off x="838200" y="685800"/>
              <a:ext cx="1143000" cy="381000"/>
            </a:xfrm>
            <a:prstGeom prst="parallelogram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Query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Query Execution Plans (QEPs)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tree</a:t>
            </a:r>
            <a:r>
              <a:rPr lang="en-US" dirty="0" smtClean="0"/>
              <a:t> of database operators: each operator is a RA operator with specific implementation</a:t>
            </a:r>
          </a:p>
          <a:p>
            <a:r>
              <a:rPr lang="en-US" b="1" dirty="0" smtClean="0"/>
              <a:t>Selection </a:t>
            </a:r>
            <a:r>
              <a:rPr lang="en-US" b="1" dirty="0" smtClean="0">
                <a:sym typeface="Symbol"/>
              </a:rPr>
              <a:t></a:t>
            </a:r>
            <a:r>
              <a:rPr lang="en-US" dirty="0" smtClean="0"/>
              <a:t>: Index Scan or Table Scan</a:t>
            </a:r>
          </a:p>
          <a:p>
            <a:r>
              <a:rPr lang="en-US" b="1" dirty="0" smtClean="0"/>
              <a:t>Projection </a:t>
            </a:r>
            <a:r>
              <a:rPr lang="el-GR" b="1" dirty="0" smtClean="0"/>
              <a:t>π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Without DISTINCT : Table Scan</a:t>
            </a:r>
          </a:p>
          <a:p>
            <a:pPr lvl="1"/>
            <a:r>
              <a:rPr lang="en-US" dirty="0" smtClean="0"/>
              <a:t>With DISTINCT : requires sorting or index scan</a:t>
            </a:r>
          </a:p>
          <a:p>
            <a:r>
              <a:rPr lang="en-US" b="1" dirty="0" smtClean="0"/>
              <a:t>Join       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Nested loop joins (naïve)</a:t>
            </a:r>
          </a:p>
          <a:p>
            <a:pPr lvl="1"/>
            <a:r>
              <a:rPr lang="en-US" dirty="0" smtClean="0"/>
              <a:t>Index nested loop joins</a:t>
            </a:r>
          </a:p>
          <a:p>
            <a:pPr lvl="1"/>
            <a:r>
              <a:rPr lang="en-US" dirty="0" smtClean="0"/>
              <a:t>Sort merge joins</a:t>
            </a:r>
          </a:p>
          <a:p>
            <a:r>
              <a:rPr lang="en-US" b="1" dirty="0" smtClean="0"/>
              <a:t>Sort :</a:t>
            </a:r>
          </a:p>
          <a:p>
            <a:pPr lvl="1"/>
            <a:r>
              <a:rPr lang="en-US" dirty="0" smtClean="0"/>
              <a:t>In-memory sort</a:t>
            </a:r>
          </a:p>
          <a:p>
            <a:pPr lvl="1"/>
            <a:r>
              <a:rPr lang="en-US" dirty="0" smtClean="0"/>
              <a:t>External sort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1676400" y="3505200"/>
            <a:ext cx="381000" cy="152400"/>
            <a:chOff x="2286000" y="3505200"/>
            <a:chExt cx="381000" cy="152400"/>
          </a:xfrm>
        </p:grpSpPr>
        <p:sp>
          <p:nvSpPr>
            <p:cNvPr id="8" name="Isosceles Triangle 7"/>
            <p:cNvSpPr/>
            <p:nvPr/>
          </p:nvSpPr>
          <p:spPr>
            <a:xfrm>
              <a:off x="24384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2860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QEP Examples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4114800" y="2297668"/>
            <a:ext cx="2579955" cy="3493532"/>
            <a:chOff x="4343400" y="2297668"/>
            <a:chExt cx="2579955" cy="3493532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3059668"/>
              <a:ext cx="21336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 AND R.bid=100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79508" y="5117068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rot="5400000" flipH="1" flipV="1">
              <a:off x="5030961" y="4699729"/>
              <a:ext cx="445532" cy="38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638800" y="512873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1" name="Group 16"/>
            <p:cNvGrpSpPr/>
            <p:nvPr/>
          </p:nvGrpSpPr>
          <p:grpSpPr>
            <a:xfrm>
              <a:off x="4953000" y="3909536"/>
              <a:ext cx="990600" cy="762000"/>
              <a:chOff x="6172200" y="1143000"/>
              <a:chExt cx="990600" cy="7620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14" name="Isosceles Triangle 13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9" name="Straight Arrow Connector 18"/>
            <p:cNvCxnSpPr>
              <a:stCxn id="12" idx="0"/>
            </p:cNvCxnSpPr>
            <p:nvPr/>
          </p:nvCxnSpPr>
          <p:spPr>
            <a:xfrm rot="16200000" flipV="1">
              <a:off x="5543550" y="4576286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876800" y="2297668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26" name="Straight Arrow Connector 25"/>
            <p:cNvCxnSpPr>
              <a:endCxn id="8" idx="2"/>
            </p:cNvCxnSpPr>
            <p:nvPr/>
          </p:nvCxnSpPr>
          <p:spPr>
            <a:xfrm rot="16200000" flipV="1">
              <a:off x="5204371" y="3665607"/>
              <a:ext cx="4497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8" idx="0"/>
              <a:endCxn id="25" idx="2"/>
            </p:cNvCxnSpPr>
            <p:nvPr/>
          </p:nvCxnSpPr>
          <p:spPr>
            <a:xfrm rot="5400000" flipH="1" flipV="1">
              <a:off x="5229255" y="2878723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943600" y="3965138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62600" y="345233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62600" y="2690336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572000" y="5421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638800" y="5421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</p:grpSp>
      <p:grpSp>
        <p:nvGrpSpPr>
          <p:cNvPr id="17" name="Group 76"/>
          <p:cNvGrpSpPr/>
          <p:nvPr/>
        </p:nvGrpSpPr>
        <p:grpSpPr>
          <a:xfrm>
            <a:off x="304800" y="2362200"/>
            <a:ext cx="2133600" cy="3200400"/>
            <a:chOff x="304800" y="2362200"/>
            <a:chExt cx="2133600" cy="3200400"/>
          </a:xfrm>
        </p:grpSpPr>
        <p:sp>
          <p:nvSpPr>
            <p:cNvPr id="28" name="TextBox 27"/>
            <p:cNvSpPr txBox="1"/>
            <p:nvPr/>
          </p:nvSpPr>
          <p:spPr>
            <a:xfrm>
              <a:off x="304800" y="3124200"/>
              <a:ext cx="21336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 AND R.bid=100</a:t>
              </a:r>
              <a:endParaRPr lang="en-US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04800" y="51816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  <a:endCxn id="34" idx="2"/>
            </p:cNvCxnSpPr>
            <p:nvPr/>
          </p:nvCxnSpPr>
          <p:spPr>
            <a:xfrm rot="5400000" flipH="1" flipV="1">
              <a:off x="924307" y="4696207"/>
              <a:ext cx="445532" cy="5252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464092" y="51932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914400" y="3974068"/>
              <a:ext cx="990600" cy="762000"/>
              <a:chOff x="6172200" y="1143000"/>
              <a:chExt cx="990600" cy="7620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0" name="Group 3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36" name="Isosceles Triangle 35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8" name="Straight Arrow Connector 37"/>
            <p:cNvCxnSpPr>
              <a:stCxn id="32" idx="0"/>
              <a:endCxn id="34" idx="2"/>
            </p:cNvCxnSpPr>
            <p:nvPr/>
          </p:nvCxnSpPr>
          <p:spPr>
            <a:xfrm rot="16200000" flipV="1">
              <a:off x="1436896" y="4708872"/>
              <a:ext cx="457200" cy="511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838200" y="23622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40" name="Straight Arrow Connector 39"/>
            <p:cNvCxnSpPr>
              <a:endCxn id="28" idx="2"/>
            </p:cNvCxnSpPr>
            <p:nvPr/>
          </p:nvCxnSpPr>
          <p:spPr>
            <a:xfrm rot="16200000" flipV="1">
              <a:off x="1165771" y="3730139"/>
              <a:ext cx="4497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28" idx="0"/>
              <a:endCxn id="39" idx="2"/>
            </p:cNvCxnSpPr>
            <p:nvPr/>
          </p:nvCxnSpPr>
          <p:spPr>
            <a:xfrm rot="5400000" flipH="1" flipV="1">
              <a:off x="1190655" y="29432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77"/>
          <p:cNvGrpSpPr/>
          <p:nvPr/>
        </p:nvGrpSpPr>
        <p:grpSpPr>
          <a:xfrm>
            <a:off x="2209800" y="2286000"/>
            <a:ext cx="2073692" cy="3810000"/>
            <a:chOff x="2438400" y="2286000"/>
            <a:chExt cx="2073692" cy="3810000"/>
          </a:xfrm>
        </p:grpSpPr>
        <p:sp>
          <p:nvSpPr>
            <p:cNvPr id="47" name="TextBox 46"/>
            <p:cNvSpPr txBox="1"/>
            <p:nvPr/>
          </p:nvSpPr>
          <p:spPr>
            <a:xfrm>
              <a:off x="2835692" y="3048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438400" y="57150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rot="5400000" flipH="1" flipV="1">
              <a:off x="2989853" y="5297661"/>
              <a:ext cx="445532" cy="389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97692" y="57266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22" name="Group 16"/>
            <p:cNvGrpSpPr/>
            <p:nvPr/>
          </p:nvGrpSpPr>
          <p:grpSpPr>
            <a:xfrm>
              <a:off x="2911892" y="4507468"/>
              <a:ext cx="990600" cy="762000"/>
              <a:chOff x="6172200" y="1143000"/>
              <a:chExt cx="990600" cy="76200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3" name="Group 3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Arrow Connector 61"/>
            <p:cNvCxnSpPr>
              <a:stCxn id="50" idx="0"/>
            </p:cNvCxnSpPr>
            <p:nvPr/>
          </p:nvCxnSpPr>
          <p:spPr>
            <a:xfrm rot="16200000" flipV="1">
              <a:off x="3502442" y="5174218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2835692" y="2286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64" name="Straight Arrow Connector 63"/>
            <p:cNvCxnSpPr>
              <a:stCxn id="66" idx="0"/>
              <a:endCxn id="47" idx="2"/>
            </p:cNvCxnSpPr>
            <p:nvPr/>
          </p:nvCxnSpPr>
          <p:spPr>
            <a:xfrm rot="5400000" flipH="1" flipV="1">
              <a:off x="3188147" y="36290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7" idx="0"/>
              <a:endCxn id="63" idx="2"/>
            </p:cNvCxnSpPr>
            <p:nvPr/>
          </p:nvCxnSpPr>
          <p:spPr>
            <a:xfrm rot="5400000" flipH="1" flipV="1">
              <a:off x="3188147" y="2867055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2835692" y="381000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71" name="Straight Arrow Connector 70"/>
            <p:cNvCxnSpPr>
              <a:endCxn id="66" idx="2"/>
            </p:cNvCxnSpPr>
            <p:nvPr/>
          </p:nvCxnSpPr>
          <p:spPr>
            <a:xfrm rot="16200000" flipV="1">
              <a:off x="3239463" y="4339739"/>
              <a:ext cx="29735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18"/>
          <p:cNvGrpSpPr/>
          <p:nvPr/>
        </p:nvGrpSpPr>
        <p:grpSpPr>
          <a:xfrm>
            <a:off x="6400800" y="1623536"/>
            <a:ext cx="2743200" cy="3862864"/>
            <a:chOff x="6400800" y="2233136"/>
            <a:chExt cx="2743200" cy="3862864"/>
          </a:xfrm>
        </p:grpSpPr>
        <p:sp>
          <p:nvSpPr>
            <p:cNvPr id="99" name="TextBox 98"/>
            <p:cNvSpPr txBox="1"/>
            <p:nvPr/>
          </p:nvSpPr>
          <p:spPr>
            <a:xfrm>
              <a:off x="7696200" y="4941332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400800" y="57150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1" name="Straight Arrow Connector 100"/>
            <p:cNvCxnSpPr>
              <a:stCxn id="100" idx="0"/>
              <a:endCxn id="114" idx="2"/>
            </p:cNvCxnSpPr>
            <p:nvPr/>
          </p:nvCxnSpPr>
          <p:spPr>
            <a:xfrm rot="5400000" flipH="1" flipV="1">
              <a:off x="6799089" y="5503689"/>
              <a:ext cx="392668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7772400" y="5726668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27" name="Group 16"/>
            <p:cNvGrpSpPr/>
            <p:nvPr/>
          </p:nvGrpSpPr>
          <p:grpSpPr>
            <a:xfrm>
              <a:off x="7086600" y="3364468"/>
              <a:ext cx="990600" cy="762000"/>
              <a:chOff x="6172200" y="1143000"/>
              <a:chExt cx="990600" cy="762000"/>
            </a:xfrm>
          </p:grpSpPr>
          <p:sp>
            <p:nvSpPr>
              <p:cNvPr id="104" name="TextBox 103"/>
              <p:cNvSpPr txBox="1"/>
              <p:nvPr/>
            </p:nvSpPr>
            <p:spPr>
              <a:xfrm>
                <a:off x="6172200" y="1143000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33" name="Group 104"/>
              <p:cNvGrpSpPr/>
              <p:nvPr/>
            </p:nvGrpSpPr>
            <p:grpSpPr>
              <a:xfrm>
                <a:off x="6477000" y="1371600"/>
                <a:ext cx="381000" cy="152400"/>
                <a:chOff x="2286000" y="3505200"/>
                <a:chExt cx="381000" cy="152400"/>
              </a:xfrm>
            </p:grpSpPr>
            <p:sp>
              <p:nvSpPr>
                <p:cNvPr id="106" name="Isosceles Triangle 105"/>
                <p:cNvSpPr/>
                <p:nvPr/>
              </p:nvSpPr>
              <p:spPr>
                <a:xfrm>
                  <a:off x="24384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Isosceles Triangle 106"/>
                <p:cNvSpPr/>
                <p:nvPr/>
              </p:nvSpPr>
              <p:spPr>
                <a:xfrm>
                  <a:off x="2286000" y="3505200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08" name="Straight Arrow Connector 107"/>
            <p:cNvCxnSpPr>
              <a:stCxn id="102" idx="0"/>
              <a:endCxn id="99" idx="2"/>
            </p:cNvCxnSpPr>
            <p:nvPr/>
          </p:nvCxnSpPr>
          <p:spPr>
            <a:xfrm rot="5400000" flipH="1" flipV="1">
              <a:off x="8036987" y="5534055"/>
              <a:ext cx="385226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7010400" y="22331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110" name="Straight Arrow Connector 109"/>
            <p:cNvCxnSpPr>
              <a:stCxn id="114" idx="0"/>
            </p:cNvCxnSpPr>
            <p:nvPr/>
          </p:nvCxnSpPr>
          <p:spPr>
            <a:xfrm rot="5400000" flipH="1" flipV="1">
              <a:off x="6898273" y="4238595"/>
              <a:ext cx="795754" cy="571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9" idx="0"/>
            </p:cNvCxnSpPr>
            <p:nvPr/>
          </p:nvCxnSpPr>
          <p:spPr>
            <a:xfrm rot="16200000" flipV="1">
              <a:off x="7498318" y="4210050"/>
              <a:ext cx="814864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8077200" y="3264932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96200" y="2754868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477000" y="4922222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115" name="Straight Arrow Connector 114"/>
            <p:cNvCxnSpPr>
              <a:stCxn id="104" idx="0"/>
              <a:endCxn id="109" idx="2"/>
            </p:cNvCxnSpPr>
            <p:nvPr/>
          </p:nvCxnSpPr>
          <p:spPr>
            <a:xfrm rot="16200000" flipV="1">
              <a:off x="7197239" y="2979807"/>
              <a:ext cx="731222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6934200" y="532233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8164245" y="5322332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48600" y="4255532"/>
              <a:ext cx="113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Temp T1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Access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6019800" cy="51355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</a:t>
            </a:r>
            <a:r>
              <a:rPr lang="en-US" b="1" u="sng" dirty="0" smtClean="0"/>
              <a:t>access path</a:t>
            </a:r>
            <a:r>
              <a:rPr lang="en-US" dirty="0" smtClean="0"/>
              <a:t> is a method of retrieving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 Given a query with a selection condition:</a:t>
            </a:r>
          </a:p>
          <a:p>
            <a:pPr lvl="1"/>
            <a:r>
              <a:rPr lang="en-US" dirty="0" smtClean="0"/>
              <a:t>File or table scan</a:t>
            </a:r>
          </a:p>
          <a:p>
            <a:pPr lvl="1"/>
            <a:r>
              <a:rPr lang="en-US" dirty="0" smtClean="0"/>
              <a:t>Index scan</a:t>
            </a:r>
          </a:p>
          <a:p>
            <a:r>
              <a:rPr lang="en-US" b="1" dirty="0" smtClean="0"/>
              <a:t>Index matching problem: </a:t>
            </a:r>
            <a:r>
              <a:rPr lang="en-US" dirty="0" smtClean="0"/>
              <a:t>given a selection condition, which indexes can be used for the selection, i.e., matches the selection ?</a:t>
            </a:r>
          </a:p>
          <a:p>
            <a:pPr lvl="1"/>
            <a:r>
              <a:rPr lang="en-US" dirty="0" smtClean="0"/>
              <a:t>Selection condition normalized to conjunctive normal form (CNF), where each term is a </a:t>
            </a:r>
            <a:r>
              <a:rPr lang="en-US" i="1" dirty="0" smtClean="0"/>
              <a:t>conjunct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(day&lt;8/9/94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rname</a:t>
            </a:r>
            <a:r>
              <a:rPr lang="en-US" dirty="0" smtClean="0"/>
              <a:t>=‘Paul’)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</a:t>
            </a:r>
          </a:p>
          <a:p>
            <a:pPr lvl="1"/>
            <a:r>
              <a:rPr lang="en-US" b="1" dirty="0" smtClean="0"/>
              <a:t>CNF</a:t>
            </a:r>
            <a:r>
              <a:rPr lang="en-US" dirty="0" smtClean="0"/>
              <a:t>: (day&lt;8/9/94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=3 ) AND           (</a:t>
            </a:r>
            <a:r>
              <a:rPr lang="en-US" dirty="0" err="1" smtClean="0"/>
              <a:t>rname</a:t>
            </a:r>
            <a:r>
              <a:rPr lang="en-US" dirty="0" smtClean="0"/>
              <a:t>=‘Paul’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400800" y="590490"/>
            <a:ext cx="2743200" cy="3150752"/>
            <a:chOff x="6400800" y="2728316"/>
            <a:chExt cx="2743200" cy="3150752"/>
          </a:xfrm>
        </p:grpSpPr>
        <p:sp>
          <p:nvSpPr>
            <p:cNvPr id="8" name="TextBox 7"/>
            <p:cNvSpPr txBox="1"/>
            <p:nvPr/>
          </p:nvSpPr>
          <p:spPr>
            <a:xfrm>
              <a:off x="7696200" y="47477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S.rating</a:t>
              </a:r>
              <a:r>
                <a:rPr lang="en-US" baseline="-25000" dirty="0" smtClean="0"/>
                <a:t>&gt;5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0800" y="5509736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stCxn id="9" idx="0"/>
              <a:endCxn id="19" idx="2"/>
            </p:cNvCxnSpPr>
            <p:nvPr/>
          </p:nvCxnSpPr>
          <p:spPr>
            <a:xfrm rot="5400000" flipH="1" flipV="1">
              <a:off x="6814478" y="5313814"/>
              <a:ext cx="361890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772400" y="5509736"/>
              <a:ext cx="9144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Sailors </a:t>
              </a:r>
              <a:endParaRPr lang="en-US" dirty="0"/>
            </a:p>
          </p:txBody>
        </p:sp>
        <p:grpSp>
          <p:nvGrpSpPr>
            <p:cNvPr id="12" name="Group 16"/>
            <p:cNvGrpSpPr/>
            <p:nvPr/>
          </p:nvGrpSpPr>
          <p:grpSpPr>
            <a:xfrm>
              <a:off x="7086600" y="3528536"/>
              <a:ext cx="990600" cy="762000"/>
              <a:chOff x="6172200" y="1307068"/>
              <a:chExt cx="990600" cy="76200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6172200" y="1307068"/>
                <a:ext cx="990600" cy="762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baseline="-25000" dirty="0" smtClean="0"/>
                  <a:t>     </a:t>
                </a:r>
              </a:p>
              <a:p>
                <a:endParaRPr lang="en-US" baseline="-25000" dirty="0"/>
              </a:p>
              <a:p>
                <a:r>
                  <a:rPr lang="en-US" baseline="-25000" dirty="0" smtClean="0"/>
                  <a:t>R.sid=S.sid</a:t>
                </a:r>
              </a:p>
              <a:p>
                <a:endParaRPr lang="en-US" baseline="-25000" dirty="0"/>
              </a:p>
            </p:txBody>
          </p:sp>
          <p:grpSp>
            <p:nvGrpSpPr>
              <p:cNvPr id="25" name="Group 104"/>
              <p:cNvGrpSpPr/>
              <p:nvPr/>
            </p:nvGrpSpPr>
            <p:grpSpPr>
              <a:xfrm>
                <a:off x="6477000" y="1535668"/>
                <a:ext cx="381000" cy="152400"/>
                <a:chOff x="2286000" y="3669268"/>
                <a:chExt cx="381000" cy="152400"/>
              </a:xfrm>
            </p:grpSpPr>
            <p:sp>
              <p:nvSpPr>
                <p:cNvPr id="26" name="Isosceles Triangle 25"/>
                <p:cNvSpPr/>
                <p:nvPr/>
              </p:nvSpPr>
              <p:spPr>
                <a:xfrm>
                  <a:off x="2438400" y="3669268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>
                  <a:off x="2286000" y="3669268"/>
                  <a:ext cx="228600" cy="1524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3" name="Straight Arrow Connector 12"/>
            <p:cNvCxnSpPr>
              <a:stCxn id="11" idx="0"/>
              <a:endCxn id="8" idx="2"/>
            </p:cNvCxnSpPr>
            <p:nvPr/>
          </p:nvCxnSpPr>
          <p:spPr>
            <a:xfrm rot="5400000" flipH="1" flipV="1">
              <a:off x="8048655" y="5328791"/>
              <a:ext cx="36189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7010400" y="272831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S.sname</a:t>
              </a:r>
              <a:endParaRPr lang="en-US" baseline="-25000" dirty="0"/>
            </a:p>
          </p:txBody>
        </p:sp>
        <p:cxnSp>
          <p:nvCxnSpPr>
            <p:cNvPr id="15" name="Straight Arrow Connector 14"/>
            <p:cNvCxnSpPr>
              <a:stCxn id="19" idx="0"/>
              <a:endCxn id="24" idx="2"/>
            </p:cNvCxnSpPr>
            <p:nvPr/>
          </p:nvCxnSpPr>
          <p:spPr>
            <a:xfrm rot="5400000" flipH="1" flipV="1">
              <a:off x="7067550" y="4233386"/>
              <a:ext cx="457200" cy="5715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0"/>
              <a:endCxn id="24" idx="2"/>
            </p:cNvCxnSpPr>
            <p:nvPr/>
          </p:nvCxnSpPr>
          <p:spPr>
            <a:xfrm rot="16200000" flipV="1">
              <a:off x="7677150" y="4195286"/>
              <a:ext cx="457200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077200" y="3443406"/>
              <a:ext cx="9797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Nested </a:t>
              </a:r>
            </a:p>
            <a:p>
              <a:r>
                <a:rPr lang="en-US" dirty="0" smtClean="0"/>
                <a:t>Loop </a:t>
              </a:r>
            </a:p>
            <a:p>
              <a:r>
                <a:rPr lang="en-US" dirty="0" smtClean="0"/>
                <a:t>Join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0" y="3140094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 the fly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77000" y="4747736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cxnSp>
          <p:nvCxnSpPr>
            <p:cNvPr id="20" name="Straight Arrow Connector 19"/>
            <p:cNvCxnSpPr>
              <a:stCxn id="24" idx="0"/>
              <a:endCxn id="14" idx="2"/>
            </p:cNvCxnSpPr>
            <p:nvPr/>
          </p:nvCxnSpPr>
          <p:spPr>
            <a:xfrm rot="16200000" flipV="1">
              <a:off x="7362795" y="3309431"/>
              <a:ext cx="40011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934200" y="520493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164245" y="5204936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(SCAN)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29603" y="4366736"/>
              <a:ext cx="1138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Temp T1</a:t>
              </a:r>
              <a:endParaRPr lang="en-US" dirty="0"/>
            </a:p>
          </p:txBody>
        </p:sp>
      </p:grpSp>
      <p:grpSp>
        <p:nvGrpSpPr>
          <p:cNvPr id="28" name="Group 50"/>
          <p:cNvGrpSpPr/>
          <p:nvPr/>
        </p:nvGrpSpPr>
        <p:grpSpPr>
          <a:xfrm>
            <a:off x="6324600" y="4191000"/>
            <a:ext cx="2607092" cy="1981200"/>
            <a:chOff x="6324600" y="4191000"/>
            <a:chExt cx="2607092" cy="1981200"/>
          </a:xfrm>
        </p:grpSpPr>
        <p:sp>
          <p:nvSpPr>
            <p:cNvPr id="30" name="TextBox 29"/>
            <p:cNvSpPr txBox="1"/>
            <p:nvPr/>
          </p:nvSpPr>
          <p:spPr>
            <a:xfrm>
              <a:off x="6324600" y="5802868"/>
              <a:ext cx="1600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Index(R.bid)</a:t>
              </a:r>
              <a:endParaRPr lang="en-US" dirty="0"/>
            </a:p>
          </p:txBody>
        </p:sp>
        <p:cxnSp>
          <p:nvCxnSpPr>
            <p:cNvPr id="31" name="Straight Arrow Connector 30"/>
            <p:cNvCxnSpPr>
              <a:stCxn id="30" idx="0"/>
              <a:endCxn id="32" idx="2"/>
            </p:cNvCxnSpPr>
            <p:nvPr/>
          </p:nvCxnSpPr>
          <p:spPr>
            <a:xfrm rot="5400000" flipH="1" flipV="1">
              <a:off x="6947416" y="5587484"/>
              <a:ext cx="392668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629400" y="5010090"/>
              <a:ext cx="1066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smtClean="0"/>
                <a:t>R.bid=100</a:t>
              </a:r>
              <a:endParaRPr lang="en-US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62800" y="5467290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(IDXSCAN)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stCxn id="32" idx="0"/>
              <a:endCxn id="39" idx="2"/>
            </p:cNvCxnSpPr>
            <p:nvPr/>
          </p:nvCxnSpPr>
          <p:spPr>
            <a:xfrm rot="5400000" flipH="1" flipV="1">
              <a:off x="7277160" y="4629150"/>
              <a:ext cx="266580" cy="4953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7239000" y="4343400"/>
              <a:ext cx="8382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ym typeface="Symbol"/>
                </a:rPr>
                <a:t>Fetch</a:t>
              </a:r>
              <a:endParaRPr lang="en-US" baseline="-25000" dirty="0"/>
            </a:p>
          </p:txBody>
        </p:sp>
        <p:cxnSp>
          <p:nvCxnSpPr>
            <p:cNvPr id="43" name="Straight Arrow Connector 42"/>
            <p:cNvCxnSpPr>
              <a:stCxn id="45" idx="0"/>
              <a:endCxn id="39" idx="2"/>
            </p:cNvCxnSpPr>
            <p:nvPr/>
          </p:nvCxnSpPr>
          <p:spPr>
            <a:xfrm rot="16200000" flipV="1">
              <a:off x="7862228" y="4539382"/>
              <a:ext cx="285690" cy="693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772400" y="5029200"/>
              <a:ext cx="11592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39" idx="0"/>
            </p:cNvCxnSpPr>
            <p:nvPr/>
          </p:nvCxnSpPr>
          <p:spPr>
            <a:xfrm rot="5400000" flipH="1" flipV="1">
              <a:off x="7715250" y="4133850"/>
              <a:ext cx="152400" cy="266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Index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/>
              <a:t>tree index </a:t>
            </a:r>
            <a:r>
              <a:rPr lang="en-US" dirty="0" smtClean="0"/>
              <a:t>matches a selection condition if the selection condition is a prefix of the index search key.</a:t>
            </a:r>
          </a:p>
          <a:p>
            <a:r>
              <a:rPr lang="en-US" dirty="0" smtClean="0"/>
              <a:t>A </a:t>
            </a:r>
            <a:r>
              <a:rPr lang="en-US" b="1" u="sng" dirty="0" smtClean="0"/>
              <a:t>hash index </a:t>
            </a:r>
            <a:r>
              <a:rPr lang="en-US" dirty="0" smtClean="0"/>
              <a:t>matches a selection condition if the selection condition has a term</a:t>
            </a:r>
            <a:r>
              <a:rPr lang="en-US" i="1" dirty="0" smtClean="0"/>
              <a:t> attribute=value </a:t>
            </a:r>
            <a:r>
              <a:rPr lang="en-US" dirty="0" smtClean="0"/>
              <a:t>for every attribute in the index search key</a:t>
            </a:r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1552" y="129093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I1: Tree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1552" y="195762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I2: Tree Index (</a:t>
            </a:r>
            <a:r>
              <a:rPr lang="en-US" sz="2000" dirty="0" err="1" smtClean="0"/>
              <a:t>b,c,d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1552" y="2643425"/>
            <a:ext cx="26308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I3: Hash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062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Q1: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443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Q2: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b&gt;6</a:t>
            </a:r>
            <a:endParaRPr lang="en-US" sz="24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0053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Q3: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b=3</a:t>
            </a:r>
            <a:endParaRPr lang="en-US" sz="24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3577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Q4: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 AND c=5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8149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Q5: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a&gt;5 AND b=3 AND c=5</a:t>
            </a:r>
            <a:endParaRPr lang="en-US" sz="2400" b="1" baseline="-25000" dirty="0"/>
          </a:p>
        </p:txBody>
      </p: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3109616" y="1293168"/>
            <a:ext cx="2031936" cy="19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7" idx="1"/>
          </p:cNvCxnSpPr>
          <p:nvPr/>
        </p:nvCxnSpPr>
        <p:spPr>
          <a:xfrm flipV="1">
            <a:off x="3109616" y="1490990"/>
            <a:ext cx="2031936" cy="1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8" idx="1"/>
          </p:cNvCxnSpPr>
          <p:nvPr/>
        </p:nvCxnSpPr>
        <p:spPr>
          <a:xfrm>
            <a:off x="2211550" y="2131368"/>
            <a:ext cx="2930002" cy="2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7" idx="1"/>
          </p:cNvCxnSpPr>
          <p:nvPr/>
        </p:nvCxnSpPr>
        <p:spPr>
          <a:xfrm flipV="1">
            <a:off x="4007683" y="1490990"/>
            <a:ext cx="1133869" cy="10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9" idx="1"/>
          </p:cNvCxnSpPr>
          <p:nvPr/>
        </p:nvCxnSpPr>
        <p:spPr>
          <a:xfrm>
            <a:off x="4007683" y="2588568"/>
            <a:ext cx="1133869" cy="2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3"/>
            <a:endCxn id="7" idx="1"/>
          </p:cNvCxnSpPr>
          <p:nvPr/>
        </p:nvCxnSpPr>
        <p:spPr>
          <a:xfrm flipV="1">
            <a:off x="4007683" y="1490990"/>
            <a:ext cx="1133869" cy="155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Unstructured Text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 of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Information Retrieval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Data Model</a:t>
            </a:r>
          </a:p>
          <a:p>
            <a:pPr lvl="1"/>
            <a:r>
              <a:rPr lang="en-US" dirty="0" smtClean="0"/>
              <a:t>Collection of documents</a:t>
            </a:r>
          </a:p>
          <a:p>
            <a:pPr lvl="1"/>
            <a:r>
              <a:rPr lang="en-US" dirty="0" smtClean="0"/>
              <a:t>Each document is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bag of words (aka terms)</a:t>
            </a:r>
          </a:p>
          <a:p>
            <a:r>
              <a:rPr lang="en-US" dirty="0" smtClean="0"/>
              <a:t>Query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Keyword</a:t>
            </a:r>
            <a:r>
              <a:rPr lang="en-US" dirty="0" smtClean="0"/>
              <a:t> + Boolean Combinations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DBMS and SQL and tutorial </a:t>
            </a:r>
          </a:p>
          <a:p>
            <a:r>
              <a:rPr lang="en-US" dirty="0" smtClean="0"/>
              <a:t>Details:</a:t>
            </a:r>
          </a:p>
          <a:p>
            <a:pPr lvl="1"/>
            <a:r>
              <a:rPr lang="en-US" dirty="0" smtClean="0"/>
              <a:t>Not all words are equal.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Stop words</a:t>
            </a:r>
            <a:r>
              <a:rPr lang="en-US" dirty="0" smtClean="0"/>
              <a:t>” (</a:t>
            </a:r>
            <a:r>
              <a:rPr lang="en-US" dirty="0" err="1" smtClean="0"/>
              <a:t>eg</a:t>
            </a:r>
            <a:r>
              <a:rPr lang="en-US" dirty="0" smtClean="0"/>
              <a:t>. “the”, “a”, “his” ...) are ignored.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Stemming</a:t>
            </a:r>
            <a:r>
              <a:rPr lang="en-US" dirty="0" smtClean="0"/>
              <a:t> : convert words to their basic form. </a:t>
            </a:r>
            <a:r>
              <a:rPr lang="en-US" dirty="0" err="1" smtClean="0"/>
              <a:t>Eg</a:t>
            </a:r>
            <a:r>
              <a:rPr lang="en-US" dirty="0" smtClean="0"/>
              <a:t>. “Surfing”, “surfed” becomes “surf”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Recall: an index is a mapping of search key to data entries</a:t>
            </a:r>
          </a:p>
          <a:p>
            <a:pPr lvl="1"/>
            <a:r>
              <a:rPr lang="en-US" dirty="0" smtClean="0"/>
              <a:t>What is the search key ?</a:t>
            </a:r>
          </a:p>
          <a:p>
            <a:pPr lvl="1"/>
            <a:r>
              <a:rPr lang="en-US" dirty="0" smtClean="0"/>
              <a:t>What is the data entry ?</a:t>
            </a:r>
          </a:p>
          <a:p>
            <a:r>
              <a:rPr lang="en-US" dirty="0" smtClean="0"/>
              <a:t>Inverted Index: </a:t>
            </a:r>
          </a:p>
          <a:p>
            <a:pPr lvl="1"/>
            <a:r>
              <a:rPr lang="en-US" dirty="0" smtClean="0"/>
              <a:t>For each term store a list of postings</a:t>
            </a:r>
          </a:p>
          <a:p>
            <a:pPr lvl="1"/>
            <a:r>
              <a:rPr lang="en-US" dirty="0" smtClean="0"/>
              <a:t>A posting consists of &lt;</a:t>
            </a:r>
            <a:r>
              <a:rPr lang="en-US" dirty="0" err="1" smtClean="0"/>
              <a:t>docid,position</a:t>
            </a:r>
            <a:r>
              <a:rPr lang="en-US" dirty="0" smtClean="0"/>
              <a:t>&gt; pairs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15" name="Group 50"/>
          <p:cNvGrpSpPr/>
          <p:nvPr/>
        </p:nvGrpSpPr>
        <p:grpSpPr>
          <a:xfrm>
            <a:off x="228600" y="3897868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  <p:sp>
        <p:nvSpPr>
          <p:cNvPr id="50" name="Rounded Rectangular Callout 49"/>
          <p:cNvSpPr/>
          <p:nvPr/>
        </p:nvSpPr>
        <p:spPr>
          <a:xfrm>
            <a:off x="5715000" y="2133600"/>
            <a:ext cx="3200400" cy="838200"/>
          </a:xfrm>
          <a:prstGeom prst="wedgeRoundRectCallout">
            <a:avLst>
              <a:gd name="adj1" fmla="val 16494"/>
              <a:gd name="adj2" fmla="val 16983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is the data in an inverted index sorted on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Lookups using Inverted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9000"/>
            <a:ext cx="8229600" cy="2895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single keyword query “k”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 SQL)</a:t>
            </a:r>
          </a:p>
          <a:p>
            <a:pPr lvl="1"/>
            <a:r>
              <a:rPr lang="en-US" dirty="0" smtClean="0"/>
              <a:t>Find k in the lexicon</a:t>
            </a:r>
          </a:p>
          <a:p>
            <a:pPr lvl="1"/>
            <a:r>
              <a:rPr lang="en-US" dirty="0" smtClean="0"/>
              <a:t>Retrieve the posting list for k</a:t>
            </a:r>
          </a:p>
          <a:p>
            <a:pPr lvl="1"/>
            <a:r>
              <a:rPr lang="en-US" dirty="0" smtClean="0"/>
              <a:t>Scan posting list for document IDs [and positions]</a:t>
            </a:r>
          </a:p>
          <a:p>
            <a:r>
              <a:rPr lang="en-US" dirty="0" smtClean="0"/>
              <a:t>What if the query is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“k1 and k2”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Retrieve document IDs for k1 and k2</a:t>
            </a:r>
          </a:p>
          <a:p>
            <a:pPr lvl="1"/>
            <a:r>
              <a:rPr lang="en-US" dirty="0" smtClean="0"/>
              <a:t>Perform intersection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5" name="Group 49"/>
          <p:cNvGrpSpPr/>
          <p:nvPr/>
        </p:nvGrpSpPr>
        <p:grpSpPr>
          <a:xfrm>
            <a:off x="228600" y="1066800"/>
            <a:ext cx="8534400" cy="2274332"/>
            <a:chOff x="228600" y="3897868"/>
            <a:chExt cx="8534400" cy="2274332"/>
          </a:xfrm>
        </p:grpSpPr>
        <p:sp>
          <p:nvSpPr>
            <p:cNvPr id="7" name="Rectangle 6"/>
            <p:cNvSpPr/>
            <p:nvPr/>
          </p:nvSpPr>
          <p:spPr>
            <a:xfrm>
              <a:off x="457200" y="43434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09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71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14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910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006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722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781800" y="43434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543800" y="43434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7" idx="3"/>
              <a:endCxn id="8" idx="1"/>
            </p:cNvCxnSpPr>
            <p:nvPr/>
          </p:nvCxnSpPr>
          <p:spPr>
            <a:xfrm>
              <a:off x="1447800" y="45339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57200" y="48006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SQL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9718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5814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10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5626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48006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34200" y="48006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/>
            <p:cNvCxnSpPr>
              <a:stCxn id="22" idx="3"/>
              <a:endCxn id="23" idx="1"/>
            </p:cNvCxnSpPr>
            <p:nvPr/>
          </p:nvCxnSpPr>
          <p:spPr>
            <a:xfrm>
              <a:off x="1447800" y="49911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457200" y="5257800"/>
              <a:ext cx="9906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trigger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971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581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1910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doc09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9530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5626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81800" y="5257800"/>
              <a:ext cx="762000" cy="381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doc10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38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>
              <a:stCxn id="33" idx="3"/>
              <a:endCxn id="34" idx="1"/>
            </p:cNvCxnSpPr>
            <p:nvPr/>
          </p:nvCxnSpPr>
          <p:spPr>
            <a:xfrm>
              <a:off x="1447800" y="5448300"/>
              <a:ext cx="762000" cy="1588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61722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153400" y="5257800"/>
              <a:ext cx="6096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6376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657600" y="56388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4800" y="4267200"/>
              <a:ext cx="1295400" cy="1905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28600" y="3897868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lexicon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209800" y="396240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Posting lists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Too Many Matching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6388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Rank the results by “relevance”!</a:t>
            </a:r>
          </a:p>
          <a:p>
            <a:r>
              <a:rPr lang="en-US" dirty="0" smtClean="0"/>
              <a:t>Vector-Space Model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Documents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in hi-dimensional space</a:t>
            </a:r>
          </a:p>
          <a:p>
            <a:pPr lvl="1"/>
            <a:r>
              <a:rPr lang="en-US" dirty="0" smtClean="0"/>
              <a:t>Each dimension in the vector represents a term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Queries</a:t>
            </a:r>
            <a:r>
              <a:rPr lang="en-US" dirty="0" smtClean="0"/>
              <a:t> are represented as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vectors</a:t>
            </a:r>
            <a:r>
              <a:rPr lang="en-US" dirty="0" smtClean="0"/>
              <a:t> similarly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Vector distance </a:t>
            </a:r>
            <a:r>
              <a:rPr lang="en-US" dirty="0" smtClean="0"/>
              <a:t>(dot product) between query vector and document vector gives ranking criteria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Weights </a:t>
            </a:r>
            <a:r>
              <a:rPr lang="en-US" dirty="0" smtClean="0"/>
              <a:t>can be used to tweak relevance</a:t>
            </a:r>
          </a:p>
          <a:p>
            <a:r>
              <a:rPr lang="en-US" dirty="0" err="1" smtClean="0"/>
              <a:t>PageRank</a:t>
            </a:r>
            <a:r>
              <a:rPr lang="en-US" dirty="0" smtClean="0"/>
              <a:t> (later)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867400" y="1295400"/>
            <a:ext cx="2871014" cy="2743200"/>
            <a:chOff x="1371600" y="1676400"/>
            <a:chExt cx="6431966" cy="40798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2225158" y="2356379"/>
              <a:ext cx="60842" cy="29014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2286000" y="5257800"/>
              <a:ext cx="4648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71600" y="1676400"/>
              <a:ext cx="674688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Star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6918325" y="5299075"/>
              <a:ext cx="708025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Diet</a:t>
              </a: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2286000" y="2971800"/>
              <a:ext cx="38100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2286000" y="4953000"/>
              <a:ext cx="3429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V="1">
              <a:off x="2286000" y="2819400"/>
              <a:ext cx="34290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2514599" y="3122965"/>
              <a:ext cx="2152649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astronomy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3078716" y="2243049"/>
              <a:ext cx="2235200" cy="3667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movie stars</a:t>
              </a: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908006" y="4396317"/>
              <a:ext cx="4895560" cy="5492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dirty="0"/>
                <a:t>Doc about </a:t>
              </a:r>
              <a:r>
                <a:rPr lang="en-US" sz="1800" dirty="0" smtClean="0"/>
                <a:t>behavior</a:t>
              </a:r>
              <a:endParaRPr lang="en-US" sz="1800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-128"/>
              </a:rPr>
              <a:t>How good are the retrieved docs?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/>
                </a:solidFill>
                <a:ea typeface="ＭＳ Ｐゴシック" charset="-128"/>
              </a:rPr>
              <a:t>Precision</a:t>
            </a:r>
            <a:r>
              <a:rPr lang="en-US" i="1" dirty="0" smtClean="0">
                <a:solidFill>
                  <a:srgbClr val="139CB7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: Fraction of retrieved docs that are relevant to user’s information need</a:t>
            </a:r>
          </a:p>
          <a:p>
            <a:r>
              <a:rPr lang="en-US" i="1" dirty="0" smtClean="0">
                <a:solidFill>
                  <a:schemeClr val="accent2"/>
                </a:solidFill>
                <a:ea typeface="ＭＳ Ｐゴシック" charset="-128"/>
              </a:rPr>
              <a:t>Recall</a:t>
            </a:r>
            <a:r>
              <a:rPr lang="en-US" dirty="0" smtClean="0">
                <a:solidFill>
                  <a:srgbClr val="139CB7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: Fraction of relevant docs in collection that are retrieved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SQL Query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850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/>
              <a:t>  A list of relation names (possibly with a </a:t>
            </a:r>
            <a:r>
              <a:rPr lang="en-US" i="1" dirty="0" smtClean="0">
                <a:solidFill>
                  <a:schemeClr val="accent2"/>
                </a:solidFill>
              </a:rPr>
              <a:t>range-variable</a:t>
            </a:r>
            <a:r>
              <a:rPr lang="en-US" dirty="0" smtClean="0"/>
              <a:t> after each name).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/>
              <a:t>  A list of attributes of relations in </a:t>
            </a:r>
            <a:r>
              <a:rPr lang="en-US" i="1" dirty="0" smtClean="0"/>
              <a:t>relation-list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qualification</a:t>
            </a:r>
            <a:r>
              <a:rPr lang="en-US" dirty="0" smtClean="0"/>
              <a:t>  Comparisons (</a:t>
            </a:r>
            <a:r>
              <a:rPr lang="en-US" dirty="0" err="1" smtClean="0"/>
              <a:t>Attr</a:t>
            </a:r>
            <a:r>
              <a:rPr lang="en-US" dirty="0" smtClean="0"/>
              <a:t> </a:t>
            </a:r>
            <a:r>
              <a:rPr lang="en-US" i="1" dirty="0" smtClean="0"/>
              <a:t>op</a:t>
            </a:r>
            <a:r>
              <a:rPr lang="en-US" dirty="0" smtClean="0"/>
              <a:t> const or Attr1 </a:t>
            </a:r>
            <a:r>
              <a:rPr lang="en-US" i="1" dirty="0" smtClean="0"/>
              <a:t>op</a:t>
            </a:r>
            <a:r>
              <a:rPr lang="en-US" dirty="0" smtClean="0"/>
              <a:t> Attr2, where </a:t>
            </a:r>
            <a:r>
              <a:rPr lang="en-US" i="1" dirty="0" smtClean="0"/>
              <a:t>op</a:t>
            </a:r>
            <a:r>
              <a:rPr lang="en-US" dirty="0" smtClean="0"/>
              <a:t> is one of &lt;, &gt;, ≤, ≥, =, ≠)  combined using </a:t>
            </a:r>
            <a:r>
              <a:rPr lang="en-US" sz="2800" dirty="0" smtClean="0"/>
              <a:t>AND, OR </a:t>
            </a:r>
            <a:r>
              <a:rPr lang="en-US" dirty="0" smtClean="0"/>
              <a:t>and </a:t>
            </a:r>
            <a:r>
              <a:rPr lang="en-US" sz="2800" dirty="0" smtClean="0"/>
              <a:t>NOT</a:t>
            </a:r>
            <a:r>
              <a:rPr lang="en-US" dirty="0" smtClean="0"/>
              <a:t>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an optional keyword indicating that the answer should not contain duplicates.  Default is that duplicates are </a:t>
            </a:r>
            <a:r>
              <a:rPr lang="en-US" i="1" u="sng" dirty="0" smtClean="0"/>
              <a:t>not</a:t>
            </a:r>
            <a:r>
              <a:rPr lang="en-US" dirty="0" smtClean="0"/>
              <a:t> eliminated! 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22BCE-4153-4441-9194-B8CED3E62C5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050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[ DISTINCT ] </a:t>
            </a:r>
            <a:r>
              <a:rPr lang="en-US" sz="2400" i="1" dirty="0" smtClean="0"/>
              <a:t>target-list</a:t>
            </a:r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	</a:t>
            </a:r>
            <a:r>
              <a:rPr lang="en-US" sz="2400" i="1" dirty="0" smtClean="0"/>
              <a:t>relation-list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	</a:t>
            </a:r>
            <a:r>
              <a:rPr lang="en-US" sz="2400" i="1" dirty="0" smtClean="0"/>
              <a:t>qualification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/>
          <a:lstStyle/>
          <a:p>
            <a:r>
              <a:rPr lang="en-US" dirty="0" smtClean="0"/>
              <a:t>Range variables really needed only if the same relation appears twice in the </a:t>
            </a:r>
            <a:r>
              <a:rPr lang="en-US" sz="2800" dirty="0" smtClean="0"/>
              <a:t>FROM</a:t>
            </a:r>
            <a:r>
              <a:rPr lang="en-US" dirty="0" smtClean="0"/>
              <a:t> clause.</a:t>
            </a:r>
          </a:p>
          <a:p>
            <a:r>
              <a:rPr lang="en-US" dirty="0" smtClean="0"/>
              <a:t>Good style to always use range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3400" y="1371600"/>
            <a:ext cx="52578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849940"/>
            <a:ext cx="5257800" cy="15696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Sailors, Reserves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Sailors.sid=Reserves.sid  	     AND bid=103</a:t>
            </a:r>
            <a:endParaRPr lang="en-US" sz="24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243840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Without range variables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Semantics of an SQL query defined in terms of the following </a:t>
            </a:r>
            <a:r>
              <a:rPr lang="en-US" i="1" dirty="0" smtClean="0"/>
              <a:t>conceptual</a:t>
            </a:r>
            <a:r>
              <a:rPr lang="en-US" dirty="0" smtClean="0"/>
              <a:t> evaluation strategy: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Compute the cross-product of </a:t>
            </a:r>
            <a:r>
              <a:rPr lang="en-US" i="1" dirty="0" smtClean="0">
                <a:solidFill>
                  <a:schemeClr val="accent2"/>
                </a:solidFill>
              </a:rPr>
              <a:t>relation-list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  <a:endParaRPr lang="en-US" dirty="0" smtClean="0"/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Discard resulting </a:t>
            </a:r>
            <a:r>
              <a:rPr lang="en-US" dirty="0" err="1" smtClean="0"/>
              <a:t>tuples</a:t>
            </a:r>
            <a:r>
              <a:rPr lang="en-US" dirty="0" smtClean="0"/>
              <a:t> if they fail </a:t>
            </a:r>
            <a:r>
              <a:rPr lang="en-US" i="1" dirty="0" smtClean="0">
                <a:solidFill>
                  <a:schemeClr val="accent2"/>
                </a:solidFill>
              </a:rPr>
              <a:t>qualifications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Delete attributes that are not in </a:t>
            </a:r>
            <a:r>
              <a:rPr lang="en-US" i="1" dirty="0" smtClean="0">
                <a:solidFill>
                  <a:schemeClr val="accent2"/>
                </a:solidFill>
              </a:rPr>
              <a:t>target-list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marL="971550" lvl="1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0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r>
              <a:rPr lang="en-US" dirty="0" smtClean="0"/>
              <a:t>This strategy is probably the least efficient way to compute a query!  An optimizer will find more efficient strategies to compute </a:t>
            </a:r>
            <a:r>
              <a:rPr lang="en-US" i="1" dirty="0" smtClean="0">
                <a:solidFill>
                  <a:schemeClr val="folHlink"/>
                </a:solidFill>
              </a:rPr>
              <a:t>the same answers</a:t>
            </a:r>
            <a:r>
              <a:rPr lang="en-US" dirty="0" smtClean="0">
                <a:solidFill>
                  <a:schemeClr val="folHlink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Q1: conceptual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371600"/>
            <a:ext cx="3352800" cy="2362200"/>
          </a:xfrm>
        </p:spPr>
        <p:txBody>
          <a:bodyPr>
            <a:normAutofit fontScale="62500" lnSpcReduction="20000"/>
          </a:bodyPr>
          <a:lstStyle/>
          <a:p>
            <a:pPr marL="571500" indent="-514350">
              <a:buSzPct val="75000"/>
              <a:buNone/>
            </a:pPr>
            <a:r>
              <a:rPr lang="en-US" i="1" u="sng" dirty="0" smtClean="0"/>
              <a:t>Conceptual Evaluation Steps: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Compute cross-product</a:t>
            </a: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Discard disqualified </a:t>
            </a:r>
            <a:r>
              <a:rPr lang="en-US" dirty="0" err="1" smtClean="0"/>
              <a:t>tuples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Delete unwanted attributes</a:t>
            </a:r>
            <a:endParaRPr lang="en-US" dirty="0" smtClean="0">
              <a:solidFill>
                <a:schemeClr val="accent2"/>
              </a:solidFill>
            </a:endParaRPr>
          </a:p>
          <a:p>
            <a:pPr marL="571500" indent="-514350">
              <a:buSzPct val="75000"/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sz="2400" dirty="0" smtClean="0">
                <a:solidFill>
                  <a:schemeClr val="accent2"/>
                </a:solidFill>
              </a:rPr>
              <a:t>DISTINCT</a:t>
            </a:r>
            <a:r>
              <a:rPr lang="en-US" dirty="0" smtClean="0"/>
              <a:t> is specified, eliminate duplicate rows.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622C-FAB5-4722-BC1E-A4B8F0AB14B6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2" y="2743200"/>
          <a:ext cx="525779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400" y="1371600"/>
            <a:ext cx="49530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</a:t>
            </a:r>
            <a:r>
              <a:rPr lang="en-US" sz="2400" dirty="0" smtClean="0"/>
              <a:t> </a:t>
            </a:r>
            <a:r>
              <a:rPr lang="en-US" sz="2400" dirty="0" err="1" smtClean="0"/>
              <a:t>S.sname</a:t>
            </a:r>
            <a:endParaRPr lang="en-US" sz="2400" i="1" dirty="0" smtClean="0"/>
          </a:p>
          <a:p>
            <a:r>
              <a:rPr lang="en-US" sz="2400" b="1" dirty="0" smtClean="0"/>
              <a:t>FROM</a:t>
            </a:r>
            <a:r>
              <a:rPr lang="en-US" sz="2400" dirty="0" smtClean="0"/>
              <a:t>     Sailors S, Reserves R</a:t>
            </a:r>
            <a:endParaRPr lang="en-US" sz="2400" i="1" dirty="0" smtClean="0"/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 S.sid=R.sid AND bid=103</a:t>
            </a:r>
            <a:endParaRPr lang="en-US" sz="2400" i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04800" y="5486400"/>
          <a:ext cx="5257798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7"/>
                <a:gridCol w="878541"/>
                <a:gridCol w="754967"/>
                <a:gridCol w="616633"/>
                <a:gridCol w="685800"/>
                <a:gridCol w="609600"/>
                <a:gridCol w="1066800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S.sid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R.sid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day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5486400"/>
          <a:ext cx="87854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541"/>
              </a:tblGrid>
              <a:tr h="3164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</a:tr>
              <a:tr h="316411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Basic operations: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Selection</a:t>
            </a:r>
            <a:r>
              <a:rPr lang="en-US" dirty="0" smtClean="0"/>
              <a:t>  (</a:t>
            </a:r>
            <a:r>
              <a:rPr lang="el-GR" sz="3300" dirty="0" smtClean="0"/>
              <a:t>σ</a:t>
            </a:r>
            <a:r>
              <a:rPr lang="en-US" dirty="0" smtClean="0"/>
              <a:t>)    Selects a subset of rows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 (</a:t>
            </a:r>
            <a:r>
              <a:rPr lang="el-GR" sz="3300" dirty="0" smtClean="0"/>
              <a:t>π</a:t>
            </a:r>
            <a:r>
              <a:rPr lang="en-US" dirty="0" smtClean="0"/>
              <a:t>)   Deletes unwanted columns from relation.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Cross-product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×</a:t>
            </a:r>
            <a:r>
              <a:rPr lang="en-US" dirty="0" smtClean="0"/>
              <a:t>)  Allows us to combine two relations.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Set-difference</a:t>
            </a:r>
            <a:r>
              <a:rPr lang="en-US" dirty="0" smtClean="0"/>
              <a:t>  (</a:t>
            </a:r>
            <a:r>
              <a:rPr lang="en-US" sz="3300" dirty="0" smtClean="0"/>
              <a:t>−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1, but not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Union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sz="3300" dirty="0" smtClean="0"/>
              <a:t>U</a:t>
            </a:r>
            <a:r>
              <a:rPr lang="en-US" dirty="0" smtClean="0"/>
              <a:t>) 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dirty="0" err="1" smtClean="0"/>
              <a:t>reln</a:t>
            </a:r>
            <a:r>
              <a:rPr lang="en-US" dirty="0" smtClean="0"/>
              <a:t>. 1 and in </a:t>
            </a:r>
            <a:r>
              <a:rPr lang="en-US" dirty="0" err="1" smtClean="0"/>
              <a:t>reln</a:t>
            </a:r>
            <a:r>
              <a:rPr lang="en-US" dirty="0" smtClean="0"/>
              <a:t>. 2.</a:t>
            </a:r>
          </a:p>
          <a:p>
            <a:r>
              <a:rPr lang="en-US" dirty="0" smtClean="0"/>
              <a:t>Additional operations:</a:t>
            </a:r>
          </a:p>
          <a:p>
            <a:pPr lvl="1">
              <a:buSzPct val="75000"/>
            </a:pPr>
            <a:r>
              <a:rPr lang="en-US" dirty="0" smtClean="0"/>
              <a:t>Intersection, </a:t>
            </a:r>
            <a:r>
              <a:rPr lang="en-US" i="1" u="sng" dirty="0" smtClean="0">
                <a:solidFill>
                  <a:schemeClr val="accent2"/>
                </a:solidFill>
              </a:rPr>
              <a:t>join</a:t>
            </a:r>
            <a:r>
              <a:rPr lang="en-US" dirty="0" smtClean="0"/>
              <a:t>, division, renaming:  Not essential, but (very!) useful.</a:t>
            </a:r>
          </a:p>
          <a:p>
            <a:r>
              <a:rPr lang="en-US" dirty="0" smtClean="0"/>
              <a:t>Since each operation returns a relation, </a:t>
            </a:r>
            <a:r>
              <a:rPr lang="en-US" dirty="0" smtClean="0">
                <a:solidFill>
                  <a:schemeClr val="accent2"/>
                </a:solidFill>
              </a:rPr>
              <a:t>operations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can be </a:t>
            </a:r>
            <a:r>
              <a:rPr lang="en-US" i="1" dirty="0" smtClean="0">
                <a:solidFill>
                  <a:schemeClr val="accent2"/>
                </a:solidFill>
              </a:rPr>
              <a:t>composed</a:t>
            </a:r>
            <a:r>
              <a:rPr lang="en-US" dirty="0" smtClean="0"/>
              <a:t>! (Algebra is “closed”.)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864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Deletes attributes that are not in </a:t>
            </a:r>
            <a:r>
              <a:rPr lang="en-US" i="1" dirty="0" smtClean="0"/>
              <a:t>projection list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Schema</a:t>
            </a:r>
            <a:r>
              <a:rPr lang="en-US" dirty="0" smtClean="0"/>
              <a:t> of result contains exactly the fields in the projection list, with the same names that they had in the (only) input relation.</a:t>
            </a:r>
          </a:p>
          <a:p>
            <a:r>
              <a:rPr lang="en-US" dirty="0" smtClean="0"/>
              <a:t>Projection operator has to eliminate </a:t>
            </a:r>
            <a:r>
              <a:rPr lang="en-US" i="1" dirty="0" smtClean="0">
                <a:solidFill>
                  <a:srgbClr val="FF0000"/>
                </a:solidFill>
              </a:rPr>
              <a:t>duplicates</a:t>
            </a:r>
            <a:r>
              <a:rPr lang="en-US" dirty="0" smtClean="0"/>
              <a:t>!  (Why??)</a:t>
            </a:r>
          </a:p>
          <a:p>
            <a:r>
              <a:rPr lang="en-US" dirty="0" smtClean="0"/>
              <a:t>Note: real systems typically don’t do duplicate elimination unless the user explicitly asks for it.  (Why not?)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2200" y="9906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err="1" smtClean="0">
                <a:solidFill>
                  <a:schemeClr val="tx2"/>
                </a:solidFill>
              </a:rPr>
              <a:t>sname</a:t>
            </a:r>
            <a:r>
              <a:rPr lang="en-US" sz="1400" b="1" dirty="0" smtClean="0">
                <a:solidFill>
                  <a:schemeClr val="tx2"/>
                </a:solidFill>
              </a:rPr>
              <a:t>, rating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676400"/>
          <a:ext cx="1600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72200" y="3581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age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4267200"/>
          <a:ext cx="60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6482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Selects rows that satisfy </a:t>
            </a:r>
            <a:r>
              <a:rPr lang="en-US" i="1" dirty="0" smtClean="0">
                <a:solidFill>
                  <a:schemeClr val="accent2"/>
                </a:solidFill>
              </a:rPr>
              <a:t>selection condition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duplicates in result!  (Why?)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Schema</a:t>
            </a:r>
            <a:r>
              <a:rPr lang="en-US" dirty="0" smtClean="0"/>
              <a:t> of result identical to schema of (only) input relation.</a:t>
            </a:r>
          </a:p>
          <a:p>
            <a:r>
              <a:rPr lang="en-US" i="1" dirty="0" smtClean="0"/>
              <a:t>Result </a:t>
            </a:r>
            <a:r>
              <a:rPr lang="en-US" dirty="0" smtClean="0"/>
              <a:t>relation can be the </a:t>
            </a:r>
            <a:r>
              <a:rPr lang="en-US" i="1" dirty="0" smtClean="0"/>
              <a:t>input </a:t>
            </a:r>
            <a:r>
              <a:rPr lang="en-US" dirty="0" smtClean="0"/>
              <a:t>for another relational algebra operation!  (</a:t>
            </a:r>
            <a:r>
              <a:rPr lang="en-US" i="1" dirty="0" smtClean="0"/>
              <a:t>Operator</a:t>
            </a:r>
            <a:r>
              <a:rPr lang="en-US" dirty="0" smtClean="0"/>
              <a:t> </a:t>
            </a:r>
            <a:r>
              <a:rPr lang="en-US" i="1" dirty="0" smtClean="0"/>
              <a:t>composition.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1/12/2011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BBC63-6BE4-47B5-9225-AE268625E08D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15000" y="16002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0" y="4343400"/>
          <a:ext cx="2667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Guppy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15000" y="914400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sz="1400" b="1" dirty="0" smtClean="0">
                <a:solidFill>
                  <a:schemeClr val="tx2"/>
                </a:solidFill>
              </a:rPr>
              <a:t>rating &gt; 8 </a:t>
            </a:r>
            <a:r>
              <a:rPr lang="en-US" sz="2400" b="1" dirty="0" smtClean="0">
                <a:solidFill>
                  <a:schemeClr val="tx2"/>
                </a:solidFill>
              </a:rPr>
              <a:t>(S2)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57800" y="3581400"/>
            <a:ext cx="358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 smtClean="0">
                <a:solidFill>
                  <a:schemeClr val="tx2"/>
                </a:solidFill>
              </a:rPr>
              <a:t>π</a:t>
            </a:r>
            <a:r>
              <a:rPr lang="en-US" sz="1400" b="1" dirty="0">
                <a:solidFill>
                  <a:srgbClr val="1F497D"/>
                </a:solidFill>
              </a:rPr>
              <a:t> </a:t>
            </a:r>
            <a:r>
              <a:rPr lang="en-US" sz="1400" b="1" dirty="0" err="1">
                <a:solidFill>
                  <a:srgbClr val="1F497D"/>
                </a:solidFill>
              </a:rPr>
              <a:t>sname</a:t>
            </a:r>
            <a:r>
              <a:rPr lang="en-US" sz="1400" b="1" dirty="0">
                <a:solidFill>
                  <a:srgbClr val="1F497D"/>
                </a:solidFill>
              </a:rPr>
              <a:t>, rating </a:t>
            </a:r>
            <a:r>
              <a:rPr lang="en-US" sz="2400" b="1" dirty="0" smtClean="0">
                <a:solidFill>
                  <a:srgbClr val="1F497D"/>
                </a:solidFill>
              </a:rPr>
              <a:t>(</a:t>
            </a:r>
            <a:r>
              <a:rPr lang="el-GR" sz="3200" b="1" dirty="0" smtClean="0">
                <a:solidFill>
                  <a:schemeClr val="tx2"/>
                </a:solidFill>
              </a:rPr>
              <a:t>σ</a:t>
            </a:r>
            <a:r>
              <a:rPr lang="en-US" sz="1400" b="1" dirty="0" smtClean="0">
                <a:solidFill>
                  <a:schemeClr val="tx2"/>
                </a:solidFill>
              </a:rPr>
              <a:t>rating&gt;8 </a:t>
            </a:r>
            <a:r>
              <a:rPr lang="en-US" sz="2400" b="1" dirty="0" smtClean="0">
                <a:solidFill>
                  <a:schemeClr val="tx2"/>
                </a:solidFill>
              </a:rPr>
              <a:t>(S2))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62600" y="2514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62600" y="28956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62600" y="5257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2600" y="5638800"/>
            <a:ext cx="29718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7010401" y="5257800"/>
            <a:ext cx="1981200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952999" y="5257800"/>
            <a:ext cx="19812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319</TotalTime>
  <Words>2639</Words>
  <Application>Microsoft Office PowerPoint</Application>
  <PresentationFormat>On-screen Show (4:3)</PresentationFormat>
  <Paragraphs>919</Paragraphs>
  <Slides>29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ICS 624 Spring 2011</vt:lpstr>
      <vt:lpstr>Equation</vt:lpstr>
      <vt:lpstr>ICS 624 Spring 2011 Overview of DB &amp; IR</vt:lpstr>
      <vt:lpstr>Example Relations</vt:lpstr>
      <vt:lpstr>Basic SQL Query</vt:lpstr>
      <vt:lpstr>Example Q1</vt:lpstr>
      <vt:lpstr>Conceptual Evaluation Strategy</vt:lpstr>
      <vt:lpstr>Example Q1: conceptual evaluation</vt:lpstr>
      <vt:lpstr>Relational Algebra</vt:lpstr>
      <vt:lpstr>Projection</vt:lpstr>
      <vt:lpstr>Selection</vt:lpstr>
      <vt:lpstr>Union, Intersection, Set-Difference</vt:lpstr>
      <vt:lpstr>Intersection &amp; Set-Difference</vt:lpstr>
      <vt:lpstr>Cross-Product</vt:lpstr>
      <vt:lpstr>Joins</vt:lpstr>
      <vt:lpstr>Equi-Joins &amp; Natural Joins</vt:lpstr>
      <vt:lpstr>Slide 15</vt:lpstr>
      <vt:lpstr>Parse Query</vt:lpstr>
      <vt:lpstr>Enumerate Plans</vt:lpstr>
      <vt:lpstr>Estimate Cost</vt:lpstr>
      <vt:lpstr>Choose Best Plan</vt:lpstr>
      <vt:lpstr>Evaluate Query Plan</vt:lpstr>
      <vt:lpstr>Query Execution Plans (QEPs)</vt:lpstr>
      <vt:lpstr>QEP Examples </vt:lpstr>
      <vt:lpstr>Access Paths</vt:lpstr>
      <vt:lpstr>Index Matching</vt:lpstr>
      <vt:lpstr>Unstructured Text Data</vt:lpstr>
      <vt:lpstr>Inverted Indexes</vt:lpstr>
      <vt:lpstr>Lookups using Inverted Indexes</vt:lpstr>
      <vt:lpstr>Too Many Matching Documents</vt:lpstr>
      <vt:lpstr>How good are the retrieved docs?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2011 Overview of DB &amp; IR</dc:title>
  <dc:creator>Lipyeow Lim</dc:creator>
  <cp:lastModifiedBy>Lipyeow Lim</cp:lastModifiedBy>
  <cp:revision>32</cp:revision>
  <dcterms:created xsi:type="dcterms:W3CDTF">2011-01-12T02:37:18Z</dcterms:created>
  <dcterms:modified xsi:type="dcterms:W3CDTF">2011-01-13T00:19:48Z</dcterms:modified>
</cp:coreProperties>
</file>