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6" r:id="rId4"/>
    <p:sldId id="267" r:id="rId5"/>
    <p:sldId id="263" r:id="rId6"/>
    <p:sldId id="258" r:id="rId7"/>
    <p:sldId id="265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2" y="-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BF4-F2C7-4F71-8AEF-C180C04ACB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BF4-F2C7-4F71-8AEF-C180C04ACB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624 Spring 2011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Multi-Dimensional Clustering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Clustered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data records are stored in a Heap file.</a:t>
            </a:r>
          </a:p>
          <a:p>
            <a:pPr lvl="1">
              <a:buSzPct val="75000"/>
            </a:pPr>
            <a:r>
              <a:rPr lang="en-US" dirty="0" smtClean="0"/>
              <a:t> To build clustered index, first sort the Heap file (with some free space on each page for future inserts).  </a:t>
            </a:r>
          </a:p>
          <a:p>
            <a:pPr lvl="1">
              <a:buSzPct val="75000"/>
            </a:pPr>
            <a:r>
              <a:rPr lang="en-US" dirty="0" smtClean="0"/>
              <a:t>Overflow pages may be needed for inserts.  (Thus, order of data </a:t>
            </a:r>
            <a:r>
              <a:rPr lang="en-US" dirty="0" err="1" smtClean="0"/>
              <a:t>recs</a:t>
            </a:r>
            <a:r>
              <a:rPr lang="en-US" dirty="0" smtClean="0"/>
              <a:t> is `close to’, but not identical to, the sort order.)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15888" y="3429000"/>
            <a:ext cx="8951912" cy="2895600"/>
            <a:chOff x="188913" y="3709988"/>
            <a:chExt cx="8951912" cy="2895600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736600" y="6148388"/>
              <a:ext cx="1905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175000" y="6148388"/>
              <a:ext cx="289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36600" y="6148388"/>
              <a:ext cx="1905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175000" y="6148388"/>
              <a:ext cx="289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31788" y="5995988"/>
              <a:ext cx="398462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0" y="0"/>
                </a:cxn>
                <a:cxn ang="0">
                  <a:pos x="250" y="206"/>
                </a:cxn>
                <a:cxn ang="0">
                  <a:pos x="0" y="206"/>
                </a:cxn>
              </a:cxnLst>
              <a:rect l="0" t="0" r="r" b="b"/>
              <a:pathLst>
                <a:path w="251" h="207">
                  <a:moveTo>
                    <a:pt x="0" y="206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860425" y="5995988"/>
              <a:ext cx="396875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49" y="206"/>
                </a:cxn>
                <a:cxn ang="0">
                  <a:pos x="0" y="206"/>
                </a:cxn>
              </a:cxnLst>
              <a:rect l="0" t="0" r="r" b="b"/>
              <a:pathLst>
                <a:path w="250" h="207">
                  <a:moveTo>
                    <a:pt x="0" y="20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4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387475" y="5995988"/>
              <a:ext cx="400050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1" y="0"/>
                </a:cxn>
                <a:cxn ang="0">
                  <a:pos x="251" y="206"/>
                </a:cxn>
                <a:cxn ang="0">
                  <a:pos x="0" y="206"/>
                </a:cxn>
              </a:cxnLst>
              <a:rect l="0" t="0" r="r" b="b"/>
              <a:pathLst>
                <a:path w="252" h="207">
                  <a:moveTo>
                    <a:pt x="0" y="20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17700" y="5995988"/>
              <a:ext cx="396875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49" y="206"/>
                </a:cxn>
                <a:cxn ang="0">
                  <a:pos x="0" y="206"/>
                </a:cxn>
              </a:cxnLst>
              <a:rect l="0" t="0" r="r" b="b"/>
              <a:pathLst>
                <a:path w="250" h="207">
                  <a:moveTo>
                    <a:pt x="0" y="20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4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446338" y="5995988"/>
              <a:ext cx="396875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49" y="206"/>
                </a:cxn>
                <a:cxn ang="0">
                  <a:pos x="0" y="206"/>
                </a:cxn>
              </a:cxnLst>
              <a:rect l="0" t="0" r="r" b="b"/>
              <a:pathLst>
                <a:path w="250" h="207">
                  <a:moveTo>
                    <a:pt x="0" y="20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4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973388" y="5995988"/>
              <a:ext cx="398462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0" y="0"/>
                </a:cxn>
                <a:cxn ang="0">
                  <a:pos x="250" y="206"/>
                </a:cxn>
                <a:cxn ang="0">
                  <a:pos x="0" y="206"/>
                </a:cxn>
              </a:cxnLst>
              <a:rect l="0" t="0" r="r" b="b"/>
              <a:pathLst>
                <a:path w="251" h="207">
                  <a:moveTo>
                    <a:pt x="0" y="206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2025" y="5995988"/>
              <a:ext cx="398463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0" y="0"/>
                </a:cxn>
                <a:cxn ang="0">
                  <a:pos x="250" y="206"/>
                </a:cxn>
                <a:cxn ang="0">
                  <a:pos x="0" y="206"/>
                </a:cxn>
              </a:cxnLst>
              <a:rect l="0" t="0" r="r" b="b"/>
              <a:pathLst>
                <a:path w="251" h="207">
                  <a:moveTo>
                    <a:pt x="0" y="206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092200" y="4914900"/>
              <a:ext cx="17240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5" y="0"/>
                </a:cxn>
                <a:cxn ang="0">
                  <a:pos x="0" y="0"/>
                </a:cxn>
              </a:cxnLst>
              <a:rect l="0" t="0" r="r" b="b"/>
              <a:pathLst>
                <a:path w="1086" h="1">
                  <a:moveTo>
                    <a:pt x="0" y="0"/>
                  </a:moveTo>
                  <a:lnTo>
                    <a:pt x="1085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092200" y="3940175"/>
              <a:ext cx="909638" cy="976313"/>
            </a:xfrm>
            <a:custGeom>
              <a:avLst/>
              <a:gdLst/>
              <a:ahLst/>
              <a:cxnLst>
                <a:cxn ang="0">
                  <a:pos x="0" y="614"/>
                </a:cxn>
                <a:cxn ang="0">
                  <a:pos x="572" y="0"/>
                </a:cxn>
                <a:cxn ang="0">
                  <a:pos x="0" y="614"/>
                </a:cxn>
              </a:cxnLst>
              <a:rect l="0" t="0" r="r" b="b"/>
              <a:pathLst>
                <a:path w="573" h="615">
                  <a:moveTo>
                    <a:pt x="0" y="614"/>
                  </a:moveTo>
                  <a:lnTo>
                    <a:pt x="572" y="0"/>
                  </a:lnTo>
                  <a:lnTo>
                    <a:pt x="0" y="6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000250" y="3940175"/>
              <a:ext cx="825500" cy="976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9" y="614"/>
                </a:cxn>
                <a:cxn ang="0">
                  <a:pos x="0" y="0"/>
                </a:cxn>
              </a:cxnLst>
              <a:rect l="0" t="0" r="r" b="b"/>
              <a:pathLst>
                <a:path w="520" h="615">
                  <a:moveTo>
                    <a:pt x="0" y="0"/>
                  </a:moveTo>
                  <a:lnTo>
                    <a:pt x="519" y="61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666875" y="3854450"/>
              <a:ext cx="334963" cy="87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8"/>
                </a:cxn>
                <a:cxn ang="0">
                  <a:pos x="210" y="54"/>
                </a:cxn>
                <a:cxn ang="0">
                  <a:pos x="0" y="0"/>
                </a:cxn>
              </a:cxnLst>
              <a:rect l="0" t="0" r="r" b="b"/>
              <a:pathLst>
                <a:path w="211" h="55">
                  <a:moveTo>
                    <a:pt x="0" y="0"/>
                  </a:moveTo>
                  <a:lnTo>
                    <a:pt x="35" y="8"/>
                  </a:lnTo>
                  <a:lnTo>
                    <a:pt x="210" y="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903413" y="3892550"/>
              <a:ext cx="98425" cy="492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1" y="30"/>
                </a:cxn>
                <a:cxn ang="0">
                  <a:pos x="0" y="29"/>
                </a:cxn>
                <a:cxn ang="0">
                  <a:pos x="7" y="0"/>
                </a:cxn>
              </a:cxnLst>
              <a:rect l="0" t="0" r="r" b="b"/>
              <a:pathLst>
                <a:path w="62" h="31">
                  <a:moveTo>
                    <a:pt x="7" y="0"/>
                  </a:moveTo>
                  <a:lnTo>
                    <a:pt x="61" y="30"/>
                  </a:lnTo>
                  <a:lnTo>
                    <a:pt x="0" y="29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4688" y="5173663"/>
              <a:ext cx="468312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0"/>
                </a:cxn>
                <a:cxn ang="0">
                  <a:pos x="294" y="203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295" h="204">
                  <a:moveTo>
                    <a:pt x="0" y="0"/>
                  </a:moveTo>
                  <a:lnTo>
                    <a:pt x="294" y="0"/>
                  </a:lnTo>
                  <a:lnTo>
                    <a:pt x="294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1141413" y="5292725"/>
              <a:ext cx="74612" cy="38100"/>
            </a:xfrm>
            <a:custGeom>
              <a:avLst/>
              <a:gdLst/>
              <a:ahLst/>
              <a:cxnLst>
                <a:cxn ang="0">
                  <a:pos x="46" y="23"/>
                </a:cxn>
                <a:cxn ang="0">
                  <a:pos x="0" y="12"/>
                </a:cxn>
                <a:cxn ang="0">
                  <a:pos x="46" y="0"/>
                </a:cxn>
              </a:cxnLst>
              <a:rect l="0" t="0" r="r" b="b"/>
              <a:pathLst>
                <a:path w="47" h="24">
                  <a:moveTo>
                    <a:pt x="46" y="23"/>
                  </a:moveTo>
                  <a:lnTo>
                    <a:pt x="0" y="12"/>
                  </a:lnTo>
                  <a:lnTo>
                    <a:pt x="46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1141413" y="5311775"/>
              <a:ext cx="280987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0"/>
                </a:cxn>
                <a:cxn ang="0">
                  <a:pos x="0" y="0"/>
                </a:cxn>
              </a:cxnLst>
              <a:rect l="0" t="0" r="r" b="b"/>
              <a:pathLst>
                <a:path w="177" h="1">
                  <a:moveTo>
                    <a:pt x="0" y="0"/>
                  </a:moveTo>
                  <a:lnTo>
                    <a:pt x="17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1346200" y="5292725"/>
              <a:ext cx="762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2"/>
                </a:cxn>
                <a:cxn ang="0">
                  <a:pos x="0" y="23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47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1420813" y="5173663"/>
              <a:ext cx="468312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0"/>
                </a:cxn>
                <a:cxn ang="0">
                  <a:pos x="294" y="203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295" h="204">
                  <a:moveTo>
                    <a:pt x="0" y="0"/>
                  </a:moveTo>
                  <a:lnTo>
                    <a:pt x="294" y="0"/>
                  </a:lnTo>
                  <a:lnTo>
                    <a:pt x="294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1887538" y="5292725"/>
              <a:ext cx="76200" cy="38100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0" y="12"/>
                </a:cxn>
                <a:cxn ang="0">
                  <a:pos x="47" y="0"/>
                </a:cxn>
              </a:cxnLst>
              <a:rect l="0" t="0" r="r" b="b"/>
              <a:pathLst>
                <a:path w="48" h="24">
                  <a:moveTo>
                    <a:pt x="47" y="23"/>
                  </a:moveTo>
                  <a:lnTo>
                    <a:pt x="0" y="12"/>
                  </a:lnTo>
                  <a:lnTo>
                    <a:pt x="47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887538" y="5311775"/>
              <a:ext cx="233362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" y="0"/>
                </a:cxn>
                <a:cxn ang="0">
                  <a:pos x="0" y="0"/>
                </a:cxn>
              </a:cxnLst>
              <a:rect l="0" t="0" r="r" b="b"/>
              <a:pathLst>
                <a:path w="147" h="1">
                  <a:moveTo>
                    <a:pt x="0" y="0"/>
                  </a:moveTo>
                  <a:lnTo>
                    <a:pt x="14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044700" y="5292725"/>
              <a:ext cx="762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2"/>
                </a:cxn>
                <a:cxn ang="0">
                  <a:pos x="0" y="23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47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000125" y="4895850"/>
              <a:ext cx="188913" cy="27940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75"/>
                </a:cxn>
                <a:cxn ang="0">
                  <a:pos x="118" y="0"/>
                </a:cxn>
              </a:cxnLst>
              <a:rect l="0" t="0" r="r" b="b"/>
              <a:pathLst>
                <a:path w="119" h="176">
                  <a:moveTo>
                    <a:pt x="118" y="0"/>
                  </a:moveTo>
                  <a:lnTo>
                    <a:pt x="0" y="175"/>
                  </a:lnTo>
                  <a:lnTo>
                    <a:pt x="118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000125" y="5100638"/>
              <a:ext cx="60325" cy="74612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0" y="46"/>
                </a:cxn>
                <a:cxn ang="0">
                  <a:pos x="16" y="0"/>
                </a:cxn>
              </a:cxnLst>
              <a:rect l="0" t="0" r="r" b="b"/>
              <a:pathLst>
                <a:path w="38" h="47">
                  <a:moveTo>
                    <a:pt x="37" y="14"/>
                  </a:moveTo>
                  <a:lnTo>
                    <a:pt x="0" y="46"/>
                  </a:lnTo>
                  <a:lnTo>
                    <a:pt x="16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1652588" y="4895850"/>
              <a:ext cx="1587" cy="279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5"/>
                </a:cxn>
                <a:cxn ang="0">
                  <a:pos x="0" y="0"/>
                </a:cxn>
              </a:cxnLst>
              <a:rect l="0" t="0" r="r" b="b"/>
              <a:pathLst>
                <a:path w="1" h="176">
                  <a:moveTo>
                    <a:pt x="0" y="0"/>
                  </a:moveTo>
                  <a:lnTo>
                    <a:pt x="0" y="1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635125" y="5099050"/>
              <a:ext cx="38100" cy="762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1" y="47"/>
                </a:cxn>
                <a:cxn ang="0">
                  <a:pos x="0" y="0"/>
                </a:cxn>
              </a:cxnLst>
              <a:rect l="0" t="0" r="r" b="b"/>
              <a:pathLst>
                <a:path w="24" h="48">
                  <a:moveTo>
                    <a:pt x="23" y="0"/>
                  </a:moveTo>
                  <a:lnTo>
                    <a:pt x="11" y="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2679700" y="5173663"/>
              <a:ext cx="466725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3" y="0"/>
                </a:cxn>
                <a:cxn ang="0">
                  <a:pos x="293" y="203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294" h="204">
                  <a:moveTo>
                    <a:pt x="0" y="0"/>
                  </a:moveTo>
                  <a:lnTo>
                    <a:pt x="293" y="0"/>
                  </a:lnTo>
                  <a:lnTo>
                    <a:pt x="293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447925" y="5292725"/>
              <a:ext cx="74613" cy="38100"/>
            </a:xfrm>
            <a:custGeom>
              <a:avLst/>
              <a:gdLst/>
              <a:ahLst/>
              <a:cxnLst>
                <a:cxn ang="0">
                  <a:pos x="46" y="23"/>
                </a:cxn>
                <a:cxn ang="0">
                  <a:pos x="0" y="12"/>
                </a:cxn>
                <a:cxn ang="0">
                  <a:pos x="46" y="0"/>
                </a:cxn>
              </a:cxnLst>
              <a:rect l="0" t="0" r="r" b="b"/>
              <a:pathLst>
                <a:path w="47" h="24">
                  <a:moveTo>
                    <a:pt x="46" y="23"/>
                  </a:moveTo>
                  <a:lnTo>
                    <a:pt x="0" y="12"/>
                  </a:lnTo>
                  <a:lnTo>
                    <a:pt x="46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2447925" y="5311775"/>
              <a:ext cx="233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" y="0"/>
                </a:cxn>
                <a:cxn ang="0">
                  <a:pos x="0" y="0"/>
                </a:cxn>
              </a:cxnLst>
              <a:rect l="0" t="0" r="r" b="b"/>
              <a:pathLst>
                <a:path w="147" h="1">
                  <a:moveTo>
                    <a:pt x="0" y="0"/>
                  </a:moveTo>
                  <a:lnTo>
                    <a:pt x="14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2605088" y="5292725"/>
              <a:ext cx="762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2"/>
                </a:cxn>
                <a:cxn ang="0">
                  <a:pos x="0" y="23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47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2725738" y="4895850"/>
              <a:ext cx="188912" cy="279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8" y="175"/>
                </a:cxn>
                <a:cxn ang="0">
                  <a:pos x="0" y="0"/>
                </a:cxn>
              </a:cxnLst>
              <a:rect l="0" t="0" r="r" b="b"/>
              <a:pathLst>
                <a:path w="119" h="176">
                  <a:moveTo>
                    <a:pt x="0" y="0"/>
                  </a:moveTo>
                  <a:lnTo>
                    <a:pt x="118" y="1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2855913" y="5100638"/>
              <a:ext cx="58737" cy="7461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6" y="46"/>
                </a:cxn>
                <a:cxn ang="0">
                  <a:pos x="0" y="14"/>
                </a:cxn>
              </a:cxnLst>
              <a:rect l="0" t="0" r="r" b="b"/>
              <a:pathLst>
                <a:path w="37" h="47">
                  <a:moveTo>
                    <a:pt x="20" y="0"/>
                  </a:moveTo>
                  <a:lnTo>
                    <a:pt x="36" y="46"/>
                  </a:lnTo>
                  <a:lnTo>
                    <a:pt x="0" y="14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347663" y="5495925"/>
              <a:ext cx="374650" cy="509588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0" y="320"/>
                </a:cxn>
                <a:cxn ang="0">
                  <a:pos x="235" y="0"/>
                </a:cxn>
              </a:cxnLst>
              <a:rect l="0" t="0" r="r" b="b"/>
              <a:pathLst>
                <a:path w="236" h="321">
                  <a:moveTo>
                    <a:pt x="235" y="0"/>
                  </a:moveTo>
                  <a:lnTo>
                    <a:pt x="0" y="320"/>
                  </a:lnTo>
                  <a:lnTo>
                    <a:pt x="23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347663" y="5934075"/>
              <a:ext cx="60325" cy="71438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0" y="44"/>
                </a:cxn>
                <a:cxn ang="0">
                  <a:pos x="18" y="0"/>
                </a:cxn>
              </a:cxnLst>
              <a:rect l="0" t="0" r="r" b="b"/>
              <a:pathLst>
                <a:path w="38" h="45">
                  <a:moveTo>
                    <a:pt x="37" y="14"/>
                  </a:moveTo>
                  <a:lnTo>
                    <a:pt x="0" y="44"/>
                  </a:lnTo>
                  <a:lnTo>
                    <a:pt x="18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488950" y="5495925"/>
              <a:ext cx="280988" cy="509588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320"/>
                </a:cxn>
                <a:cxn ang="0">
                  <a:pos x="176" y="0"/>
                </a:cxn>
              </a:cxnLst>
              <a:rect l="0" t="0" r="r" b="b"/>
              <a:pathLst>
                <a:path w="177" h="321">
                  <a:moveTo>
                    <a:pt x="176" y="0"/>
                  </a:moveTo>
                  <a:lnTo>
                    <a:pt x="0" y="320"/>
                  </a:lnTo>
                  <a:lnTo>
                    <a:pt x="176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488950" y="5930900"/>
              <a:ext cx="52388" cy="74613"/>
            </a:xfrm>
            <a:custGeom>
              <a:avLst/>
              <a:gdLst/>
              <a:ahLst/>
              <a:cxnLst>
                <a:cxn ang="0">
                  <a:pos x="32" y="10"/>
                </a:cxn>
                <a:cxn ang="0">
                  <a:pos x="0" y="46"/>
                </a:cxn>
                <a:cxn ang="0">
                  <a:pos x="12" y="0"/>
                </a:cxn>
              </a:cxnLst>
              <a:rect l="0" t="0" r="r" b="b"/>
              <a:pathLst>
                <a:path w="33" h="47">
                  <a:moveTo>
                    <a:pt x="32" y="10"/>
                  </a:moveTo>
                  <a:lnTo>
                    <a:pt x="0" y="46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627063" y="5495925"/>
              <a:ext cx="188912" cy="509588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320"/>
                </a:cxn>
                <a:cxn ang="0">
                  <a:pos x="118" y="0"/>
                </a:cxn>
              </a:cxnLst>
              <a:rect l="0" t="0" r="r" b="b"/>
              <a:pathLst>
                <a:path w="119" h="321">
                  <a:moveTo>
                    <a:pt x="118" y="0"/>
                  </a:moveTo>
                  <a:lnTo>
                    <a:pt x="0" y="320"/>
                  </a:lnTo>
                  <a:lnTo>
                    <a:pt x="118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627063" y="5929313"/>
              <a:ext cx="46037" cy="7620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0" y="47"/>
                </a:cxn>
                <a:cxn ang="0">
                  <a:pos x="5" y="0"/>
                </a:cxn>
              </a:cxnLst>
              <a:rect l="0" t="0" r="r" b="b"/>
              <a:pathLst>
                <a:path w="29" h="48">
                  <a:moveTo>
                    <a:pt x="28" y="7"/>
                  </a:moveTo>
                  <a:lnTo>
                    <a:pt x="0" y="47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862013" y="5495925"/>
              <a:ext cx="47625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320"/>
                </a:cxn>
                <a:cxn ang="0">
                  <a:pos x="0" y="0"/>
                </a:cxn>
              </a:cxnLst>
              <a:rect l="0" t="0" r="r" b="b"/>
              <a:pathLst>
                <a:path w="30" h="321">
                  <a:moveTo>
                    <a:pt x="0" y="0"/>
                  </a:moveTo>
                  <a:lnTo>
                    <a:pt x="29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882650" y="5929313"/>
              <a:ext cx="38100" cy="762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6" y="47"/>
                </a:cxn>
                <a:cxn ang="0">
                  <a:pos x="0" y="2"/>
                </a:cxn>
              </a:cxnLst>
              <a:rect l="0" t="0" r="r" b="b"/>
              <a:pathLst>
                <a:path w="24" h="48">
                  <a:moveTo>
                    <a:pt x="23" y="0"/>
                  </a:moveTo>
                  <a:lnTo>
                    <a:pt x="16" y="47"/>
                  </a:lnTo>
                  <a:lnTo>
                    <a:pt x="0" y="2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1468438" y="5495925"/>
              <a:ext cx="1587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  <a:cxn ang="0">
                  <a:pos x="0" y="0"/>
                </a:cxn>
              </a:cxnLst>
              <a:rect l="0" t="0" r="r" b="b"/>
              <a:pathLst>
                <a:path w="1" h="321">
                  <a:moveTo>
                    <a:pt x="0" y="0"/>
                  </a:move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449388" y="5930900"/>
              <a:ext cx="38100" cy="7461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2" y="46"/>
                </a:cxn>
                <a:cxn ang="0">
                  <a:pos x="0" y="0"/>
                </a:cxn>
              </a:cxnLst>
              <a:rect l="0" t="0" r="r" b="b"/>
              <a:pathLst>
                <a:path w="24" h="47">
                  <a:moveTo>
                    <a:pt x="23" y="0"/>
                  </a:moveTo>
                  <a:lnTo>
                    <a:pt x="12" y="4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1512888" y="5495925"/>
              <a:ext cx="49212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20"/>
                </a:cxn>
                <a:cxn ang="0">
                  <a:pos x="0" y="0"/>
                </a:cxn>
              </a:cxnLst>
              <a:rect l="0" t="0" r="r" b="b"/>
              <a:pathLst>
                <a:path w="31" h="321">
                  <a:moveTo>
                    <a:pt x="0" y="0"/>
                  </a:moveTo>
                  <a:lnTo>
                    <a:pt x="30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1535113" y="5929313"/>
              <a:ext cx="39687" cy="762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6" y="47"/>
                </a:cxn>
                <a:cxn ang="0">
                  <a:pos x="0" y="2"/>
                </a:cxn>
              </a:cxnLst>
              <a:rect l="0" t="0" r="r" b="b"/>
              <a:pathLst>
                <a:path w="25" h="48">
                  <a:moveTo>
                    <a:pt x="24" y="0"/>
                  </a:moveTo>
                  <a:lnTo>
                    <a:pt x="16" y="47"/>
                  </a:lnTo>
                  <a:lnTo>
                    <a:pt x="0" y="2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1560513" y="5495925"/>
              <a:ext cx="93662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320"/>
                </a:cxn>
                <a:cxn ang="0">
                  <a:pos x="0" y="0"/>
                </a:cxn>
              </a:cxnLst>
              <a:rect l="0" t="0" r="r" b="b"/>
              <a:pathLst>
                <a:path w="59" h="321">
                  <a:moveTo>
                    <a:pt x="0" y="0"/>
                  </a:moveTo>
                  <a:lnTo>
                    <a:pt x="58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1622425" y="5927725"/>
              <a:ext cx="38100" cy="7778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9" y="48"/>
                </a:cxn>
                <a:cxn ang="0">
                  <a:pos x="0" y="5"/>
                </a:cxn>
              </a:cxnLst>
              <a:rect l="0" t="0" r="r" b="b"/>
              <a:pathLst>
                <a:path w="24" h="49">
                  <a:moveTo>
                    <a:pt x="23" y="0"/>
                  </a:moveTo>
                  <a:lnTo>
                    <a:pt x="19" y="48"/>
                  </a:lnTo>
                  <a:lnTo>
                    <a:pt x="0" y="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1606550" y="5495925"/>
              <a:ext cx="141288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320"/>
                </a:cxn>
                <a:cxn ang="0">
                  <a:pos x="0" y="0"/>
                </a:cxn>
              </a:cxnLst>
              <a:rect l="0" t="0" r="r" b="b"/>
              <a:pathLst>
                <a:path w="89" h="321">
                  <a:moveTo>
                    <a:pt x="0" y="0"/>
                  </a:moveTo>
                  <a:lnTo>
                    <a:pt x="88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1708150" y="5927725"/>
              <a:ext cx="39688" cy="7778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4" y="48"/>
                </a:cxn>
                <a:cxn ang="0">
                  <a:pos x="0" y="6"/>
                </a:cxn>
              </a:cxnLst>
              <a:rect l="0" t="0" r="r" b="b"/>
              <a:pathLst>
                <a:path w="25" h="49">
                  <a:moveTo>
                    <a:pt x="23" y="0"/>
                  </a:moveTo>
                  <a:lnTo>
                    <a:pt x="24" y="48"/>
                  </a:lnTo>
                  <a:lnTo>
                    <a:pt x="0" y="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2725738" y="5495925"/>
              <a:ext cx="468312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20"/>
                </a:cxn>
                <a:cxn ang="0">
                  <a:pos x="0" y="0"/>
                </a:cxn>
              </a:cxnLst>
              <a:rect l="0" t="0" r="r" b="b"/>
              <a:pathLst>
                <a:path w="295" h="321">
                  <a:moveTo>
                    <a:pt x="0" y="0"/>
                  </a:moveTo>
                  <a:lnTo>
                    <a:pt x="294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3127375" y="5937250"/>
              <a:ext cx="66675" cy="6826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41" y="42"/>
                </a:cxn>
                <a:cxn ang="0">
                  <a:pos x="0" y="16"/>
                </a:cxn>
              </a:cxnLst>
              <a:rect l="0" t="0" r="r" b="b"/>
              <a:pathLst>
                <a:path w="42" h="43">
                  <a:moveTo>
                    <a:pt x="17" y="0"/>
                  </a:moveTo>
                  <a:lnTo>
                    <a:pt x="41" y="42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2819400" y="5495925"/>
              <a:ext cx="514350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3" y="320"/>
                </a:cxn>
                <a:cxn ang="0">
                  <a:pos x="0" y="0"/>
                </a:cxn>
              </a:cxnLst>
              <a:rect l="0" t="0" r="r" b="b"/>
              <a:pathLst>
                <a:path w="324" h="321">
                  <a:moveTo>
                    <a:pt x="0" y="0"/>
                  </a:moveTo>
                  <a:lnTo>
                    <a:pt x="323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3265488" y="5938838"/>
              <a:ext cx="68262" cy="6667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42" y="41"/>
                </a:cxn>
                <a:cxn ang="0">
                  <a:pos x="0" y="16"/>
                </a:cxn>
              </a:cxnLst>
              <a:rect l="0" t="0" r="r" b="b"/>
              <a:pathLst>
                <a:path w="43" h="42">
                  <a:moveTo>
                    <a:pt x="17" y="0"/>
                  </a:moveTo>
                  <a:lnTo>
                    <a:pt x="42" y="41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2960688" y="5495925"/>
              <a:ext cx="558800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1" y="320"/>
                </a:cxn>
                <a:cxn ang="0">
                  <a:pos x="0" y="0"/>
                </a:cxn>
              </a:cxnLst>
              <a:rect l="0" t="0" r="r" b="b"/>
              <a:pathLst>
                <a:path w="352" h="321">
                  <a:moveTo>
                    <a:pt x="0" y="0"/>
                  </a:moveTo>
                  <a:lnTo>
                    <a:pt x="351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451225" y="5940425"/>
              <a:ext cx="68263" cy="6508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42" y="40"/>
                </a:cxn>
                <a:cxn ang="0">
                  <a:pos x="0" y="17"/>
                </a:cxn>
              </a:cxnLst>
              <a:rect l="0" t="0" r="r" b="b"/>
              <a:pathLst>
                <a:path w="43" h="41">
                  <a:moveTo>
                    <a:pt x="16" y="0"/>
                  </a:moveTo>
                  <a:lnTo>
                    <a:pt x="42" y="40"/>
                  </a:lnTo>
                  <a:lnTo>
                    <a:pt x="0" y="17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3098800" y="5495925"/>
              <a:ext cx="608013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2" y="320"/>
                </a:cxn>
                <a:cxn ang="0">
                  <a:pos x="0" y="0"/>
                </a:cxn>
              </a:cxnLst>
              <a:rect l="0" t="0" r="r" b="b"/>
              <a:pathLst>
                <a:path w="383" h="321">
                  <a:moveTo>
                    <a:pt x="0" y="0"/>
                  </a:moveTo>
                  <a:lnTo>
                    <a:pt x="382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3636963" y="5942013"/>
              <a:ext cx="69850" cy="635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3" y="39"/>
                </a:cxn>
                <a:cxn ang="0">
                  <a:pos x="0" y="18"/>
                </a:cxn>
              </a:cxnLst>
              <a:rect l="0" t="0" r="r" b="b"/>
              <a:pathLst>
                <a:path w="44" h="40">
                  <a:moveTo>
                    <a:pt x="15" y="0"/>
                  </a:moveTo>
                  <a:lnTo>
                    <a:pt x="43" y="39"/>
                  </a:lnTo>
                  <a:lnTo>
                    <a:pt x="0" y="18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3289300" y="3971925"/>
              <a:ext cx="1120775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Index entries</a:t>
              </a: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3289300" y="5168900"/>
              <a:ext cx="1050925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Arial" pitchFamily="34" charset="0"/>
                </a:rPr>
                <a:t>Data entries</a:t>
              </a:r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3289300" y="4124325"/>
              <a:ext cx="1417638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direct search for </a:t>
              </a:r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4808538" y="3938588"/>
              <a:ext cx="169862" cy="1481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" y="0"/>
                </a:cxn>
                <a:cxn ang="0">
                  <a:pos x="106" y="932"/>
                </a:cxn>
                <a:cxn ang="0">
                  <a:pos x="0" y="932"/>
                </a:cxn>
                <a:cxn ang="0">
                  <a:pos x="0" y="0"/>
                </a:cxn>
              </a:cxnLst>
              <a:rect l="0" t="0" r="r" b="b"/>
              <a:pathLst>
                <a:path w="107" h="933">
                  <a:moveTo>
                    <a:pt x="0" y="0"/>
                  </a:moveTo>
                  <a:lnTo>
                    <a:pt x="106" y="0"/>
                  </a:lnTo>
                  <a:lnTo>
                    <a:pt x="106" y="932"/>
                  </a:lnTo>
                  <a:lnTo>
                    <a:pt x="0" y="93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4808538" y="6015038"/>
              <a:ext cx="169862" cy="557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" y="0"/>
                </a:cxn>
                <a:cxn ang="0">
                  <a:pos x="106" y="350"/>
                </a:cxn>
                <a:cxn ang="0">
                  <a:pos x="0" y="350"/>
                </a:cxn>
                <a:cxn ang="0">
                  <a:pos x="0" y="0"/>
                </a:cxn>
              </a:cxnLst>
              <a:rect l="0" t="0" r="r" b="b"/>
              <a:pathLst>
                <a:path w="107" h="351">
                  <a:moveTo>
                    <a:pt x="0" y="0"/>
                  </a:moveTo>
                  <a:lnTo>
                    <a:pt x="106" y="0"/>
                  </a:lnTo>
                  <a:lnTo>
                    <a:pt x="106" y="350"/>
                  </a:lnTo>
                  <a:lnTo>
                    <a:pt x="0" y="35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4414838" y="5451475"/>
              <a:ext cx="985837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folHlink"/>
                  </a:solidFill>
                  <a:latin typeface="Arial" pitchFamily="34" charset="0"/>
                </a:rPr>
                <a:t>(Index File)</a:t>
              </a:r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4491038" y="5694363"/>
              <a:ext cx="874712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  <a:latin typeface="Arial" pitchFamily="34" charset="0"/>
                </a:rPr>
                <a:t>(Data file)</a:t>
              </a:r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2865438" y="6330950"/>
              <a:ext cx="1160462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  <a:latin typeface="Arial" pitchFamily="34" charset="0"/>
                </a:rPr>
                <a:t>Data Records</a:t>
              </a: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3289300" y="4264025"/>
              <a:ext cx="1036638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Arial" pitchFamily="34" charset="0"/>
                </a:rPr>
                <a:t>data entries</a:t>
              </a:r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5888038" y="6016625"/>
              <a:ext cx="342900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5" y="0"/>
                </a:cxn>
                <a:cxn ang="0">
                  <a:pos x="215" y="220"/>
                </a:cxn>
                <a:cxn ang="0">
                  <a:pos x="0" y="220"/>
                </a:cxn>
              </a:cxnLst>
              <a:rect l="0" t="0" r="r" b="b"/>
              <a:pathLst>
                <a:path w="216" h="221">
                  <a:moveTo>
                    <a:pt x="0" y="220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6343650" y="6016625"/>
              <a:ext cx="344488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6" y="0"/>
                </a:cxn>
                <a:cxn ang="0">
                  <a:pos x="216" y="220"/>
                </a:cxn>
                <a:cxn ang="0">
                  <a:pos x="0" y="220"/>
                </a:cxn>
              </a:cxnLst>
              <a:rect l="0" t="0" r="r" b="b"/>
              <a:pathLst>
                <a:path w="217" h="221">
                  <a:moveTo>
                    <a:pt x="0" y="220"/>
                  </a:moveTo>
                  <a:lnTo>
                    <a:pt x="0" y="0"/>
                  </a:lnTo>
                  <a:lnTo>
                    <a:pt x="216" y="0"/>
                  </a:lnTo>
                  <a:lnTo>
                    <a:pt x="216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6802438" y="6016625"/>
              <a:ext cx="338137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2" y="0"/>
                </a:cxn>
                <a:cxn ang="0">
                  <a:pos x="212" y="220"/>
                </a:cxn>
                <a:cxn ang="0">
                  <a:pos x="0" y="220"/>
                </a:cxn>
              </a:cxnLst>
              <a:rect l="0" t="0" r="r" b="b"/>
              <a:pathLst>
                <a:path w="213" h="221">
                  <a:moveTo>
                    <a:pt x="0" y="220"/>
                  </a:moveTo>
                  <a:lnTo>
                    <a:pt x="0" y="0"/>
                  </a:lnTo>
                  <a:lnTo>
                    <a:pt x="212" y="0"/>
                  </a:lnTo>
                  <a:lnTo>
                    <a:pt x="212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7258050" y="6016625"/>
              <a:ext cx="339725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3" y="0"/>
                </a:cxn>
                <a:cxn ang="0">
                  <a:pos x="213" y="220"/>
                </a:cxn>
                <a:cxn ang="0">
                  <a:pos x="0" y="220"/>
                </a:cxn>
              </a:cxnLst>
              <a:rect l="0" t="0" r="r" b="b"/>
              <a:pathLst>
                <a:path w="214" h="221">
                  <a:moveTo>
                    <a:pt x="0" y="220"/>
                  </a:moveTo>
                  <a:lnTo>
                    <a:pt x="0" y="0"/>
                  </a:lnTo>
                  <a:lnTo>
                    <a:pt x="213" y="0"/>
                  </a:lnTo>
                  <a:lnTo>
                    <a:pt x="21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7712075" y="6016625"/>
              <a:ext cx="346075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7" y="0"/>
                </a:cxn>
                <a:cxn ang="0">
                  <a:pos x="217" y="220"/>
                </a:cxn>
                <a:cxn ang="0">
                  <a:pos x="0" y="220"/>
                </a:cxn>
              </a:cxnLst>
              <a:rect l="0" t="0" r="r" b="b"/>
              <a:pathLst>
                <a:path w="218" h="221">
                  <a:moveTo>
                    <a:pt x="0" y="220"/>
                  </a:moveTo>
                  <a:lnTo>
                    <a:pt x="0" y="0"/>
                  </a:lnTo>
                  <a:lnTo>
                    <a:pt x="217" y="0"/>
                  </a:lnTo>
                  <a:lnTo>
                    <a:pt x="217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8167688" y="6016625"/>
              <a:ext cx="342900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5" y="0"/>
                </a:cxn>
                <a:cxn ang="0">
                  <a:pos x="215" y="220"/>
                </a:cxn>
                <a:cxn ang="0">
                  <a:pos x="0" y="220"/>
                </a:cxn>
              </a:cxnLst>
              <a:rect l="0" t="0" r="r" b="b"/>
              <a:pathLst>
                <a:path w="216" h="221">
                  <a:moveTo>
                    <a:pt x="0" y="220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8624888" y="6016625"/>
              <a:ext cx="342900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5" y="0"/>
                </a:cxn>
                <a:cxn ang="0">
                  <a:pos x="215" y="220"/>
                </a:cxn>
                <a:cxn ang="0">
                  <a:pos x="0" y="220"/>
                </a:cxn>
              </a:cxnLst>
              <a:rect l="0" t="0" r="r" b="b"/>
              <a:pathLst>
                <a:path w="216" h="221">
                  <a:moveTo>
                    <a:pt x="0" y="220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6543675" y="4848225"/>
              <a:ext cx="14906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8" y="0"/>
                </a:cxn>
                <a:cxn ang="0">
                  <a:pos x="0" y="0"/>
                </a:cxn>
              </a:cxnLst>
              <a:rect l="0" t="0" r="r" b="b"/>
              <a:pathLst>
                <a:path w="939" h="1">
                  <a:moveTo>
                    <a:pt x="0" y="0"/>
                  </a:moveTo>
                  <a:lnTo>
                    <a:pt x="938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6543675" y="3802063"/>
              <a:ext cx="785813" cy="1047750"/>
            </a:xfrm>
            <a:custGeom>
              <a:avLst/>
              <a:gdLst/>
              <a:ahLst/>
              <a:cxnLst>
                <a:cxn ang="0">
                  <a:pos x="0" y="659"/>
                </a:cxn>
                <a:cxn ang="0">
                  <a:pos x="494" y="0"/>
                </a:cxn>
                <a:cxn ang="0">
                  <a:pos x="0" y="659"/>
                </a:cxn>
              </a:cxnLst>
              <a:rect l="0" t="0" r="r" b="b"/>
              <a:pathLst>
                <a:path w="495" h="660">
                  <a:moveTo>
                    <a:pt x="0" y="659"/>
                  </a:moveTo>
                  <a:lnTo>
                    <a:pt x="494" y="0"/>
                  </a:lnTo>
                  <a:lnTo>
                    <a:pt x="0" y="65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7327900" y="3802063"/>
              <a:ext cx="712788" cy="1047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8" y="659"/>
                </a:cxn>
                <a:cxn ang="0">
                  <a:pos x="0" y="0"/>
                </a:cxn>
              </a:cxnLst>
              <a:rect l="0" t="0" r="r" b="b"/>
              <a:pathLst>
                <a:path w="449" h="660">
                  <a:moveTo>
                    <a:pt x="0" y="0"/>
                  </a:moveTo>
                  <a:lnTo>
                    <a:pt x="448" y="65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auto">
            <a:xfrm>
              <a:off x="7037388" y="3709988"/>
              <a:ext cx="292100" cy="93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9"/>
                </a:cxn>
                <a:cxn ang="0">
                  <a:pos x="183" y="58"/>
                </a:cxn>
                <a:cxn ang="0">
                  <a:pos x="0" y="0"/>
                </a:cxn>
              </a:cxnLst>
              <a:rect l="0" t="0" r="r" b="b"/>
              <a:pathLst>
                <a:path w="184" h="59">
                  <a:moveTo>
                    <a:pt x="0" y="0"/>
                  </a:moveTo>
                  <a:lnTo>
                    <a:pt x="30" y="9"/>
                  </a:lnTo>
                  <a:lnTo>
                    <a:pt x="183" y="5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7246938" y="3751263"/>
              <a:ext cx="82550" cy="523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1" y="32"/>
                </a:cxn>
                <a:cxn ang="0">
                  <a:pos x="0" y="32"/>
                </a:cxn>
                <a:cxn ang="0">
                  <a:pos x="6" y="0"/>
                </a:cxn>
              </a:cxnLst>
              <a:rect l="0" t="0" r="r" b="b"/>
              <a:pathLst>
                <a:path w="52" h="33">
                  <a:moveTo>
                    <a:pt x="6" y="0"/>
                  </a:moveTo>
                  <a:lnTo>
                    <a:pt x="51" y="32"/>
                  </a:lnTo>
                  <a:lnTo>
                    <a:pt x="0" y="32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6184900" y="5129213"/>
              <a:ext cx="404813" cy="347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18"/>
                </a:cxn>
                <a:cxn ang="0">
                  <a:pos x="0" y="218"/>
                </a:cxn>
                <a:cxn ang="0">
                  <a:pos x="0" y="0"/>
                </a:cxn>
              </a:cxnLst>
              <a:rect l="0" t="0" r="r" b="b"/>
              <a:pathLst>
                <a:path w="255" h="219">
                  <a:moveTo>
                    <a:pt x="0" y="0"/>
                  </a:moveTo>
                  <a:lnTo>
                    <a:pt x="254" y="0"/>
                  </a:lnTo>
                  <a:lnTo>
                    <a:pt x="254" y="218"/>
                  </a:lnTo>
                  <a:lnTo>
                    <a:pt x="0" y="2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6588125" y="5256213"/>
              <a:ext cx="63500" cy="42862"/>
            </a:xfrm>
            <a:custGeom>
              <a:avLst/>
              <a:gdLst/>
              <a:ahLst/>
              <a:cxnLst>
                <a:cxn ang="0">
                  <a:pos x="39" y="26"/>
                </a:cxn>
                <a:cxn ang="0">
                  <a:pos x="0" y="13"/>
                </a:cxn>
                <a:cxn ang="0">
                  <a:pos x="39" y="0"/>
                </a:cxn>
              </a:cxnLst>
              <a:rect l="0" t="0" r="r" b="b"/>
              <a:pathLst>
                <a:path w="40" h="27">
                  <a:moveTo>
                    <a:pt x="39" y="26"/>
                  </a:moveTo>
                  <a:lnTo>
                    <a:pt x="0" y="13"/>
                  </a:lnTo>
                  <a:lnTo>
                    <a:pt x="39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6588125" y="5280025"/>
              <a:ext cx="2413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1" y="0"/>
                </a:cxn>
                <a:cxn ang="0">
                  <a:pos x="0" y="0"/>
                </a:cxn>
              </a:cxnLst>
              <a:rect l="0" t="0" r="r" b="b"/>
              <a:pathLst>
                <a:path w="152" h="1">
                  <a:moveTo>
                    <a:pt x="0" y="0"/>
                  </a:moveTo>
                  <a:lnTo>
                    <a:pt x="15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6764338" y="5256213"/>
              <a:ext cx="65087" cy="42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13"/>
                </a:cxn>
                <a:cxn ang="0">
                  <a:pos x="0" y="26"/>
                </a:cxn>
              </a:cxnLst>
              <a:rect l="0" t="0" r="r" b="b"/>
              <a:pathLst>
                <a:path w="41" h="27">
                  <a:moveTo>
                    <a:pt x="0" y="0"/>
                  </a:moveTo>
                  <a:lnTo>
                    <a:pt x="40" y="13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6827838" y="5129213"/>
              <a:ext cx="403225" cy="347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18"/>
                </a:cxn>
                <a:cxn ang="0">
                  <a:pos x="0" y="218"/>
                </a:cxn>
                <a:cxn ang="0">
                  <a:pos x="0" y="0"/>
                </a:cxn>
              </a:cxnLst>
              <a:rect l="0" t="0" r="r" b="b"/>
              <a:pathLst>
                <a:path w="254" h="219">
                  <a:moveTo>
                    <a:pt x="0" y="0"/>
                  </a:moveTo>
                  <a:lnTo>
                    <a:pt x="253" y="0"/>
                  </a:lnTo>
                  <a:lnTo>
                    <a:pt x="253" y="218"/>
                  </a:lnTo>
                  <a:lnTo>
                    <a:pt x="0" y="2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7229475" y="5256213"/>
              <a:ext cx="66675" cy="42862"/>
            </a:xfrm>
            <a:custGeom>
              <a:avLst/>
              <a:gdLst/>
              <a:ahLst/>
              <a:cxnLst>
                <a:cxn ang="0">
                  <a:pos x="41" y="26"/>
                </a:cxn>
                <a:cxn ang="0">
                  <a:pos x="0" y="13"/>
                </a:cxn>
                <a:cxn ang="0">
                  <a:pos x="41" y="0"/>
                </a:cxn>
              </a:cxnLst>
              <a:rect l="0" t="0" r="r" b="b"/>
              <a:pathLst>
                <a:path w="42" h="27">
                  <a:moveTo>
                    <a:pt x="41" y="26"/>
                  </a:moveTo>
                  <a:lnTo>
                    <a:pt x="0" y="13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7229475" y="5280025"/>
              <a:ext cx="201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0"/>
                </a:cxn>
                <a:cxn ang="0">
                  <a:pos x="0" y="0"/>
                </a:cxn>
              </a:cxnLst>
              <a:rect l="0" t="0" r="r" b="b"/>
              <a:pathLst>
                <a:path w="127" h="1">
                  <a:moveTo>
                    <a:pt x="0" y="0"/>
                  </a:moveTo>
                  <a:lnTo>
                    <a:pt x="12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7369175" y="5256213"/>
              <a:ext cx="61913" cy="42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13"/>
                </a:cxn>
                <a:cxn ang="0">
                  <a:pos x="0" y="26"/>
                </a:cxn>
              </a:cxnLst>
              <a:rect l="0" t="0" r="r" b="b"/>
              <a:pathLst>
                <a:path w="39" h="27">
                  <a:moveTo>
                    <a:pt x="0" y="0"/>
                  </a:moveTo>
                  <a:lnTo>
                    <a:pt x="38" y="13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6467475" y="4832350"/>
              <a:ext cx="158750" cy="298450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0" y="187"/>
                </a:cxn>
                <a:cxn ang="0">
                  <a:pos x="99" y="0"/>
                </a:cxn>
              </a:cxnLst>
              <a:rect l="0" t="0" r="r" b="b"/>
              <a:pathLst>
                <a:path w="100" h="188">
                  <a:moveTo>
                    <a:pt x="99" y="0"/>
                  </a:moveTo>
                  <a:lnTo>
                    <a:pt x="0" y="187"/>
                  </a:lnTo>
                  <a:lnTo>
                    <a:pt x="99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6467475" y="5053013"/>
              <a:ext cx="49213" cy="77787"/>
            </a:xfrm>
            <a:custGeom>
              <a:avLst/>
              <a:gdLst/>
              <a:ahLst/>
              <a:cxnLst>
                <a:cxn ang="0">
                  <a:pos x="30" y="15"/>
                </a:cxn>
                <a:cxn ang="0">
                  <a:pos x="0" y="48"/>
                </a:cxn>
                <a:cxn ang="0">
                  <a:pos x="13" y="0"/>
                </a:cxn>
              </a:cxnLst>
              <a:rect l="0" t="0" r="r" b="b"/>
              <a:pathLst>
                <a:path w="31" h="49">
                  <a:moveTo>
                    <a:pt x="30" y="15"/>
                  </a:moveTo>
                  <a:lnTo>
                    <a:pt x="0" y="48"/>
                  </a:lnTo>
                  <a:lnTo>
                    <a:pt x="13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7027863" y="4832350"/>
              <a:ext cx="1587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7"/>
                </a:cxn>
                <a:cxn ang="0">
                  <a:pos x="0" y="0"/>
                </a:cxn>
              </a:cxnLst>
              <a:rect l="0" t="0" r="r" b="b"/>
              <a:pathLst>
                <a:path w="1" h="188">
                  <a:moveTo>
                    <a:pt x="0" y="0"/>
                  </a:moveTo>
                  <a:lnTo>
                    <a:pt x="0" y="1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7013575" y="5051425"/>
              <a:ext cx="30163" cy="793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49"/>
                </a:cxn>
                <a:cxn ang="0">
                  <a:pos x="0" y="0"/>
                </a:cxn>
              </a:cxnLst>
              <a:rect l="0" t="0" r="r" b="b"/>
              <a:pathLst>
                <a:path w="19" h="50">
                  <a:moveTo>
                    <a:pt x="18" y="0"/>
                  </a:moveTo>
                  <a:lnTo>
                    <a:pt x="8" y="4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7913688" y="5129213"/>
              <a:ext cx="403225" cy="347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18"/>
                </a:cxn>
                <a:cxn ang="0">
                  <a:pos x="0" y="218"/>
                </a:cxn>
                <a:cxn ang="0">
                  <a:pos x="0" y="0"/>
                </a:cxn>
              </a:cxnLst>
              <a:rect l="0" t="0" r="r" b="b"/>
              <a:pathLst>
                <a:path w="254" h="219">
                  <a:moveTo>
                    <a:pt x="0" y="0"/>
                  </a:moveTo>
                  <a:lnTo>
                    <a:pt x="253" y="0"/>
                  </a:lnTo>
                  <a:lnTo>
                    <a:pt x="253" y="218"/>
                  </a:lnTo>
                  <a:lnTo>
                    <a:pt x="0" y="2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7713663" y="5256213"/>
              <a:ext cx="65087" cy="42862"/>
            </a:xfrm>
            <a:custGeom>
              <a:avLst/>
              <a:gdLst/>
              <a:ahLst/>
              <a:cxnLst>
                <a:cxn ang="0">
                  <a:pos x="40" y="26"/>
                </a:cxn>
                <a:cxn ang="0">
                  <a:pos x="0" y="13"/>
                </a:cxn>
                <a:cxn ang="0">
                  <a:pos x="40" y="0"/>
                </a:cxn>
              </a:cxnLst>
              <a:rect l="0" t="0" r="r" b="b"/>
              <a:pathLst>
                <a:path w="41" h="27">
                  <a:moveTo>
                    <a:pt x="40" y="26"/>
                  </a:moveTo>
                  <a:lnTo>
                    <a:pt x="0" y="13"/>
                  </a:lnTo>
                  <a:lnTo>
                    <a:pt x="4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7713663" y="5280025"/>
              <a:ext cx="201612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0"/>
                </a:cxn>
                <a:cxn ang="0">
                  <a:pos x="0" y="0"/>
                </a:cxn>
              </a:cxnLst>
              <a:rect l="0" t="0" r="r" b="b"/>
              <a:pathLst>
                <a:path w="127" h="1">
                  <a:moveTo>
                    <a:pt x="0" y="0"/>
                  </a:moveTo>
                  <a:lnTo>
                    <a:pt x="12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7848600" y="5256213"/>
              <a:ext cx="66675" cy="42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13"/>
                </a:cxn>
                <a:cxn ang="0">
                  <a:pos x="0" y="26"/>
                </a:cxn>
              </a:cxnLst>
              <a:rect l="0" t="0" r="r" b="b"/>
              <a:pathLst>
                <a:path w="42" h="27">
                  <a:moveTo>
                    <a:pt x="0" y="0"/>
                  </a:moveTo>
                  <a:lnTo>
                    <a:pt x="41" y="13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7956550" y="4832350"/>
              <a:ext cx="15875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187"/>
                </a:cxn>
                <a:cxn ang="0">
                  <a:pos x="0" y="0"/>
                </a:cxn>
              </a:cxnLst>
              <a:rect l="0" t="0" r="r" b="b"/>
              <a:pathLst>
                <a:path w="100" h="188">
                  <a:moveTo>
                    <a:pt x="0" y="0"/>
                  </a:moveTo>
                  <a:lnTo>
                    <a:pt x="99" y="1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8066088" y="5053013"/>
              <a:ext cx="49212" cy="7778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0" y="48"/>
                </a:cxn>
                <a:cxn ang="0">
                  <a:pos x="0" y="15"/>
                </a:cxn>
              </a:cxnLst>
              <a:rect l="0" t="0" r="r" b="b"/>
              <a:pathLst>
                <a:path w="31" h="49">
                  <a:moveTo>
                    <a:pt x="17" y="0"/>
                  </a:moveTo>
                  <a:lnTo>
                    <a:pt x="30" y="48"/>
                  </a:lnTo>
                  <a:lnTo>
                    <a:pt x="0" y="15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auto">
            <a:xfrm>
              <a:off x="6224588" y="5475288"/>
              <a:ext cx="201612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313"/>
                </a:cxn>
                <a:cxn ang="0">
                  <a:pos x="0" y="0"/>
                </a:cxn>
              </a:cxnLst>
              <a:rect l="0" t="0" r="r" b="b"/>
              <a:pathLst>
                <a:path w="127" h="314">
                  <a:moveTo>
                    <a:pt x="0" y="0"/>
                  </a:moveTo>
                  <a:lnTo>
                    <a:pt x="126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6381750" y="5894388"/>
              <a:ext cx="44450" cy="793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7" y="49"/>
                </a:cxn>
                <a:cxn ang="0">
                  <a:pos x="0" y="11"/>
                </a:cxn>
              </a:cxnLst>
              <a:rect l="0" t="0" r="r" b="b"/>
              <a:pathLst>
                <a:path w="28" h="50">
                  <a:moveTo>
                    <a:pt x="18" y="0"/>
                  </a:moveTo>
                  <a:lnTo>
                    <a:pt x="27" y="49"/>
                  </a:lnTo>
                  <a:lnTo>
                    <a:pt x="0" y="11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5940425" y="5475288"/>
              <a:ext cx="366713" cy="549275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0" y="345"/>
                </a:cxn>
                <a:cxn ang="0">
                  <a:pos x="230" y="0"/>
                </a:cxn>
              </a:cxnLst>
              <a:rect l="0" t="0" r="r" b="b"/>
              <a:pathLst>
                <a:path w="231" h="346">
                  <a:moveTo>
                    <a:pt x="230" y="0"/>
                  </a:moveTo>
                  <a:lnTo>
                    <a:pt x="0" y="345"/>
                  </a:lnTo>
                  <a:lnTo>
                    <a:pt x="23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5940425" y="5949950"/>
              <a:ext cx="57150" cy="74613"/>
            </a:xfrm>
            <a:custGeom>
              <a:avLst/>
              <a:gdLst/>
              <a:ahLst/>
              <a:cxnLst>
                <a:cxn ang="0">
                  <a:pos x="35" y="16"/>
                </a:cxn>
                <a:cxn ang="0">
                  <a:pos x="0" y="46"/>
                </a:cxn>
                <a:cxn ang="0">
                  <a:pos x="19" y="0"/>
                </a:cxn>
              </a:cxnLst>
              <a:rect l="0" t="0" r="r" b="b"/>
              <a:pathLst>
                <a:path w="36" h="47">
                  <a:moveTo>
                    <a:pt x="35" y="16"/>
                  </a:moveTo>
                  <a:lnTo>
                    <a:pt x="0" y="46"/>
                  </a:lnTo>
                  <a:lnTo>
                    <a:pt x="19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6343650" y="5475288"/>
              <a:ext cx="566738" cy="549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" y="345"/>
                </a:cxn>
                <a:cxn ang="0">
                  <a:pos x="0" y="0"/>
                </a:cxn>
              </a:cxnLst>
              <a:rect l="0" t="0" r="r" b="b"/>
              <a:pathLst>
                <a:path w="357" h="346">
                  <a:moveTo>
                    <a:pt x="0" y="0"/>
                  </a:moveTo>
                  <a:lnTo>
                    <a:pt x="356" y="3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6845300" y="5959475"/>
              <a:ext cx="65088" cy="650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0" y="40"/>
                </a:cxn>
                <a:cxn ang="0">
                  <a:pos x="0" y="19"/>
                </a:cxn>
              </a:cxnLst>
              <a:rect l="0" t="0" r="r" b="b"/>
              <a:pathLst>
                <a:path w="41" h="41">
                  <a:moveTo>
                    <a:pt x="13" y="0"/>
                  </a:moveTo>
                  <a:lnTo>
                    <a:pt x="40" y="40"/>
                  </a:lnTo>
                  <a:lnTo>
                    <a:pt x="0" y="19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6143625" y="5475288"/>
              <a:ext cx="282575" cy="498475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313"/>
                </a:cxn>
                <a:cxn ang="0">
                  <a:pos x="177" y="0"/>
                </a:cxn>
              </a:cxnLst>
              <a:rect l="0" t="0" r="r" b="b"/>
              <a:pathLst>
                <a:path w="178" h="314">
                  <a:moveTo>
                    <a:pt x="177" y="0"/>
                  </a:moveTo>
                  <a:lnTo>
                    <a:pt x="0" y="313"/>
                  </a:lnTo>
                  <a:lnTo>
                    <a:pt x="177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6143625" y="5899150"/>
              <a:ext cx="52388" cy="74613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46"/>
                </a:cxn>
                <a:cxn ang="0">
                  <a:pos x="14" y="0"/>
                </a:cxn>
              </a:cxnLst>
              <a:rect l="0" t="0" r="r" b="b"/>
              <a:pathLst>
                <a:path w="33" h="47">
                  <a:moveTo>
                    <a:pt x="32" y="13"/>
                  </a:moveTo>
                  <a:lnTo>
                    <a:pt x="0" y="46"/>
                  </a:lnTo>
                  <a:lnTo>
                    <a:pt x="14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09"/>
            <p:cNvSpPr>
              <a:spLocks/>
            </p:cNvSpPr>
            <p:nvPr/>
          </p:nvSpPr>
          <p:spPr bwMode="auto">
            <a:xfrm>
              <a:off x="6467475" y="5475288"/>
              <a:ext cx="1408113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6" y="313"/>
                </a:cxn>
                <a:cxn ang="0">
                  <a:pos x="0" y="0"/>
                </a:cxn>
              </a:cxnLst>
              <a:rect l="0" t="0" r="r" b="b"/>
              <a:pathLst>
                <a:path w="887" h="314">
                  <a:moveTo>
                    <a:pt x="0" y="0"/>
                  </a:moveTo>
                  <a:lnTo>
                    <a:pt x="886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7807325" y="5930900"/>
              <a:ext cx="68263" cy="42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2" y="26"/>
                </a:cxn>
                <a:cxn ang="0">
                  <a:pos x="0" y="25"/>
                </a:cxn>
              </a:cxnLst>
              <a:rect l="0" t="0" r="r" b="b"/>
              <a:pathLst>
                <a:path w="43" h="27">
                  <a:moveTo>
                    <a:pt x="6" y="0"/>
                  </a:moveTo>
                  <a:lnTo>
                    <a:pt x="42" y="26"/>
                  </a:lnTo>
                  <a:lnTo>
                    <a:pt x="0" y="2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6224588" y="5475288"/>
              <a:ext cx="685800" cy="498475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0" y="313"/>
                </a:cxn>
                <a:cxn ang="0">
                  <a:pos x="431" y="0"/>
                </a:cxn>
              </a:cxnLst>
              <a:rect l="0" t="0" r="r" b="b"/>
              <a:pathLst>
                <a:path w="432" h="314">
                  <a:moveTo>
                    <a:pt x="431" y="0"/>
                  </a:moveTo>
                  <a:lnTo>
                    <a:pt x="0" y="313"/>
                  </a:lnTo>
                  <a:lnTo>
                    <a:pt x="43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6224588" y="5915025"/>
              <a:ext cx="65087" cy="58738"/>
            </a:xfrm>
            <a:custGeom>
              <a:avLst/>
              <a:gdLst/>
              <a:ahLst/>
              <a:cxnLst>
                <a:cxn ang="0">
                  <a:pos x="40" y="22"/>
                </a:cxn>
                <a:cxn ang="0">
                  <a:pos x="0" y="36"/>
                </a:cxn>
                <a:cxn ang="0">
                  <a:pos x="31" y="0"/>
                </a:cxn>
              </a:cxnLst>
              <a:rect l="0" t="0" r="r" b="b"/>
              <a:pathLst>
                <a:path w="41" h="37">
                  <a:moveTo>
                    <a:pt x="40" y="22"/>
                  </a:moveTo>
                  <a:lnTo>
                    <a:pt x="0" y="36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6945313" y="5475288"/>
              <a:ext cx="1778000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9" y="313"/>
                </a:cxn>
                <a:cxn ang="0">
                  <a:pos x="0" y="0"/>
                </a:cxn>
              </a:cxnLst>
              <a:rect l="0" t="0" r="r" b="b"/>
              <a:pathLst>
                <a:path w="1120" h="314">
                  <a:moveTo>
                    <a:pt x="0" y="0"/>
                  </a:moveTo>
                  <a:lnTo>
                    <a:pt x="1119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8653463" y="5934075"/>
              <a:ext cx="69850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3" y="24"/>
                </a:cxn>
                <a:cxn ang="0">
                  <a:pos x="0" y="25"/>
                </a:cxn>
              </a:cxnLst>
              <a:rect l="0" t="0" r="r" b="b"/>
              <a:pathLst>
                <a:path w="44" h="26">
                  <a:moveTo>
                    <a:pt x="5" y="0"/>
                  </a:moveTo>
                  <a:lnTo>
                    <a:pt x="43" y="24"/>
                  </a:lnTo>
                  <a:lnTo>
                    <a:pt x="0" y="2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6945313" y="5475288"/>
              <a:ext cx="165100" cy="549275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0" y="345"/>
                </a:cxn>
                <a:cxn ang="0">
                  <a:pos x="103" y="0"/>
                </a:cxn>
              </a:cxnLst>
              <a:rect l="0" t="0" r="r" b="b"/>
              <a:pathLst>
                <a:path w="104" h="346">
                  <a:moveTo>
                    <a:pt x="103" y="0"/>
                  </a:moveTo>
                  <a:lnTo>
                    <a:pt x="0" y="345"/>
                  </a:lnTo>
                  <a:lnTo>
                    <a:pt x="103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6945313" y="5942013"/>
              <a:ext cx="42862" cy="82550"/>
            </a:xfrm>
            <a:custGeom>
              <a:avLst/>
              <a:gdLst/>
              <a:ahLst/>
              <a:cxnLst>
                <a:cxn ang="0">
                  <a:pos x="26" y="8"/>
                </a:cxn>
                <a:cxn ang="0">
                  <a:pos x="0" y="51"/>
                </a:cxn>
                <a:cxn ang="0">
                  <a:pos x="5" y="0"/>
                </a:cxn>
              </a:cxnLst>
              <a:rect l="0" t="0" r="r" b="b"/>
              <a:pathLst>
                <a:path w="27" h="52">
                  <a:moveTo>
                    <a:pt x="26" y="8"/>
                  </a:moveTo>
                  <a:lnTo>
                    <a:pt x="0" y="51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7070725" y="5475288"/>
              <a:ext cx="322263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313"/>
                </a:cxn>
                <a:cxn ang="0">
                  <a:pos x="0" y="0"/>
                </a:cxn>
              </a:cxnLst>
              <a:rect l="0" t="0" r="r" b="b"/>
              <a:pathLst>
                <a:path w="203" h="314">
                  <a:moveTo>
                    <a:pt x="0" y="0"/>
                  </a:moveTo>
                  <a:lnTo>
                    <a:pt x="202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7335838" y="5900738"/>
              <a:ext cx="57150" cy="730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5" y="45"/>
                </a:cxn>
                <a:cxn ang="0">
                  <a:pos x="0" y="15"/>
                </a:cxn>
              </a:cxnLst>
              <a:rect l="0" t="0" r="r" b="b"/>
              <a:pathLst>
                <a:path w="36" h="46">
                  <a:moveTo>
                    <a:pt x="17" y="0"/>
                  </a:moveTo>
                  <a:lnTo>
                    <a:pt x="35" y="45"/>
                  </a:lnTo>
                  <a:lnTo>
                    <a:pt x="0" y="1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auto">
            <a:xfrm>
              <a:off x="7472363" y="5475288"/>
              <a:ext cx="565150" cy="549275"/>
            </a:xfrm>
            <a:custGeom>
              <a:avLst/>
              <a:gdLst/>
              <a:ahLst/>
              <a:cxnLst>
                <a:cxn ang="0">
                  <a:pos x="355" y="0"/>
                </a:cxn>
                <a:cxn ang="0">
                  <a:pos x="0" y="345"/>
                </a:cxn>
                <a:cxn ang="0">
                  <a:pos x="355" y="0"/>
                </a:cxn>
              </a:cxnLst>
              <a:rect l="0" t="0" r="r" b="b"/>
              <a:pathLst>
                <a:path w="356" h="346">
                  <a:moveTo>
                    <a:pt x="355" y="0"/>
                  </a:moveTo>
                  <a:lnTo>
                    <a:pt x="0" y="345"/>
                  </a:lnTo>
                  <a:lnTo>
                    <a:pt x="35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20"/>
            <p:cNvSpPr>
              <a:spLocks/>
            </p:cNvSpPr>
            <p:nvPr/>
          </p:nvSpPr>
          <p:spPr bwMode="auto">
            <a:xfrm>
              <a:off x="7472363" y="5959475"/>
              <a:ext cx="58737" cy="65088"/>
            </a:xfrm>
            <a:custGeom>
              <a:avLst/>
              <a:gdLst/>
              <a:ahLst/>
              <a:cxnLst>
                <a:cxn ang="0">
                  <a:pos x="36" y="19"/>
                </a:cxn>
                <a:cxn ang="0">
                  <a:pos x="0" y="40"/>
                </a:cxn>
                <a:cxn ang="0">
                  <a:pos x="24" y="0"/>
                </a:cxn>
              </a:cxnLst>
              <a:rect l="0" t="0" r="r" b="b"/>
              <a:pathLst>
                <a:path w="37" h="41">
                  <a:moveTo>
                    <a:pt x="36" y="19"/>
                  </a:moveTo>
                  <a:lnTo>
                    <a:pt x="0" y="40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8075613" y="5475288"/>
              <a:ext cx="322262" cy="549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345"/>
                </a:cxn>
                <a:cxn ang="0">
                  <a:pos x="0" y="0"/>
                </a:cxn>
              </a:cxnLst>
              <a:rect l="0" t="0" r="r" b="b"/>
              <a:pathLst>
                <a:path w="203" h="346">
                  <a:moveTo>
                    <a:pt x="0" y="0"/>
                  </a:moveTo>
                  <a:lnTo>
                    <a:pt x="202" y="3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8347075" y="5948363"/>
              <a:ext cx="50800" cy="762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1" y="47"/>
                </a:cxn>
                <a:cxn ang="0">
                  <a:pos x="0" y="15"/>
                </a:cxn>
              </a:cxnLst>
              <a:rect l="0" t="0" r="r" b="b"/>
              <a:pathLst>
                <a:path w="32" h="48">
                  <a:moveTo>
                    <a:pt x="16" y="0"/>
                  </a:moveTo>
                  <a:lnTo>
                    <a:pt x="31" y="47"/>
                  </a:lnTo>
                  <a:lnTo>
                    <a:pt x="0" y="1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7956550" y="5475288"/>
              <a:ext cx="241300" cy="498475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0" y="313"/>
                </a:cxn>
                <a:cxn ang="0">
                  <a:pos x="151" y="0"/>
                </a:cxn>
              </a:cxnLst>
              <a:rect l="0" t="0" r="r" b="b"/>
              <a:pathLst>
                <a:path w="152" h="314">
                  <a:moveTo>
                    <a:pt x="151" y="0"/>
                  </a:moveTo>
                  <a:lnTo>
                    <a:pt x="0" y="313"/>
                  </a:lnTo>
                  <a:lnTo>
                    <a:pt x="15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4"/>
            <p:cNvSpPr>
              <a:spLocks/>
            </p:cNvSpPr>
            <p:nvPr/>
          </p:nvSpPr>
          <p:spPr bwMode="auto">
            <a:xfrm>
              <a:off x="7956550" y="5897563"/>
              <a:ext cx="47625" cy="76200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0" y="47"/>
                </a:cxn>
                <a:cxn ang="0">
                  <a:pos x="11" y="0"/>
                </a:cxn>
              </a:cxnLst>
              <a:rect l="0" t="0" r="r" b="b"/>
              <a:pathLst>
                <a:path w="30" h="48">
                  <a:moveTo>
                    <a:pt x="29" y="12"/>
                  </a:moveTo>
                  <a:lnTo>
                    <a:pt x="0" y="47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5"/>
            <p:cNvSpPr>
              <a:spLocks/>
            </p:cNvSpPr>
            <p:nvPr/>
          </p:nvSpPr>
          <p:spPr bwMode="auto">
            <a:xfrm>
              <a:off x="8235950" y="5475288"/>
              <a:ext cx="1588" cy="549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5"/>
                </a:cxn>
                <a:cxn ang="0">
                  <a:pos x="0" y="0"/>
                </a:cxn>
              </a:cxnLst>
              <a:rect l="0" t="0" r="r" b="b"/>
              <a:pathLst>
                <a:path w="1" h="346">
                  <a:moveTo>
                    <a:pt x="0" y="0"/>
                  </a:moveTo>
                  <a:lnTo>
                    <a:pt x="0" y="3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6"/>
            <p:cNvSpPr>
              <a:spLocks/>
            </p:cNvSpPr>
            <p:nvPr/>
          </p:nvSpPr>
          <p:spPr bwMode="auto">
            <a:xfrm>
              <a:off x="8218488" y="5945188"/>
              <a:ext cx="36512" cy="793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0" y="49"/>
                </a:cxn>
                <a:cxn ang="0">
                  <a:pos x="0" y="0"/>
                </a:cxn>
              </a:cxnLst>
              <a:rect l="0" t="0" r="r" b="b"/>
              <a:pathLst>
                <a:path w="23" h="50">
                  <a:moveTo>
                    <a:pt x="22" y="0"/>
                  </a:moveTo>
                  <a:lnTo>
                    <a:pt x="10" y="4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7"/>
            <p:cNvSpPr>
              <a:spLocks noChangeShapeType="1"/>
            </p:cNvSpPr>
            <p:nvPr/>
          </p:nvSpPr>
          <p:spPr bwMode="auto">
            <a:xfrm>
              <a:off x="203200" y="5691188"/>
              <a:ext cx="8839200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5118100" y="5168900"/>
              <a:ext cx="1050925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Arial" pitchFamily="34" charset="0"/>
                </a:rPr>
                <a:t>Data entries</a:t>
              </a:r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5761038" y="6330950"/>
              <a:ext cx="1160462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  <a:latin typeface="Arial" pitchFamily="34" charset="0"/>
                </a:rPr>
                <a:t>Data Records</a:t>
              </a:r>
            </a:p>
          </p:txBody>
        </p:sp>
        <p:sp>
          <p:nvSpPr>
            <p:cNvPr id="133" name="Rectangle 130"/>
            <p:cNvSpPr>
              <a:spLocks noChangeArrowheads="1"/>
            </p:cNvSpPr>
            <p:nvPr/>
          </p:nvSpPr>
          <p:spPr bwMode="auto">
            <a:xfrm>
              <a:off x="188913" y="4114800"/>
              <a:ext cx="1274762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CF0E30"/>
                  </a:solidFill>
                  <a:latin typeface="Book Antiqua" pitchFamily="18" charset="0"/>
                </a:rPr>
                <a:t>CLUSTERED</a:t>
              </a:r>
            </a:p>
          </p:txBody>
        </p:sp>
        <p:sp>
          <p:nvSpPr>
            <p:cNvPr id="134" name="Rectangle 131"/>
            <p:cNvSpPr>
              <a:spLocks noChangeArrowheads="1"/>
            </p:cNvSpPr>
            <p:nvPr/>
          </p:nvSpPr>
          <p:spPr bwMode="auto">
            <a:xfrm>
              <a:off x="7580313" y="4038600"/>
              <a:ext cx="1560512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CF0E30"/>
                  </a:solidFill>
                  <a:latin typeface="Book Antiqua" pitchFamily="18" charset="0"/>
                </a:rPr>
                <a:t>UNCLUSTERED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Accessing Data on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57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Seek time</a:t>
            </a:r>
            <a:r>
              <a:rPr lang="en-US" dirty="0" smtClean="0"/>
              <a:t>: time to move disk heads over the required track</a:t>
            </a:r>
          </a:p>
          <a:p>
            <a:r>
              <a:rPr lang="en-US" b="1" dirty="0" smtClean="0"/>
              <a:t>Rotational delay</a:t>
            </a:r>
            <a:r>
              <a:rPr lang="en-US" dirty="0" smtClean="0"/>
              <a:t>: time for desired sector to rotate under the disk head.</a:t>
            </a:r>
          </a:p>
          <a:p>
            <a:pPr lvl="1"/>
            <a:r>
              <a:rPr lang="en-US" dirty="0" smtClean="0"/>
              <a:t>Assume uniform distribution, on average time for half a rotation</a:t>
            </a:r>
          </a:p>
          <a:p>
            <a:r>
              <a:rPr lang="en-US" b="1" dirty="0" smtClean="0"/>
              <a:t>Transfer time</a:t>
            </a:r>
            <a:r>
              <a:rPr lang="en-US" dirty="0" smtClean="0"/>
              <a:t>: time to actually read/write the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19"/>
          <p:cNvGrpSpPr/>
          <p:nvPr/>
        </p:nvGrpSpPr>
        <p:grpSpPr>
          <a:xfrm>
            <a:off x="5867400" y="1143000"/>
            <a:ext cx="1828800" cy="1828800"/>
            <a:chOff x="6248400" y="4572000"/>
            <a:chExt cx="1371600" cy="1295400"/>
          </a:xfrm>
        </p:grpSpPr>
        <p:sp>
          <p:nvSpPr>
            <p:cNvPr id="7" name="Oval 6"/>
            <p:cNvSpPr/>
            <p:nvPr/>
          </p:nvSpPr>
          <p:spPr>
            <a:xfrm>
              <a:off x="6248400" y="4572000"/>
              <a:ext cx="13716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00800" y="4724400"/>
              <a:ext cx="1066800" cy="990600"/>
            </a:xfrm>
            <a:prstGeom prst="ellipse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24600" y="4648200"/>
              <a:ext cx="1219200" cy="1143000"/>
            </a:xfrm>
            <a:prstGeom prst="ellipse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7" idx="6"/>
            </p:cNvCxnSpPr>
            <p:nvPr/>
          </p:nvCxnSpPr>
          <p:spPr>
            <a:xfrm>
              <a:off x="6934200" y="5181600"/>
              <a:ext cx="6858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7" idx="5"/>
            </p:cNvCxnSpPr>
            <p:nvPr/>
          </p:nvCxnSpPr>
          <p:spPr>
            <a:xfrm rot="16200000" flipH="1">
              <a:off x="6928623" y="5187181"/>
              <a:ext cx="496091" cy="484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001000" y="2438400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96200" y="1066800"/>
            <a:ext cx="8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rot="10800000" flipV="1">
            <a:off x="7356536" y="1251465"/>
            <a:ext cx="339664" cy="235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1"/>
          </p:cNvCxnSpPr>
          <p:nvPr/>
        </p:nvCxnSpPr>
        <p:spPr>
          <a:xfrm rot="10800000">
            <a:off x="7696200" y="2438400"/>
            <a:ext cx="30480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67400" y="3581400"/>
            <a:ext cx="1905000" cy="533400"/>
          </a:xfrm>
          <a:prstGeom prst="ellipse">
            <a:avLst/>
          </a:prstGeom>
          <a:ln>
            <a:gradFill flip="none" rotWithShape="1">
              <a:gsLst>
                <a:gs pos="3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252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67400" y="4267200"/>
            <a:ext cx="1905000" cy="533400"/>
          </a:xfrm>
          <a:prstGeom prst="ellipse">
            <a:avLst/>
          </a:prstGeom>
          <a:ln>
            <a:gradFill flip="none" rotWithShape="1">
              <a:gsLst>
                <a:gs pos="3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252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67400" y="5029200"/>
            <a:ext cx="1905000" cy="533400"/>
          </a:xfrm>
          <a:prstGeom prst="ellipse">
            <a:avLst/>
          </a:prstGeom>
          <a:ln>
            <a:gradFill flip="none" rotWithShape="1">
              <a:gsLst>
                <a:gs pos="3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252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6630194" y="3580606"/>
            <a:ext cx="457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630194" y="4342606"/>
            <a:ext cx="457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628606" y="5028406"/>
            <a:ext cx="457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705600" y="5714206"/>
            <a:ext cx="304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305300" y="4762500"/>
            <a:ext cx="2209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001000" y="3059668"/>
            <a:ext cx="91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spindle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1"/>
          </p:cNvCxnSpPr>
          <p:nvPr/>
        </p:nvCxnSpPr>
        <p:spPr>
          <a:xfrm rot="10800000" flipV="1">
            <a:off x="6858000" y="3244334"/>
            <a:ext cx="1143000" cy="108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10200" y="3657600"/>
            <a:ext cx="990600" cy="1588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10200" y="4419600"/>
            <a:ext cx="990600" cy="1588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10200" y="5257800"/>
            <a:ext cx="990600" cy="1588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0800000" flipV="1">
            <a:off x="7315200" y="3733800"/>
            <a:ext cx="609597" cy="533399"/>
          </a:xfrm>
          <a:prstGeom prst="curvedConnector3">
            <a:avLst>
              <a:gd name="adj1" fmla="val -4856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181600" y="35052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001000" y="4191000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59986" y="2819400"/>
            <a:ext cx="136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Arms move </a:t>
            </a:r>
          </a:p>
          <a:p>
            <a:r>
              <a:rPr lang="en-US" dirty="0" smtClean="0"/>
              <a:t>over tracks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Example: Barracuda 1TB HDD (ST31000528AS)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648200" cy="4830763"/>
          </a:xfrm>
        </p:spPr>
        <p:txBody>
          <a:bodyPr/>
          <a:lstStyle/>
          <a:p>
            <a:r>
              <a:rPr lang="en-US" dirty="0" smtClean="0"/>
              <a:t>What is the average time to read 2048 bytes of data ?</a:t>
            </a:r>
          </a:p>
          <a:p>
            <a:pPr>
              <a:buNone/>
            </a:pPr>
            <a:r>
              <a:rPr lang="en-US" dirty="0" smtClean="0"/>
              <a:t>= Seek time + rotational latency + transfer time</a:t>
            </a:r>
          </a:p>
          <a:p>
            <a:pPr>
              <a:buNone/>
            </a:pPr>
            <a:r>
              <a:rPr lang="en-US" dirty="0" smtClean="0"/>
              <a:t>= 8.5 </a:t>
            </a:r>
            <a:r>
              <a:rPr lang="en-US" dirty="0" err="1" smtClean="0"/>
              <a:t>msec</a:t>
            </a:r>
            <a:r>
              <a:rPr lang="en-US" dirty="0" smtClean="0"/>
              <a:t> + 4.16 </a:t>
            </a:r>
            <a:r>
              <a:rPr lang="en-US" dirty="0" err="1" smtClean="0"/>
              <a:t>msec</a:t>
            </a:r>
            <a:r>
              <a:rPr lang="en-US" dirty="0" smtClean="0"/>
              <a:t> + ( 2048 / 512 ) / 63 * (60 000 </a:t>
            </a:r>
            <a:r>
              <a:rPr lang="en-US" dirty="0" err="1" smtClean="0"/>
              <a:t>msec</a:t>
            </a:r>
            <a:r>
              <a:rPr lang="en-US" dirty="0" smtClean="0"/>
              <a:t> / 7200 rpm )</a:t>
            </a:r>
          </a:p>
          <a:p>
            <a:pPr>
              <a:buNone/>
            </a:pPr>
            <a:r>
              <a:rPr lang="en-US" dirty="0" smtClean="0"/>
              <a:t>= 8.5 + 4.16 + 0.265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562600" y="1295400"/>
          <a:ext cx="3124200" cy="4876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62100"/>
                <a:gridCol w="15621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cylinders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121601</a:t>
                      </a:r>
                      <a:endParaRPr lang="en-US" b="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Bytes/cylinder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16065*512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Blocks/cylinder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8029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Sectors/track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Heads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Sprindle</a:t>
                      </a:r>
                      <a:r>
                        <a:rPr lang="en-US" dirty="0" smtClean="0"/>
                        <a:t>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7200 rpm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4.16 </a:t>
                      </a:r>
                      <a:r>
                        <a:rPr lang="en-US" dirty="0" err="1" smtClean="0"/>
                        <a:t>msec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read</a:t>
                      </a:r>
                      <a:r>
                        <a:rPr lang="en-US" baseline="0" dirty="0" smtClean="0"/>
                        <a:t> seek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8.5 </a:t>
                      </a:r>
                      <a:r>
                        <a:rPr lang="en-US" dirty="0" err="1" smtClean="0"/>
                        <a:t>msec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read</a:t>
                      </a:r>
                    </a:p>
                    <a:p>
                      <a:r>
                        <a:rPr lang="en-US" dirty="0" smtClean="0"/>
                        <a:t>Write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9.5 </a:t>
                      </a:r>
                      <a:r>
                        <a:rPr lang="en-US" dirty="0" err="1" smtClean="0"/>
                        <a:t>msec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Motivating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</a:t>
            </a:r>
          </a:p>
          <a:p>
            <a:pPr lvl="1"/>
            <a:r>
              <a:rPr lang="en-US" dirty="0" smtClean="0"/>
              <a:t>Sales table is sorted by year</a:t>
            </a:r>
          </a:p>
          <a:p>
            <a:pPr lvl="1"/>
            <a:r>
              <a:rPr lang="en-US" dirty="0" smtClean="0"/>
              <a:t>Index on region</a:t>
            </a:r>
          </a:p>
          <a:p>
            <a:pPr lvl="1"/>
            <a:r>
              <a:rPr lang="en-US" dirty="0" smtClean="0"/>
              <a:t>Index on </a:t>
            </a:r>
            <a:r>
              <a:rPr lang="en-US" dirty="0" err="1" smtClean="0"/>
              <a:t>itemID</a:t>
            </a:r>
            <a:endParaRPr lang="en-US" dirty="0" smtClean="0"/>
          </a:p>
          <a:p>
            <a:pPr lvl="1"/>
            <a:r>
              <a:rPr lang="en-US" dirty="0" smtClean="0"/>
              <a:t>Index on </a:t>
            </a:r>
            <a:r>
              <a:rPr lang="en-US" dirty="0" err="1" smtClean="0"/>
              <a:t>yearOd</a:t>
            </a:r>
            <a:endParaRPr lang="en-US" dirty="0" smtClean="0"/>
          </a:p>
          <a:p>
            <a:pPr lvl="1"/>
            <a:r>
              <a:rPr lang="en-US" dirty="0" smtClean="0"/>
              <a:t>Index entries are &lt;</a:t>
            </a:r>
            <a:r>
              <a:rPr lang="en-US" dirty="0" err="1" smtClean="0"/>
              <a:t>key,rids</a:t>
            </a:r>
            <a:r>
              <a:rPr lang="en-US" dirty="0" smtClean="0"/>
              <a:t>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43400" y="990600"/>
            <a:ext cx="4495800" cy="1936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Sum(</a:t>
            </a:r>
            <a:r>
              <a:rPr lang="en-US" sz="2400" dirty="0" err="1" smtClean="0">
                <a:latin typeface="+mn-lt"/>
              </a:rPr>
              <a:t>S.sales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Sales S</a:t>
            </a:r>
            <a:endParaRPr lang="en-US" sz="2400" dirty="0">
              <a:latin typeface="+mn-lt"/>
            </a:endParaRPr>
          </a:p>
          <a:p>
            <a:r>
              <a:rPr lang="en-US" sz="2400" b="1" dirty="0" smtClean="0">
                <a:latin typeface="+mn-lt"/>
              </a:rPr>
              <a:t>WHERE </a:t>
            </a:r>
            <a:r>
              <a:rPr lang="en-US" sz="2400" dirty="0" err="1" smtClean="0">
                <a:latin typeface="+mn-lt"/>
              </a:rPr>
              <a:t>S.region</a:t>
            </a:r>
            <a:r>
              <a:rPr lang="en-US" sz="2400" dirty="0" smtClean="0">
                <a:latin typeface="+mn-lt"/>
              </a:rPr>
              <a:t>=‘Mexico’ </a:t>
            </a:r>
            <a:r>
              <a:rPr lang="en-US" sz="2400" b="1" dirty="0" smtClean="0">
                <a:latin typeface="+mn-lt"/>
              </a:rPr>
              <a:t>AND  </a:t>
            </a:r>
          </a:p>
          <a:p>
            <a:r>
              <a:rPr lang="en-US" sz="2400" dirty="0" smtClean="0">
                <a:latin typeface="+mn-lt"/>
              </a:rPr>
              <a:t>	</a:t>
            </a:r>
            <a:r>
              <a:rPr lang="en-US" sz="2400" dirty="0" err="1" smtClean="0">
                <a:latin typeface="+mn-lt"/>
              </a:rPr>
              <a:t>S.itemID</a:t>
            </a:r>
            <a:r>
              <a:rPr lang="en-US" sz="2400" dirty="0" smtClean="0">
                <a:latin typeface="+mn-lt"/>
              </a:rPr>
              <a:t>=2 </a:t>
            </a:r>
            <a:r>
              <a:rPr lang="en-US" sz="2400" b="1" dirty="0" smtClean="0">
                <a:latin typeface="+mn-lt"/>
              </a:rPr>
              <a:t>AND </a:t>
            </a:r>
          </a:p>
          <a:p>
            <a:r>
              <a:rPr lang="en-US" sz="2400" dirty="0" smtClean="0">
                <a:latin typeface="+mn-lt"/>
              </a:rPr>
              <a:t>	</a:t>
            </a:r>
            <a:r>
              <a:rPr lang="en-US" sz="2400" dirty="0" err="1" smtClean="0">
                <a:latin typeface="+mn-lt"/>
              </a:rPr>
              <a:t>S.yearOd</a:t>
            </a:r>
            <a:r>
              <a:rPr lang="en-US" sz="2400" dirty="0" smtClean="0">
                <a:latin typeface="+mn-lt"/>
              </a:rPr>
              <a:t>=1997</a:t>
            </a:r>
            <a:endParaRPr lang="en-US" sz="2400" dirty="0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990600"/>
            <a:ext cx="3886200" cy="1197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Sum(</a:t>
            </a:r>
            <a:r>
              <a:rPr lang="en-US" sz="2400" dirty="0" err="1" smtClean="0">
                <a:latin typeface="+mn-lt"/>
              </a:rPr>
              <a:t>S.sales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Sales S</a:t>
            </a:r>
            <a:endParaRPr lang="en-US" sz="2400" dirty="0">
              <a:latin typeface="+mn-lt"/>
            </a:endParaRPr>
          </a:p>
          <a:p>
            <a:r>
              <a:rPr lang="en-US" sz="2400" b="1" dirty="0" smtClean="0">
                <a:latin typeface="+mn-lt"/>
              </a:rPr>
              <a:t>WHERE </a:t>
            </a:r>
            <a:r>
              <a:rPr lang="en-US" sz="2400" dirty="0" err="1" smtClean="0">
                <a:latin typeface="+mn-lt"/>
              </a:rPr>
              <a:t>S.yearOd</a:t>
            </a:r>
            <a:r>
              <a:rPr lang="en-US" sz="2400" dirty="0" smtClean="0">
                <a:latin typeface="+mn-lt"/>
              </a:rPr>
              <a:t>=1997</a:t>
            </a:r>
            <a:endParaRPr lang="en-US" sz="2400" dirty="0"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800" y="2286000"/>
            <a:ext cx="3886200" cy="1197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Sum(</a:t>
            </a:r>
            <a:r>
              <a:rPr lang="en-US" sz="2400" dirty="0" err="1" smtClean="0">
                <a:latin typeface="+mn-lt"/>
              </a:rPr>
              <a:t>S.sales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Sales S</a:t>
            </a:r>
            <a:endParaRPr lang="en-US" sz="2400" dirty="0">
              <a:latin typeface="+mn-lt"/>
            </a:endParaRPr>
          </a:p>
          <a:p>
            <a:r>
              <a:rPr lang="en-US" sz="2400" b="1" dirty="0" smtClean="0">
                <a:latin typeface="+mn-lt"/>
              </a:rPr>
              <a:t>WHERE </a:t>
            </a:r>
            <a:r>
              <a:rPr lang="en-US" sz="2400" dirty="0" err="1" smtClean="0">
                <a:latin typeface="+mn-lt"/>
              </a:rPr>
              <a:t>S.region</a:t>
            </a:r>
            <a:r>
              <a:rPr lang="en-US" sz="2400" dirty="0" smtClean="0">
                <a:latin typeface="+mn-lt"/>
              </a:rPr>
              <a:t>=‘Canada’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Multi-Dimensional Clustering (MDC)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1148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DB2 v8 and above.</a:t>
            </a:r>
            <a:endParaRPr lang="en-US" baseline="0" dirty="0" smtClean="0">
              <a:latin typeface="CMTT9"/>
            </a:endParaRPr>
          </a:p>
          <a:p>
            <a:r>
              <a:rPr lang="en-US" dirty="0" smtClean="0"/>
              <a:t>Physical layout mimics a multi-dimensional cube</a:t>
            </a:r>
          </a:p>
          <a:p>
            <a:r>
              <a:rPr lang="en-US" dirty="0" smtClean="0"/>
              <a:t>Associates a physical region called blocks for each unique combination of dimension attribute values. </a:t>
            </a:r>
          </a:p>
          <a:p>
            <a:r>
              <a:rPr lang="en-US" dirty="0" smtClean="0"/>
              <a:t>These blocks are the units of addressability for our clusters. </a:t>
            </a:r>
          </a:p>
          <a:p>
            <a:r>
              <a:rPr lang="en-US" dirty="0" smtClean="0"/>
              <a:t>A block index that addresses these blocks.</a:t>
            </a:r>
            <a:endParaRPr lang="en-US" baseline="0" dirty="0" smtClean="0">
              <a:latin typeface="CMTT9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1120-7108-4080-95B6-949B0E5B78D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762000"/>
            <a:ext cx="436240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48200" y="4191000"/>
            <a:ext cx="4267200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baseline="0" dirty="0" smtClean="0">
                <a:latin typeface="CMTT9"/>
              </a:rPr>
              <a:t>CREATE TABLE </a:t>
            </a:r>
            <a:r>
              <a:rPr lang="en-US" baseline="0" dirty="0" smtClean="0">
                <a:latin typeface="CMTT9"/>
              </a:rPr>
              <a:t>Sales(</a:t>
            </a:r>
            <a:r>
              <a:rPr lang="en-US" dirty="0" smtClean="0">
                <a:latin typeface="CMTT9"/>
              </a:rPr>
              <a:t> </a:t>
            </a:r>
          </a:p>
          <a:p>
            <a:r>
              <a:rPr lang="en-US" baseline="0" dirty="0" err="1" smtClean="0">
                <a:latin typeface="CMTT9"/>
              </a:rPr>
              <a:t>int</a:t>
            </a:r>
            <a:r>
              <a:rPr lang="en-US" baseline="0" dirty="0" smtClean="0">
                <a:latin typeface="CMTT9"/>
              </a:rPr>
              <a:t> </a:t>
            </a:r>
            <a:r>
              <a:rPr lang="en-US" baseline="0" dirty="0" err="1" smtClean="0">
                <a:latin typeface="CMTT9"/>
              </a:rPr>
              <a:t>storeId</a:t>
            </a:r>
            <a:r>
              <a:rPr lang="en-US" baseline="0" dirty="0" smtClean="0">
                <a:latin typeface="CMTT9"/>
              </a:rPr>
              <a:t>,</a:t>
            </a:r>
            <a:r>
              <a:rPr lang="en-US" dirty="0" smtClean="0">
                <a:latin typeface="CMTT9"/>
              </a:rPr>
              <a:t> </a:t>
            </a:r>
            <a:r>
              <a:rPr lang="en-US" baseline="0" dirty="0" smtClean="0">
                <a:latin typeface="CMTT9"/>
              </a:rPr>
              <a:t>date </a:t>
            </a:r>
            <a:r>
              <a:rPr lang="en-US" baseline="0" dirty="0" err="1" smtClean="0">
                <a:latin typeface="CMTT9"/>
              </a:rPr>
              <a:t>orderDate</a:t>
            </a:r>
            <a:r>
              <a:rPr lang="en-US" baseline="0" dirty="0" smtClean="0">
                <a:latin typeface="CMTT9"/>
              </a:rPr>
              <a:t>,</a:t>
            </a:r>
            <a:r>
              <a:rPr lang="en-US" dirty="0" smtClean="0">
                <a:latin typeface="CMTT9"/>
              </a:rPr>
              <a:t> </a:t>
            </a:r>
            <a:r>
              <a:rPr lang="en-US" baseline="0" dirty="0" err="1" smtClean="0">
                <a:latin typeface="CMTT9"/>
              </a:rPr>
              <a:t>int</a:t>
            </a:r>
            <a:r>
              <a:rPr lang="en-US" baseline="0" dirty="0" smtClean="0">
                <a:latin typeface="CMTT9"/>
              </a:rPr>
              <a:t> region,</a:t>
            </a:r>
            <a:r>
              <a:rPr lang="en-US" dirty="0" smtClean="0">
                <a:latin typeface="CMTT9"/>
              </a:rPr>
              <a:t> </a:t>
            </a:r>
            <a:r>
              <a:rPr lang="en-US" baseline="0" dirty="0" err="1" smtClean="0">
                <a:latin typeface="CMTT9"/>
              </a:rPr>
              <a:t>int</a:t>
            </a:r>
            <a:r>
              <a:rPr lang="en-US" baseline="0" dirty="0" smtClean="0">
                <a:latin typeface="CMTT9"/>
              </a:rPr>
              <a:t> </a:t>
            </a:r>
            <a:r>
              <a:rPr lang="en-US" baseline="0" dirty="0" err="1" smtClean="0">
                <a:latin typeface="CMTT9"/>
              </a:rPr>
              <a:t>itemId</a:t>
            </a:r>
            <a:r>
              <a:rPr lang="en-US" baseline="0" dirty="0" smtClean="0">
                <a:latin typeface="CMTT9"/>
              </a:rPr>
              <a:t>,</a:t>
            </a:r>
            <a:r>
              <a:rPr lang="en-US" dirty="0" smtClean="0">
                <a:latin typeface="CMTT9"/>
              </a:rPr>
              <a:t> </a:t>
            </a:r>
            <a:r>
              <a:rPr lang="en-US" baseline="0" dirty="0" smtClean="0">
                <a:latin typeface="CMTT9"/>
              </a:rPr>
              <a:t>float price</a:t>
            </a:r>
            <a:r>
              <a:rPr lang="en-US" dirty="0" smtClean="0">
                <a:latin typeface="CMTT9"/>
              </a:rPr>
              <a:t>, </a:t>
            </a:r>
            <a:r>
              <a:rPr lang="en-US" baseline="0" dirty="0" err="1" smtClean="0">
                <a:latin typeface="CMTT9"/>
              </a:rPr>
              <a:t>int</a:t>
            </a:r>
            <a:r>
              <a:rPr lang="en-US" baseline="0" dirty="0" smtClean="0">
                <a:latin typeface="CMTT9"/>
              </a:rPr>
              <a:t> </a:t>
            </a:r>
            <a:r>
              <a:rPr lang="en-US" baseline="0" dirty="0" err="1" smtClean="0">
                <a:latin typeface="CMTT9"/>
              </a:rPr>
              <a:t>yearOd</a:t>
            </a:r>
            <a:r>
              <a:rPr lang="en-US" baseline="0" dirty="0" smtClean="0">
                <a:latin typeface="CMTT9"/>
              </a:rPr>
              <a:t> generated always as year(</a:t>
            </a:r>
            <a:r>
              <a:rPr lang="en-US" baseline="0" dirty="0" err="1" smtClean="0">
                <a:latin typeface="CMTT9"/>
              </a:rPr>
              <a:t>orderDate</a:t>
            </a:r>
            <a:r>
              <a:rPr lang="en-US" baseline="0" dirty="0" smtClean="0">
                <a:latin typeface="CMTT9"/>
              </a:rPr>
              <a:t>))</a:t>
            </a:r>
            <a:r>
              <a:rPr lang="en-US" dirty="0" smtClean="0">
                <a:latin typeface="CMTT9"/>
              </a:rPr>
              <a:t> </a:t>
            </a:r>
            <a:r>
              <a:rPr lang="en-US" b="1" baseline="0" dirty="0" smtClean="0">
                <a:latin typeface="CMTT9"/>
              </a:rPr>
              <a:t>ORGANIZE BY DIMENSIONS </a:t>
            </a:r>
          </a:p>
          <a:p>
            <a:r>
              <a:rPr lang="en-US" baseline="0" dirty="0" smtClean="0">
                <a:latin typeface="CMTT9"/>
              </a:rPr>
              <a:t>(region, </a:t>
            </a:r>
            <a:r>
              <a:rPr lang="en-US" baseline="0" dirty="0" err="1" smtClean="0">
                <a:latin typeface="CMTT9"/>
              </a:rPr>
              <a:t>yearOd</a:t>
            </a:r>
            <a:r>
              <a:rPr lang="en-US" baseline="0" dirty="0" smtClean="0">
                <a:latin typeface="CMTT9"/>
              </a:rPr>
              <a:t>, </a:t>
            </a:r>
            <a:r>
              <a:rPr lang="en-US" baseline="0" dirty="0" err="1" smtClean="0">
                <a:latin typeface="CMTT9"/>
              </a:rPr>
              <a:t>itemId</a:t>
            </a:r>
            <a:r>
              <a:rPr lang="en-US" baseline="0" dirty="0" smtClean="0">
                <a:latin typeface="CMTT9"/>
              </a:rPr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6096000"/>
            <a:ext cx="838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See </a:t>
            </a:r>
            <a:r>
              <a:rPr lang="en-US" sz="1400" i="1" dirty="0" smtClean="0"/>
              <a:t>Multi-Dimensional Clustering: A New Data Layout Scheme</a:t>
            </a:r>
            <a:r>
              <a:rPr lang="en-US" sz="1400" dirty="0" smtClean="0"/>
              <a:t> in DB2. SIGMOD 2003: 637-641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MDC Storage Layout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1219200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Conventional</a:t>
            </a:r>
          </a:p>
          <a:p>
            <a:r>
              <a:rPr lang="en-US" dirty="0" smtClean="0"/>
              <a:t>Heap File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1752600" y="1066800"/>
            <a:ext cx="7086600" cy="990600"/>
            <a:chOff x="1143000" y="1066800"/>
            <a:chExt cx="7086600" cy="990600"/>
          </a:xfrm>
        </p:grpSpPr>
        <p:sp>
          <p:nvSpPr>
            <p:cNvPr id="9" name="Rectangle 8"/>
            <p:cNvSpPr/>
            <p:nvPr/>
          </p:nvSpPr>
          <p:spPr>
            <a:xfrm>
              <a:off x="1143000" y="1066800"/>
              <a:ext cx="70866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438400" y="1143000"/>
              <a:ext cx="1066800" cy="838200"/>
              <a:chOff x="1524000" y="3886200"/>
              <a:chExt cx="1066800" cy="8382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3581400" y="1143000"/>
              <a:ext cx="1066800" cy="838200"/>
              <a:chOff x="1524000" y="3886200"/>
              <a:chExt cx="1066800" cy="8382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724400" y="1143000"/>
              <a:ext cx="1066800" cy="838200"/>
              <a:chOff x="1524000" y="3886200"/>
              <a:chExt cx="1066800" cy="83820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867400" y="1143000"/>
              <a:ext cx="1066800" cy="838200"/>
              <a:chOff x="1524000" y="3886200"/>
              <a:chExt cx="1066800" cy="838200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010400" y="1143000"/>
              <a:ext cx="1066800" cy="838200"/>
              <a:chOff x="1524000" y="3886200"/>
              <a:chExt cx="1066800" cy="838200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1295400" y="1143000"/>
              <a:ext cx="1066800" cy="838200"/>
              <a:chOff x="914400" y="2590800"/>
              <a:chExt cx="1066800" cy="838200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914400" y="25908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990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1430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2954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4478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6002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752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0" name="Rectangular Callout 59"/>
          <p:cNvSpPr/>
          <p:nvPr/>
        </p:nvSpPr>
        <p:spPr>
          <a:xfrm>
            <a:off x="4953000" y="2209800"/>
            <a:ext cx="3962400" cy="457200"/>
          </a:xfrm>
          <a:prstGeom prst="wedgeRectCallout">
            <a:avLst>
              <a:gd name="adj1" fmla="val -20217"/>
              <a:gd name="adj2" fmla="val -11022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Tuples</a:t>
            </a:r>
            <a:r>
              <a:rPr lang="en-US" dirty="0" smtClean="0">
                <a:solidFill>
                  <a:schemeClr val="tx1"/>
                </a:solidFill>
              </a:rPr>
              <a:t>  and pages sorted by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time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14400" y="2819400"/>
            <a:ext cx="7924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1143000" y="2971800"/>
            <a:ext cx="2362200" cy="990600"/>
            <a:chOff x="609600" y="2362200"/>
            <a:chExt cx="2362200" cy="990600"/>
          </a:xfrm>
        </p:grpSpPr>
        <p:sp>
          <p:nvSpPr>
            <p:cNvPr id="111" name="Rectangle 110"/>
            <p:cNvSpPr/>
            <p:nvPr/>
          </p:nvSpPr>
          <p:spPr>
            <a:xfrm>
              <a:off x="609600" y="2362200"/>
              <a:ext cx="2362200" cy="990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50"/>
            <p:cNvGrpSpPr/>
            <p:nvPr/>
          </p:nvGrpSpPr>
          <p:grpSpPr>
            <a:xfrm>
              <a:off x="685800" y="2438400"/>
              <a:ext cx="1066800" cy="838200"/>
              <a:chOff x="914400" y="2590800"/>
              <a:chExt cx="1066800" cy="838200"/>
            </a:xfrm>
          </p:grpSpPr>
          <p:sp>
            <p:nvSpPr>
              <p:cNvPr id="69" name="Rounded Rectangle 68"/>
              <p:cNvSpPr/>
              <p:nvPr/>
            </p:nvSpPr>
            <p:spPr>
              <a:xfrm>
                <a:off x="914400" y="25908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990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1430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2954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4478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6002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752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10"/>
            <p:cNvGrpSpPr/>
            <p:nvPr/>
          </p:nvGrpSpPr>
          <p:grpSpPr>
            <a:xfrm>
              <a:off x="1828800" y="2438400"/>
              <a:ext cx="1066800" cy="838200"/>
              <a:chOff x="1524000" y="3886200"/>
              <a:chExt cx="1066800" cy="838200"/>
            </a:xfrm>
          </p:grpSpPr>
          <p:sp>
            <p:nvSpPr>
              <p:cNvPr id="104" name="Rounded Rectangle 103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3733800" y="2971800"/>
            <a:ext cx="2362200" cy="990600"/>
            <a:chOff x="609600" y="2362200"/>
            <a:chExt cx="2362200" cy="990600"/>
          </a:xfrm>
        </p:grpSpPr>
        <p:sp>
          <p:nvSpPr>
            <p:cNvPr id="114" name="Rectangle 113"/>
            <p:cNvSpPr/>
            <p:nvPr/>
          </p:nvSpPr>
          <p:spPr>
            <a:xfrm>
              <a:off x="609600" y="2362200"/>
              <a:ext cx="2362200" cy="990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50"/>
            <p:cNvGrpSpPr/>
            <p:nvPr/>
          </p:nvGrpSpPr>
          <p:grpSpPr>
            <a:xfrm>
              <a:off x="685800" y="2438400"/>
              <a:ext cx="1066800" cy="838200"/>
              <a:chOff x="914400" y="2590800"/>
              <a:chExt cx="1066800" cy="838200"/>
            </a:xfrm>
          </p:grpSpPr>
          <p:sp>
            <p:nvSpPr>
              <p:cNvPr id="124" name="Rounded Rectangle 123"/>
              <p:cNvSpPr/>
              <p:nvPr/>
            </p:nvSpPr>
            <p:spPr>
              <a:xfrm>
                <a:off x="914400" y="25908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90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11430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12954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4478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6002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752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0"/>
            <p:cNvGrpSpPr/>
            <p:nvPr/>
          </p:nvGrpSpPr>
          <p:grpSpPr>
            <a:xfrm>
              <a:off x="1828800" y="2438400"/>
              <a:ext cx="1066800" cy="838200"/>
              <a:chOff x="1524000" y="3886200"/>
              <a:chExt cx="1066800" cy="838200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6324600" y="2971800"/>
            <a:ext cx="2362200" cy="990600"/>
            <a:chOff x="609600" y="2362200"/>
            <a:chExt cx="2362200" cy="990600"/>
          </a:xfrm>
        </p:grpSpPr>
        <p:sp>
          <p:nvSpPr>
            <p:cNvPr id="132" name="Rectangle 131"/>
            <p:cNvSpPr/>
            <p:nvPr/>
          </p:nvSpPr>
          <p:spPr>
            <a:xfrm>
              <a:off x="609600" y="2362200"/>
              <a:ext cx="2362200" cy="990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50"/>
            <p:cNvGrpSpPr/>
            <p:nvPr/>
          </p:nvGrpSpPr>
          <p:grpSpPr>
            <a:xfrm>
              <a:off x="685800" y="2438400"/>
              <a:ext cx="1066800" cy="838200"/>
              <a:chOff x="914400" y="2590800"/>
              <a:chExt cx="1066800" cy="838200"/>
            </a:xfrm>
          </p:grpSpPr>
          <p:sp>
            <p:nvSpPr>
              <p:cNvPr id="142" name="Rounded Rectangle 141"/>
              <p:cNvSpPr/>
              <p:nvPr/>
            </p:nvSpPr>
            <p:spPr>
              <a:xfrm>
                <a:off x="914400" y="25908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990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1430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2954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4478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6002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752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0"/>
            <p:cNvGrpSpPr/>
            <p:nvPr/>
          </p:nvGrpSpPr>
          <p:grpSpPr>
            <a:xfrm>
              <a:off x="1828800" y="2438400"/>
              <a:ext cx="1066800" cy="838200"/>
              <a:chOff x="1524000" y="3886200"/>
              <a:chExt cx="1066800" cy="838200"/>
            </a:xfrm>
          </p:grpSpPr>
          <p:sp>
            <p:nvSpPr>
              <p:cNvPr id="135" name="Rounded Rectangle 134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9" name="Rectangular Callout 148"/>
          <p:cNvSpPr/>
          <p:nvPr/>
        </p:nvSpPr>
        <p:spPr>
          <a:xfrm>
            <a:off x="914400" y="4495800"/>
            <a:ext cx="5181600" cy="1676400"/>
          </a:xfrm>
          <a:prstGeom prst="wedgeRectCallout">
            <a:avLst>
              <a:gd name="adj1" fmla="val -21089"/>
              <a:gd name="adj2" fmla="val -7634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Pages grouped into blocks by multi-dimensional values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Blocks sorted by multi-dimensional values.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228600" y="243840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MDC Storage Layout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Dimension </a:t>
            </a:r>
            <a:r>
              <a:rPr lang="en-US" dirty="0" smtClean="0"/>
              <a:t>B</a:t>
            </a:r>
            <a:r>
              <a:rPr lang="en-US" dirty="0" smtClean="0"/>
              <a:t>lock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48006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Regular B-tree indexes except that data entries contain &lt;</a:t>
            </a:r>
            <a:r>
              <a:rPr lang="en-US" dirty="0" err="1" smtClean="0"/>
              <a:t>key,bid</a:t>
            </a:r>
            <a:r>
              <a:rPr lang="en-US" dirty="0" smtClean="0"/>
              <a:t> list&gt;</a:t>
            </a:r>
          </a:p>
          <a:p>
            <a:r>
              <a:rPr lang="en-US" dirty="0" smtClean="0"/>
              <a:t>One index for each dimension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3200400"/>
            <a:ext cx="7924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43000" y="3352800"/>
            <a:ext cx="2362200" cy="990600"/>
            <a:chOff x="609600" y="2362200"/>
            <a:chExt cx="2362200" cy="990600"/>
          </a:xfrm>
        </p:grpSpPr>
        <p:sp>
          <p:nvSpPr>
            <p:cNvPr id="10" name="Rectangle 9"/>
            <p:cNvSpPr/>
            <p:nvPr/>
          </p:nvSpPr>
          <p:spPr>
            <a:xfrm>
              <a:off x="609600" y="2362200"/>
              <a:ext cx="2362200" cy="990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50"/>
            <p:cNvGrpSpPr/>
            <p:nvPr/>
          </p:nvGrpSpPr>
          <p:grpSpPr>
            <a:xfrm>
              <a:off x="685800" y="2438400"/>
              <a:ext cx="1066800" cy="838200"/>
              <a:chOff x="914400" y="2590800"/>
              <a:chExt cx="1066800" cy="838200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914400" y="25908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90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430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954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4478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002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52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0"/>
            <p:cNvGrpSpPr/>
            <p:nvPr/>
          </p:nvGrpSpPr>
          <p:grpSpPr>
            <a:xfrm>
              <a:off x="1828800" y="2438400"/>
              <a:ext cx="1066800" cy="838200"/>
              <a:chOff x="1524000" y="3886200"/>
              <a:chExt cx="1066800" cy="8382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3733800" y="3352800"/>
            <a:ext cx="2362200" cy="990600"/>
            <a:chOff x="609600" y="2362200"/>
            <a:chExt cx="2362200" cy="990600"/>
          </a:xfrm>
        </p:grpSpPr>
        <p:sp>
          <p:nvSpPr>
            <p:cNvPr id="28" name="Rectangle 27"/>
            <p:cNvSpPr/>
            <p:nvPr/>
          </p:nvSpPr>
          <p:spPr>
            <a:xfrm>
              <a:off x="609600" y="2362200"/>
              <a:ext cx="2362200" cy="990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50"/>
            <p:cNvGrpSpPr/>
            <p:nvPr/>
          </p:nvGrpSpPr>
          <p:grpSpPr>
            <a:xfrm>
              <a:off x="685800" y="2438400"/>
              <a:ext cx="1066800" cy="838200"/>
              <a:chOff x="914400" y="2590800"/>
              <a:chExt cx="1066800" cy="838200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914400" y="25908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990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430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2954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4478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6002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752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10"/>
            <p:cNvGrpSpPr/>
            <p:nvPr/>
          </p:nvGrpSpPr>
          <p:grpSpPr>
            <a:xfrm>
              <a:off x="1828800" y="2438400"/>
              <a:ext cx="1066800" cy="838200"/>
              <a:chOff x="1524000" y="3886200"/>
              <a:chExt cx="1066800" cy="8382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324600" y="3352800"/>
            <a:ext cx="2362200" cy="990600"/>
            <a:chOff x="609600" y="2362200"/>
            <a:chExt cx="2362200" cy="990600"/>
          </a:xfrm>
        </p:grpSpPr>
        <p:sp>
          <p:nvSpPr>
            <p:cNvPr id="46" name="Rectangle 45"/>
            <p:cNvSpPr/>
            <p:nvPr/>
          </p:nvSpPr>
          <p:spPr>
            <a:xfrm>
              <a:off x="609600" y="2362200"/>
              <a:ext cx="2362200" cy="9906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50"/>
            <p:cNvGrpSpPr/>
            <p:nvPr/>
          </p:nvGrpSpPr>
          <p:grpSpPr>
            <a:xfrm>
              <a:off x="685800" y="2438400"/>
              <a:ext cx="1066800" cy="838200"/>
              <a:chOff x="914400" y="2590800"/>
              <a:chExt cx="1066800" cy="838200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914400" y="25908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990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1430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2954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4478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6002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752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10"/>
            <p:cNvGrpSpPr/>
            <p:nvPr/>
          </p:nvGrpSpPr>
          <p:grpSpPr>
            <a:xfrm>
              <a:off x="1828800" y="2438400"/>
              <a:ext cx="1066800" cy="838200"/>
              <a:chOff x="1524000" y="3886200"/>
              <a:chExt cx="1066800" cy="83820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>
            <a:off x="6477000" y="266700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MDC Storage Layout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44286"/>
            <a:ext cx="5257800" cy="183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6" name="Curved Connector 65"/>
          <p:cNvCxnSpPr>
            <a:endCxn id="28" idx="0"/>
          </p:cNvCxnSpPr>
          <p:nvPr/>
        </p:nvCxnSpPr>
        <p:spPr>
          <a:xfrm rot="16200000" flipH="1">
            <a:off x="4057650" y="2495550"/>
            <a:ext cx="1295400" cy="419100"/>
          </a:xfrm>
          <a:prstGeom prst="curved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486400" y="4724400"/>
            <a:ext cx="3429000" cy="1197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Sum(</a:t>
            </a:r>
            <a:r>
              <a:rPr lang="en-US" sz="2400" dirty="0" err="1" smtClean="0">
                <a:latin typeface="+mn-lt"/>
              </a:rPr>
              <a:t>S.sales</a:t>
            </a:r>
            <a:r>
              <a:rPr lang="en-US" sz="2400" dirty="0" smtClean="0">
                <a:latin typeface="+mn-lt"/>
              </a:rPr>
              <a:t>)</a:t>
            </a:r>
            <a:endParaRPr lang="en-US" sz="24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Sales S</a:t>
            </a:r>
            <a:endParaRPr lang="en-US" sz="2400" dirty="0">
              <a:latin typeface="+mn-lt"/>
            </a:endParaRPr>
          </a:p>
          <a:p>
            <a:r>
              <a:rPr lang="en-US" sz="2400" b="1" dirty="0" smtClean="0">
                <a:latin typeface="+mn-lt"/>
              </a:rPr>
              <a:t>WHERE </a:t>
            </a:r>
            <a:r>
              <a:rPr lang="en-US" sz="2400" dirty="0" err="1" smtClean="0">
                <a:latin typeface="+mn-lt"/>
              </a:rPr>
              <a:t>S.region</a:t>
            </a:r>
            <a:r>
              <a:rPr lang="en-US" sz="2400" dirty="0" smtClean="0">
                <a:latin typeface="+mn-lt"/>
              </a:rPr>
              <a:t>=‘Canada’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th</a:t>
            </a:r>
            <a:r>
              <a:rPr lang="en-US" dirty="0" smtClean="0"/>
              <a:t>e MDC dimensions</a:t>
            </a:r>
            <a:endParaRPr lang="en-US" dirty="0" smtClean="0"/>
          </a:p>
          <a:p>
            <a:r>
              <a:rPr lang="en-US" dirty="0" smtClean="0"/>
              <a:t>Overhead in maintaining the additional level of indirection</a:t>
            </a:r>
            <a:endParaRPr lang="en-US" dirty="0" smtClean="0"/>
          </a:p>
          <a:p>
            <a:r>
              <a:rPr lang="en-US" dirty="0" smtClean="0"/>
              <a:t>Maintaining the clustering with updates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1/24/2011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1120-7108-4080-95B6-949B0E5B78D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624 Spring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624 Spring 2011</Template>
  <TotalTime>268</TotalTime>
  <Words>599</Words>
  <Application>Microsoft Office PowerPoint</Application>
  <PresentationFormat>On-screen Show (4:3)</PresentationFormat>
  <Paragraphs>136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ICS 624 Spring 2011</vt:lpstr>
      <vt:lpstr>ICS 624 Spring 2011 Multi-Dimensional Clustering</vt:lpstr>
      <vt:lpstr>Clustered vs Unclustered Index</vt:lpstr>
      <vt:lpstr>Accessing Data on Disk</vt:lpstr>
      <vt:lpstr>Example: Barracuda 1TB HDD (ST31000528AS) </vt:lpstr>
      <vt:lpstr>Motivating Examples</vt:lpstr>
      <vt:lpstr>Multi-Dimensional Clustering (MDC)</vt:lpstr>
      <vt:lpstr>MDC Storage Layout</vt:lpstr>
      <vt:lpstr>Dimension Block Index</vt:lpstr>
      <vt:lpstr>Issues &amp;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624 Spring 2011 Title</dc:title>
  <dc:creator>Lipyeow Lim</dc:creator>
  <cp:lastModifiedBy>Lipyeow Lim</cp:lastModifiedBy>
  <cp:revision>8</cp:revision>
  <dcterms:created xsi:type="dcterms:W3CDTF">2011-01-24T20:14:53Z</dcterms:created>
  <dcterms:modified xsi:type="dcterms:W3CDTF">2011-01-25T00:43:07Z</dcterms:modified>
</cp:coreProperties>
</file>