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46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3/16/2011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3/16/2011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3/16/2011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3/16/2011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3/16/2011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3/16/2011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3/16/2011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3/16/2011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ICS </a:t>
            </a:r>
            <a:r>
              <a:rPr lang="en-US" sz="3200" dirty="0" smtClean="0"/>
              <a:t>624 Spring 2011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Graph Data &amp; RDF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3/16/2011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Linking the 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2"/>
          <p:cNvSpPr/>
          <p:nvPr/>
        </p:nvSpPr>
        <p:spPr>
          <a:xfrm>
            <a:off x="1298520" y="1332000"/>
            <a:ext cx="7268760" cy="1785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&lt;http://dbpedia.org/resource/Amsterdam&gt;</a:t>
            </a:r>
            <a:b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</a:b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owl:sameAs &lt;http://rdf.freebase.com/ns/...&gt; 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owl:sameAs &lt;http://sws.geonames.org/2759793&gt; 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...</a:t>
            </a:r>
          </a:p>
        </p:txBody>
      </p:sp>
      <p:sp>
        <p:nvSpPr>
          <p:cNvPr id="8" name="Rectangle 3"/>
          <p:cNvSpPr/>
          <p:nvPr/>
        </p:nvSpPr>
        <p:spPr>
          <a:xfrm>
            <a:off x="609600" y="3810000"/>
            <a:ext cx="8229600" cy="2438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&lt;http://sws.geonames.org/2759793&gt;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owl:sameAs &lt;http://dbpedia.org/resource/Amsterdam&gt;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wgs84_pos:lat </a:t>
            </a:r>
            <a:r>
              <a:rPr lang="x-none" sz="20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"</a:t>
            </a: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52.3666667</a:t>
            </a:r>
            <a:r>
              <a:rPr lang="x-none" sz="20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"</a:t>
            </a: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wgs84_pos:long </a:t>
            </a:r>
            <a:r>
              <a:rPr lang="x-none" sz="20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"</a:t>
            </a: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4.8833333</a:t>
            </a:r>
            <a:r>
              <a:rPr lang="x-none" sz="20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"</a:t>
            </a: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geo:inCountry &lt;http://www.geonames.org/countries/#NL&gt; 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9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...</a:t>
            </a:r>
          </a:p>
        </p:txBody>
      </p:sp>
      <p:sp>
        <p:nvSpPr>
          <p:cNvPr id="20" name="Arc 19"/>
          <p:cNvSpPr/>
          <p:nvPr/>
        </p:nvSpPr>
        <p:spPr>
          <a:xfrm>
            <a:off x="4191000" y="1676400"/>
            <a:ext cx="2971800" cy="2362200"/>
          </a:xfrm>
          <a:prstGeom prst="arc">
            <a:avLst>
              <a:gd name="adj1" fmla="val 19905638"/>
              <a:gd name="adj2" fmla="val 5860296"/>
            </a:avLst>
          </a:prstGeom>
          <a:ln w="254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flipH="1">
            <a:off x="228600" y="1524000"/>
            <a:ext cx="1905000" cy="2819400"/>
          </a:xfrm>
          <a:prstGeom prst="arc">
            <a:avLst>
              <a:gd name="adj1" fmla="val 15901685"/>
              <a:gd name="adj2" fmla="val 4791334"/>
            </a:avLst>
          </a:prstGeom>
          <a:ln w="25400">
            <a:solidFill>
              <a:schemeClr val="accent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Resource Description Framework (RDF)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81000" y="1295400"/>
            <a:ext cx="3033410" cy="46592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657600" y="1219200"/>
          <a:ext cx="52578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618"/>
                <a:gridCol w="876300"/>
                <a:gridCol w="1328509"/>
                <a:gridCol w="1092573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Author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Publisher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Isbn0-00-651409-X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Id_xyz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glass palace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Id_qpr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657600" y="2590800"/>
          <a:ext cx="51816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524000"/>
                <a:gridCol w="2819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Homepage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Id_xyz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Ghosh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Amitav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http://www.amitavghosh.com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733801" y="3886200"/>
          <a:ext cx="4343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599"/>
                <a:gridCol w="2209800"/>
                <a:gridCol w="11430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Publisher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Id_qpr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Ghosh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Amitav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London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RDF Graph Data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80300" y="1600200"/>
            <a:ext cx="7701700" cy="475793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ounded Rectangular Callout 7"/>
          <p:cNvSpPr/>
          <p:nvPr/>
        </p:nvSpPr>
        <p:spPr>
          <a:xfrm>
            <a:off x="457200" y="4495800"/>
            <a:ext cx="1676400" cy="685800"/>
          </a:xfrm>
          <a:prstGeom prst="wedgeRoundRectCallout">
            <a:avLst>
              <a:gd name="adj1" fmla="val 9674"/>
              <a:gd name="adj2" fmla="val -13094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Nodes can be literals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362200" y="4038600"/>
            <a:ext cx="2057400" cy="762000"/>
          </a:xfrm>
          <a:prstGeom prst="wedgeRoundRectCallout">
            <a:avLst>
              <a:gd name="adj1" fmla="val 41817"/>
              <a:gd name="adj2" fmla="val -9717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Nodes can also represent an entity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6781800" y="3886200"/>
            <a:ext cx="2057400" cy="990600"/>
          </a:xfrm>
          <a:prstGeom prst="wedgeRoundRectCallout">
            <a:avLst>
              <a:gd name="adj1" fmla="val -36143"/>
              <a:gd name="adj2" fmla="val -6766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Edges represent relationships or properties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More formally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RDF graph </a:t>
            </a:r>
            <a:r>
              <a:rPr lang="en-US" dirty="0" smtClean="0"/>
              <a:t>consists of a set of RDF triples</a:t>
            </a:r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RDF triple </a:t>
            </a:r>
            <a:r>
              <a:rPr lang="en-US" dirty="0" smtClean="0"/>
              <a:t>(</a:t>
            </a:r>
            <a:r>
              <a:rPr lang="en-US" dirty="0" err="1" smtClean="0"/>
              <a:t>s,p,o</a:t>
            </a:r>
            <a:r>
              <a:rPr lang="en-US" dirty="0" smtClean="0"/>
              <a:t>)</a:t>
            </a:r>
          </a:p>
          <a:p>
            <a:pPr lvl="1"/>
            <a:r>
              <a:rPr lang="x-none" smtClean="0">
                <a:latin typeface="Arial" pitchFamily="18"/>
              </a:rPr>
              <a:t>“s”, “p” are URI-s, ie, resources on the Web;</a:t>
            </a:r>
            <a:endParaRPr lang="en-US" dirty="0" smtClean="0">
              <a:latin typeface="Arial" pitchFamily="18"/>
            </a:endParaRPr>
          </a:p>
          <a:p>
            <a:pPr lvl="1"/>
            <a:r>
              <a:rPr lang="x-none" smtClean="0">
                <a:latin typeface="Arial" pitchFamily="18"/>
              </a:rPr>
              <a:t>“o” is a URI or a literal</a:t>
            </a:r>
          </a:p>
          <a:p>
            <a:pPr lvl="1"/>
            <a:r>
              <a:rPr lang="en-US" dirty="0" smtClean="0"/>
              <a:t> “s”, “p”, and “o” stand for “subject”, “property” (aka “predicate”), and “object”</a:t>
            </a:r>
          </a:p>
          <a:p>
            <a:pPr lvl="1"/>
            <a:r>
              <a:rPr lang="en-US" dirty="0" smtClean="0"/>
              <a:t>here is the complete triple: (&lt;http://...</a:t>
            </a:r>
            <a:r>
              <a:rPr lang="en-US" dirty="0" err="1" smtClean="0"/>
              <a:t>isbn</a:t>
            </a:r>
            <a:r>
              <a:rPr lang="en-US" dirty="0" smtClean="0"/>
              <a:t>...6682&gt;, &lt;http://..//original&gt;, &lt;http://...</a:t>
            </a:r>
            <a:r>
              <a:rPr lang="en-US" dirty="0" err="1" smtClean="0"/>
              <a:t>isbn</a:t>
            </a:r>
            <a:r>
              <a:rPr lang="en-US" dirty="0" smtClean="0"/>
              <a:t>...409X&gt;)</a:t>
            </a:r>
          </a:p>
          <a:p>
            <a:r>
              <a:rPr lang="en-US" dirty="0" smtClean="0"/>
              <a:t>RDF is a general model for such triples</a:t>
            </a:r>
          </a:p>
          <a:p>
            <a:r>
              <a:rPr lang="en-US" dirty="0" smtClean="0"/>
              <a:t>RDF can be serialized to machine readable formats:</a:t>
            </a:r>
          </a:p>
          <a:p>
            <a:pPr lvl="1"/>
            <a:r>
              <a:rPr lang="en-US" dirty="0" smtClean="0"/>
              <a:t>RDF/XML, Turtle, N3 etc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RDF/XML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57200" y="1219200"/>
            <a:ext cx="8148240" cy="30333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2"/>
          <p:cNvSpPr/>
          <p:nvPr/>
        </p:nvSpPr>
        <p:spPr>
          <a:xfrm>
            <a:off x="381000" y="4267200"/>
            <a:ext cx="8399520" cy="1371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6E6FF"/>
          </a:solidFill>
          <a:ln>
            <a:noFill/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8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&lt;rdf:Description rdf:about="http://…/isbn/2020386682"&gt;</a:t>
            </a:r>
          </a:p>
          <a:p>
            <a:pPr marL="0" marR="0" lvl="0" indent="0" algn="l" rtl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8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  &lt;f:titre xml:lang="fr"&gt;Le palais des mirroirs&lt;/f:titre&gt;</a:t>
            </a:r>
          </a:p>
          <a:p>
            <a:pPr marL="0" marR="0" lvl="0" indent="0" algn="l" rtl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8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  &lt;f:original rdf:resource="http://…/isbn/000651409X"/&gt;</a:t>
            </a:r>
          </a:p>
          <a:p>
            <a:pPr marL="0" marR="0" lvl="0" indent="0" algn="l" rtl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1800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&lt;/rdf:Description&gt;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Querying RDF using SPARQL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7244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fundamental idea: use graph patterns</a:t>
            </a:r>
          </a:p>
          <a:p>
            <a:r>
              <a:rPr lang="en-US" dirty="0" smtClean="0"/>
              <a:t>the pattern contains unbound symbols</a:t>
            </a:r>
          </a:p>
          <a:p>
            <a:r>
              <a:rPr lang="en-US" dirty="0" smtClean="0"/>
              <a:t>by binding the symbols, </a:t>
            </a:r>
            <a:r>
              <a:rPr lang="en-US" dirty="0" err="1" smtClean="0"/>
              <a:t>subgraphs</a:t>
            </a:r>
            <a:r>
              <a:rPr lang="en-US" dirty="0" smtClean="0"/>
              <a:t> of the RDF graph are selected</a:t>
            </a:r>
          </a:p>
          <a:p>
            <a:r>
              <a:rPr lang="en-US" dirty="0" smtClean="0"/>
              <a:t>if there is such a selection, the query returns bound resources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 Box 2"/>
          <p:cNvSpPr/>
          <p:nvPr/>
        </p:nvSpPr>
        <p:spPr>
          <a:xfrm>
            <a:off x="5410200" y="1295400"/>
            <a:ext cx="3200400" cy="1066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2400" b="1" i="0" u="none" strike="noStrike">
                <a:solidFill>
                  <a:srgbClr val="000000"/>
                </a:solidFill>
                <a:latin typeface="+mn-lt"/>
                <a:ea typeface="msmincho" pitchFamily="2"/>
                <a:cs typeface="msmincho" pitchFamily="2"/>
              </a:rPr>
              <a:t>SELECT </a:t>
            </a:r>
            <a:r>
              <a:rPr lang="x-none" sz="2400" i="0" u="none" strike="noStrike">
                <a:solidFill>
                  <a:srgbClr val="000000"/>
                </a:solidFill>
                <a:latin typeface="+mn-lt"/>
                <a:ea typeface="msmincho" pitchFamily="2"/>
                <a:cs typeface="msmincho" pitchFamily="2"/>
              </a:rPr>
              <a:t>?p ?o</a:t>
            </a:r>
          </a:p>
          <a:p>
            <a:pPr marL="0" marR="0" lvl="0" indent="0" algn="l" rtl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2400" b="1" i="0" u="none" strike="noStrike">
                <a:solidFill>
                  <a:srgbClr val="000000"/>
                </a:solidFill>
                <a:latin typeface="+mn-lt"/>
                <a:ea typeface="msmincho" pitchFamily="2"/>
                <a:cs typeface="msmincho" pitchFamily="2"/>
              </a:rPr>
              <a:t>WHERE </a:t>
            </a:r>
            <a:r>
              <a:rPr lang="x-none" sz="2400" i="0" u="none" strike="noStrike">
                <a:solidFill>
                  <a:srgbClr val="000000"/>
                </a:solidFill>
                <a:latin typeface="+mn-lt"/>
                <a:ea typeface="msmincho" pitchFamily="2"/>
                <a:cs typeface="msmincho" pitchFamily="2"/>
              </a:rPr>
              <a:t>{subject ?p ?o}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4038600" y="4191000"/>
            <a:ext cx="4821336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ounded Rectangular Callout 8"/>
          <p:cNvSpPr/>
          <p:nvPr/>
        </p:nvSpPr>
        <p:spPr>
          <a:xfrm>
            <a:off x="5410200" y="2667000"/>
            <a:ext cx="3276600" cy="1371600"/>
          </a:xfrm>
          <a:prstGeom prst="wedgeRoundRectCallout">
            <a:avLst>
              <a:gd name="adj1" fmla="val 14130"/>
              <a:gd name="adj2" fmla="val -7398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Where-clause defines graph patterns. ?p and ?o denote “unbound” symbols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Example: SPARQL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 Box 2"/>
          <p:cNvSpPr/>
          <p:nvPr/>
        </p:nvSpPr>
        <p:spPr>
          <a:xfrm>
            <a:off x="609600" y="914400"/>
            <a:ext cx="7929720" cy="1447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2400" b="1" i="0" u="none" strike="noStrike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SELECT </a:t>
            </a:r>
            <a:r>
              <a:rPr lang="x-none" sz="2400" i="0" u="none" strike="noStrike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?isbn ?price ?currency </a:t>
            </a:r>
            <a:r>
              <a:rPr lang="en-US" sz="2400" i="0" u="none" strike="noStrike" dirty="0" smtClean="0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  </a:t>
            </a:r>
            <a:r>
              <a:rPr lang="x-none" sz="2400" i="0" u="none" strike="noStrike" smtClean="0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# </a:t>
            </a:r>
            <a:r>
              <a:rPr lang="x-none" sz="2400" i="0" u="none" strike="noStrike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note: not ?x!</a:t>
            </a:r>
          </a:p>
          <a:p>
            <a:pPr marL="0" marR="0" lvl="0" indent="0" algn="l" rtl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sz="2400" b="1" i="0" u="none" strike="noStrike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WHERE </a:t>
            </a:r>
            <a:r>
              <a:rPr lang="x-none" sz="2400" i="0" u="none" strike="noStrike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{?isbn a:price ?x. </a:t>
            </a:r>
            <a:endParaRPr lang="en-US" sz="2400" i="0" u="none" strike="noStrike" dirty="0" smtClean="0">
              <a:solidFill>
                <a:srgbClr val="000000"/>
              </a:solidFill>
              <a:latin typeface="Calibri" pitchFamily="34" charset="0"/>
              <a:ea typeface="msmincho" pitchFamily="2"/>
              <a:cs typeface="msmincho" pitchFamily="2"/>
            </a:endParaRPr>
          </a:p>
          <a:p>
            <a:pPr marL="0" marR="0" lvl="0" indent="0" algn="l" rtl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                </a:t>
            </a:r>
            <a:r>
              <a:rPr lang="x-none" sz="2400" i="0" u="none" strike="noStrike" smtClean="0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?</a:t>
            </a:r>
            <a:r>
              <a:rPr lang="x-none" sz="2400" i="0" u="none" strike="noStrike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x rdf:value ?price. </a:t>
            </a:r>
            <a:endParaRPr lang="en-US" sz="2400" i="0" u="none" strike="noStrike" dirty="0" smtClean="0">
              <a:solidFill>
                <a:srgbClr val="000000"/>
              </a:solidFill>
              <a:latin typeface="Calibri" pitchFamily="34" charset="0"/>
              <a:ea typeface="msmincho" pitchFamily="2"/>
              <a:cs typeface="msmincho" pitchFamily="2"/>
            </a:endParaRPr>
          </a:p>
          <a:p>
            <a:pPr marL="0" marR="0" lvl="0" indent="0" algn="l" rtl="0" hangingPunct="1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en-US" sz="2400" dirty="0" smtClean="0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                </a:t>
            </a:r>
            <a:r>
              <a:rPr lang="x-none" sz="2400" i="0" u="none" strike="noStrike" smtClean="0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?</a:t>
            </a:r>
            <a:r>
              <a:rPr lang="x-none" sz="2400" i="0" u="none" strike="noStrike">
                <a:solidFill>
                  <a:srgbClr val="000000"/>
                </a:solidFill>
                <a:latin typeface="Calibri" pitchFamily="34" charset="0"/>
                <a:ea typeface="msmincho" pitchFamily="2"/>
                <a:cs typeface="msmincho" pitchFamily="2"/>
              </a:rPr>
              <a:t>x p:currency ?currency.}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268680" y="2278441"/>
            <a:ext cx="8570520" cy="3665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Linking Open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Goal: “expose” open datasets in RDF</a:t>
            </a:r>
          </a:p>
          <a:p>
            <a:pPr lvl="1"/>
            <a:r>
              <a:rPr lang="en-US" dirty="0" smtClean="0"/>
              <a:t>Set RDF links among the data items from different datasets</a:t>
            </a:r>
          </a:p>
          <a:p>
            <a:pPr lvl="1"/>
            <a:r>
              <a:rPr lang="en-US" dirty="0" smtClean="0"/>
              <a:t>Set up, if possible, query endpoints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DBpedia</a:t>
            </a:r>
            <a:r>
              <a:rPr lang="en-US" dirty="0" smtClean="0"/>
              <a:t> is a community effort to</a:t>
            </a:r>
          </a:p>
          <a:p>
            <a:pPr lvl="1"/>
            <a:r>
              <a:rPr lang="en-US" dirty="0" smtClean="0"/>
              <a:t>extract structured (“</a:t>
            </a:r>
            <a:r>
              <a:rPr lang="en-US" dirty="0" err="1" smtClean="0"/>
              <a:t>infobox</a:t>
            </a:r>
            <a:r>
              <a:rPr lang="en-US" dirty="0" smtClean="0"/>
              <a:t>”) information from Wikipedia</a:t>
            </a:r>
          </a:p>
          <a:p>
            <a:pPr lvl="1"/>
            <a:r>
              <a:rPr lang="en-US" dirty="0" smtClean="0"/>
              <a:t>provide a query endpoint to the dataset</a:t>
            </a:r>
          </a:p>
          <a:p>
            <a:pPr lvl="1"/>
            <a:r>
              <a:rPr lang="en-US" dirty="0" smtClean="0"/>
              <a:t>interlink the </a:t>
            </a:r>
            <a:r>
              <a:rPr lang="en-US" dirty="0" err="1" smtClean="0"/>
              <a:t>DBpedia</a:t>
            </a:r>
            <a:r>
              <a:rPr lang="en-US" dirty="0" smtClean="0"/>
              <a:t> dataset with other datasets on the Web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err="1" smtClean="0"/>
              <a:t>DBPedia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3/16/2011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2"/>
          <p:cNvSpPr/>
          <p:nvPr/>
        </p:nvSpPr>
        <p:spPr>
          <a:xfrm>
            <a:off x="381000" y="990600"/>
            <a:ext cx="5943600" cy="5257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txBody>
          <a:bodyPr vert="horz" wrap="square" lIns="90000" tIns="45000" rIns="90000" bIns="45000" compatLnSpc="0"/>
          <a:lstStyle/>
          <a:p>
            <a:pPr marL="0" marR="0" lvl="0" indent="0" algn="l" rtl="0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@prefix dbpedia &lt;http://dbpedia.org/resource/&gt;.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@prefix dbterm  &lt;http://dbpedia.org/property/&gt;.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endParaRPr lang="x-none" b="1" i="0" u="none" strike="noStrike">
              <a:solidFill>
                <a:srgbClr val="000000"/>
              </a:solidFill>
              <a:latin typeface="Courier New" pitchFamily="18"/>
              <a:ea typeface="msmincho" pitchFamily="2"/>
              <a:cs typeface="msmincho" pitchFamily="2"/>
            </a:endParaRP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dbpedia:</a:t>
            </a:r>
            <a:r>
              <a:rPr lang="x-none" b="1" i="0" u="none" strike="noStrike">
                <a:solidFill>
                  <a:srgbClr val="FF0000"/>
                </a:solidFill>
                <a:latin typeface="Courier New" pitchFamily="18"/>
                <a:ea typeface="msmincho" pitchFamily="2"/>
                <a:cs typeface="msmincho" pitchFamily="2"/>
              </a:rPr>
              <a:t>Amsterdam</a:t>
            </a: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/>
            </a:r>
            <a:b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</a:b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dbterm:officialName "Amsterdam" ;</a:t>
            </a:r>
            <a:b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</a:b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dbterm:longd "4” 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dbterm:longm "53" 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dbterm:longs "32” ;</a:t>
            </a:r>
            <a:b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</a:b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dbterm:leaderName dbpedia:Job_Cohen 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...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dbterm:areaTotalKm "219" 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...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dbpedia:ABN_AMRO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dbterm:location dbpedia:Amsterdam ;</a:t>
            </a:r>
          </a:p>
          <a:p>
            <a:pPr marL="0" marR="0" lvl="0" indent="0" algn="l" rtl="0" hangingPunct="1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717480" algn="l"/>
                <a:tab pos="1436759" algn="l"/>
                <a:tab pos="2155680" algn="l"/>
                <a:tab pos="2874960" algn="l"/>
                <a:tab pos="3594240" algn="l"/>
                <a:tab pos="4313160" algn="l"/>
                <a:tab pos="5032440" algn="l"/>
                <a:tab pos="5751360" algn="l"/>
                <a:tab pos="6470640" algn="l"/>
                <a:tab pos="7189919" algn="l"/>
                <a:tab pos="7908839" algn="l"/>
                <a:tab pos="8628120" algn="l"/>
                <a:tab pos="9347040" algn="l"/>
                <a:tab pos="10066319" algn="l"/>
                <a:tab pos="10785599" algn="l"/>
              </a:tabLst>
            </a:pPr>
            <a:r>
              <a:rPr lang="x-none" b="1" i="0" u="none" strike="noStrike">
                <a:solidFill>
                  <a:srgbClr val="000000"/>
                </a:solidFill>
                <a:latin typeface="Courier New" pitchFamily="18"/>
                <a:ea typeface="msmincho" pitchFamily="2"/>
                <a:cs typeface="msmincho" pitchFamily="2"/>
              </a:rPr>
              <a:t>  ...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6629400" y="762000"/>
            <a:ext cx="2190024" cy="5503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CS 321 Fall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321 Fall 2010</Template>
  <TotalTime>146</TotalTime>
  <Words>570</Words>
  <Application>Microsoft Office PowerPoint</Application>
  <PresentationFormat>On-screen Show (4:3)</PresentationFormat>
  <Paragraphs>130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ICS 321 Fall 2010</vt:lpstr>
      <vt:lpstr>ICS 624 Spring 2011 Graph Data &amp; RDF</vt:lpstr>
      <vt:lpstr>Resource Description Framework (RDF)</vt:lpstr>
      <vt:lpstr>RDF Graph Data Model</vt:lpstr>
      <vt:lpstr>More formally</vt:lpstr>
      <vt:lpstr>RDF/XML</vt:lpstr>
      <vt:lpstr>Querying RDF using SPARQL</vt:lpstr>
      <vt:lpstr>Example: SPARQL</vt:lpstr>
      <vt:lpstr>Linking Open Data</vt:lpstr>
      <vt:lpstr>DBPedia</vt:lpstr>
      <vt:lpstr>Linking the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321 Fall 2010 Other Data Models : Unstructured, Graph, Key-Value Pairs</dc:title>
  <dc:creator>Lipyeow Lim</dc:creator>
  <cp:lastModifiedBy>Lipyeow Lim</cp:lastModifiedBy>
  <cp:revision>16</cp:revision>
  <dcterms:created xsi:type="dcterms:W3CDTF">2010-11-23T23:29:00Z</dcterms:created>
  <dcterms:modified xsi:type="dcterms:W3CDTF">2011-03-16T20:35:58Z</dcterms:modified>
</cp:coreProperties>
</file>