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797675" cy="987425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969696"/>
    <a:srgbClr val="FFFF66"/>
    <a:srgbClr val="FFCC99"/>
    <a:srgbClr val="CCFFCC"/>
    <a:srgbClr val="008000"/>
    <a:srgbClr val="CCFFFF"/>
    <a:srgbClr val="FFCC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703" autoAdjust="0"/>
    <p:restoredTop sz="94076" autoAdjust="0"/>
  </p:normalViewPr>
  <p:slideViewPr>
    <p:cSldViewPr showGuides="1">
      <p:cViewPr varScale="1">
        <p:scale>
          <a:sx n="70" d="100"/>
          <a:sy n="70" d="100"/>
        </p:scale>
        <p:origin x="-76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1" d="100"/>
          <a:sy n="81" d="100"/>
        </p:scale>
        <p:origin x="-1476" y="-108"/>
      </p:cViewPr>
      <p:guideLst>
        <p:guide orient="horz" pos="3110"/>
        <p:guide pos="214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03" tIns="46202" rIns="92403" bIns="46202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80538"/>
            <a:ext cx="29464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03" tIns="46202" rIns="92403" bIns="46202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380538"/>
            <a:ext cx="29464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03" tIns="46202" rIns="92403" bIns="46202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latin typeface="Verdana" pitchFamily="34" charset="0"/>
              </a:defRPr>
            </a:lvl1pPr>
          </a:lstStyle>
          <a:p>
            <a:pPr>
              <a:defRPr/>
            </a:pPr>
            <a:fld id="{83256CBE-66F5-497F-9A2C-9BBA1208C88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머리글 개체 틀 5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4" tIns="45708" rIns="91414" bIns="45708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4" tIns="45708" rIns="91414" bIns="45708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41363"/>
            <a:ext cx="4935537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83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91063"/>
            <a:ext cx="5438775" cy="444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4" tIns="45708" rIns="91414" bIns="457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983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4" tIns="45708" rIns="91414" bIns="45708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83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4" tIns="45708" rIns="91414" bIns="45708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400F47D-5D9F-4178-975F-6C24976BFA0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9FF030-7696-4061-935F-07FD4A1C3132}" type="slidenum">
              <a:rPr lang="ko-KR" altLang="en-US" smtClean="0"/>
              <a:pPr/>
              <a:t>1</a:t>
            </a:fld>
            <a:endParaRPr lang="en-US" altLang="ko-KR" smtClean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00F47D-5D9F-4178-975F-6C24976BFA04}" type="slidenum">
              <a:rPr lang="ko-KR" altLang="en-US" smtClean="0"/>
              <a:pPr>
                <a:defRPr/>
              </a:pPr>
              <a:t>8</a:t>
            </a:fld>
            <a:endParaRPr lang="en-US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hlink"/>
          </a:solidFill>
          <a:ln w="9525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pPr latinLnBrk="0">
              <a:defRPr/>
            </a:pPr>
            <a:endParaRPr kumimoji="0" lang="ko-KR" altLang="en-US" sz="2400">
              <a:latin typeface="Times New Roman" pitchFamily="18" charset="0"/>
            </a:endParaRPr>
          </a:p>
        </p:txBody>
      </p:sp>
      <p:sp>
        <p:nvSpPr>
          <p:cNvPr id="860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3400"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1600"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ko-KR" altLang="en-US" smtClean="0"/>
              <a:t>마스터 부제목 스타일 편집</a:t>
            </a:r>
            <a:endParaRPr lang="ko-KR" altLang="en-US" dirty="0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200">
                <a:latin typeface="+mn-lt"/>
                <a:ea typeface="휴먼모음T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 algn="ctr">
              <a:defRPr sz="1200" b="0">
                <a:latin typeface="+mn-lt"/>
                <a:ea typeface="휴먼모음T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z="1000" b="0">
                <a:latin typeface="+mn-lt"/>
                <a:ea typeface="휴먼모음T" pitchFamily="18" charset="-127"/>
              </a:defRPr>
            </a:lvl1pPr>
          </a:lstStyle>
          <a:p>
            <a:pPr>
              <a:defRPr/>
            </a:pPr>
            <a:fld id="{AB67DCC0-5849-4EA4-9BC0-0DD14EA58218}" type="slidenum">
              <a:rPr lang="ko-KR" altLang="en-US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800"/>
            </a:lvl2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C4C862-3895-410F-B5D2-DD1ED682E59F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EAB7F22-FCCE-4EFF-93F3-B2ACA6ECC20C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5" name="내용 개체 틀 3"/>
          <p:cNvSpPr>
            <a:spLocks noGrp="1"/>
          </p:cNvSpPr>
          <p:nvPr>
            <p:ph sz="half" idx="2"/>
          </p:nvPr>
        </p:nvSpPr>
        <p:spPr>
          <a:xfrm>
            <a:off x="457200" y="1142984"/>
            <a:ext cx="4040188" cy="498317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142984"/>
            <a:ext cx="4041775" cy="498317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내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7999"/>
          </a:xfrm>
        </p:spPr>
        <p:txBody>
          <a:bodyPr/>
          <a:lstStyle>
            <a:lvl2pPr>
              <a:defRPr sz="1800"/>
            </a:lvl2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0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4213" y="6410325"/>
            <a:ext cx="28956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800" b="1">
                <a:latin typeface="+mn-lt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85002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227763" y="6410325"/>
            <a:ext cx="2376487" cy="331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800" b="1">
                <a:latin typeface="+mn-lt"/>
              </a:defRPr>
            </a:lvl1pPr>
          </a:lstStyle>
          <a:p>
            <a:pPr>
              <a:defRPr/>
            </a:pPr>
            <a:fld id="{BEAB7F22-FCCE-4EFF-93F3-B2ACA6ECC20C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196975"/>
            <a:ext cx="8001000" cy="482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84996" name="AutoShape 4"/>
          <p:cNvSpPr>
            <a:spLocks noChangeArrowheads="1"/>
          </p:cNvSpPr>
          <p:nvPr/>
        </p:nvSpPr>
        <p:spPr bwMode="auto">
          <a:xfrm>
            <a:off x="609600" y="908050"/>
            <a:ext cx="7958138" cy="109538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hlink"/>
          </a:solidFill>
          <a:ln w="9525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pPr latinLnBrk="0">
              <a:defRPr/>
            </a:pPr>
            <a:endParaRPr kumimoji="0" lang="ko-KR" altLang="en-US" sz="2400">
              <a:latin typeface="Times New Roman" pitchFamily="18" charset="0"/>
            </a:endParaRPr>
          </a:p>
        </p:txBody>
      </p:sp>
      <p:sp>
        <p:nvSpPr>
          <p:cNvPr id="85001" name="Line 9"/>
          <p:cNvSpPr>
            <a:spLocks noChangeShapeType="1"/>
          </p:cNvSpPr>
          <p:nvPr/>
        </p:nvSpPr>
        <p:spPr bwMode="auto">
          <a:xfrm flipV="1">
            <a:off x="609600" y="6329363"/>
            <a:ext cx="7924800" cy="0"/>
          </a:xfrm>
          <a:prstGeom prst="line">
            <a:avLst/>
          </a:prstGeom>
          <a:noFill/>
          <a:ln w="3175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pic>
        <p:nvPicPr>
          <p:cNvPr id="1032" name="Picture 13" descr="로고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9388" y="6075363"/>
            <a:ext cx="720725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5006" name="Rectangle 14"/>
          <p:cNvSpPr>
            <a:spLocks noChangeArrowheads="1"/>
          </p:cNvSpPr>
          <p:nvPr/>
        </p:nvSpPr>
        <p:spPr bwMode="auto">
          <a:xfrm>
            <a:off x="3879056" y="6442075"/>
            <a:ext cx="1398140" cy="227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defRPr/>
            </a:pPr>
            <a:r>
              <a:rPr lang="en-US" altLang="ko-KR" sz="800" dirty="0">
                <a:solidFill>
                  <a:schemeClr val="tx2"/>
                </a:solidFill>
                <a:latin typeface="Tahoma" pitchFamily="34" charset="0"/>
              </a:rPr>
              <a:t>Copyright </a:t>
            </a:r>
            <a:r>
              <a:rPr lang="en-US" altLang="ko-KR" sz="800" dirty="0">
                <a:solidFill>
                  <a:schemeClr val="tx2"/>
                </a:solidFill>
                <a:latin typeface="Tahoma" pitchFamily="34" charset="0"/>
                <a:sym typeface="Symbol" pitchFamily="18" charset="2"/>
              </a:rPr>
              <a:t></a:t>
            </a:r>
            <a:r>
              <a:rPr lang="en-US" altLang="ko-KR" sz="800" dirty="0">
                <a:solidFill>
                  <a:schemeClr val="tx2"/>
                </a:solidFill>
                <a:latin typeface="Tahoma" pitchFamily="34" charset="0"/>
              </a:rPr>
              <a:t> </a:t>
            </a:r>
            <a:r>
              <a:rPr lang="en-US" altLang="ko-KR" sz="800" dirty="0" smtClean="0">
                <a:solidFill>
                  <a:schemeClr val="tx2"/>
                </a:solidFill>
                <a:latin typeface="Tahoma" pitchFamily="34" charset="0"/>
              </a:rPr>
              <a:t>2011 </a:t>
            </a:r>
            <a:r>
              <a:rPr lang="en-US" altLang="ko-KR" sz="800" dirty="0">
                <a:solidFill>
                  <a:schemeClr val="tx2"/>
                </a:solidFill>
                <a:latin typeface="Tahoma" pitchFamily="34" charset="0"/>
              </a:rPr>
              <a:t>by CEBT</a:t>
            </a:r>
            <a:endParaRPr lang="ko-KR" altLang="en-US" sz="800" dirty="0">
              <a:solidFill>
                <a:schemeClr val="tx2"/>
              </a:solidFill>
              <a:latin typeface="Tahom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6" r:id="rId2"/>
    <p:sldLayoutId id="2147483689" r:id="rId3"/>
    <p:sldLayoutId id="2147483687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HY헤드라인M" pitchFamily="18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HY헤드라인M" pitchFamily="18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HY헤드라인M" pitchFamily="18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HY헤드라인M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HY헤드라인M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HY헤드라인M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HY헤드라인M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HY헤드라인M" pitchFamily="18" charset="-127"/>
        </a:defRPr>
      </a:lvl9pPr>
    </p:titleStyle>
    <p:bodyStyle>
      <a:lvl1pPr marL="469900" indent="-469900" algn="l" rtl="0" eaLnBrk="1" fontAlgn="base" latinLnBrk="1" hangingPunct="1">
        <a:lnSpc>
          <a:spcPct val="115000"/>
        </a:lnSpc>
        <a:spcBef>
          <a:spcPct val="20000"/>
        </a:spcBef>
        <a:spcAft>
          <a:spcPct val="20000"/>
        </a:spcAft>
        <a:buClr>
          <a:schemeClr val="accent2"/>
        </a:buClr>
        <a:buFont typeface="Wingdings" pitchFamily="2" charset="2"/>
        <a:buChar char="o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1" fontAlgn="base" latinLnBrk="1" hangingPunct="1">
        <a:lnSpc>
          <a:spcPct val="115000"/>
        </a:lnSpc>
        <a:spcBef>
          <a:spcPct val="20000"/>
        </a:spcBef>
        <a:spcAft>
          <a:spcPct val="20000"/>
        </a:spcAft>
        <a:buClr>
          <a:schemeClr val="hlink"/>
        </a:buClr>
        <a:buFont typeface="Wingdings" pitchFamily="2" charset="2"/>
        <a:buChar char="n"/>
        <a:defRPr kumimoji="1" sz="18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1" fontAlgn="base" latinLnBrk="1" hangingPunct="1">
        <a:lnSpc>
          <a:spcPct val="115000"/>
        </a:lnSpc>
        <a:spcBef>
          <a:spcPct val="20000"/>
        </a:spcBef>
        <a:spcAft>
          <a:spcPct val="20000"/>
        </a:spcAft>
        <a:buClr>
          <a:schemeClr val="folHlink"/>
        </a:buClr>
        <a:buFont typeface="Times New Roman" pitchFamily="18" charset="0"/>
        <a:buChar char="–"/>
        <a:defRPr kumimoji="1" sz="16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1" fontAlgn="base" latinLnBrk="1" hangingPunct="1">
        <a:lnSpc>
          <a:spcPct val="115000"/>
        </a:lnSpc>
        <a:spcBef>
          <a:spcPct val="20000"/>
        </a:spcBef>
        <a:spcAft>
          <a:spcPct val="20000"/>
        </a:spcAft>
        <a:buClr>
          <a:schemeClr val="bg2"/>
        </a:buClr>
        <a:buFont typeface="Wingdings" pitchFamily="2" charset="2"/>
        <a:buChar char="n"/>
        <a:defRPr kumimoji="1" sz="14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1" fontAlgn="base" latinLnBrk="1" hangingPunct="1">
        <a:lnSpc>
          <a:spcPct val="115000"/>
        </a:lnSpc>
        <a:spcBef>
          <a:spcPct val="20000"/>
        </a:spcBef>
        <a:spcAft>
          <a:spcPct val="20000"/>
        </a:spcAft>
        <a:buClr>
          <a:schemeClr val="accent2"/>
        </a:buClr>
        <a:buFont typeface="Wingdings" pitchFamily="2" charset="2"/>
        <a:buChar char="§"/>
        <a:defRPr kumimoji="1" sz="1200">
          <a:solidFill>
            <a:schemeClr val="tx1"/>
          </a:solidFill>
          <a:latin typeface="+mn-lt"/>
          <a:ea typeface="+mn-ea"/>
        </a:defRPr>
      </a:lvl5pPr>
      <a:lvl6pPr marL="2551113" indent="-398463" algn="l" rtl="0" eaLnBrk="1" fontAlgn="base" latinLnBrk="1" hangingPunct="1">
        <a:lnSpc>
          <a:spcPct val="115000"/>
        </a:lnSpc>
        <a:spcBef>
          <a:spcPct val="20000"/>
        </a:spcBef>
        <a:spcAft>
          <a:spcPct val="20000"/>
        </a:spcAft>
        <a:buClr>
          <a:schemeClr val="accent2"/>
        </a:buClr>
        <a:buFont typeface="Wingdings" pitchFamily="2" charset="2"/>
        <a:buChar char="§"/>
        <a:defRPr kumimoji="1" sz="1200">
          <a:solidFill>
            <a:schemeClr val="tx1"/>
          </a:solidFill>
          <a:latin typeface="+mn-lt"/>
          <a:ea typeface="+mn-ea"/>
        </a:defRPr>
      </a:lvl6pPr>
      <a:lvl7pPr marL="3008313" indent="-398463" algn="l" rtl="0" eaLnBrk="1" fontAlgn="base" latinLnBrk="1" hangingPunct="1">
        <a:lnSpc>
          <a:spcPct val="115000"/>
        </a:lnSpc>
        <a:spcBef>
          <a:spcPct val="20000"/>
        </a:spcBef>
        <a:spcAft>
          <a:spcPct val="20000"/>
        </a:spcAft>
        <a:buClr>
          <a:schemeClr val="accent2"/>
        </a:buClr>
        <a:buFont typeface="Wingdings" pitchFamily="2" charset="2"/>
        <a:buChar char="§"/>
        <a:defRPr kumimoji="1" sz="1200">
          <a:solidFill>
            <a:schemeClr val="tx1"/>
          </a:solidFill>
          <a:latin typeface="+mn-lt"/>
          <a:ea typeface="+mn-ea"/>
        </a:defRPr>
      </a:lvl7pPr>
      <a:lvl8pPr marL="3465513" indent="-398463" algn="l" rtl="0" eaLnBrk="1" fontAlgn="base" latinLnBrk="1" hangingPunct="1">
        <a:lnSpc>
          <a:spcPct val="115000"/>
        </a:lnSpc>
        <a:spcBef>
          <a:spcPct val="20000"/>
        </a:spcBef>
        <a:spcAft>
          <a:spcPct val="20000"/>
        </a:spcAft>
        <a:buClr>
          <a:schemeClr val="accent2"/>
        </a:buClr>
        <a:buFont typeface="Wingdings" pitchFamily="2" charset="2"/>
        <a:buChar char="§"/>
        <a:defRPr kumimoji="1" sz="1200">
          <a:solidFill>
            <a:schemeClr val="tx1"/>
          </a:solidFill>
          <a:latin typeface="+mn-lt"/>
          <a:ea typeface="+mn-ea"/>
        </a:defRPr>
      </a:lvl8pPr>
      <a:lvl9pPr marL="3922713" indent="-398463" algn="l" rtl="0" eaLnBrk="1" fontAlgn="base" latinLnBrk="1" hangingPunct="1">
        <a:lnSpc>
          <a:spcPct val="115000"/>
        </a:lnSpc>
        <a:spcBef>
          <a:spcPct val="20000"/>
        </a:spcBef>
        <a:spcAft>
          <a:spcPct val="20000"/>
        </a:spcAft>
        <a:buClr>
          <a:schemeClr val="accent2"/>
        </a:buClr>
        <a:buFont typeface="Wingdings" pitchFamily="2" charset="2"/>
        <a:buChar char="§"/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34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ko-KR" sz="2400" dirty="0" smtClean="0"/>
              <a:t>Toward Scalable Keyword Search over Relational Data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2857520"/>
          </a:xfrm>
        </p:spPr>
        <p:txBody>
          <a:bodyPr>
            <a:noAutofit/>
          </a:bodyPr>
          <a:lstStyle/>
          <a:p>
            <a:pPr algn="r" eaLnBrk="1" hangingPunct="1">
              <a:lnSpc>
                <a:spcPct val="95000"/>
              </a:lnSpc>
              <a:defRPr/>
            </a:pPr>
            <a:r>
              <a:rPr lang="en-US" altLang="ko-KR" sz="1200" b="1" dirty="0" err="1" smtClean="0"/>
              <a:t>Akanksha</a:t>
            </a:r>
            <a:r>
              <a:rPr lang="en-US" altLang="ko-KR" sz="1200" b="1" dirty="0" smtClean="0"/>
              <a:t> </a:t>
            </a:r>
            <a:r>
              <a:rPr lang="en-US" altLang="ko-KR" sz="1200" b="1" dirty="0" err="1" smtClean="0"/>
              <a:t>Baid</a:t>
            </a:r>
            <a:r>
              <a:rPr lang="en-US" altLang="ko-KR" sz="1200" b="1" dirty="0" smtClean="0"/>
              <a:t>, Ian Rae, </a:t>
            </a:r>
            <a:r>
              <a:rPr lang="en-US" altLang="ko-KR" sz="1200" b="1" dirty="0" err="1" smtClean="0"/>
              <a:t>Jiexing</a:t>
            </a:r>
            <a:r>
              <a:rPr lang="en-US" altLang="ko-KR" sz="1200" b="1" dirty="0" smtClean="0"/>
              <a:t> Li, </a:t>
            </a:r>
            <a:r>
              <a:rPr lang="en-US" altLang="ko-KR" sz="1200" b="1" dirty="0" err="1" smtClean="0"/>
              <a:t>AnHai</a:t>
            </a:r>
            <a:r>
              <a:rPr lang="en-US" altLang="ko-KR" sz="1200" b="1" dirty="0" smtClean="0"/>
              <a:t> Doan, and Jeffrey </a:t>
            </a:r>
            <a:r>
              <a:rPr lang="en-US" altLang="ko-KR" sz="1200" b="1" dirty="0" err="1" smtClean="0"/>
              <a:t>Naughton</a:t>
            </a:r>
            <a:endParaRPr lang="en-US" altLang="ko-KR" sz="1200" b="1" dirty="0" smtClean="0"/>
          </a:p>
          <a:p>
            <a:pPr algn="r" eaLnBrk="1" hangingPunct="1">
              <a:lnSpc>
                <a:spcPct val="95000"/>
              </a:lnSpc>
              <a:defRPr/>
            </a:pPr>
            <a:r>
              <a:rPr lang="en-US" altLang="ko-KR" sz="1200" dirty="0" smtClean="0"/>
              <a:t>University of Wisconsin</a:t>
            </a:r>
          </a:p>
          <a:p>
            <a:pPr algn="r" eaLnBrk="1" hangingPunct="1">
              <a:lnSpc>
                <a:spcPct val="95000"/>
              </a:lnSpc>
              <a:defRPr/>
            </a:pPr>
            <a:r>
              <a:rPr lang="en-US" altLang="ko-KR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VLDB 2010</a:t>
            </a:r>
          </a:p>
          <a:p>
            <a:pPr algn="r" eaLnBrk="1" hangingPunct="1">
              <a:lnSpc>
                <a:spcPct val="95000"/>
              </a:lnSpc>
              <a:defRPr/>
            </a:pPr>
            <a:endParaRPr lang="en-US" altLang="ko-KR" sz="1200" dirty="0" smtClean="0"/>
          </a:p>
          <a:p>
            <a:pPr algn="r" eaLnBrk="1" hangingPunct="1">
              <a:lnSpc>
                <a:spcPct val="95000"/>
              </a:lnSpc>
              <a:defRPr/>
            </a:pPr>
            <a:r>
              <a:rPr lang="en-US" altLang="ko-KR" sz="1200" dirty="0" smtClean="0"/>
              <a:t>2011</a:t>
            </a:r>
            <a:r>
              <a:rPr lang="en-US" altLang="ko-KR" sz="1200" dirty="0" smtClean="0"/>
              <a:t>. 02. 18.</a:t>
            </a:r>
          </a:p>
          <a:p>
            <a:pPr eaLnBrk="1" hangingPunct="1">
              <a:lnSpc>
                <a:spcPct val="95000"/>
              </a:lnSpc>
              <a:defRPr/>
            </a:pPr>
            <a:r>
              <a:rPr lang="en-US" altLang="ko-KR" sz="1300" dirty="0" smtClean="0"/>
              <a:t>Original Slides by </a:t>
            </a:r>
            <a:r>
              <a:rPr lang="en-US" altLang="ko-KR" sz="1300" dirty="0" err="1" smtClean="0"/>
              <a:t>Jaehui</a:t>
            </a:r>
            <a:r>
              <a:rPr lang="en-US" altLang="ko-KR" sz="1300" dirty="0" smtClean="0"/>
              <a:t> Park</a:t>
            </a:r>
          </a:p>
          <a:p>
            <a:pPr eaLnBrk="1" hangingPunct="1">
              <a:lnSpc>
                <a:spcPct val="95000"/>
              </a:lnSpc>
              <a:defRPr/>
            </a:pPr>
            <a:endParaRPr lang="en-US" altLang="ko-KR" sz="1300" dirty="0" smtClean="0"/>
          </a:p>
          <a:p>
            <a:pPr eaLnBrk="1" hangingPunct="1">
              <a:lnSpc>
                <a:spcPct val="95000"/>
              </a:lnSpc>
              <a:defRPr/>
            </a:pPr>
            <a:r>
              <a:rPr lang="en-US" altLang="ko-KR" sz="1200" dirty="0" smtClean="0"/>
              <a:t>2011. 04. 18</a:t>
            </a:r>
          </a:p>
          <a:p>
            <a:pPr eaLnBrk="1" hangingPunct="1">
              <a:lnSpc>
                <a:spcPct val="95000"/>
              </a:lnSpc>
              <a:defRPr/>
            </a:pPr>
            <a:r>
              <a:rPr lang="en-US" altLang="ko-KR" sz="1200" dirty="0" smtClean="0"/>
              <a:t>Modified by </a:t>
            </a:r>
            <a:r>
              <a:rPr lang="en-US" altLang="ko-KR" sz="1200" dirty="0" err="1" smtClean="0"/>
              <a:t>Bao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Huy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Ung</a:t>
            </a:r>
            <a:endParaRPr lang="ko-KR" altLang="en-US" sz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KWS-F: Search (Phase 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Once KWS' has terminated, the results are displayed to users</a:t>
            </a:r>
          </a:p>
          <a:p>
            <a:r>
              <a:rPr lang="en-US" altLang="ko-KR" dirty="0" smtClean="0"/>
              <a:t>The query and the execution status of KWS's are passed to the KWS-F</a:t>
            </a:r>
          </a:p>
          <a:p>
            <a:pPr lvl="1"/>
            <a:r>
              <a:rPr lang="en-US" altLang="ko-KR" dirty="0" smtClean="0"/>
              <a:t>Form search step</a:t>
            </a:r>
          </a:p>
          <a:p>
            <a:pPr lvl="2"/>
            <a:r>
              <a:rPr lang="en-US" altLang="ko-KR" dirty="0" smtClean="0"/>
              <a:t>Full-text index </a:t>
            </a:r>
            <a:r>
              <a:rPr lang="en-US" altLang="ko-KR" i="1" dirty="0" smtClean="0"/>
              <a:t>Form Index </a:t>
            </a:r>
            <a:r>
              <a:rPr lang="en-US" altLang="ko-KR" dirty="0" smtClean="0"/>
              <a:t>over the forms was generated in Phase 0</a:t>
            </a:r>
          </a:p>
          <a:p>
            <a:pPr lvl="2"/>
            <a:r>
              <a:rPr lang="en-US" altLang="ko-KR" dirty="0" smtClean="0"/>
              <a:t>Returning forms that is multiple conjunctive schema term queries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DC4C862-3895-410F-B5D2-DD1ED682E59F}" type="slidenum">
              <a:rPr lang="en-US" altLang="ko-KR" smtClean="0"/>
              <a:pPr>
                <a:defRPr/>
              </a:pPr>
              <a:t>10</a:t>
            </a:fld>
            <a:endParaRPr lang="en-US" altLang="ko-K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KWS-F: Minimizing overlap (Phase 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Why overlap minimization is important</a:t>
            </a:r>
          </a:p>
          <a:p>
            <a:pPr lvl="1"/>
            <a:r>
              <a:rPr lang="en-US" altLang="ko-KR" dirty="0" smtClean="0"/>
              <a:t>Redundant forms and limited screen size</a:t>
            </a:r>
          </a:p>
          <a:p>
            <a:r>
              <a:rPr lang="en-US" altLang="ko-KR" dirty="0" smtClean="0"/>
              <a:t>Two conditions: Discard a form </a:t>
            </a:r>
            <a:r>
              <a:rPr lang="en-US" altLang="ko-KR" i="1" dirty="0" smtClean="0"/>
              <a:t>f</a:t>
            </a:r>
            <a:r>
              <a:rPr lang="en-US" altLang="ko-KR" dirty="0" smtClean="0"/>
              <a:t> only if</a:t>
            </a:r>
          </a:p>
          <a:p>
            <a:pPr lvl="1"/>
            <a:r>
              <a:rPr lang="en-US" altLang="ko-KR" dirty="0" smtClean="0"/>
              <a:t>All CNs that map to the form </a:t>
            </a:r>
            <a:r>
              <a:rPr lang="en-US" altLang="ko-KR" i="1" dirty="0" smtClean="0"/>
              <a:t>f</a:t>
            </a:r>
            <a:r>
              <a:rPr lang="en-US" altLang="ko-KR" dirty="0" smtClean="0"/>
              <a:t> have been generated in Phase 1. The list of CN templates populated in Phase 1 is used to verify this condition.</a:t>
            </a:r>
          </a:p>
          <a:p>
            <a:pPr lvl="1"/>
            <a:r>
              <a:rPr lang="en-US" altLang="ko-KR" dirty="0" smtClean="0"/>
              <a:t>All SQL queries corresponding to the form </a:t>
            </a:r>
            <a:r>
              <a:rPr lang="en-US" altLang="ko-KR" i="1" dirty="0" smtClean="0"/>
              <a:t>f </a:t>
            </a:r>
            <a:r>
              <a:rPr lang="en-US" altLang="ko-KR" dirty="0" smtClean="0"/>
              <a:t>have been executed in Phase 1. The list of unexecuted queries is used to verify this condition.</a:t>
            </a:r>
            <a:endParaRPr lang="ko-KR" altLang="en-US" i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DC4C862-3895-410F-B5D2-DD1ED682E59F}" type="slidenum">
              <a:rPr lang="en-US" altLang="ko-KR" smtClean="0"/>
              <a:pPr>
                <a:defRPr/>
              </a:pPr>
              <a:t>11</a:t>
            </a:fld>
            <a:endParaRPr lang="en-US" altLang="ko-K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Experimental Evaluation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Data sets</a:t>
            </a:r>
          </a:p>
          <a:p>
            <a:pPr lvl="1"/>
            <a:r>
              <a:rPr lang="en-US" altLang="ko-KR" dirty="0" smtClean="0"/>
              <a:t>DBLP</a:t>
            </a:r>
          </a:p>
          <a:p>
            <a:pPr lvl="2"/>
            <a:r>
              <a:rPr lang="en-US" altLang="ko-KR" dirty="0" smtClean="0"/>
              <a:t>680MB (in XML) , 1340MB (in RDB)</a:t>
            </a:r>
          </a:p>
          <a:p>
            <a:pPr lvl="1"/>
            <a:r>
              <a:rPr lang="en-US" altLang="ko-KR" dirty="0" err="1" smtClean="0"/>
              <a:t>DBLife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40MB (801189 </a:t>
            </a:r>
            <a:r>
              <a:rPr lang="en-US" altLang="ko-KR" dirty="0" err="1" smtClean="0"/>
              <a:t>tuples</a:t>
            </a:r>
            <a:r>
              <a:rPr lang="en-US" altLang="ko-KR" dirty="0" smtClean="0"/>
              <a:t> in 14 tables)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The new algorithm generates 30%-40% fewer forms than the baseline algorithm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DC4C862-3895-410F-B5D2-DD1ED682E59F}" type="slidenum">
              <a:rPr lang="en-US" altLang="ko-KR" smtClean="0"/>
              <a:pPr>
                <a:defRPr/>
              </a:pPr>
              <a:t>12</a:t>
            </a:fld>
            <a:endParaRPr lang="en-US" altLang="ko-K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1880" y="4389462"/>
            <a:ext cx="4933950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Experimental Evaluation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Time out based strategy</a:t>
            </a:r>
          </a:p>
          <a:p>
            <a:pPr lvl="1"/>
            <a:r>
              <a:rPr lang="en-US" altLang="ko-KR" dirty="0" smtClean="0"/>
              <a:t>Time limit = </a:t>
            </a:r>
            <a:r>
              <a:rPr lang="en-US" altLang="ko-KR" dirty="0" smtClean="0"/>
              <a:t>15s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The number of SQL queries executed by each approach</a:t>
            </a:r>
          </a:p>
          <a:p>
            <a:pPr lvl="1"/>
            <a:r>
              <a:rPr lang="en-US" altLang="ko-KR" dirty="0" smtClean="0"/>
              <a:t>The producer-consumer based approach performs better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DC4C862-3895-410F-B5D2-DD1ED682E59F}" type="slidenum">
              <a:rPr lang="en-US" altLang="ko-KR" smtClean="0"/>
              <a:pPr>
                <a:defRPr/>
              </a:pPr>
              <a:t>13</a:t>
            </a:fld>
            <a:endParaRPr lang="en-US" altLang="ko-K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1720" y="3212976"/>
            <a:ext cx="5325264" cy="2612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Experimental Evaluation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The distribution of the SQL queries generated in response to the keyword query "</a:t>
            </a:r>
            <a:r>
              <a:rPr lang="en-US" altLang="ko-KR" dirty="0" err="1" smtClean="0"/>
              <a:t>dewitt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widom</a:t>
            </a:r>
            <a:r>
              <a:rPr lang="en-US" altLang="ko-KR" dirty="0" smtClean="0"/>
              <a:t>"</a:t>
            </a:r>
          </a:p>
          <a:p>
            <a:pPr lvl="1"/>
            <a:r>
              <a:rPr lang="en-US" altLang="ko-KR" dirty="0" smtClean="0"/>
              <a:t>Ordering the queries by estimated execution cost does yield some benefit</a:t>
            </a:r>
          </a:p>
          <a:p>
            <a:r>
              <a:rPr lang="en-US" altLang="ko-KR" dirty="0" smtClean="0"/>
              <a:t>The overlap minimization algorithm</a:t>
            </a:r>
          </a:p>
          <a:p>
            <a:pPr lvl="1"/>
            <a:r>
              <a:rPr lang="en-US" altLang="ko-KR" dirty="0" smtClean="0"/>
              <a:t>The number of forms and the number of SQL queries eliminated for each query</a:t>
            </a:r>
          </a:p>
          <a:p>
            <a:pPr lvl="2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DC4C862-3895-410F-B5D2-DD1ED682E59F}" type="slidenum">
              <a:rPr lang="en-US" altLang="ko-KR" smtClean="0"/>
              <a:pPr>
                <a:defRPr/>
              </a:pPr>
              <a:t>14</a:t>
            </a:fld>
            <a:endParaRPr lang="en-US" altLang="ko-K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4221088"/>
            <a:ext cx="7096125" cy="187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Experimental Evaluation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The hybrid approach apply to recent systems</a:t>
            </a:r>
          </a:p>
          <a:p>
            <a:pPr lvl="1"/>
            <a:r>
              <a:rPr lang="en-US" altLang="ko-KR" dirty="0" smtClean="0"/>
              <a:t>BANKS, BLINKS, EASE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DC4C862-3895-410F-B5D2-DD1ED682E59F}" type="slidenum">
              <a:rPr lang="en-US" altLang="ko-KR" smtClean="0"/>
              <a:pPr>
                <a:defRPr/>
              </a:pPr>
              <a:t>15</a:t>
            </a:fld>
            <a:endParaRPr lang="en-US" altLang="ko-K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2060848"/>
            <a:ext cx="6143625" cy="220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4437112"/>
            <a:ext cx="7096125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Questions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What is a reasonable time restraint for users?</a:t>
            </a:r>
          </a:p>
          <a:p>
            <a:r>
              <a:rPr lang="en-US" altLang="ko-KR" dirty="0" smtClean="0"/>
              <a:t>What types of forms are used in KWSF systems?</a:t>
            </a:r>
            <a:endParaRPr lang="en-US" altLang="ko-KR" dirty="0" smtClean="0"/>
          </a:p>
          <a:p>
            <a:r>
              <a:rPr lang="en-US" altLang="ko-KR" dirty="0" smtClean="0"/>
              <a:t>Designed with novice users in mind, what kind of real world applications?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DC4C862-3895-410F-B5D2-DD1ED682E59F}" type="slidenum">
              <a:rPr lang="en-US" altLang="ko-KR" smtClean="0"/>
              <a:pPr>
                <a:defRPr/>
              </a:pPr>
              <a:t>16</a:t>
            </a:fld>
            <a:endParaRPr lang="en-US" altLang="ko-K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 smtClean="0"/>
              <a:t>The success of search engines</a:t>
            </a:r>
          </a:p>
          <a:p>
            <a:r>
              <a:rPr lang="en-US" altLang="ko-KR" dirty="0" smtClean="0"/>
              <a:t>Significant attention on Keyword Search over Relational Databases</a:t>
            </a:r>
          </a:p>
          <a:p>
            <a:pPr lvl="1"/>
            <a:r>
              <a:rPr lang="en-US" altLang="ko-KR" dirty="0" smtClean="0"/>
              <a:t>Robustness, Accuracy, Reliability, and Privacy</a:t>
            </a:r>
          </a:p>
          <a:p>
            <a:pPr lvl="1"/>
            <a:r>
              <a:rPr lang="en-US" altLang="ko-KR" dirty="0" smtClean="0"/>
              <a:t>Performance related issues</a:t>
            </a:r>
          </a:p>
          <a:p>
            <a:pPr lvl="2"/>
            <a:r>
              <a:rPr lang="en-US" altLang="ko-KR" dirty="0" smtClean="0"/>
              <a:t>Unpredictable running times</a:t>
            </a:r>
          </a:p>
          <a:p>
            <a:pPr lvl="2"/>
            <a:r>
              <a:rPr lang="en-US" altLang="ko-KR" dirty="0" smtClean="0"/>
              <a:t>KWS solutions often require the solution of sub-problems that are NP-complete.</a:t>
            </a:r>
          </a:p>
          <a:p>
            <a:pPr lvl="3"/>
            <a:r>
              <a:rPr lang="en-US" altLang="ko-KR" dirty="0" smtClean="0"/>
              <a:t>But, users want answers under an absolute time limit.</a:t>
            </a:r>
          </a:p>
          <a:p>
            <a:pPr lvl="2"/>
            <a:endParaRPr lang="en-US" altLang="ko-KR" dirty="0" smtClean="0"/>
          </a:p>
          <a:p>
            <a:r>
              <a:rPr lang="en-US" altLang="ko-KR" dirty="0" smtClean="0"/>
              <a:t>Basic idea</a:t>
            </a:r>
          </a:p>
          <a:p>
            <a:pPr lvl="1"/>
            <a:r>
              <a:rPr lang="en-US" altLang="ko-KR" dirty="0" smtClean="0"/>
              <a:t>Combining KWS systems with forms</a:t>
            </a:r>
          </a:p>
          <a:p>
            <a:pPr lvl="2"/>
            <a:r>
              <a:rPr lang="en-US" altLang="ko-KR" dirty="0" smtClean="0"/>
              <a:t>Producing answers that can be generated quickly as in today's KWS systems</a:t>
            </a:r>
          </a:p>
          <a:p>
            <a:pPr lvl="2"/>
            <a:r>
              <a:rPr lang="en-US" altLang="ko-KR" dirty="0" smtClean="0"/>
              <a:t>Showing users query forms that characterize the unexplored portion of the answer space</a:t>
            </a:r>
          </a:p>
          <a:p>
            <a:pPr lvl="2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DC4C862-3895-410F-B5D2-DD1ED682E59F}" type="slidenum">
              <a:rPr lang="en-US" altLang="ko-KR" smtClean="0"/>
              <a:pPr>
                <a:defRPr/>
              </a:pPr>
              <a:t>2</a:t>
            </a:fld>
            <a:endParaRPr lang="en-US" altLang="ko-K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Problems in current KWS solutions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Running time increases as the number of joins is increased.</a:t>
            </a:r>
          </a:p>
          <a:p>
            <a:pPr lvl="1"/>
            <a:r>
              <a:rPr lang="en-US" altLang="ko-KR" dirty="0" smtClean="0"/>
              <a:t>Core problem</a:t>
            </a:r>
          </a:p>
          <a:p>
            <a:pPr lvl="2"/>
            <a:r>
              <a:rPr lang="en-US" altLang="ko-KR" dirty="0" smtClean="0"/>
              <a:t>Dealing with the problem of searching a graph to find all sub-graphs that satisfy certain properties. (Steiner tree problem: NP-hard)</a:t>
            </a:r>
          </a:p>
          <a:p>
            <a:r>
              <a:rPr lang="en-US" altLang="ko-KR" dirty="0" smtClean="0"/>
              <a:t>Existing Solutions</a:t>
            </a:r>
          </a:p>
          <a:p>
            <a:pPr lvl="1"/>
            <a:r>
              <a:rPr lang="en-US" altLang="ko-KR" dirty="0" smtClean="0"/>
              <a:t>Bounding maximum number of joins</a:t>
            </a:r>
          </a:p>
          <a:p>
            <a:pPr lvl="1"/>
            <a:r>
              <a:rPr lang="en-US" altLang="ko-KR" dirty="0" smtClean="0"/>
              <a:t>Considering top-k answers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DC4C862-3895-410F-B5D2-DD1ED682E59F}" type="slidenum">
              <a:rPr lang="en-US" altLang="ko-KR" smtClean="0"/>
              <a:pPr>
                <a:defRPr/>
              </a:pPr>
              <a:t>3</a:t>
            </a:fld>
            <a:endParaRPr lang="en-US" altLang="ko-K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4293096"/>
            <a:ext cx="3582956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11960" y="4869160"/>
            <a:ext cx="4748386" cy="1103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 smtClean="0"/>
              <a:t>KWS-F: Keyword Search using Forms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66738" y="1196975"/>
            <a:ext cx="8001000" cy="4968329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How can we enable naïve users to pose complex SQL queries</a:t>
            </a:r>
          </a:p>
          <a:p>
            <a:pPr lvl="1"/>
            <a:r>
              <a:rPr lang="en-US" altLang="ko-KR" dirty="0" smtClean="0"/>
              <a:t>Generate a set of SQL queries that are most likely to be asked by naïve users</a:t>
            </a:r>
          </a:p>
          <a:p>
            <a:pPr lvl="1"/>
            <a:r>
              <a:rPr lang="en-US" altLang="ko-KR" dirty="0" smtClean="0"/>
              <a:t>Generate a set of query forms that encode those SQL queries</a:t>
            </a:r>
          </a:p>
          <a:p>
            <a:r>
              <a:rPr lang="en-US" altLang="ko-KR" dirty="0" smtClean="0"/>
              <a:t>Two indexes</a:t>
            </a:r>
          </a:p>
          <a:p>
            <a:pPr lvl="1"/>
            <a:r>
              <a:rPr lang="en-US" altLang="ko-KR" dirty="0" err="1" smtClean="0"/>
              <a:t>DataIndex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keyword -&gt; schema-term</a:t>
            </a:r>
          </a:p>
          <a:p>
            <a:pPr lvl="2"/>
            <a:r>
              <a:rPr lang="en-US" altLang="ko-KR" dirty="0" smtClean="0"/>
              <a:t>generating a set of form queries</a:t>
            </a:r>
          </a:p>
          <a:p>
            <a:pPr lvl="1"/>
            <a:r>
              <a:rPr lang="en-US" altLang="ko-KR" dirty="0" err="1" smtClean="0"/>
              <a:t>FormIndex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returning form-ids</a:t>
            </a:r>
          </a:p>
          <a:p>
            <a:r>
              <a:rPr lang="en-US" altLang="ko-KR" dirty="0" smtClean="0"/>
              <a:t>Limitations</a:t>
            </a:r>
          </a:p>
          <a:p>
            <a:pPr lvl="1"/>
            <a:r>
              <a:rPr lang="en-US" altLang="ko-KR" dirty="0" smtClean="0"/>
              <a:t>A tedious process</a:t>
            </a:r>
          </a:p>
          <a:p>
            <a:pPr lvl="2"/>
            <a:r>
              <a:rPr lang="en-US" altLang="ko-KR" dirty="0" smtClean="0"/>
              <a:t>The user must examine the forms that KWS-F returns, select promising ones, fill them out, submit them, examine the results, and potentially repeat it.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DC4C862-3895-410F-B5D2-DD1ED682E59F}" type="slidenum">
              <a:rPr lang="en-US" altLang="ko-KR" smtClean="0"/>
              <a:pPr>
                <a:defRPr/>
              </a:pPr>
              <a:t>4</a:t>
            </a:fld>
            <a:endParaRPr lang="en-US" altLang="ko-K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Combining KWS and KWS-F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To achieve predictable performance and good coverage</a:t>
            </a:r>
          </a:p>
          <a:p>
            <a:pPr lvl="1"/>
            <a:r>
              <a:rPr lang="en-US" altLang="ko-KR" dirty="0" smtClean="0"/>
              <a:t>Time limit</a:t>
            </a:r>
          </a:p>
          <a:p>
            <a:pPr lvl="2"/>
            <a:r>
              <a:rPr lang="en-US" altLang="ko-KR" dirty="0" smtClean="0"/>
              <a:t>when the time limit has been reached, a result must be returned</a:t>
            </a:r>
          </a:p>
          <a:p>
            <a:pPr lvl="3"/>
            <a:r>
              <a:rPr lang="en-US" altLang="ko-KR" dirty="0" smtClean="0"/>
              <a:t>missing answers</a:t>
            </a:r>
          </a:p>
          <a:p>
            <a:pPr lvl="3"/>
            <a:r>
              <a:rPr lang="en-US" altLang="ko-KR" dirty="0" smtClean="0"/>
              <a:t>the system give the user an idea about what the unexplored portion of the answer space "look like"</a:t>
            </a:r>
          </a:p>
          <a:p>
            <a:pPr lvl="3"/>
            <a:endParaRPr lang="en-US" altLang="ko-KR" dirty="0" smtClean="0"/>
          </a:p>
          <a:p>
            <a:pPr lvl="3"/>
            <a:endParaRPr lang="en-US" altLang="ko-KR" dirty="0" smtClean="0"/>
          </a:p>
          <a:p>
            <a:pPr lvl="3"/>
            <a:endParaRPr lang="en-US" altLang="ko-KR" dirty="0" smtClean="0"/>
          </a:p>
          <a:p>
            <a:pPr lvl="3"/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DC4C862-3895-410F-B5D2-DD1ED682E59F}" type="slidenum">
              <a:rPr lang="en-US" altLang="ko-KR" smtClean="0"/>
              <a:pPr>
                <a:defRPr/>
              </a:pPr>
              <a:t>5</a:t>
            </a:fld>
            <a:endParaRPr lang="en-US" altLang="ko-K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3717032"/>
            <a:ext cx="5458370" cy="2355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Combining KWS and KWS-F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When ranking cannot help</a:t>
            </a:r>
          </a:p>
          <a:p>
            <a:pPr lvl="1"/>
            <a:r>
              <a:rPr lang="en-US" altLang="ko-KR" dirty="0" smtClean="0"/>
              <a:t>Cases where a good ranking function does not exist</a:t>
            </a:r>
          </a:p>
          <a:p>
            <a:pPr lvl="1"/>
            <a:r>
              <a:rPr lang="en-US" altLang="ko-KR" dirty="0" smtClean="0"/>
              <a:t>When many result </a:t>
            </a:r>
            <a:r>
              <a:rPr lang="en-US" altLang="ko-KR" dirty="0" err="1" smtClean="0"/>
              <a:t>tuples</a:t>
            </a:r>
            <a:r>
              <a:rPr lang="en-US" altLang="ko-KR" dirty="0" smtClean="0"/>
              <a:t> having the same score are returned</a:t>
            </a:r>
          </a:p>
          <a:p>
            <a:r>
              <a:rPr lang="en-US" altLang="ko-KR" dirty="0" smtClean="0"/>
              <a:t>Forms offer a "guidance effect"</a:t>
            </a:r>
          </a:p>
          <a:p>
            <a:pPr lvl="1"/>
            <a:r>
              <a:rPr lang="en-US" altLang="ko-KR" dirty="0" smtClean="0"/>
              <a:t>Offering a good transition to go from an unstructured keyword query to the results of a structured query</a:t>
            </a:r>
          </a:p>
          <a:p>
            <a:pPr lvl="2"/>
            <a:r>
              <a:rPr lang="en-US" altLang="ko-KR" dirty="0" smtClean="0"/>
              <a:t>partially structured query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DC4C862-3895-410F-B5D2-DD1ED682E59F}" type="slidenum">
              <a:rPr lang="en-US" altLang="ko-KR" smtClean="0"/>
              <a:pPr>
                <a:defRPr/>
              </a:pPr>
              <a:t>6</a:t>
            </a:fld>
            <a:endParaRPr lang="en-US" altLang="ko-K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5600" y="3607980"/>
            <a:ext cx="4953510" cy="2701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The Hybrid Approach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66738" y="1196975"/>
            <a:ext cx="8001000" cy="2736081"/>
          </a:xfrm>
        </p:spPr>
        <p:txBody>
          <a:bodyPr>
            <a:normAutofit fontScale="62500" lnSpcReduction="20000"/>
          </a:bodyPr>
          <a:lstStyle/>
          <a:p>
            <a:r>
              <a:rPr lang="en-US" altLang="ko-KR" dirty="0" smtClean="0"/>
              <a:t>Phase 0</a:t>
            </a:r>
          </a:p>
          <a:p>
            <a:pPr lvl="1"/>
            <a:r>
              <a:rPr lang="en-US" altLang="ko-KR" dirty="0" smtClean="0"/>
              <a:t>generating a large set of forms offline</a:t>
            </a:r>
          </a:p>
          <a:p>
            <a:r>
              <a:rPr lang="en-US" altLang="ko-KR" dirty="0" smtClean="0"/>
              <a:t>Phase 1</a:t>
            </a:r>
          </a:p>
          <a:p>
            <a:pPr lvl="1"/>
            <a:r>
              <a:rPr lang="en-US" altLang="ko-KR" dirty="0" smtClean="0"/>
              <a:t>given the user query Q and the time limit T, the system KWS' attempts to only generate those CNs and executes those SQL queries that </a:t>
            </a:r>
            <a:r>
              <a:rPr lang="en-US" altLang="ko-KR" dirty="0" smtClean="0"/>
              <a:t>c</a:t>
            </a:r>
            <a:r>
              <a:rPr lang="en-US" altLang="ko-KR" dirty="0" smtClean="0"/>
              <a:t>an </a:t>
            </a:r>
            <a:r>
              <a:rPr lang="en-US" altLang="ko-KR" dirty="0" smtClean="0"/>
              <a:t>be completed within time T</a:t>
            </a:r>
          </a:p>
          <a:p>
            <a:r>
              <a:rPr lang="en-US" altLang="ko-KR" dirty="0" smtClean="0"/>
              <a:t>Phase 2</a:t>
            </a:r>
          </a:p>
          <a:p>
            <a:pPr lvl="1"/>
            <a:r>
              <a:rPr lang="en-US" altLang="ko-KR" dirty="0" smtClean="0"/>
              <a:t>send Q together with a status report on its execution</a:t>
            </a:r>
          </a:p>
          <a:p>
            <a:pPr lvl="1"/>
            <a:r>
              <a:rPr lang="en-US" altLang="ko-KR" dirty="0" smtClean="0"/>
              <a:t>obtaining a ranked list of forms</a:t>
            </a:r>
          </a:p>
          <a:p>
            <a:r>
              <a:rPr lang="en-US" altLang="ko-KR" dirty="0" smtClean="0"/>
              <a:t>Phase 3</a:t>
            </a:r>
          </a:p>
          <a:p>
            <a:pPr lvl="1"/>
            <a:r>
              <a:rPr lang="en-US" altLang="ko-KR" dirty="0" smtClean="0"/>
              <a:t>examines the status report</a:t>
            </a:r>
          </a:p>
          <a:p>
            <a:pPr lvl="1"/>
            <a:r>
              <a:rPr lang="en-US" altLang="ko-KR" dirty="0" smtClean="0"/>
              <a:t>remove forms have been covered by the KWS'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DC4C862-3895-410F-B5D2-DD1ED682E59F}" type="slidenum">
              <a:rPr lang="en-US" altLang="ko-KR" smtClean="0"/>
              <a:pPr>
                <a:defRPr/>
              </a:pPr>
              <a:t>7</a:t>
            </a:fld>
            <a:endParaRPr lang="en-US" altLang="ko-K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7704" y="3573016"/>
            <a:ext cx="5256584" cy="2749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KWS-F: Form generation (Phase 0)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Generating forms based only on the primary key-foreign key relationships in the underlying schema graph</a:t>
            </a:r>
          </a:p>
          <a:p>
            <a:pPr lvl="1"/>
            <a:r>
              <a:rPr lang="en-US" altLang="ko-KR" dirty="0" smtClean="0"/>
              <a:t>Many duplicates in generating forms</a:t>
            </a:r>
          </a:p>
          <a:p>
            <a:pPr lvl="2"/>
            <a:r>
              <a:rPr lang="en-US" altLang="ko-KR" dirty="0" smtClean="0"/>
              <a:t>ex) 29304 duplicates in 29523 forms (219 unique join sequences)</a:t>
            </a:r>
          </a:p>
          <a:p>
            <a:pPr lvl="2"/>
            <a:r>
              <a:rPr lang="en-US" altLang="ko-KR" dirty="0" smtClean="0"/>
              <a:t>Duplicate form elimination</a:t>
            </a:r>
          </a:p>
          <a:p>
            <a:pPr lvl="3"/>
            <a:r>
              <a:rPr lang="en-US" altLang="ko-KR" dirty="0" smtClean="0"/>
              <a:t>Exploiting the property that joins are both associative and commutative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DC4C862-3895-410F-B5D2-DD1ED682E59F}" type="slidenum">
              <a:rPr lang="en-US" altLang="ko-KR" smtClean="0"/>
              <a:pPr>
                <a:defRPr/>
              </a:pPr>
              <a:t>8</a:t>
            </a:fld>
            <a:endParaRPr lang="en-US" altLang="ko-K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600" dirty="0" smtClean="0"/>
              <a:t>KWS: CN generation and SQL Execution (Phase 1)</a:t>
            </a:r>
            <a:endParaRPr lang="ko-KR" altLang="en-US" sz="2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Modified KWS system</a:t>
            </a:r>
          </a:p>
          <a:p>
            <a:pPr lvl="1"/>
            <a:r>
              <a:rPr lang="en-US" altLang="ko-KR" dirty="0" smtClean="0"/>
              <a:t>Options</a:t>
            </a:r>
          </a:p>
          <a:p>
            <a:pPr lvl="2"/>
            <a:r>
              <a:rPr lang="en-US" altLang="ko-KR" dirty="0" smtClean="0"/>
              <a:t>Waiting for CN generation to terminate before starting the SQL query execution</a:t>
            </a:r>
          </a:p>
          <a:p>
            <a:pPr lvl="2"/>
            <a:r>
              <a:rPr lang="en-US" altLang="ko-KR" dirty="0" smtClean="0"/>
              <a:t>Dividing the time budget T into two parts</a:t>
            </a:r>
          </a:p>
          <a:p>
            <a:pPr lvl="3"/>
            <a:r>
              <a:rPr lang="en-US" altLang="ko-KR" dirty="0" smtClean="0"/>
              <a:t>Failure to estimate this division accurately</a:t>
            </a:r>
          </a:p>
          <a:p>
            <a:pPr lvl="2"/>
            <a:r>
              <a:rPr lang="en-US" altLang="ko-KR" dirty="0" smtClean="0"/>
              <a:t>Interleaving CN generation and SQL query execution</a:t>
            </a:r>
          </a:p>
          <a:p>
            <a:pPr lvl="2"/>
            <a:r>
              <a:rPr lang="en-US" altLang="ko-KR" dirty="0" smtClean="0"/>
              <a:t>(Algorithm 2)Producer-consumer </a:t>
            </a:r>
            <a:r>
              <a:rPr lang="en-US" altLang="ko-KR" dirty="0" smtClean="0"/>
              <a:t>fashion using two separate threads</a:t>
            </a:r>
          </a:p>
          <a:p>
            <a:pPr lvl="3"/>
            <a:r>
              <a:rPr lang="en-US" altLang="ko-KR" dirty="0" smtClean="0"/>
              <a:t>While CN generation continues, SQL queries are executed based on where they occur in the priority queue</a:t>
            </a:r>
          </a:p>
          <a:p>
            <a:pPr lvl="4"/>
            <a:r>
              <a:rPr lang="en-US" altLang="ko-KR" dirty="0" smtClean="0"/>
              <a:t>Order by query execution cost (disk page fetches)</a:t>
            </a:r>
          </a:p>
          <a:p>
            <a:pPr lvl="3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DC4C862-3895-410F-B5D2-DD1ED682E59F}" type="slidenum">
              <a:rPr lang="en-US" altLang="ko-KR" smtClean="0"/>
              <a:pPr>
                <a:defRPr/>
              </a:pPr>
              <a:t>9</a:t>
            </a:fld>
            <a:endParaRPr lang="en-US" altLang="ko-K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-CEBT">
  <a:themeElements>
    <a:clrScheme name="CEBT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264C72"/>
      </a:accent3>
      <a:accent4>
        <a:srgbClr val="A5A5A5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도시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프레젠테이션-서식4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프레젠테이션-서식4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프레젠테이션-서식4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프레젠테이션-서식4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프레젠테이션-서식4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프레젠테이션-서식4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프레젠테이션-서식4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프레젠테이션-서식4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프레젠테이션-서식4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Template-CEBT</Template>
  <TotalTime>2693</TotalTime>
  <Words>916</Words>
  <Application>Microsoft Office PowerPoint</Application>
  <PresentationFormat>On-screen Show (4:3)</PresentationFormat>
  <Paragraphs>140</Paragraphs>
  <Slides>16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Template-CEBT</vt:lpstr>
      <vt:lpstr>Toward Scalable Keyword Search over Relational Data</vt:lpstr>
      <vt:lpstr>Introduction</vt:lpstr>
      <vt:lpstr>Problems in current KWS solutions</vt:lpstr>
      <vt:lpstr>KWS-F: Keyword Search using Forms</vt:lpstr>
      <vt:lpstr>Combining KWS and KWS-F</vt:lpstr>
      <vt:lpstr>Combining KWS and KWS-F</vt:lpstr>
      <vt:lpstr>The Hybrid Approach</vt:lpstr>
      <vt:lpstr>KWS-F: Form generation (Phase 0)</vt:lpstr>
      <vt:lpstr>KWS: CN generation and SQL Execution (Phase 1)</vt:lpstr>
      <vt:lpstr>KWS-F: Search (Phase 2)</vt:lpstr>
      <vt:lpstr>KWS-F: Minimizing overlap (Phase 3)</vt:lpstr>
      <vt:lpstr>Experimental Evaluation</vt:lpstr>
      <vt:lpstr>Experimental Evaluation</vt:lpstr>
      <vt:lpstr>Experimental Evaluation</vt:lpstr>
      <vt:lpstr>Experimental Evaluation</vt:lpstr>
      <vt:lpstr>Questions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Toward Scalable Keyword Search over Relational Data</dc:title>
  <dc:creator>Jaehui</dc:creator>
  <cp:lastModifiedBy>baohuy</cp:lastModifiedBy>
  <cp:revision>164</cp:revision>
  <dcterms:created xsi:type="dcterms:W3CDTF">2011-02-15T06:13:07Z</dcterms:created>
  <dcterms:modified xsi:type="dcterms:W3CDTF">2011-04-20T23:59:22Z</dcterms:modified>
</cp:coreProperties>
</file>