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3/29/2011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3/30/2011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3/30/2011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3/30/2011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3/30/2011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3/30/2011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3/30/2011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3/30/2011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3/30/2011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3/30/2011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3/30/2011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3/30/2011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3/30/2011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81000" y="1295400"/>
            <a:ext cx="8305800" cy="2305050"/>
          </a:xfrm>
        </p:spPr>
        <p:txBody>
          <a:bodyPr/>
          <a:lstStyle/>
          <a:p>
            <a:r>
              <a:rPr lang="en-US" sz="3200" dirty="0" smtClean="0"/>
              <a:t>ICS 624 Spring </a:t>
            </a:r>
            <a:r>
              <a:rPr lang="en-US" sz="3200" dirty="0" smtClean="0"/>
              <a:t>2011</a:t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Entity Resolution with Evolving Rules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i="1" dirty="0" smtClean="0"/>
              <a:t>Preface</a:t>
            </a:r>
            <a:r>
              <a:rPr lang="en-US" sz="2400" i="1" dirty="0" smtClean="0"/>
              <a:t> to Steven </a:t>
            </a:r>
            <a:r>
              <a:rPr lang="en-US" sz="2400" i="1" dirty="0" err="1" smtClean="0"/>
              <a:t>Whang’s</a:t>
            </a:r>
            <a:r>
              <a:rPr lang="en-US" sz="2400" i="1" dirty="0" smtClean="0"/>
              <a:t> slides</a:t>
            </a:r>
            <a:endParaRPr lang="en-US" i="1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3/30/2011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Distance-based ER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9718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Similar to bottom-up hierarchical agglomerative </a:t>
            </a:r>
            <a:r>
              <a:rPr lang="en-US" dirty="0" smtClean="0"/>
              <a:t>clustering with different variations on how distance is computed from two clusters</a:t>
            </a:r>
            <a:endParaRPr lang="en-US" dirty="0" smtClean="0"/>
          </a:p>
          <a:p>
            <a:r>
              <a:rPr lang="en-US" b="1" dirty="0" smtClean="0">
                <a:solidFill>
                  <a:schemeClr val="accent2"/>
                </a:solidFill>
              </a:rPr>
              <a:t>HC</a:t>
            </a:r>
            <a:r>
              <a:rPr lang="en-US" b="1" baseline="-25000" dirty="0" smtClean="0">
                <a:solidFill>
                  <a:schemeClr val="accent2"/>
                </a:solidFill>
              </a:rPr>
              <a:t>DS </a:t>
            </a:r>
            <a:r>
              <a:rPr lang="en-US" b="1" dirty="0" smtClean="0">
                <a:solidFill>
                  <a:schemeClr val="accent2"/>
                </a:solidFill>
              </a:rPr>
              <a:t>Single-link </a:t>
            </a:r>
            <a:r>
              <a:rPr lang="en-US" dirty="0" smtClean="0"/>
              <a:t>: smallest possible distance between two records from the two clusters</a:t>
            </a:r>
          </a:p>
          <a:p>
            <a:r>
              <a:rPr lang="en-US" b="1" dirty="0" smtClean="0">
                <a:solidFill>
                  <a:schemeClr val="accent2"/>
                </a:solidFill>
              </a:rPr>
              <a:t>HC</a:t>
            </a:r>
            <a:r>
              <a:rPr lang="en-US" b="1" baseline="-25000" dirty="0" smtClean="0">
                <a:solidFill>
                  <a:schemeClr val="accent2"/>
                </a:solidFill>
              </a:rPr>
              <a:t>DC </a:t>
            </a:r>
            <a:r>
              <a:rPr lang="en-US" b="1" dirty="0" smtClean="0">
                <a:solidFill>
                  <a:schemeClr val="accent2"/>
                </a:solidFill>
              </a:rPr>
              <a:t>Complete-link </a:t>
            </a:r>
            <a:r>
              <a:rPr lang="en-US" dirty="0" smtClean="0"/>
              <a:t>: </a:t>
            </a:r>
            <a:r>
              <a:rPr lang="en-US" dirty="0" smtClean="0"/>
              <a:t>largest </a:t>
            </a:r>
            <a:r>
              <a:rPr lang="en-US" dirty="0" smtClean="0"/>
              <a:t>possible distance between two records from the two clusters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3/30/2011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8800" y="4343400"/>
            <a:ext cx="23622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05400" y="4343400"/>
            <a:ext cx="2362200" cy="15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90800" y="4495800"/>
            <a:ext cx="5334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667000" y="5181600"/>
            <a:ext cx="5334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5000" y="4572000"/>
            <a:ext cx="5334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19800" y="5257800"/>
            <a:ext cx="533400" cy="533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R4</a:t>
            </a:r>
            <a:endParaRPr lang="en-US" dirty="0"/>
          </a:p>
        </p:txBody>
      </p:sp>
      <p:cxnSp>
        <p:nvCxnSpPr>
          <p:cNvPr id="14" name="Straight Connector 13"/>
          <p:cNvCxnSpPr>
            <a:stCxn id="9" idx="3"/>
            <a:endCxn id="11" idx="1"/>
          </p:cNvCxnSpPr>
          <p:nvPr/>
        </p:nvCxnSpPr>
        <p:spPr>
          <a:xfrm>
            <a:off x="3124200" y="4762500"/>
            <a:ext cx="2590800" cy="762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3"/>
            <a:endCxn id="12" idx="1"/>
          </p:cNvCxnSpPr>
          <p:nvPr/>
        </p:nvCxnSpPr>
        <p:spPr>
          <a:xfrm>
            <a:off x="3124200" y="4762500"/>
            <a:ext cx="2895600" cy="7620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3"/>
            <a:endCxn id="11" idx="1"/>
          </p:cNvCxnSpPr>
          <p:nvPr/>
        </p:nvCxnSpPr>
        <p:spPr>
          <a:xfrm flipV="1">
            <a:off x="3200400" y="4838700"/>
            <a:ext cx="2514600" cy="6096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3"/>
            <a:endCxn id="12" idx="1"/>
          </p:cNvCxnSpPr>
          <p:nvPr/>
        </p:nvCxnSpPr>
        <p:spPr>
          <a:xfrm>
            <a:off x="3200400" y="5448300"/>
            <a:ext cx="2819400" cy="7620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Evolving Rules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3/30/2011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1295400"/>
            <a:ext cx="1752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Input Records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562600" y="1295400"/>
            <a:ext cx="17526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Resolved Records </a:t>
            </a:r>
            <a:r>
              <a:rPr lang="en-US" sz="2800" b="1" dirty="0" smtClean="0">
                <a:solidFill>
                  <a:schemeClr val="tx1"/>
                </a:solidFill>
              </a:rPr>
              <a:t>R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581400" y="1295400"/>
            <a:ext cx="12192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ER Rule 1</a:t>
            </a:r>
            <a:endParaRPr lang="en-US" sz="2400" b="1" dirty="0"/>
          </a:p>
        </p:txBody>
      </p:sp>
      <p:sp>
        <p:nvSpPr>
          <p:cNvPr id="10" name="Right Arrow 9"/>
          <p:cNvSpPr/>
          <p:nvPr/>
        </p:nvSpPr>
        <p:spPr>
          <a:xfrm>
            <a:off x="2895600" y="1676400"/>
            <a:ext cx="457200" cy="41563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953000" y="1676400"/>
            <a:ext cx="457200" cy="41563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143000" y="3048000"/>
            <a:ext cx="1219200" cy="11430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ER Rule 2</a:t>
            </a:r>
            <a:endParaRPr lang="en-US" sz="2400" b="1" dirty="0"/>
          </a:p>
        </p:txBody>
      </p:sp>
      <p:sp>
        <p:nvSpPr>
          <p:cNvPr id="13" name="Down Arrow 12"/>
          <p:cNvSpPr/>
          <p:nvPr/>
        </p:nvSpPr>
        <p:spPr>
          <a:xfrm>
            <a:off x="1600200" y="2590800"/>
            <a:ext cx="381000" cy="381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600200" y="4267200"/>
            <a:ext cx="381000" cy="381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14400" y="4724400"/>
            <a:ext cx="17526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Resolved Records </a:t>
            </a:r>
            <a:r>
              <a:rPr lang="en-US" sz="2800" b="1" dirty="0" smtClean="0">
                <a:solidFill>
                  <a:schemeClr val="tx1"/>
                </a:solidFill>
              </a:rPr>
              <a:t>S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514600" y="3581400"/>
            <a:ext cx="1828800" cy="60960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3924300" y="2781300"/>
            <a:ext cx="1143000" cy="76200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419600" y="3810000"/>
            <a:ext cx="1219200" cy="1143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ER Rule 3</a:t>
            </a:r>
            <a:endParaRPr lang="en-US" sz="2400" b="1" dirty="0"/>
          </a:p>
        </p:txBody>
      </p:sp>
      <p:sp>
        <p:nvSpPr>
          <p:cNvPr id="23" name="Down Arrow 22"/>
          <p:cNvSpPr/>
          <p:nvPr/>
        </p:nvSpPr>
        <p:spPr>
          <a:xfrm rot="2083609">
            <a:off x="5720304" y="2675318"/>
            <a:ext cx="381000" cy="112509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rot="3944525">
            <a:off x="3292924" y="4549465"/>
            <a:ext cx="381000" cy="116004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ular Callout 25"/>
          <p:cNvSpPr/>
          <p:nvPr/>
        </p:nvSpPr>
        <p:spPr>
          <a:xfrm>
            <a:off x="6248400" y="3352800"/>
            <a:ext cx="2667000" cy="1828800"/>
          </a:xfrm>
          <a:prstGeom prst="wedgeRoundRectCallout">
            <a:avLst>
              <a:gd name="adj1" fmla="val -67110"/>
              <a:gd name="adj2" fmla="val 2267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Given </a:t>
            </a:r>
            <a:r>
              <a:rPr lang="en-US" sz="2400" b="1" dirty="0" smtClean="0">
                <a:solidFill>
                  <a:schemeClr val="tx1"/>
                </a:solidFill>
              </a:rPr>
              <a:t>Rule 1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dirty="0" smtClean="0">
                <a:solidFill>
                  <a:schemeClr val="tx1"/>
                </a:solidFill>
              </a:rPr>
              <a:t>Rule 2</a:t>
            </a:r>
            <a:r>
              <a:rPr lang="en-US" sz="2400" dirty="0" smtClean="0">
                <a:solidFill>
                  <a:schemeClr val="tx1"/>
                </a:solidFill>
              </a:rPr>
              <a:t>, can we compute </a:t>
            </a:r>
            <a:r>
              <a:rPr lang="en-US" sz="2400" b="1" dirty="0" smtClean="0">
                <a:solidFill>
                  <a:schemeClr val="tx1"/>
                </a:solidFill>
              </a:rPr>
              <a:t>S</a:t>
            </a:r>
            <a:r>
              <a:rPr lang="en-US" sz="2400" dirty="0" smtClean="0">
                <a:solidFill>
                  <a:schemeClr val="tx1"/>
                </a:solidFill>
              </a:rPr>
              <a:t> from </a:t>
            </a:r>
            <a:r>
              <a:rPr lang="en-US" sz="2400" b="1" dirty="0" smtClean="0">
                <a:solidFill>
                  <a:schemeClr val="tx1"/>
                </a:solidFill>
              </a:rPr>
              <a:t>R</a:t>
            </a:r>
            <a:r>
              <a:rPr lang="en-US" sz="2400" dirty="0" smtClean="0">
                <a:solidFill>
                  <a:schemeClr val="tx1"/>
                </a:solidFill>
              </a:rPr>
              <a:t>? 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5029200" y="5486400"/>
            <a:ext cx="3886200" cy="838200"/>
          </a:xfrm>
          <a:prstGeom prst="wedgeRoundRectCallout">
            <a:avLst>
              <a:gd name="adj1" fmla="val -35036"/>
              <a:gd name="adj2" fmla="val -9539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Under what conditions would that be possible?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22" grpId="0" animBg="1"/>
      <p:bldP spid="23" grpId="0" animBg="1"/>
      <p:bldP spid="24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3/30/2011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2</a:t>
            </a:fld>
            <a:endParaRPr lang="en-US"/>
          </a:p>
        </p:txBody>
      </p:sp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mtClean="0"/>
              <a:t>Outline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33400"/>
            <a:ext cx="694372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81000"/>
            <a:ext cx="424434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Line Callout 1 8"/>
          <p:cNvSpPr/>
          <p:nvPr/>
        </p:nvSpPr>
        <p:spPr>
          <a:xfrm>
            <a:off x="1828800" y="152400"/>
            <a:ext cx="1447800" cy="4572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Facebook</a:t>
            </a:r>
            <a:endParaRPr lang="en-US" dirty="0" smtClean="0"/>
          </a:p>
        </p:txBody>
      </p:sp>
      <p:sp>
        <p:nvSpPr>
          <p:cNvPr id="10" name="Line Callout 1 9"/>
          <p:cNvSpPr/>
          <p:nvPr/>
        </p:nvSpPr>
        <p:spPr>
          <a:xfrm>
            <a:off x="7467600" y="228600"/>
            <a:ext cx="1447800" cy="457200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LinkedIn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5334000" y="4343400"/>
            <a:ext cx="3429000" cy="1828800"/>
          </a:xfrm>
          <a:prstGeom prst="wedgeRoundRectCallout">
            <a:avLst>
              <a:gd name="adj1" fmla="val -19101"/>
              <a:gd name="adj2" fmla="val -68669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Are these two pages referring to the same person 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Entity Resolution (ER)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95400"/>
            <a:ext cx="3886200" cy="4830763"/>
          </a:xfrm>
        </p:spPr>
        <p:txBody>
          <a:bodyPr/>
          <a:lstStyle/>
          <a:p>
            <a:r>
              <a:rPr lang="en-US" dirty="0" smtClean="0"/>
              <a:t>comparison shopping</a:t>
            </a:r>
          </a:p>
          <a:p>
            <a:r>
              <a:rPr lang="en-US" dirty="0" smtClean="0"/>
              <a:t>mailing </a:t>
            </a:r>
            <a:r>
              <a:rPr lang="en-US" dirty="0" smtClean="0"/>
              <a:t>lists</a:t>
            </a:r>
          </a:p>
          <a:p>
            <a:r>
              <a:rPr lang="en-US" dirty="0" smtClean="0"/>
              <a:t>classified </a:t>
            </a:r>
            <a:r>
              <a:rPr lang="en-US" dirty="0" smtClean="0"/>
              <a:t>ads</a:t>
            </a:r>
          </a:p>
          <a:p>
            <a:r>
              <a:rPr lang="en-US" dirty="0" smtClean="0"/>
              <a:t>customer </a:t>
            </a:r>
            <a:r>
              <a:rPr lang="en-US" dirty="0" smtClean="0"/>
              <a:t>files</a:t>
            </a:r>
          </a:p>
          <a:p>
            <a:r>
              <a:rPr lang="en-US" dirty="0" smtClean="0"/>
              <a:t>counter-terrorism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3/30/2011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F1533-E015-48BD-B5A9-33FB43BC340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733800" y="1524000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/>
                <a:gridCol w="1056640"/>
                <a:gridCol w="1381760"/>
                <a:gridCol w="15443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Sharon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303-123-9989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800600" y="2438400"/>
          <a:ext cx="3810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667"/>
                <a:gridCol w="1210733"/>
                <a:gridCol w="17526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Affiliation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Sharon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303-123-9989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76600" y="15240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24384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r2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4495800" y="3505200"/>
            <a:ext cx="4191000" cy="838200"/>
          </a:xfrm>
          <a:prstGeom prst="wedgeRoundRectCallout">
            <a:avLst>
              <a:gd name="adj1" fmla="val 22835"/>
              <a:gd name="adj2" fmla="val -7717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Are these two records referring to the same entity ?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Entity Resolution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676400"/>
          </a:xfrm>
        </p:spPr>
        <p:txBody>
          <a:bodyPr/>
          <a:lstStyle/>
          <a:p>
            <a:r>
              <a:rPr lang="en-US" dirty="0" smtClean="0"/>
              <a:t>Given a table of records (about some entities), partition the records according to the  “entities” that they refer to.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3/30/2011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109419" y="3352800"/>
          <a:ext cx="4876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/>
                <a:gridCol w="1056640"/>
                <a:gridCol w="1381760"/>
                <a:gridCol w="154432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Sharon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303-123-9989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Sharon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303-123-9989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212-222-4433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John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212-222-4433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6214819" y="3886200"/>
            <a:ext cx="3810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6214819" y="4953000"/>
            <a:ext cx="3810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629400" y="42672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Entity: Sharon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72019" y="52578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Entity: John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ER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3048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ER Rules</a:t>
            </a:r>
            <a:r>
              <a:rPr lang="en-US" dirty="0" smtClean="0"/>
              <a:t>: ER algorithm that computes the mapping of records to entities (“partition”)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Match-based</a:t>
            </a:r>
            <a:r>
              <a:rPr lang="en-US" dirty="0" smtClean="0"/>
              <a:t>: </a:t>
            </a:r>
            <a:r>
              <a:rPr lang="en-US" dirty="0" err="1" smtClean="0"/>
              <a:t>boolean</a:t>
            </a:r>
            <a:r>
              <a:rPr lang="en-US" dirty="0" smtClean="0"/>
              <a:t> rules like</a:t>
            </a:r>
          </a:p>
          <a:p>
            <a:pPr lvl="1"/>
            <a:r>
              <a:rPr lang="en-US" dirty="0" smtClean="0"/>
              <a:t>“if the name in the two records are the same, then they belong to the same partition”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Distance-based</a:t>
            </a:r>
            <a:r>
              <a:rPr lang="en-US" dirty="0" smtClean="0"/>
              <a:t>: uses a distance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3/30/2011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143000"/>
          <a:ext cx="47244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990600"/>
                <a:gridCol w="1271588"/>
                <a:gridCol w="1624013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Sharon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303-123-9989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Sharon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303-123-9989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212-222-4433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John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212-222-4433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7162800" y="1524000"/>
            <a:ext cx="3810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7162800" y="2286000"/>
            <a:ext cx="3810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434019" y="16764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Entity: Sharon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49076" y="23622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Entity: John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638800" y="1219200"/>
            <a:ext cx="914400" cy="167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ER Rule</a:t>
            </a:r>
            <a:endParaRPr lang="en-US" sz="2400" b="1" dirty="0"/>
          </a:p>
        </p:txBody>
      </p:sp>
      <p:sp>
        <p:nvSpPr>
          <p:cNvPr id="13" name="Right Arrow 12"/>
          <p:cNvSpPr/>
          <p:nvPr/>
        </p:nvSpPr>
        <p:spPr>
          <a:xfrm>
            <a:off x="5105400" y="1752600"/>
            <a:ext cx="457200" cy="609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629400" y="1752600"/>
            <a:ext cx="457200" cy="60960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Sorted Neighborhood (SN)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1460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Avoids comparing all O(n</a:t>
            </a:r>
            <a:r>
              <a:rPr lang="en-US" baseline="30000" dirty="0" smtClean="0"/>
              <a:t>2</a:t>
            </a:r>
            <a:r>
              <a:rPr lang="en-US" dirty="0" smtClean="0"/>
              <a:t>) pairs of records by:</a:t>
            </a:r>
          </a:p>
          <a:p>
            <a:r>
              <a:rPr lang="en-US" dirty="0" smtClean="0"/>
              <a:t>Sorting records based on some column(s)</a:t>
            </a:r>
          </a:p>
          <a:p>
            <a:r>
              <a:rPr lang="en-US" dirty="0" smtClean="0"/>
              <a:t>Comparing all pairs of records in a sliding window</a:t>
            </a:r>
          </a:p>
          <a:p>
            <a:r>
              <a:rPr lang="en-US" dirty="0" smtClean="0"/>
              <a:t>Merging connected components into entities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3/30/2011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4038600"/>
          <a:ext cx="47244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990600"/>
                <a:gridCol w="1271588"/>
                <a:gridCol w="1624013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Sharon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303-123-9989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Sharon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303-123-9989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212-222-4433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John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212-222-4433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5715000" y="3962400"/>
            <a:ext cx="381000" cy="19050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35052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6248400" y="3962400"/>
            <a:ext cx="3810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00800" y="35052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pairs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6553200" y="4419600"/>
            <a:ext cx="3810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>
            <a:off x="7010400" y="4876800"/>
            <a:ext cx="381000" cy="838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HC</a:t>
            </a:r>
            <a:r>
              <a:rPr lang="en-US" baseline="-25000" dirty="0" smtClean="0"/>
              <a:t>B</a:t>
            </a:r>
            <a:r>
              <a:rPr lang="en-US" dirty="0" smtClean="0"/>
              <a:t>: Hierarchical Clustering 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438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Similar to bottom-up hierarchical agglomerative clustering</a:t>
            </a:r>
          </a:p>
          <a:p>
            <a:r>
              <a:rPr lang="en-US" dirty="0" smtClean="0"/>
              <a:t>Merge two clusters if a </a:t>
            </a:r>
            <a:r>
              <a:rPr lang="en-US" dirty="0" err="1" smtClean="0"/>
              <a:t>boolean</a:t>
            </a:r>
            <a:r>
              <a:rPr lang="en-US" dirty="0" smtClean="0"/>
              <a:t> comparison rule </a:t>
            </a:r>
            <a:r>
              <a:rPr lang="en-US" b="1" dirty="0" smtClean="0"/>
              <a:t>B</a:t>
            </a:r>
            <a:r>
              <a:rPr lang="en-US" dirty="0" smtClean="0"/>
              <a:t> returns true.</a:t>
            </a:r>
          </a:p>
          <a:p>
            <a:r>
              <a:rPr lang="en-US" dirty="0" smtClean="0"/>
              <a:t>Apply rule </a:t>
            </a:r>
            <a:r>
              <a:rPr lang="en-US" b="1" dirty="0" smtClean="0"/>
              <a:t>B</a:t>
            </a:r>
            <a:r>
              <a:rPr lang="en-US" dirty="0" smtClean="0"/>
              <a:t> on </a:t>
            </a:r>
            <a:r>
              <a:rPr lang="en-US" i="1" u="sng" dirty="0" smtClean="0">
                <a:solidFill>
                  <a:schemeClr val="accent2"/>
                </a:solidFill>
              </a:rPr>
              <a:t>one chosen </a:t>
            </a:r>
            <a:r>
              <a:rPr lang="en-US" dirty="0" err="1" smtClean="0"/>
              <a:t>tuple</a:t>
            </a:r>
            <a:r>
              <a:rPr lang="en-US" dirty="0" smtClean="0"/>
              <a:t> in each of the two clusters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3/30/2011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3886200"/>
          <a:ext cx="47244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990600"/>
                <a:gridCol w="1271588"/>
                <a:gridCol w="1624013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Sharon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303-123-9989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Sharon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303-123-9989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212-222-4433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John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212-222-4433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5334000" y="4267200"/>
            <a:ext cx="3810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5334000" y="5029200"/>
            <a:ext cx="3810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3600" y="3886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dirty="0" smtClean="0"/>
              <a:t>(r1,r2) = true if r1.name=r2.name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HC</a:t>
            </a:r>
            <a:r>
              <a:rPr lang="en-US" baseline="-25000" dirty="0" smtClean="0"/>
              <a:t>BR</a:t>
            </a:r>
            <a:r>
              <a:rPr lang="en-US" dirty="0" smtClean="0"/>
              <a:t>: Hierarchical Clustering 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438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Same as HC</a:t>
            </a:r>
            <a:r>
              <a:rPr lang="en-US" baseline="-25000" dirty="0" smtClean="0"/>
              <a:t>B </a:t>
            </a:r>
            <a:r>
              <a:rPr lang="en-US" dirty="0" smtClean="0"/>
              <a:t>except in how comparison is evaluated.</a:t>
            </a:r>
          </a:p>
          <a:p>
            <a:r>
              <a:rPr lang="en-US" dirty="0" smtClean="0"/>
              <a:t>Apply rule </a:t>
            </a:r>
            <a:r>
              <a:rPr lang="en-US" b="1" dirty="0" smtClean="0"/>
              <a:t>B</a:t>
            </a:r>
            <a:r>
              <a:rPr lang="en-US" dirty="0" smtClean="0"/>
              <a:t> on </a:t>
            </a:r>
            <a:r>
              <a:rPr lang="en-US" i="1" u="sng" dirty="0" smtClean="0">
                <a:solidFill>
                  <a:schemeClr val="accent2"/>
                </a:solidFill>
              </a:rPr>
              <a:t>all pairs of </a:t>
            </a:r>
            <a:r>
              <a:rPr lang="en-US" dirty="0" err="1" smtClean="0"/>
              <a:t>tuples</a:t>
            </a:r>
            <a:r>
              <a:rPr lang="en-US" dirty="0" smtClean="0"/>
              <a:t> in each of the two clusters</a:t>
            </a:r>
          </a:p>
          <a:p>
            <a:r>
              <a:rPr lang="en-US" dirty="0" smtClean="0"/>
              <a:t>Merge clusters if </a:t>
            </a:r>
            <a:r>
              <a:rPr lang="en-US" b="1" dirty="0" smtClean="0"/>
              <a:t>B</a:t>
            </a:r>
            <a:r>
              <a:rPr lang="en-US" dirty="0" smtClean="0"/>
              <a:t> is true on at least one pair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3/30/2011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3886200"/>
          <a:ext cx="47244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990600"/>
                <a:gridCol w="1271588"/>
                <a:gridCol w="1624013"/>
              </a:tblGrid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Sharon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303-123-9989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Sharon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303-123-9989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212-222-4433</a:t>
                      </a:r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 smtClean="0"/>
                        <a:t>John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212-222-4433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Brace 7"/>
          <p:cNvSpPr/>
          <p:nvPr/>
        </p:nvSpPr>
        <p:spPr>
          <a:xfrm>
            <a:off x="5334000" y="4267200"/>
            <a:ext cx="3810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5334000" y="5029200"/>
            <a:ext cx="3810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43600" y="3886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</a:t>
            </a:r>
            <a:r>
              <a:rPr lang="en-US" dirty="0" smtClean="0"/>
              <a:t>(r1,r2) = true if r1.name=r2.name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ME: </a:t>
            </a:r>
            <a:r>
              <a:rPr lang="en-US" dirty="0" err="1" smtClean="0"/>
              <a:t>Monge-Elkan</a:t>
            </a:r>
            <a:r>
              <a:rPr lang="en-US" dirty="0" smtClean="0"/>
              <a:t>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1242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Sort records according to some column(s)</a:t>
            </a:r>
          </a:p>
          <a:p>
            <a:r>
              <a:rPr lang="en-US" dirty="0" smtClean="0"/>
              <a:t>Initialize an empty fixed length queue of clusters</a:t>
            </a:r>
          </a:p>
          <a:p>
            <a:r>
              <a:rPr lang="en-US" dirty="0" smtClean="0"/>
              <a:t>Scan through sorted records and match each record to clusters in queue</a:t>
            </a:r>
          </a:p>
          <a:p>
            <a:r>
              <a:rPr lang="en-US" dirty="0" smtClean="0"/>
              <a:t>If record matches existing cluster, move cluster to front</a:t>
            </a:r>
          </a:p>
          <a:p>
            <a:r>
              <a:rPr lang="en-US" dirty="0" smtClean="0"/>
              <a:t>Else make record into a new cluster at front of queue</a:t>
            </a:r>
          </a:p>
          <a:p>
            <a:r>
              <a:rPr lang="en-US" dirty="0" smtClean="0"/>
              <a:t>If queue is full, last cluster is dropped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3/30/2011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4419600"/>
          <a:ext cx="47244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990600"/>
                <a:gridCol w="1271588"/>
                <a:gridCol w="1624013"/>
              </a:tblGrid>
              <a:tr h="321869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Credit 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</a:t>
                      </a:r>
                      <a:endParaRPr lang="en-US" dirty="0"/>
                    </a:p>
                  </a:txBody>
                  <a:tcPr/>
                </a:tc>
              </a:tr>
              <a:tr h="321869">
                <a:tc>
                  <a:txBody>
                    <a:bodyPr/>
                    <a:lstStyle/>
                    <a:p>
                      <a:r>
                        <a:rPr lang="en-US" dirty="0" smtClean="0"/>
                        <a:t>Sharon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303-123-9989</a:t>
                      </a:r>
                      <a:endParaRPr lang="en-US" dirty="0"/>
                    </a:p>
                  </a:txBody>
                  <a:tcPr/>
                </a:tc>
              </a:tr>
              <a:tr h="321869">
                <a:tc>
                  <a:txBody>
                    <a:bodyPr/>
                    <a:lstStyle/>
                    <a:p>
                      <a:r>
                        <a:rPr lang="en-US" dirty="0" smtClean="0"/>
                        <a:t>Sharon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122223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303-123-9989</a:t>
                      </a:r>
                    </a:p>
                  </a:txBody>
                  <a:tcPr/>
                </a:tc>
              </a:tr>
              <a:tr h="321869">
                <a:tc>
                  <a:txBody>
                    <a:bodyPr/>
                    <a:lstStyle/>
                    <a:p>
                      <a:r>
                        <a:rPr lang="en-US" dirty="0" smtClean="0"/>
                        <a:t>John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333222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212-222-4433</a:t>
                      </a:r>
                      <a:endParaRPr lang="en-US" dirty="0"/>
                    </a:p>
                  </a:txBody>
                  <a:tcPr/>
                </a:tc>
              </a:tr>
              <a:tr h="321869">
                <a:tc>
                  <a:txBody>
                    <a:bodyPr/>
                    <a:lstStyle/>
                    <a:p>
                      <a:r>
                        <a:rPr lang="en-US" dirty="0" smtClean="0"/>
                        <a:t>John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222333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212-222-4433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5715000" y="4876800"/>
            <a:ext cx="381000" cy="13716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62600" y="4343400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239000" y="4673600"/>
          <a:ext cx="1066800" cy="149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</a:tblGrid>
              <a:tr h="374650">
                <a:tc>
                  <a:txBody>
                    <a:bodyPr/>
                    <a:lstStyle/>
                    <a:p>
                      <a:r>
                        <a:rPr lang="en-US" dirty="0" smtClean="0"/>
                        <a:t>Sharon</a:t>
                      </a:r>
                      <a:endParaRPr lang="en-US" dirty="0"/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46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239000" y="4292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S 624 Spring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624 Spring 2011</Template>
  <TotalTime>1412</TotalTime>
  <Words>694</Words>
  <Application>Microsoft Office PowerPoint</Application>
  <PresentationFormat>On-screen Show (4:3)</PresentationFormat>
  <Paragraphs>251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ICS 624 Spring 2011</vt:lpstr>
      <vt:lpstr>ICS 624 Spring 2011  Entity Resolution with Evolving Rules Preface to Steven Whang’s slides</vt:lpstr>
      <vt:lpstr>Outline</vt:lpstr>
      <vt:lpstr>Entity Resolution (ER)</vt:lpstr>
      <vt:lpstr>Entity Resolution Problem Statement</vt:lpstr>
      <vt:lpstr>ER Rules</vt:lpstr>
      <vt:lpstr>Sorted Neighborhood (SN)</vt:lpstr>
      <vt:lpstr>HCB: Hierarchical Clustering Boolean</vt:lpstr>
      <vt:lpstr>HCBR: Hierarchical Clustering Boolean</vt:lpstr>
      <vt:lpstr>ME: Monge-Elkan Clustering</vt:lpstr>
      <vt:lpstr>Distance-based ER Algorithms</vt:lpstr>
      <vt:lpstr>Evolving Rules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624 Spring 2011  Entity Resolution with Evolving Rules adapted from Steven Whang’s slides</dc:title>
  <dc:creator>Lipyeow Lim</dc:creator>
  <cp:lastModifiedBy>Lipyeow Lim</cp:lastModifiedBy>
  <cp:revision>13</cp:revision>
  <dcterms:created xsi:type="dcterms:W3CDTF">2011-03-30T01:05:05Z</dcterms:created>
  <dcterms:modified xsi:type="dcterms:W3CDTF">2011-03-31T00:37:28Z</dcterms:modified>
</cp:coreProperties>
</file>