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9" autoAdjust="0"/>
    <p:restoredTop sz="94692" autoAdjust="0"/>
  </p:normalViewPr>
  <p:slideViewPr>
    <p:cSldViewPr snapToObjects="1">
      <p:cViewPr varScale="1">
        <p:scale>
          <a:sx n="156" d="100"/>
          <a:sy n="156" d="100"/>
        </p:scale>
        <p:origin x="-10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F7E-27A4-E846-8419-FFE2A56BCA0F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F7E-27A4-E846-8419-FFE2A56BCA0F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3E3-D846-C24E-A59D-831F4C81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F7E-27A4-E846-8419-FFE2A56BCA0F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3E3-D846-C24E-A59D-831F4C81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F7E-27A4-E846-8419-FFE2A56BCA0F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3E3-D846-C24E-A59D-831F4C81C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F7E-27A4-E846-8419-FFE2A56BCA0F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66923E3-D846-C24E-A59D-831F4C81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F7E-27A4-E846-8419-FFE2A56BCA0F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3E3-D846-C24E-A59D-831F4C81C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F7E-27A4-E846-8419-FFE2A56BCA0F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3E3-D846-C24E-A59D-831F4C81C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F7E-27A4-E846-8419-FFE2A56BCA0F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3E3-D846-C24E-A59D-831F4C81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F7E-27A4-E846-8419-FFE2A56BCA0F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3E3-D846-C24E-A59D-831F4C81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F7E-27A4-E846-8419-FFE2A56BCA0F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3E3-D846-C24E-A59D-831F4C81C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F7E-27A4-E846-8419-FFE2A56BCA0F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66923E3-D846-C24E-A59D-831F4C81C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9D4F7E-27A4-E846-8419-FFE2A56BCA0F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66923E3-D846-C24E-A59D-831F4C81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Paper by: </a:t>
            </a:r>
            <a:r>
              <a:rPr lang="en-US" dirty="0" err="1" smtClean="0"/>
              <a:t>Grzegorz</a:t>
            </a:r>
            <a:r>
              <a:rPr lang="en-US" dirty="0" smtClean="0"/>
              <a:t> </a:t>
            </a:r>
            <a:r>
              <a:rPr lang="en-US" dirty="0" err="1" smtClean="0"/>
              <a:t>Malewicz</a:t>
            </a:r>
            <a:r>
              <a:rPr lang="en-US" dirty="0" smtClean="0"/>
              <a:t>, Matthew </a:t>
            </a:r>
            <a:r>
              <a:rPr lang="en-US" dirty="0" err="1" smtClean="0"/>
              <a:t>Austern</a:t>
            </a:r>
            <a:r>
              <a:rPr lang="en-US" dirty="0" smtClean="0"/>
              <a:t>, </a:t>
            </a:r>
            <a:r>
              <a:rPr lang="en-US" dirty="0" err="1" smtClean="0"/>
              <a:t>Aart</a:t>
            </a:r>
            <a:r>
              <a:rPr lang="en-US" dirty="0" smtClean="0"/>
              <a:t> Bik, James </a:t>
            </a:r>
            <a:r>
              <a:rPr lang="en-US" dirty="0" err="1" smtClean="0"/>
              <a:t>Dehnert</a:t>
            </a:r>
            <a:r>
              <a:rPr lang="en-US" dirty="0" smtClean="0"/>
              <a:t>, </a:t>
            </a:r>
            <a:r>
              <a:rPr lang="en-US" dirty="0" err="1" smtClean="0"/>
              <a:t>Ilan</a:t>
            </a:r>
            <a:r>
              <a:rPr lang="en-US" dirty="0" smtClean="0"/>
              <a:t> Horn, </a:t>
            </a:r>
            <a:r>
              <a:rPr lang="en-US" dirty="0" err="1" smtClean="0"/>
              <a:t>Naty</a:t>
            </a:r>
            <a:r>
              <a:rPr lang="en-US" dirty="0" smtClean="0"/>
              <a:t> </a:t>
            </a:r>
            <a:r>
              <a:rPr lang="en-US" dirty="0" err="1" smtClean="0"/>
              <a:t>Leiser</a:t>
            </a:r>
            <a:r>
              <a:rPr lang="en-US" dirty="0" smtClean="0"/>
              <a:t>, </a:t>
            </a:r>
            <a:r>
              <a:rPr lang="en-US" dirty="0" err="1" smtClean="0"/>
              <a:t>Grzegorz</a:t>
            </a:r>
            <a:r>
              <a:rPr lang="en-US" dirty="0" smtClean="0"/>
              <a:t> </a:t>
            </a:r>
            <a:r>
              <a:rPr lang="en-US" dirty="0" err="1" smtClean="0"/>
              <a:t>Czajkowski</a:t>
            </a:r>
            <a:r>
              <a:rPr lang="en-US" dirty="0" smtClean="0"/>
              <a:t> (Google, Inc</a:t>
            </a:r>
            <a:r>
              <a:rPr lang="en-US" smtClean="0"/>
              <a:t>.</a:t>
            </a:r>
            <a:r>
              <a:rPr lang="en-US" smtClean="0"/>
              <a:t>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Pregel</a:t>
            </a:r>
            <a:r>
              <a:rPr lang="en-US" dirty="0" smtClean="0"/>
              <a:t>: A System for Large-Scale Graph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838200"/>
            <a:ext cx="2209800" cy="17526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424934"/>
            <a:ext cx="98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1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0600" y="906438"/>
            <a:ext cx="420677" cy="541362"/>
            <a:chOff x="990600" y="906438"/>
            <a:chExt cx="420677" cy="541362"/>
          </a:xfrm>
        </p:grpSpPr>
        <p:sp>
          <p:nvSpPr>
            <p:cNvPr id="7" name="Oval 6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v</a:t>
              </a:r>
              <a:r>
                <a:rPr lang="en-US" baseline="-25000" dirty="0" smtClean="0"/>
                <a:t>0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24000" y="1311377"/>
            <a:ext cx="420677" cy="541362"/>
            <a:chOff x="990600" y="906438"/>
            <a:chExt cx="420677" cy="541362"/>
          </a:xfrm>
        </p:grpSpPr>
        <p:sp>
          <p:nvSpPr>
            <p:cNvPr id="17" name="Oval 16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v</a:t>
              </a:r>
              <a:r>
                <a:rPr lang="en-US" baseline="-25000" dirty="0"/>
                <a:t>1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7577" y="1040696"/>
            <a:ext cx="420677" cy="541362"/>
            <a:chOff x="990600" y="906438"/>
            <a:chExt cx="420677" cy="541362"/>
          </a:xfrm>
        </p:grpSpPr>
        <p:sp>
          <p:nvSpPr>
            <p:cNvPr id="20" name="Oval 19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v</a:t>
              </a:r>
              <a:r>
                <a:rPr lang="en-US" baseline="-25000" dirty="0"/>
                <a:t>2</a:t>
              </a:r>
              <a:endParaRPr lang="en-US" sz="2800" dirty="0"/>
            </a:p>
          </p:txBody>
        </p:sp>
      </p:grpSp>
      <p:cxnSp>
        <p:nvCxnSpPr>
          <p:cNvPr id="23" name="Straight Arrow Connector 22"/>
          <p:cNvCxnSpPr>
            <a:stCxn id="7" idx="4"/>
          </p:cNvCxnSpPr>
          <p:nvPr/>
        </p:nvCxnSpPr>
        <p:spPr>
          <a:xfrm rot="16200000" flipH="1">
            <a:off x="1014183" y="1614716"/>
            <a:ext cx="685805" cy="35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</p:cNvCxnSpPr>
          <p:nvPr/>
        </p:nvCxnSpPr>
        <p:spPr>
          <a:xfrm rot="5400000">
            <a:off x="1951591" y="1767116"/>
            <a:ext cx="551544" cy="181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31" idx="0"/>
          </p:cNvCxnSpPr>
          <p:nvPr/>
        </p:nvCxnSpPr>
        <p:spPr>
          <a:xfrm rot="16200000" flipH="1">
            <a:off x="1617483" y="1949755"/>
            <a:ext cx="280864" cy="86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284584" y="2133603"/>
            <a:ext cx="1033494" cy="369332"/>
            <a:chOff x="1143000" y="2971800"/>
            <a:chExt cx="1033494" cy="369332"/>
          </a:xfrm>
        </p:grpSpPr>
        <p:sp>
          <p:nvSpPr>
            <p:cNvPr id="30" name="Rectangle 29"/>
            <p:cNvSpPr/>
            <p:nvPr/>
          </p:nvSpPr>
          <p:spPr>
            <a:xfrm>
              <a:off x="1181099" y="2971800"/>
              <a:ext cx="946478" cy="369332"/>
            </a:xfrm>
            <a:prstGeom prst="rect">
              <a:avLst/>
            </a:prstGeom>
            <a:noFill/>
            <a:ln w="254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3000" y="2971800"/>
              <a:ext cx="1033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Combiner</a:t>
              </a:r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172200" y="838200"/>
            <a:ext cx="2209800" cy="1752600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53200" y="424934"/>
            <a:ext cx="98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2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400800" y="906438"/>
            <a:ext cx="420677" cy="541362"/>
            <a:chOff x="990600" y="906438"/>
            <a:chExt cx="420677" cy="541362"/>
          </a:xfrm>
        </p:grpSpPr>
        <p:sp>
          <p:nvSpPr>
            <p:cNvPr id="39" name="Oval 38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v</a:t>
              </a:r>
              <a:r>
                <a:rPr lang="en-US" baseline="-25000" dirty="0" smtClean="0"/>
                <a:t>3</a:t>
              </a:r>
              <a:endParaRPr lang="en-US" sz="28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934200" y="1311377"/>
            <a:ext cx="420677" cy="541362"/>
            <a:chOff x="990600" y="906438"/>
            <a:chExt cx="420677" cy="541362"/>
          </a:xfrm>
        </p:grpSpPr>
        <p:sp>
          <p:nvSpPr>
            <p:cNvPr id="42" name="Oval 41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v</a:t>
              </a:r>
              <a:r>
                <a:rPr lang="en-US" baseline="-25000" dirty="0" smtClean="0"/>
                <a:t>4</a:t>
              </a:r>
              <a:endParaRPr lang="en-US" sz="2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537777" y="1040696"/>
            <a:ext cx="420677" cy="541362"/>
            <a:chOff x="990600" y="906438"/>
            <a:chExt cx="420677" cy="541362"/>
          </a:xfrm>
        </p:grpSpPr>
        <p:sp>
          <p:nvSpPr>
            <p:cNvPr id="45" name="Oval 44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v</a:t>
              </a:r>
              <a:r>
                <a:rPr lang="en-US" baseline="-25000" dirty="0" smtClean="0"/>
                <a:t>5</a:t>
              </a:r>
              <a:endParaRPr lang="en-US" sz="28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rot="16200000" flipH="1">
            <a:off x="6424383" y="1614716"/>
            <a:ext cx="685805" cy="35197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7361791" y="1767116"/>
            <a:ext cx="551544" cy="18142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7027683" y="1949755"/>
            <a:ext cx="280864" cy="8683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94784" y="2133603"/>
            <a:ext cx="1033494" cy="369332"/>
            <a:chOff x="1143000" y="2971800"/>
            <a:chExt cx="1033494" cy="369332"/>
          </a:xfrm>
        </p:grpSpPr>
        <p:sp>
          <p:nvSpPr>
            <p:cNvPr id="51" name="Rectangle 50"/>
            <p:cNvSpPr/>
            <p:nvPr/>
          </p:nvSpPr>
          <p:spPr>
            <a:xfrm>
              <a:off x="1181099" y="2971800"/>
              <a:ext cx="946478" cy="369332"/>
            </a:xfrm>
            <a:prstGeom prst="rect">
              <a:avLst/>
            </a:prstGeom>
            <a:noFill/>
            <a:ln w="254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43000" y="2971800"/>
              <a:ext cx="1033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Combiner</a:t>
              </a:r>
              <a:endParaRPr lang="en-US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3429000" y="3657600"/>
            <a:ext cx="2209800" cy="1752600"/>
          </a:xfrm>
          <a:prstGeom prst="rect">
            <a:avLst/>
          </a:prstGeom>
          <a:noFill/>
          <a:ln w="25400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0" y="3244334"/>
            <a:ext cx="98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3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4373900" y="4648200"/>
            <a:ext cx="420677" cy="541362"/>
            <a:chOff x="990600" y="906438"/>
            <a:chExt cx="420677" cy="541362"/>
          </a:xfrm>
        </p:grpSpPr>
        <p:sp>
          <p:nvSpPr>
            <p:cNvPr id="56" name="Oval 55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/>
                <a:t>v</a:t>
              </a:r>
              <a:r>
                <a:rPr lang="en-US" baseline="-25000" dirty="0" err="1" smtClean="0"/>
                <a:t>s</a:t>
              </a:r>
              <a:endParaRPr lang="en-US" sz="28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989683" y="4014296"/>
            <a:ext cx="1033494" cy="369332"/>
            <a:chOff x="1143000" y="2971800"/>
            <a:chExt cx="1033494" cy="369332"/>
          </a:xfrm>
        </p:grpSpPr>
        <p:sp>
          <p:nvSpPr>
            <p:cNvPr id="68" name="Rectangle 67"/>
            <p:cNvSpPr/>
            <p:nvPr/>
          </p:nvSpPr>
          <p:spPr>
            <a:xfrm>
              <a:off x="1181099" y="2971800"/>
              <a:ext cx="946478" cy="369332"/>
            </a:xfrm>
            <a:prstGeom prst="rect">
              <a:avLst/>
            </a:prstGeom>
            <a:noFill/>
            <a:ln w="254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43000" y="2971800"/>
              <a:ext cx="1033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Combiner</a:t>
              </a:r>
              <a:endParaRPr lang="en-US" dirty="0"/>
            </a:p>
          </p:txBody>
        </p:sp>
      </p:grpSp>
      <p:cxnSp>
        <p:nvCxnSpPr>
          <p:cNvPr id="71" name="Straight Arrow Connector 70"/>
          <p:cNvCxnSpPr>
            <a:stCxn id="30" idx="2"/>
          </p:cNvCxnSpPr>
          <p:nvPr/>
        </p:nvCxnSpPr>
        <p:spPr>
          <a:xfrm rot="16200000" flipH="1">
            <a:off x="2275882" y="2022975"/>
            <a:ext cx="1511361" cy="24712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2" idx="2"/>
          </p:cNvCxnSpPr>
          <p:nvPr/>
        </p:nvCxnSpPr>
        <p:spPr>
          <a:xfrm rot="5400000">
            <a:off x="5174186" y="1976950"/>
            <a:ext cx="1511361" cy="25633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2"/>
          </p:cNvCxnSpPr>
          <p:nvPr/>
        </p:nvCxnSpPr>
        <p:spPr>
          <a:xfrm rot="5400000">
            <a:off x="4285944" y="4593485"/>
            <a:ext cx="424934" cy="52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aggregate statistics from vertex-reported values</a:t>
            </a:r>
          </a:p>
          <a:p>
            <a:r>
              <a:rPr lang="en-US" dirty="0" smtClean="0"/>
              <a:t>During a </a:t>
            </a:r>
            <a:r>
              <a:rPr lang="en-US" dirty="0" err="1" smtClean="0"/>
              <a:t>superstep</a:t>
            </a:r>
            <a:r>
              <a:rPr lang="en-US" dirty="0" smtClean="0"/>
              <a:t>, each worker aggregates values from its vertices to form a </a:t>
            </a:r>
            <a:r>
              <a:rPr lang="en-US" i="1" dirty="0" smtClean="0"/>
              <a:t>partially aggregated value</a:t>
            </a:r>
          </a:p>
          <a:p>
            <a:r>
              <a:rPr lang="en-US" dirty="0" smtClean="0"/>
              <a:t>At the end of a </a:t>
            </a:r>
            <a:r>
              <a:rPr lang="en-US" dirty="0" err="1" smtClean="0"/>
              <a:t>superstep</a:t>
            </a:r>
            <a:r>
              <a:rPr lang="en-US" dirty="0" smtClean="0"/>
              <a:t>, </a:t>
            </a:r>
            <a:r>
              <a:rPr lang="en-US" i="1" dirty="0" smtClean="0"/>
              <a:t>partially aggregated values </a:t>
            </a:r>
            <a:r>
              <a:rPr lang="en-US" dirty="0" smtClean="0"/>
              <a:t>from each worker are aggregated in a tree structure </a:t>
            </a:r>
          </a:p>
          <a:p>
            <a:pPr lvl="1"/>
            <a:r>
              <a:rPr lang="en-US" dirty="0" smtClean="0"/>
              <a:t>Allows for the parallelization of this process</a:t>
            </a:r>
          </a:p>
          <a:p>
            <a:r>
              <a:rPr lang="en-US" dirty="0" smtClean="0"/>
              <a:t>Global aggregate is sent to the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56388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56388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56388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56388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56388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23900" y="5179786"/>
            <a:ext cx="464457" cy="4590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970643" y="5321301"/>
            <a:ext cx="413657" cy="221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19200" y="48768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1114878" y="5385709"/>
            <a:ext cx="424545" cy="103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1300844" y="5366660"/>
            <a:ext cx="417289" cy="134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V="1">
            <a:off x="1465942" y="5219702"/>
            <a:ext cx="469903" cy="390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43200" y="5649689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48000" y="5649689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52800" y="5649689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57600" y="5649689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2400" y="5649689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857500" y="5190675"/>
            <a:ext cx="464457" cy="4590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3104243" y="5332190"/>
            <a:ext cx="413657" cy="221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52800" y="4887689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3248478" y="5396598"/>
            <a:ext cx="424545" cy="103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3434444" y="5377549"/>
            <a:ext cx="417289" cy="134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599542" y="5230591"/>
            <a:ext cx="469903" cy="390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76800" y="5635167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81600" y="5635167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86400" y="5635167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91200" y="5635167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96000" y="5635167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991100" y="5176153"/>
            <a:ext cx="464457" cy="4590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237843" y="5317668"/>
            <a:ext cx="413657" cy="221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6400" y="4873167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 flipV="1">
            <a:off x="5382078" y="5382076"/>
            <a:ext cx="424545" cy="103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V="1">
            <a:off x="5568044" y="5363027"/>
            <a:ext cx="417289" cy="134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V="1">
            <a:off x="5733142" y="5216069"/>
            <a:ext cx="469903" cy="390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10617" y="56388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215417" y="56388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20217" y="56388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825017" y="56388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129817" y="56388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024917" y="5179786"/>
            <a:ext cx="464457" cy="4590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7271660" y="5321301"/>
            <a:ext cx="413657" cy="221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520217" y="48768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rot="5400000" flipH="1" flipV="1">
            <a:off x="7415895" y="5385709"/>
            <a:ext cx="424545" cy="103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7601861" y="5366660"/>
            <a:ext cx="417289" cy="134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7766959" y="5219702"/>
            <a:ext cx="469903" cy="390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209800" y="37338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378857" y="4073071"/>
            <a:ext cx="825500" cy="680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2422072" y="4082143"/>
            <a:ext cx="970645" cy="698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477001" y="37719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5646058" y="4111171"/>
            <a:ext cx="825500" cy="680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>
            <a:off x="6689273" y="4120243"/>
            <a:ext cx="970645" cy="698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495800" y="2590800"/>
            <a:ext cx="228600" cy="22860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2422071" y="2895600"/>
            <a:ext cx="2073729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rot="16200000" flipV="1">
            <a:off x="5237844" y="2418442"/>
            <a:ext cx="850900" cy="1856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324600" y="1371600"/>
            <a:ext cx="700318" cy="4572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324600" y="1371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67" idx="0"/>
            <a:endCxn id="74" idx="1"/>
          </p:cNvCxnSpPr>
          <p:nvPr/>
        </p:nvCxnSpPr>
        <p:spPr>
          <a:xfrm rot="5400000" flipH="1" flipV="1">
            <a:off x="4972050" y="1238250"/>
            <a:ext cx="990600" cy="171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9644038">
            <a:off x="4505402" y="1739847"/>
            <a:ext cx="152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aggregate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start of </a:t>
            </a:r>
            <a:r>
              <a:rPr lang="en-US" dirty="0" err="1" smtClean="0"/>
              <a:t>superstep</a:t>
            </a:r>
            <a:r>
              <a:rPr lang="en-US" dirty="0" smtClean="0"/>
              <a:t>, master tells workers to save their state:</a:t>
            </a:r>
          </a:p>
          <a:p>
            <a:pPr lvl="1"/>
            <a:r>
              <a:rPr lang="en-US" dirty="0" smtClean="0"/>
              <a:t>Vertex values, edge values, incoming messages</a:t>
            </a:r>
          </a:p>
          <a:p>
            <a:pPr lvl="1"/>
            <a:r>
              <a:rPr lang="en-US" dirty="0" smtClean="0"/>
              <a:t>Saved to persistent storage </a:t>
            </a:r>
            <a:endParaRPr lang="en-US" i="1" dirty="0" smtClean="0"/>
          </a:p>
          <a:p>
            <a:r>
              <a:rPr lang="en-US" dirty="0" smtClean="0"/>
              <a:t>Master saves aggregator values (if any)</a:t>
            </a:r>
          </a:p>
          <a:p>
            <a:r>
              <a:rPr lang="en-US" dirty="0" smtClean="0"/>
              <a:t>This isn’t necessarily done at every </a:t>
            </a:r>
            <a:r>
              <a:rPr lang="en-US" dirty="0" err="1" smtClean="0"/>
              <a:t>superstep</a:t>
            </a:r>
            <a:endParaRPr lang="en-US" dirty="0" smtClean="0"/>
          </a:p>
          <a:p>
            <a:pPr lvl="1"/>
            <a:r>
              <a:rPr lang="en-US" dirty="0" smtClean="0"/>
              <a:t>That could be very costly</a:t>
            </a:r>
          </a:p>
          <a:p>
            <a:pPr lvl="1"/>
            <a:r>
              <a:rPr lang="en-US" dirty="0" smtClean="0"/>
              <a:t>Authors determine checkpoint frequency using mean time to failure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master detects one or more worker failures:</a:t>
            </a:r>
          </a:p>
          <a:p>
            <a:pPr lvl="1"/>
            <a:r>
              <a:rPr lang="en-US" dirty="0" smtClean="0"/>
              <a:t>All workers revert to last checkpoint</a:t>
            </a:r>
          </a:p>
          <a:p>
            <a:pPr lvl="1"/>
            <a:r>
              <a:rPr lang="en-US" dirty="0" smtClean="0"/>
              <a:t>Continue from there</a:t>
            </a:r>
          </a:p>
          <a:p>
            <a:pPr lvl="1"/>
            <a:r>
              <a:rPr lang="en-US" i="1" dirty="0" smtClean="0"/>
              <a:t>That’s a lot of repeated work! </a:t>
            </a:r>
          </a:p>
          <a:p>
            <a:pPr lvl="1"/>
            <a:r>
              <a:rPr lang="en-US" dirty="0" smtClean="0"/>
              <a:t>At least it’s better than redoing the whole </a:t>
            </a:r>
            <a:r>
              <a:rPr lang="en-US" dirty="0" err="1" smtClean="0"/>
              <a:t>stinkin</a:t>
            </a:r>
            <a:r>
              <a:rPr lang="en-US" dirty="0" smtClean="0"/>
              <a:t>’ thing.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Confined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r>
              <a:rPr lang="en-US" dirty="0" smtClean="0"/>
              <a:t>“Under development”</a:t>
            </a:r>
          </a:p>
          <a:p>
            <a:r>
              <a:rPr lang="en-US" dirty="0" smtClean="0"/>
              <a:t>Workers log outgoing messages for each </a:t>
            </a:r>
            <a:r>
              <a:rPr lang="en-US" dirty="0" err="1" smtClean="0"/>
              <a:t>superstep</a:t>
            </a:r>
            <a:endParaRPr lang="en-US" dirty="0" smtClean="0"/>
          </a:p>
          <a:p>
            <a:r>
              <a:rPr lang="en-US" dirty="0" smtClean="0"/>
              <a:t>When a worker fails, it reverts to the last checkpoint</a:t>
            </a:r>
          </a:p>
          <a:p>
            <a:r>
              <a:rPr lang="en-US" dirty="0" smtClean="0"/>
              <a:t>Other workers re-send messages sent to failed worker at each </a:t>
            </a:r>
            <a:r>
              <a:rPr lang="en-US" dirty="0" err="1" smtClean="0"/>
              <a:t>superstep</a:t>
            </a:r>
            <a:r>
              <a:rPr lang="en-US" dirty="0" smtClean="0"/>
              <a:t> occurring after the last checkpoint</a:t>
            </a:r>
          </a:p>
          <a:p>
            <a:r>
              <a:rPr lang="en-US" dirty="0" smtClean="0"/>
              <a:t>Failed worker “catches up” to the rest.</a:t>
            </a:r>
          </a:p>
          <a:p>
            <a:r>
              <a:rPr lang="en-US" dirty="0" smtClean="0"/>
              <a:t>Still have to wait on failed workers to catch up, but less use of resources (bandwidth, </a:t>
            </a:r>
            <a:r>
              <a:rPr lang="en-US" dirty="0" err="1" smtClean="0"/>
              <a:t>cpu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Assumes determinism.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 err="1" smtClean="0"/>
              <a:t>PageRank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4996307" cy="4191000"/>
          </a:xfrm>
          <a:prstGeom prst="rect">
            <a:avLst/>
          </a:prstGeom>
        </p:spPr>
      </p:pic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5267325"/>
            <a:ext cx="350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48400" y="5791200"/>
            <a:ext cx="197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wikipedia.org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 2: Single Source Shortest Paths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5713709" cy="3830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84523" y="770015"/>
            <a:ext cx="420677" cy="541362"/>
            <a:chOff x="990600" y="906438"/>
            <a:chExt cx="420677" cy="541362"/>
          </a:xfrm>
        </p:grpSpPr>
        <p:sp>
          <p:nvSpPr>
            <p:cNvPr id="4" name="Oval 3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/>
                <a:t> </a:t>
              </a:r>
              <a:r>
                <a:rPr lang="en-US" sz="2800" i="1" dirty="0" err="1" smtClean="0"/>
                <a:t>s</a:t>
              </a:r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46778" y="3192438"/>
            <a:ext cx="420677" cy="541362"/>
            <a:chOff x="990600" y="906438"/>
            <a:chExt cx="420677" cy="541362"/>
          </a:xfrm>
        </p:grpSpPr>
        <p:sp>
          <p:nvSpPr>
            <p:cNvPr id="7" name="Oval 6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800" i="1" dirty="0" err="1"/>
                <a:t>d</a:t>
              </a:r>
              <a:r>
                <a:rPr lang="en-US" baseline="-25000" dirty="0" err="1" smtClean="0"/>
                <a:t>v</a:t>
              </a:r>
              <a:endParaRPr lang="en-US" sz="28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rot="10800000" flipV="1">
            <a:off x="2371391" y="1219200"/>
            <a:ext cx="713132" cy="687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2740599" y="1420030"/>
            <a:ext cx="575128" cy="399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050843" y="1645005"/>
            <a:ext cx="607787" cy="18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304800"/>
            <a:ext cx="2467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 each </a:t>
            </a:r>
            <a:r>
              <a:rPr lang="en-US" sz="2400" dirty="0" err="1" smtClean="0"/>
              <a:t>superstep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540784" y="19812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1752600" y="2688067"/>
            <a:ext cx="4458453" cy="664733"/>
            <a:chOff x="1752600" y="2688067"/>
            <a:chExt cx="4458453" cy="664733"/>
          </a:xfrm>
        </p:grpSpPr>
        <p:cxnSp>
          <p:nvCxnSpPr>
            <p:cNvPr id="22" name="Straight Arrow Connector 21"/>
            <p:cNvCxnSpPr/>
            <p:nvPr/>
          </p:nvCxnSpPr>
          <p:spPr>
            <a:xfrm rot="16200000" flipH="1">
              <a:off x="1867689" y="2778781"/>
              <a:ext cx="625928" cy="4445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2614781" y="2857108"/>
              <a:ext cx="608689" cy="38269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68394" y="2895600"/>
              <a:ext cx="2242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vertex receives messages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2744111"/>
              <a:ext cx="411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d</a:t>
              </a:r>
              <a:r>
                <a:rPr lang="en-US" sz="1400" baseline="-25000" dirty="0" smtClean="0"/>
                <a:t>0</a:t>
              </a:r>
              <a:endParaRPr 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7923" y="2829581"/>
              <a:ext cx="411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d</a:t>
              </a:r>
              <a:r>
                <a:rPr lang="en-US" sz="1400" baseline="-25000" dirty="0" smtClean="0"/>
                <a:t>1</a:t>
              </a:r>
              <a:endParaRPr lang="en-US" sz="2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52600" y="4343400"/>
            <a:ext cx="420677" cy="541362"/>
            <a:chOff x="990600" y="906438"/>
            <a:chExt cx="420677" cy="541362"/>
          </a:xfrm>
        </p:grpSpPr>
        <p:sp>
          <p:nvSpPr>
            <p:cNvPr id="32" name="Oval 31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800" i="1" dirty="0" err="1" smtClean="0"/>
                <a:t>d</a:t>
              </a:r>
              <a:r>
                <a:rPr lang="en-US" baseline="-25000" dirty="0" err="1"/>
                <a:t>s</a:t>
              </a:r>
              <a:endParaRPr lang="en-US" sz="2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2010" y="4343400"/>
            <a:ext cx="420677" cy="541362"/>
            <a:chOff x="990600" y="906438"/>
            <a:chExt cx="420677" cy="541362"/>
          </a:xfrm>
        </p:grpSpPr>
        <p:sp>
          <p:nvSpPr>
            <p:cNvPr id="35" name="Oval 34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800" i="1" dirty="0" err="1" smtClean="0"/>
                <a:t>d</a:t>
              </a:r>
              <a:r>
                <a:rPr lang="en-US" baseline="-25000" dirty="0" err="1"/>
                <a:t>t</a:t>
              </a:r>
              <a:endParaRPr lang="en-US" sz="2800" dirty="0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rot="5400000">
            <a:off x="1875734" y="3935976"/>
            <a:ext cx="694873" cy="35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2592257" y="3859894"/>
            <a:ext cx="707574" cy="4807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52600" y="3897868"/>
            <a:ext cx="3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w</a:t>
            </a:r>
            <a:r>
              <a:rPr lang="en-US" i="1" baseline="-25000" dirty="0" err="1"/>
              <a:t>s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58150" y="4038600"/>
            <a:ext cx="3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</a:t>
            </a:r>
            <a:r>
              <a:rPr lang="en-US" i="1" baseline="-25000" dirty="0"/>
              <a:t>t</a:t>
            </a:r>
            <a:endParaRPr lang="en-US" i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381000" y="3377168"/>
            <a:ext cx="8534400" cy="1508562"/>
            <a:chOff x="381000" y="3377168"/>
            <a:chExt cx="8534400" cy="1508562"/>
          </a:xfrm>
        </p:grpSpPr>
        <p:sp>
          <p:nvSpPr>
            <p:cNvPr id="44" name="TextBox 43"/>
            <p:cNvSpPr txBox="1"/>
            <p:nvPr/>
          </p:nvSpPr>
          <p:spPr>
            <a:xfrm>
              <a:off x="4038600" y="3962400"/>
              <a:ext cx="4876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min(d</a:t>
              </a:r>
              <a:r>
                <a:rPr lang="en-US" baseline="-25000" dirty="0" smtClean="0"/>
                <a:t>0</a:t>
              </a:r>
              <a:r>
                <a:rPr lang="en-US" dirty="0" smtClean="0"/>
                <a:t>,d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 &lt; </a:t>
              </a:r>
              <a:r>
                <a:rPr lang="en-US" dirty="0" err="1" smtClean="0"/>
                <a:t>d</a:t>
              </a:r>
              <a:r>
                <a:rPr lang="en-US" baseline="-25000" dirty="0" err="1" smtClean="0"/>
                <a:t>v</a:t>
              </a:r>
              <a:r>
                <a:rPr lang="en-US" dirty="0" smtClean="0"/>
                <a:t>, it sends messages to its neighbors</a:t>
              </a:r>
            </a:p>
            <a:p>
              <a:r>
                <a:rPr lang="en-US" dirty="0" smtClean="0"/>
                <a:t>   and updates its new minimum distance from </a:t>
              </a:r>
              <a:r>
                <a:rPr lang="en-US" i="1" dirty="0" err="1" smtClean="0"/>
                <a:t>s</a:t>
              </a:r>
              <a:endParaRPr lang="en-US" i="1" dirty="0" smtClean="0"/>
            </a:p>
            <a:p>
              <a:r>
                <a:rPr lang="en-US" dirty="0" smtClean="0"/>
                <a:t>else, it votes to halt</a:t>
              </a:r>
              <a:endParaRPr lang="en-US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81000" y="3377168"/>
              <a:ext cx="4318111" cy="1167618"/>
              <a:chOff x="381000" y="3377168"/>
              <a:chExt cx="4318111" cy="1167618"/>
            </a:xfrm>
          </p:grpSpPr>
          <p:sp>
            <p:nvSpPr>
              <p:cNvPr id="47" name="Freeform 46"/>
              <p:cNvSpPr/>
              <p:nvPr/>
            </p:nvSpPr>
            <p:spPr>
              <a:xfrm>
                <a:off x="1053797" y="3492500"/>
                <a:ext cx="1223132" cy="1052286"/>
              </a:xfrm>
              <a:custGeom>
                <a:avLst/>
                <a:gdLst>
                  <a:gd name="connsiteX0" fmla="*/ 1223132 w 1223132"/>
                  <a:gd name="connsiteY0" fmla="*/ 0 h 1052286"/>
                  <a:gd name="connsiteX1" fmla="*/ 98274 w 1223132"/>
                  <a:gd name="connsiteY1" fmla="*/ 199571 h 1052286"/>
                  <a:gd name="connsiteX2" fmla="*/ 633489 w 1223132"/>
                  <a:gd name="connsiteY2" fmla="*/ 1052286 h 1052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3132" h="1052286">
                    <a:moveTo>
                      <a:pt x="1223132" y="0"/>
                    </a:moveTo>
                    <a:cubicBezTo>
                      <a:pt x="709840" y="12095"/>
                      <a:pt x="196548" y="24190"/>
                      <a:pt x="98274" y="199571"/>
                    </a:cubicBezTo>
                    <a:cubicBezTo>
                      <a:pt x="0" y="374952"/>
                      <a:pt x="633489" y="1052286"/>
                      <a:pt x="633489" y="1052286"/>
                    </a:cubicBezTo>
                  </a:path>
                </a:pathLst>
              </a:custGeom>
              <a:ln>
                <a:solidFill>
                  <a:srgbClr val="0000FF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2872437" y="3486250"/>
                <a:ext cx="982739" cy="1017512"/>
              </a:xfrm>
              <a:custGeom>
                <a:avLst/>
                <a:gdLst>
                  <a:gd name="connsiteX0" fmla="*/ 0 w 982739"/>
                  <a:gd name="connsiteY0" fmla="*/ 83155 h 1017512"/>
                  <a:gd name="connsiteX1" fmla="*/ 879929 w 982739"/>
                  <a:gd name="connsiteY1" fmla="*/ 155726 h 1017512"/>
                  <a:gd name="connsiteX2" fmla="*/ 616857 w 982739"/>
                  <a:gd name="connsiteY2" fmla="*/ 1017512 h 101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2739" h="1017512">
                    <a:moveTo>
                      <a:pt x="0" y="83155"/>
                    </a:moveTo>
                    <a:cubicBezTo>
                      <a:pt x="388559" y="41577"/>
                      <a:pt x="777119" y="0"/>
                      <a:pt x="879929" y="155726"/>
                    </a:cubicBezTo>
                    <a:cubicBezTo>
                      <a:pt x="982739" y="311452"/>
                      <a:pt x="799798" y="664482"/>
                      <a:pt x="616857" y="1017512"/>
                    </a:cubicBezTo>
                  </a:path>
                </a:pathLst>
              </a:custGeom>
              <a:ln>
                <a:solidFill>
                  <a:srgbClr val="0000FF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1000" y="3377168"/>
                <a:ext cx="820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i="1" baseline="-25000" dirty="0" smtClean="0">
                    <a:solidFill>
                      <a:srgbClr val="0000FF"/>
                    </a:solidFill>
                  </a:rPr>
                  <a:t>0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 + </a:t>
                </a:r>
                <a:r>
                  <a:rPr lang="en-US" i="1" dirty="0" err="1" smtClean="0">
                    <a:solidFill>
                      <a:srgbClr val="0000FF"/>
                    </a:solidFill>
                  </a:rPr>
                  <a:t>w</a:t>
                </a:r>
                <a:r>
                  <a:rPr lang="en-US" i="1" baseline="-25000" dirty="0" err="1" smtClean="0">
                    <a:solidFill>
                      <a:srgbClr val="0000FF"/>
                    </a:solidFill>
                  </a:rPr>
                  <a:t>s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885596" y="3429000"/>
                <a:ext cx="813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i="1" baseline="-25000" dirty="0" smtClean="0">
                    <a:solidFill>
                      <a:srgbClr val="0000FF"/>
                    </a:solidFill>
                  </a:rPr>
                  <a:t>0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 + w</a:t>
                </a:r>
                <a:r>
                  <a:rPr lang="en-US" i="1" baseline="-25000" dirty="0">
                    <a:solidFill>
                      <a:srgbClr val="0000FF"/>
                    </a:solidFill>
                  </a:rPr>
                  <a:t>t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1053797" y="5715000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execution, each vertex’s value is its minimum distance from </a:t>
            </a:r>
            <a:r>
              <a:rPr lang="en-US" i="1" dirty="0" err="1" smtClean="0"/>
              <a:t>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SSSP Combiner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95400"/>
          </a:xfrm>
        </p:spPr>
        <p:txBody>
          <a:bodyPr/>
          <a:lstStyle/>
          <a:p>
            <a:r>
              <a:rPr lang="en-US" dirty="0" smtClean="0"/>
              <a:t>Each vertex interested only in minimum of its messages</a:t>
            </a:r>
          </a:p>
          <a:p>
            <a:r>
              <a:rPr lang="en-US" dirty="0" smtClean="0"/>
              <a:t>Might as well use a combiner!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01" y="3124200"/>
            <a:ext cx="6395899" cy="2316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for fault-tolerant parallel processing of graphs</a:t>
            </a:r>
          </a:p>
          <a:p>
            <a:r>
              <a:rPr lang="en-US" dirty="0" smtClean="0"/>
              <a:t>C++ API allowing users  to apply this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does it blend…</a:t>
            </a:r>
            <a:r>
              <a:rPr lang="en-US" dirty="0" err="1" smtClean="0"/>
              <a:t>er</a:t>
            </a:r>
            <a:r>
              <a:rPr lang="en-US" dirty="0" smtClean="0"/>
              <a:t>…scale? (1/3)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Experiment 1: </a:t>
            </a:r>
          </a:p>
          <a:p>
            <a:pPr lvl="1"/>
            <a:r>
              <a:rPr lang="en-US" dirty="0" smtClean="0"/>
              <a:t>SSSP on 1 billion vertex binary tree, vary number of workers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51073"/>
            <a:ext cx="4724400" cy="3144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does it blend…</a:t>
            </a:r>
            <a:r>
              <a:rPr lang="en-US" dirty="0" err="1" smtClean="0"/>
              <a:t>er</a:t>
            </a:r>
            <a:r>
              <a:rPr lang="en-US" dirty="0" smtClean="0"/>
              <a:t>…scale?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90600"/>
          </a:xfrm>
        </p:spPr>
        <p:txBody>
          <a:bodyPr/>
          <a:lstStyle/>
          <a:p>
            <a:r>
              <a:rPr lang="en-US" dirty="0" smtClean="0"/>
              <a:t>Experiment 2:</a:t>
            </a:r>
          </a:p>
          <a:p>
            <a:pPr lvl="1"/>
            <a:r>
              <a:rPr lang="en-US" dirty="0" smtClean="0"/>
              <a:t>SSSP on variable size binary trees, constant 800 workers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82" y="2819400"/>
            <a:ext cx="5874818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does it blend…</a:t>
            </a:r>
            <a:r>
              <a:rPr lang="en-US" dirty="0" err="1" smtClean="0"/>
              <a:t>er</a:t>
            </a:r>
            <a:r>
              <a:rPr lang="en-US" dirty="0" smtClean="0"/>
              <a:t>…scale?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828800"/>
          </a:xfrm>
        </p:spPr>
        <p:txBody>
          <a:bodyPr/>
          <a:lstStyle/>
          <a:p>
            <a:r>
              <a:rPr lang="en-US" dirty="0" smtClean="0"/>
              <a:t>Experiment 3:</a:t>
            </a:r>
          </a:p>
          <a:p>
            <a:pPr lvl="1"/>
            <a:r>
              <a:rPr lang="en-US" dirty="0" smtClean="0"/>
              <a:t>SSSP on log-normal random graphs (mean out-degree = 127.1)</a:t>
            </a:r>
          </a:p>
          <a:p>
            <a:pPr lvl="1"/>
            <a:r>
              <a:rPr lang="en-US" dirty="0" smtClean="0"/>
              <a:t>Previous experiments </a:t>
            </a:r>
            <a:r>
              <a:rPr lang="en-US" dirty="0" err="1" smtClean="0"/>
              <a:t>kinda</a:t>
            </a:r>
            <a:r>
              <a:rPr lang="en-US" dirty="0" smtClean="0"/>
              <a:t> meaningless – SSSP on binary trees isn’t exactly representative of hard graph problems.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58083"/>
            <a:ext cx="5791200" cy="3447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Where are worker checkpoints saved?  How are replacement workers given checkpoints from the dead workers they’re replacing?</a:t>
            </a:r>
          </a:p>
          <a:p>
            <a:r>
              <a:rPr lang="en-US" dirty="0" smtClean="0">
                <a:sym typeface="Wingdings"/>
              </a:rPr>
              <a:t>Why so little focus on fault tolerance?  Wasn’t that </a:t>
            </a:r>
            <a:r>
              <a:rPr lang="en-US" dirty="0" err="1" smtClean="0">
                <a:sym typeface="Wingdings"/>
              </a:rPr>
              <a:t>kinda</a:t>
            </a:r>
            <a:r>
              <a:rPr lang="en-US" dirty="0" smtClean="0">
                <a:sym typeface="Wingdings"/>
              </a:rPr>
              <a:t> the point of </a:t>
            </a:r>
            <a:r>
              <a:rPr lang="en-US" dirty="0" err="1" smtClean="0">
                <a:sym typeface="Wingdings"/>
              </a:rPr>
              <a:t>Pregel</a:t>
            </a:r>
            <a:r>
              <a:rPr lang="en-US" dirty="0" smtClean="0">
                <a:sym typeface="Wingdings"/>
              </a:rPr>
              <a:t>?</a:t>
            </a:r>
          </a:p>
          <a:p>
            <a:r>
              <a:rPr lang="en-US" dirty="0" smtClean="0">
                <a:sym typeface="Wingdings"/>
              </a:rPr>
              <a:t>How much benefit is there in dynamic repartitioning?</a:t>
            </a:r>
          </a:p>
          <a:p>
            <a:r>
              <a:rPr lang="en-US" dirty="0" smtClean="0">
                <a:sym typeface="Wingdings"/>
              </a:rPr>
              <a:t>Does master failure mean death?</a:t>
            </a:r>
          </a:p>
          <a:p>
            <a:endParaRPr lang="en-US" dirty="0" smtClean="0"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Problems solvable with graph algorithms are common</a:t>
            </a:r>
          </a:p>
          <a:p>
            <a:r>
              <a:rPr lang="en-US" dirty="0" smtClean="0"/>
              <a:t>The alternatives aren’t very good</a:t>
            </a:r>
          </a:p>
          <a:p>
            <a:pPr lvl="1"/>
            <a:r>
              <a:rPr lang="en-US" dirty="0" smtClean="0"/>
              <a:t>Develop distributed architecture for individual algorithms</a:t>
            </a:r>
          </a:p>
          <a:p>
            <a:pPr lvl="2"/>
            <a:r>
              <a:rPr lang="en-US" dirty="0" smtClean="0"/>
              <a:t>Yuck.</a:t>
            </a:r>
          </a:p>
          <a:p>
            <a:pPr lvl="1"/>
            <a:r>
              <a:rPr lang="en-US" dirty="0" smtClean="0"/>
              <a:t>Existing distributed platform (e.g., </a:t>
            </a:r>
            <a:r>
              <a:rPr lang="en-US" sz="2000" dirty="0" err="1" smtClean="0"/>
              <a:t>MapReduce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Not very good at graph algorithms (multiple stages </a:t>
            </a:r>
            <a:r>
              <a:rPr lang="en-US" sz="1400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lots of overhead)</a:t>
            </a:r>
          </a:p>
          <a:p>
            <a:pPr lvl="2"/>
            <a:r>
              <a:rPr lang="en-US" dirty="0" smtClean="0"/>
              <a:t>Sometimes have to bend and twist problems into unnatural forms</a:t>
            </a:r>
          </a:p>
          <a:p>
            <a:pPr lvl="1"/>
            <a:r>
              <a:rPr lang="en-US" dirty="0" smtClean="0"/>
              <a:t>Non-distributed graph library (e.g.</a:t>
            </a:r>
            <a:r>
              <a:rPr lang="en-US" sz="2000" dirty="0" smtClean="0"/>
              <a:t> LEDA, Boost Graph Library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Not scalable (billions of vertices)</a:t>
            </a:r>
          </a:p>
          <a:p>
            <a:pPr lvl="1"/>
            <a:r>
              <a:rPr lang="en-US" dirty="0" smtClean="0"/>
              <a:t>Existing parallel graph systems (e.g. </a:t>
            </a:r>
            <a:r>
              <a:rPr lang="en-US" sz="2000" dirty="0" smtClean="0"/>
              <a:t>Parallel BGL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No fault tolerance</a:t>
            </a:r>
          </a:p>
          <a:p>
            <a:pPr lvl="2"/>
            <a:r>
              <a:rPr lang="en-US" dirty="0" smtClean="0"/>
              <a:t>Don’t address other issues that </a:t>
            </a:r>
            <a:r>
              <a:rPr lang="en-US" dirty="0" err="1" smtClean="0"/>
              <a:t>Pregel</a:t>
            </a:r>
            <a:r>
              <a:rPr lang="en-US" dirty="0" smtClean="0"/>
              <a:t> (allegedly) does</a:t>
            </a:r>
          </a:p>
          <a:p>
            <a:r>
              <a:rPr lang="en-US" dirty="0" smtClean="0"/>
              <a:t>The name sounds cool?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Pregel</a:t>
            </a:r>
            <a:r>
              <a:rPr lang="en-US" dirty="0" smtClean="0"/>
              <a:t> model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Master/Worker model</a:t>
            </a:r>
          </a:p>
          <a:p>
            <a:r>
              <a:rPr lang="en-US" dirty="0" smtClean="0"/>
              <a:t>Each worker assigned a subset of a directed graph’s vertices</a:t>
            </a:r>
          </a:p>
          <a:p>
            <a:r>
              <a:rPr lang="en-US" dirty="0" smtClean="0"/>
              <a:t>Vertex-centric model.  Each vertex has:</a:t>
            </a:r>
          </a:p>
          <a:p>
            <a:pPr lvl="1"/>
            <a:r>
              <a:rPr lang="en-US" dirty="0" smtClean="0"/>
              <a:t>An arbitrary “value” that can be get/set.</a:t>
            </a:r>
          </a:p>
          <a:p>
            <a:pPr lvl="1"/>
            <a:r>
              <a:rPr lang="en-US" dirty="0" smtClean="0"/>
              <a:t>List of messages sent to it</a:t>
            </a:r>
          </a:p>
          <a:p>
            <a:pPr lvl="1"/>
            <a:r>
              <a:rPr lang="en-US" dirty="0" smtClean="0"/>
              <a:t>List of outgoing edges (edges have a value too)</a:t>
            </a:r>
          </a:p>
          <a:p>
            <a:pPr lvl="1"/>
            <a:r>
              <a:rPr lang="en-US" dirty="0" smtClean="0"/>
              <a:t>A binary state (active/inactive)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Pregel</a:t>
            </a:r>
            <a:r>
              <a:rPr lang="en-US" dirty="0" smtClean="0"/>
              <a:t> model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Bulk Synchronous Parallel model</a:t>
            </a:r>
          </a:p>
          <a:p>
            <a:pPr lvl="1"/>
            <a:r>
              <a:rPr lang="en-US" dirty="0" smtClean="0"/>
              <a:t>Synchronous iterations of asynchronous computation</a:t>
            </a:r>
          </a:p>
          <a:p>
            <a:pPr lvl="1"/>
            <a:r>
              <a:rPr lang="en-US" dirty="0" smtClean="0"/>
              <a:t>Master initiates each iteration (called a “</a:t>
            </a:r>
            <a:r>
              <a:rPr lang="en-US" dirty="0" err="1" smtClean="0"/>
              <a:t>superstep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At every </a:t>
            </a:r>
            <a:r>
              <a:rPr lang="en-US" dirty="0" err="1" smtClean="0"/>
              <a:t>superstep</a:t>
            </a:r>
            <a:endParaRPr lang="en-US" dirty="0" smtClean="0"/>
          </a:p>
          <a:p>
            <a:pPr lvl="2"/>
            <a:r>
              <a:rPr lang="en-US" dirty="0" smtClean="0"/>
              <a:t>Workers asynchronously execute a user function on all of its vertices</a:t>
            </a:r>
          </a:p>
          <a:p>
            <a:pPr lvl="2"/>
            <a:r>
              <a:rPr lang="en-US" dirty="0" smtClean="0"/>
              <a:t>Vertices can receive messages sent to it in the last </a:t>
            </a:r>
            <a:r>
              <a:rPr lang="en-US" dirty="0" err="1" smtClean="0"/>
              <a:t>superstep</a:t>
            </a:r>
            <a:endParaRPr lang="en-US" dirty="0" smtClean="0"/>
          </a:p>
          <a:p>
            <a:pPr lvl="2"/>
            <a:r>
              <a:rPr lang="en-US" dirty="0" smtClean="0"/>
              <a:t>Vertices can send messages to other vertices to be received in the next </a:t>
            </a:r>
            <a:r>
              <a:rPr lang="en-US" dirty="0" err="1" smtClean="0"/>
              <a:t>superstep</a:t>
            </a:r>
            <a:endParaRPr lang="en-US" dirty="0" smtClean="0"/>
          </a:p>
          <a:p>
            <a:pPr lvl="2"/>
            <a:r>
              <a:rPr lang="en-US" dirty="0" smtClean="0"/>
              <a:t>Vertices can modify their value, modify values of edges, change the topology of the graph (add/remove vertices or edges)</a:t>
            </a:r>
          </a:p>
          <a:p>
            <a:pPr lvl="2"/>
            <a:r>
              <a:rPr lang="en-US" dirty="0" smtClean="0"/>
              <a:t>Vertices can “vote to halt”</a:t>
            </a:r>
          </a:p>
          <a:p>
            <a:pPr lvl="1"/>
            <a:r>
              <a:rPr lang="en-US" dirty="0" smtClean="0"/>
              <a:t>Execution stops when all vertices have voted to halt and no vertices have messages.  </a:t>
            </a:r>
          </a:p>
          <a:p>
            <a:pPr lvl="1"/>
            <a:r>
              <a:rPr lang="en-US" dirty="0" smtClean="0"/>
              <a:t>Vote to halt trumped by non-empty message queue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Illustration: vertex partitions</a:t>
            </a:r>
            <a:endParaRPr lang="en-US" dirty="0"/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4419357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381500" y="4616062"/>
            <a:ext cx="373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stochastix.files.wordpress.com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9" name="Freeform 8"/>
          <p:cNvSpPr/>
          <p:nvPr/>
        </p:nvSpPr>
        <p:spPr>
          <a:xfrm>
            <a:off x="1794520" y="1664079"/>
            <a:ext cx="2504660" cy="2101188"/>
          </a:xfrm>
          <a:custGeom>
            <a:avLst/>
            <a:gdLst>
              <a:gd name="connsiteX0" fmla="*/ 432525 w 2504660"/>
              <a:gd name="connsiteY0" fmla="*/ 148770 h 2101188"/>
              <a:gd name="connsiteX1" fmla="*/ 92027 w 2504660"/>
              <a:gd name="connsiteY1" fmla="*/ 1041392 h 2101188"/>
              <a:gd name="connsiteX2" fmla="*/ 984685 w 2504660"/>
              <a:gd name="connsiteY2" fmla="*/ 2026036 h 2101188"/>
              <a:gd name="connsiteX3" fmla="*/ 2208640 w 2504660"/>
              <a:gd name="connsiteY3" fmla="*/ 1492303 h 2101188"/>
              <a:gd name="connsiteX4" fmla="*/ 2328275 w 2504660"/>
              <a:gd name="connsiteY4" fmla="*/ 792930 h 2101188"/>
              <a:gd name="connsiteX5" fmla="*/ 1150333 w 2504660"/>
              <a:gd name="connsiteY5" fmla="*/ 148770 h 2101188"/>
              <a:gd name="connsiteX6" fmla="*/ 432525 w 2504660"/>
              <a:gd name="connsiteY6" fmla="*/ 148770 h 210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4660" h="2101188">
                <a:moveTo>
                  <a:pt x="432525" y="148770"/>
                </a:moveTo>
                <a:cubicBezTo>
                  <a:pt x="256141" y="297540"/>
                  <a:pt x="0" y="728514"/>
                  <a:pt x="92027" y="1041392"/>
                </a:cubicBezTo>
                <a:cubicBezTo>
                  <a:pt x="184054" y="1354270"/>
                  <a:pt x="631916" y="1950884"/>
                  <a:pt x="984685" y="2026036"/>
                </a:cubicBezTo>
                <a:cubicBezTo>
                  <a:pt x="1337454" y="2101188"/>
                  <a:pt x="1984708" y="1697821"/>
                  <a:pt x="2208640" y="1492303"/>
                </a:cubicBezTo>
                <a:cubicBezTo>
                  <a:pt x="2432572" y="1286785"/>
                  <a:pt x="2504660" y="1016852"/>
                  <a:pt x="2328275" y="792930"/>
                </a:cubicBezTo>
                <a:cubicBezTo>
                  <a:pt x="2151891" y="569008"/>
                  <a:pt x="1467825" y="253062"/>
                  <a:pt x="1150333" y="148770"/>
                </a:cubicBezTo>
                <a:cubicBezTo>
                  <a:pt x="832841" y="44478"/>
                  <a:pt x="608909" y="0"/>
                  <a:pt x="432525" y="148770"/>
                </a:cubicBezTo>
                <a:close/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809881" y="2713139"/>
            <a:ext cx="3878924" cy="2030637"/>
          </a:xfrm>
          <a:custGeom>
            <a:avLst/>
            <a:gdLst>
              <a:gd name="connsiteX0" fmla="*/ 484674 w 3878924"/>
              <a:gd name="connsiteY0" fmla="*/ 949369 h 2030637"/>
              <a:gd name="connsiteX1" fmla="*/ 190188 w 3878924"/>
              <a:gd name="connsiteY1" fmla="*/ 1381876 h 2030637"/>
              <a:gd name="connsiteX2" fmla="*/ 1625804 w 3878924"/>
              <a:gd name="connsiteY2" fmla="*/ 1998429 h 2030637"/>
              <a:gd name="connsiteX3" fmla="*/ 3355906 w 3878924"/>
              <a:gd name="connsiteY3" fmla="*/ 1575124 h 2030637"/>
              <a:gd name="connsiteX4" fmla="*/ 3760823 w 3878924"/>
              <a:gd name="connsiteY4" fmla="*/ 222389 h 2030637"/>
              <a:gd name="connsiteX5" fmla="*/ 2647301 w 3878924"/>
              <a:gd name="connsiteY5" fmla="*/ 240793 h 2030637"/>
              <a:gd name="connsiteX6" fmla="*/ 484674 w 3878924"/>
              <a:gd name="connsiteY6" fmla="*/ 949369 h 203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8924" h="2030637">
                <a:moveTo>
                  <a:pt x="484674" y="949369"/>
                </a:moveTo>
                <a:cubicBezTo>
                  <a:pt x="75155" y="1139549"/>
                  <a:pt x="0" y="1207033"/>
                  <a:pt x="190188" y="1381876"/>
                </a:cubicBezTo>
                <a:cubicBezTo>
                  <a:pt x="380376" y="1556719"/>
                  <a:pt x="1098184" y="1966221"/>
                  <a:pt x="1625804" y="1998429"/>
                </a:cubicBezTo>
                <a:cubicBezTo>
                  <a:pt x="2153424" y="2030637"/>
                  <a:pt x="3000070" y="1871131"/>
                  <a:pt x="3355906" y="1575124"/>
                </a:cubicBezTo>
                <a:cubicBezTo>
                  <a:pt x="3711743" y="1279117"/>
                  <a:pt x="3878924" y="444778"/>
                  <a:pt x="3760823" y="222389"/>
                </a:cubicBezTo>
                <a:cubicBezTo>
                  <a:pt x="3642722" y="0"/>
                  <a:pt x="3190258" y="118096"/>
                  <a:pt x="2647301" y="240793"/>
                </a:cubicBezTo>
                <a:cubicBezTo>
                  <a:pt x="2104344" y="363490"/>
                  <a:pt x="894193" y="759189"/>
                  <a:pt x="484674" y="949369"/>
                </a:cubicBezTo>
                <a:close/>
              </a:path>
            </a:pathLst>
          </a:cu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122771" y="1600201"/>
            <a:ext cx="3441799" cy="1168152"/>
          </a:xfrm>
          <a:custGeom>
            <a:avLst/>
            <a:gdLst>
              <a:gd name="connsiteX0" fmla="*/ 429458 w 3441799"/>
              <a:gd name="connsiteY0" fmla="*/ 35275 h 1101205"/>
              <a:gd name="connsiteX1" fmla="*/ 530688 w 3441799"/>
              <a:gd name="connsiteY1" fmla="*/ 394164 h 1101205"/>
              <a:gd name="connsiteX2" fmla="*/ 2463248 w 3441799"/>
              <a:gd name="connsiteY2" fmla="*/ 1065930 h 1101205"/>
              <a:gd name="connsiteX3" fmla="*/ 3107435 w 3441799"/>
              <a:gd name="connsiteY3" fmla="*/ 605816 h 1101205"/>
              <a:gd name="connsiteX4" fmla="*/ 429458 w 3441799"/>
              <a:gd name="connsiteY4" fmla="*/ 35275 h 11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1799" h="1101205">
                <a:moveTo>
                  <a:pt x="429458" y="35275"/>
                </a:moveTo>
                <a:cubicBezTo>
                  <a:pt x="0" y="0"/>
                  <a:pt x="191723" y="222388"/>
                  <a:pt x="530688" y="394164"/>
                </a:cubicBezTo>
                <a:cubicBezTo>
                  <a:pt x="869653" y="565940"/>
                  <a:pt x="2033790" y="1030655"/>
                  <a:pt x="2463248" y="1065930"/>
                </a:cubicBezTo>
                <a:cubicBezTo>
                  <a:pt x="2892706" y="1101205"/>
                  <a:pt x="3441799" y="780659"/>
                  <a:pt x="3107435" y="605816"/>
                </a:cubicBezTo>
                <a:cubicBezTo>
                  <a:pt x="2773071" y="430973"/>
                  <a:pt x="858916" y="70550"/>
                  <a:pt x="429458" y="35275"/>
                </a:cubicBezTo>
                <a:close/>
              </a:path>
            </a:pathLst>
          </a:cu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91200" y="1664079"/>
            <a:ext cx="1600200" cy="3809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2514600" y="4743776"/>
            <a:ext cx="1447800" cy="97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9" idx="0"/>
          </p:cNvCxnSpPr>
          <p:nvPr/>
        </p:nvCxnSpPr>
        <p:spPr>
          <a:xfrm rot="5400000">
            <a:off x="1143404" y="2625484"/>
            <a:ext cx="685800" cy="616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799" y="3276600"/>
            <a:ext cx="98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94520" y="5715001"/>
            <a:ext cx="98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1415534"/>
            <a:ext cx="98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graph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Master assigns section of input to each worker</a:t>
            </a:r>
          </a:p>
          <a:p>
            <a:r>
              <a:rPr lang="en-US" dirty="0" smtClean="0"/>
              <a:t>Vertex “ownership” determined by </a:t>
            </a:r>
            <a:r>
              <a:rPr lang="en-US" sz="1800" dirty="0" err="1" smtClean="0">
                <a:latin typeface="Courier New"/>
                <a:cs typeface="Courier New"/>
              </a:rPr>
              <a:t>hash(v</a:t>
            </a:r>
            <a:r>
              <a:rPr lang="en-US" sz="1800" dirty="0" smtClean="0">
                <a:latin typeface="Courier New"/>
                <a:cs typeface="Courier New"/>
              </a:rPr>
              <a:t>) mod N</a:t>
            </a:r>
            <a:endParaRPr lang="en-US" dirty="0" smtClean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/>
              <a:t> - number of partitions</a:t>
            </a:r>
          </a:p>
          <a:p>
            <a:pPr lvl="1"/>
            <a:r>
              <a:rPr lang="en-US" dirty="0" smtClean="0"/>
              <a:t>Recall each worker is assigned one or more partitions</a:t>
            </a:r>
          </a:p>
          <a:p>
            <a:pPr lvl="1"/>
            <a:r>
              <a:rPr lang="en-US" dirty="0" smtClean="0"/>
              <a:t>User can modify this to exploit data locality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Worker reads its section of input:</a:t>
            </a:r>
          </a:p>
          <a:p>
            <a:pPr lvl="1"/>
            <a:r>
              <a:rPr lang="en-US" dirty="0" smtClean="0"/>
              <a:t>Stores vertices belonging to it</a:t>
            </a:r>
          </a:p>
          <a:p>
            <a:pPr lvl="1"/>
            <a:r>
              <a:rPr lang="en-US" dirty="0" smtClean="0"/>
              <a:t>Sends other vertices to the appropriate worker</a:t>
            </a:r>
          </a:p>
          <a:p>
            <a:r>
              <a:rPr lang="en-US" dirty="0" smtClean="0"/>
              <a:t>Input stored on something like GFS</a:t>
            </a:r>
          </a:p>
          <a:p>
            <a:pPr lvl="1"/>
            <a:r>
              <a:rPr lang="en-US" dirty="0" smtClean="0"/>
              <a:t>Section assignments determined by data locality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find max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4501390" cy="3771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1752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/>
                <a:cs typeface="Courier New"/>
              </a:rPr>
              <a:t>i_val</a:t>
            </a:r>
            <a:r>
              <a:rPr lang="en-US" sz="1400" dirty="0" smtClean="0">
                <a:latin typeface="Courier New"/>
                <a:cs typeface="Courier New"/>
              </a:rPr>
              <a:t> := </a:t>
            </a:r>
            <a:r>
              <a:rPr lang="en-US" sz="1400" dirty="0" err="1" smtClean="0">
                <a:latin typeface="Courier New"/>
                <a:cs typeface="Courier New"/>
              </a:rPr>
              <a:t>val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f</a:t>
            </a:r>
            <a:r>
              <a:rPr lang="en-US" sz="1400" dirty="0" smtClean="0">
                <a:latin typeface="Courier New"/>
                <a:cs typeface="Courier New"/>
              </a:rPr>
              <a:t>or each message </a:t>
            </a:r>
            <a:r>
              <a:rPr lang="en-US" sz="1400" b="1" i="1" dirty="0" err="1" smtClean="0">
                <a:latin typeface="Courier New"/>
                <a:cs typeface="Courier New"/>
              </a:rPr>
              <a:t>m</a:t>
            </a:r>
            <a:endParaRPr lang="en-US" sz="1400" b="1" i="1" dirty="0" smtClean="0">
              <a:latin typeface="Courier New"/>
              <a:cs typeface="Courier New"/>
            </a:endParaRPr>
          </a:p>
          <a:p>
            <a:r>
              <a:rPr lang="en-US" sz="1400" b="1" i="1" dirty="0" smtClean="0">
                <a:latin typeface="Courier New"/>
                <a:cs typeface="Courier New"/>
              </a:rPr>
              <a:t>  </a:t>
            </a:r>
            <a:r>
              <a:rPr lang="en-US" sz="1400" dirty="0" smtClean="0">
                <a:latin typeface="Courier New"/>
                <a:cs typeface="Courier New"/>
              </a:rPr>
              <a:t>if </a:t>
            </a:r>
            <a:r>
              <a:rPr lang="en-US" sz="1400" b="1" i="1" dirty="0" err="1" smtClean="0">
                <a:latin typeface="Courier New"/>
                <a:cs typeface="Courier New"/>
              </a:rPr>
              <a:t>m</a:t>
            </a:r>
            <a:r>
              <a:rPr lang="en-US" sz="1400" dirty="0" smtClean="0">
                <a:latin typeface="Courier New"/>
                <a:cs typeface="Courier New"/>
              </a:rPr>
              <a:t> &gt; </a:t>
            </a:r>
            <a:r>
              <a:rPr lang="en-US" sz="1400" dirty="0" err="1" smtClean="0">
                <a:latin typeface="Courier New"/>
                <a:cs typeface="Courier New"/>
              </a:rPr>
              <a:t>val</a:t>
            </a:r>
            <a:r>
              <a:rPr lang="en-US" sz="1400" dirty="0" smtClean="0">
                <a:latin typeface="Courier New"/>
                <a:cs typeface="Courier New"/>
              </a:rPr>
              <a:t> then </a:t>
            </a:r>
            <a:r>
              <a:rPr lang="en-US" sz="1400" dirty="0" err="1" smtClean="0">
                <a:latin typeface="Courier New"/>
                <a:cs typeface="Courier New"/>
              </a:rPr>
              <a:t>val</a:t>
            </a:r>
            <a:r>
              <a:rPr lang="en-US" sz="1400" dirty="0" smtClean="0">
                <a:latin typeface="Courier New"/>
                <a:cs typeface="Courier New"/>
              </a:rPr>
              <a:t> := </a:t>
            </a:r>
            <a:r>
              <a:rPr lang="en-US" sz="1400" b="1" i="1" dirty="0" err="1" smtClean="0">
                <a:latin typeface="Courier New"/>
                <a:cs typeface="Courier New"/>
              </a:rPr>
              <a:t>m</a:t>
            </a:r>
            <a:endParaRPr lang="en-US" sz="1400" b="1" i="1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if </a:t>
            </a:r>
            <a:r>
              <a:rPr lang="en-US" sz="1400" dirty="0" err="1" smtClean="0">
                <a:latin typeface="Courier New"/>
                <a:cs typeface="Courier New"/>
              </a:rPr>
              <a:t>i_val</a:t>
            </a:r>
            <a:r>
              <a:rPr lang="en-US" sz="1400" dirty="0" smtClean="0">
                <a:latin typeface="Courier New"/>
                <a:cs typeface="Courier New"/>
              </a:rPr>
              <a:t> == </a:t>
            </a:r>
            <a:r>
              <a:rPr lang="en-US" sz="1400" dirty="0" err="1" smtClean="0">
                <a:latin typeface="Courier New"/>
                <a:cs typeface="Courier New"/>
              </a:rPr>
              <a:t>val</a:t>
            </a:r>
            <a:r>
              <a:rPr lang="en-US" sz="1400" dirty="0" smtClean="0">
                <a:latin typeface="Courier New"/>
                <a:cs typeface="Courier New"/>
              </a:rPr>
              <a:t> then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vote_to_halt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else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for each neighbor </a:t>
            </a:r>
            <a:r>
              <a:rPr lang="en-US" sz="1400" b="1" i="1" dirty="0" err="1" smtClean="0">
                <a:latin typeface="Courier New"/>
                <a:cs typeface="Courier New"/>
              </a:rPr>
              <a:t>v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  </a:t>
            </a:r>
            <a:r>
              <a:rPr lang="en-US" sz="1400" dirty="0" err="1" smtClean="0">
                <a:latin typeface="Courier New"/>
                <a:cs typeface="Courier New"/>
              </a:rPr>
              <a:t>send_message(</a:t>
            </a:r>
            <a:r>
              <a:rPr lang="en-US" sz="1400" b="1" i="1" dirty="0" err="1" smtClean="0">
                <a:latin typeface="Courier New"/>
                <a:cs typeface="Courier New"/>
              </a:rPr>
              <a:t>v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val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Sometimes vertices only care about a summary value for the messages it is sent (e.g., previous example)</a:t>
            </a:r>
          </a:p>
          <a:p>
            <a:r>
              <a:rPr lang="en-US" dirty="0" smtClean="0"/>
              <a:t>Combiners allow for this (examples: min, max, sum, </a:t>
            </a:r>
            <a:r>
              <a:rPr lang="en-US" dirty="0" err="1" smtClean="0"/>
              <a:t>avg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Messages combined locally and remotely</a:t>
            </a:r>
          </a:p>
          <a:p>
            <a:r>
              <a:rPr lang="en-US" dirty="0" smtClean="0"/>
              <a:t>Reduces bandwidth overhead </a:t>
            </a:r>
          </a:p>
          <a:p>
            <a:r>
              <a:rPr lang="en-US" dirty="0" smtClean="0"/>
              <a:t>User-defined, not enabled by default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25400"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428</TotalTime>
  <Words>1072</Words>
  <Application>Microsoft Macintosh PowerPoint</Application>
  <PresentationFormat>On-screen Show (4:3)</PresentationFormat>
  <Paragraphs>152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Pregel: A System for Large-Scale Graph Processing</vt:lpstr>
      <vt:lpstr>What is it?</vt:lpstr>
      <vt:lpstr>Why use it? </vt:lpstr>
      <vt:lpstr>The Pregel model (1/2)</vt:lpstr>
      <vt:lpstr>The Pregel model (2/2)</vt:lpstr>
      <vt:lpstr>Illustration: vertex partitions</vt:lpstr>
      <vt:lpstr>Loading the graph input</vt:lpstr>
      <vt:lpstr>Simple example: find max </vt:lpstr>
      <vt:lpstr>Combiners</vt:lpstr>
      <vt:lpstr>Slide 10</vt:lpstr>
      <vt:lpstr>Aggregators</vt:lpstr>
      <vt:lpstr>Slide 12</vt:lpstr>
      <vt:lpstr>Fault Tolerance (1/2)</vt:lpstr>
      <vt:lpstr>Fault Tolerance (2/2)</vt:lpstr>
      <vt:lpstr>Confined Recovery</vt:lpstr>
      <vt:lpstr>Example 1: PageRank</vt:lpstr>
      <vt:lpstr>Example 2: Single Source Shortest Paths</vt:lpstr>
      <vt:lpstr>Slide 18</vt:lpstr>
      <vt:lpstr>Example 2: SSSP Combiner</vt:lpstr>
      <vt:lpstr>But does it blend…er…scale? (1/3)</vt:lpstr>
      <vt:lpstr>But does it blend…er…scale? (2/3)</vt:lpstr>
      <vt:lpstr>But does it blend…er…scale? (3/3)</vt:lpstr>
      <vt:lpstr>Questions</vt:lpstr>
    </vt:vector>
  </TitlesOfParts>
  <Company>Colorado State University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Pregel: A System for Large-Scale Graph Processing</dc:title>
  <dc:creator>Chris Mullins</dc:creator>
  <cp:lastModifiedBy>Chris Mullins</cp:lastModifiedBy>
  <cp:revision>3</cp:revision>
  <dcterms:created xsi:type="dcterms:W3CDTF">2011-03-17T00:26:10Z</dcterms:created>
  <dcterms:modified xsi:type="dcterms:W3CDTF">2011-03-17T00:39:16Z</dcterms:modified>
</cp:coreProperties>
</file>