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08" r:id="rId3"/>
    <p:sldId id="307" r:id="rId4"/>
    <p:sldId id="257" r:id="rId5"/>
    <p:sldId id="281" r:id="rId6"/>
    <p:sldId id="291" r:id="rId7"/>
    <p:sldId id="292" r:id="rId8"/>
    <p:sldId id="293" r:id="rId9"/>
    <p:sldId id="294" r:id="rId10"/>
    <p:sldId id="296" r:id="rId11"/>
    <p:sldId id="295" r:id="rId12"/>
    <p:sldId id="297" r:id="rId13"/>
    <p:sldId id="300" r:id="rId14"/>
    <p:sldId id="298" r:id="rId15"/>
    <p:sldId id="299" r:id="rId16"/>
    <p:sldId id="284" r:id="rId17"/>
    <p:sldId id="285" r:id="rId18"/>
    <p:sldId id="286" r:id="rId19"/>
    <p:sldId id="287" r:id="rId20"/>
    <p:sldId id="289" r:id="rId21"/>
    <p:sldId id="301" r:id="rId22"/>
    <p:sldId id="302" r:id="rId23"/>
    <p:sldId id="303" r:id="rId24"/>
    <p:sldId id="288" r:id="rId25"/>
    <p:sldId id="290" r:id="rId26"/>
    <p:sldId id="304" r:id="rId27"/>
    <p:sldId id="305" r:id="rId28"/>
    <p:sldId id="306"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25" y="-6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2516164C-73EE-4A5A-AEB2-3421369AEB54}" type="datetimeFigureOut">
              <a:rPr lang="en-US"/>
              <a:pPr/>
              <a:t>1/9/2013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C0376813-3E7A-4BF7-A8B2-EB66D4DE252F}"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0376813-3E7A-4BF7-A8B2-EB66D4DE252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3883025" y="0"/>
            <a:ext cx="2974975" cy="455613"/>
          </a:xfrm>
          <a:prstGeom prst="rect">
            <a:avLst/>
          </a:prstGeom>
          <a:noFill/>
          <a:ln w="9525">
            <a:noFill/>
            <a:miter lim="800000"/>
            <a:headEnd/>
            <a:tailEnd/>
          </a:ln>
        </p:spPr>
        <p:txBody>
          <a:bodyPr wrap="none" anchor="ctr"/>
          <a:lstStyle/>
          <a:p>
            <a:endParaRPr lang="en-US">
              <a:latin typeface="Calibri" pitchFamily="34" charset="0"/>
            </a:endParaRPr>
          </a:p>
        </p:txBody>
      </p:sp>
      <p:sp>
        <p:nvSpPr>
          <p:cNvPr id="47107" name="Rectangle 3"/>
          <p:cNvSpPr>
            <a:spLocks noChangeArrowheads="1"/>
          </p:cNvSpPr>
          <p:nvPr/>
        </p:nvSpPr>
        <p:spPr bwMode="auto">
          <a:xfrm>
            <a:off x="3883025" y="8686800"/>
            <a:ext cx="2974975" cy="457200"/>
          </a:xfrm>
          <a:prstGeom prst="rect">
            <a:avLst/>
          </a:prstGeom>
          <a:noFill/>
          <a:ln w="9525">
            <a:noFill/>
            <a:miter lim="800000"/>
            <a:headEnd/>
            <a:tailEnd/>
          </a:ln>
        </p:spPr>
        <p:txBody>
          <a:bodyPr lIns="19050" tIns="0" rIns="19050" bIns="0" anchor="b"/>
          <a:lstStyle/>
          <a:p>
            <a:pPr algn="r" defTabSz="936625"/>
            <a:r>
              <a:rPr lang="en-US" sz="1000" i="1">
                <a:latin typeface="Calibri" pitchFamily="34" charset="0"/>
              </a:rPr>
              <a:t>18</a:t>
            </a:r>
          </a:p>
        </p:txBody>
      </p:sp>
      <p:sp>
        <p:nvSpPr>
          <p:cNvPr id="47108" name="Rectangle 4"/>
          <p:cNvSpPr>
            <a:spLocks noChangeArrowheads="1"/>
          </p:cNvSpPr>
          <p:nvPr/>
        </p:nvSpPr>
        <p:spPr bwMode="auto">
          <a:xfrm>
            <a:off x="0" y="8686800"/>
            <a:ext cx="2971800" cy="457200"/>
          </a:xfrm>
          <a:prstGeom prst="rect">
            <a:avLst/>
          </a:prstGeom>
          <a:noFill/>
          <a:ln w="9525">
            <a:noFill/>
            <a:miter lim="800000"/>
            <a:headEnd/>
            <a:tailEnd/>
          </a:ln>
        </p:spPr>
        <p:txBody>
          <a:bodyPr wrap="none" anchor="ctr"/>
          <a:lstStyle/>
          <a:p>
            <a:endParaRPr lang="en-US">
              <a:latin typeface="Calibri" pitchFamily="34" charset="0"/>
            </a:endParaRPr>
          </a:p>
        </p:txBody>
      </p:sp>
      <p:sp>
        <p:nvSpPr>
          <p:cNvPr id="47109" name="Rectangle 5"/>
          <p:cNvSpPr>
            <a:spLocks noChangeArrowheads="1"/>
          </p:cNvSpPr>
          <p:nvPr/>
        </p:nvSpPr>
        <p:spPr bwMode="auto">
          <a:xfrm>
            <a:off x="0" y="0"/>
            <a:ext cx="2971800" cy="455613"/>
          </a:xfrm>
          <a:prstGeom prst="rect">
            <a:avLst/>
          </a:prstGeom>
          <a:noFill/>
          <a:ln w="9525">
            <a:noFill/>
            <a:miter lim="800000"/>
            <a:headEnd/>
            <a:tailEnd/>
          </a:ln>
        </p:spPr>
        <p:txBody>
          <a:bodyPr wrap="none" anchor="ctr"/>
          <a:lstStyle/>
          <a:p>
            <a:endParaRPr lang="en-US">
              <a:latin typeface="Calibri" pitchFamily="34" charset="0"/>
            </a:endParaRPr>
          </a:p>
        </p:txBody>
      </p:sp>
      <p:sp>
        <p:nvSpPr>
          <p:cNvPr id="47110" name="Rectangle 6"/>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p:spPr>
      </p:sp>
      <p:sp>
        <p:nvSpPr>
          <p:cNvPr id="47111" name="Rectangle 7"/>
          <p:cNvSpPr>
            <a:spLocks noGrp="1" noChangeArrowheads="1"/>
          </p:cNvSpPr>
          <p:nvPr>
            <p:ph type="body" idx="1"/>
          </p:nvPr>
        </p:nvSpPr>
        <p:spPr bwMode="auto">
          <a:xfrm>
            <a:off x="912813" y="4343400"/>
            <a:ext cx="5029200" cy="4114800"/>
          </a:xfrm>
          <a:noFill/>
        </p:spPr>
        <p:txBody>
          <a:bodyPr wrap="square" lIns="93663" tIns="46038" rIns="93663" bIns="46038" numCol="1" anchor="t" anchorCtr="0" compatLnSpc="1">
            <a:prstTxWarp prst="textNoShape">
              <a:avLst/>
            </a:prstTxWarp>
          </a:bodyPr>
          <a:lstStyle/>
          <a:p>
            <a:pPr defTabSz="936625" eaLnBrk="1" hangingPunct="1">
              <a:spcBef>
                <a:spcPct val="0"/>
              </a:spcBef>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0376813-3E7A-4BF7-A8B2-EB66D4DE252F}"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0376813-3E7A-4BF7-A8B2-EB66D4DE252F}"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25687D1-5C9D-45DD-A6E0-47D5442A5A27}"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25687D1-5C9D-45DD-A6E0-47D5442A5A27}"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25687D1-5C9D-45DD-A6E0-47D5442A5A27}"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0376813-3E7A-4BF7-A8B2-EB66D4DE252F}"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0376813-3E7A-4BF7-A8B2-EB66D4DE252F}"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0376813-3E7A-4BF7-A8B2-EB66D4DE252F}"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0376813-3E7A-4BF7-A8B2-EB66D4DE252F}"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0376813-3E7A-4BF7-A8B2-EB66D4DE252F}"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0376813-3E7A-4BF7-A8B2-EB66D4DE252F}"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30E4D4-74B2-43FE-A226-50AE7464D41E}"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30E4D4-74B2-43FE-A226-50AE7464D41E}"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5A2FE0F-F71E-4199-88A8-769C447C8D82}"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0376813-3E7A-4BF7-A8B2-EB66D4DE252F}"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0376813-3E7A-4BF7-A8B2-EB66D4DE252F}"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0376813-3E7A-4BF7-A8B2-EB66D4DE252F}"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0376813-3E7A-4BF7-A8B2-EB66D4DE252F}"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0376813-3E7A-4BF7-A8B2-EB66D4DE252F}" type="slidenum">
              <a:rPr lang="en-US" smtClean="0"/>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0376813-3E7A-4BF7-A8B2-EB66D4DE252F}"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0376813-3E7A-4BF7-A8B2-EB66D4DE252F}"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0376813-3E7A-4BF7-A8B2-EB66D4DE252F}"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1/7/2013</a:t>
            </a:r>
            <a:endParaRPr lang="en-US"/>
          </a:p>
        </p:txBody>
      </p:sp>
      <p:sp>
        <p:nvSpPr>
          <p:cNvPr id="5" name="Footer Placeholder 4"/>
          <p:cNvSpPr>
            <a:spLocks noGrp="1"/>
          </p:cNvSpPr>
          <p:nvPr>
            <p:ph type="ftr" sz="quarter" idx="11"/>
          </p:nvPr>
        </p:nvSpPr>
        <p:spPr>
          <a:xfrm>
            <a:off x="2667000" y="6356350"/>
            <a:ext cx="3810000" cy="365125"/>
          </a:xfrm>
        </p:spPr>
        <p:txBody>
          <a:bodyPr/>
          <a:lstStyle>
            <a:lvl1pPr>
              <a:defRPr/>
            </a:lvl1pPr>
          </a:lstStyle>
          <a:p>
            <a:pPr>
              <a:defRPr/>
            </a:pPr>
            <a:r>
              <a:rPr lang="en-US"/>
              <a:t>Lipyeow Lim -- University of Hawaii at Manoa</a:t>
            </a:r>
          </a:p>
        </p:txBody>
      </p:sp>
      <p:sp>
        <p:nvSpPr>
          <p:cNvPr id="6" name="Slide Number Placeholder 5"/>
          <p:cNvSpPr>
            <a:spLocks noGrp="1"/>
          </p:cNvSpPr>
          <p:nvPr>
            <p:ph type="sldNum" sz="quarter" idx="12"/>
          </p:nvPr>
        </p:nvSpPr>
        <p:spPr/>
        <p:txBody>
          <a:bodyPr/>
          <a:lstStyle>
            <a:lvl1pPr>
              <a:defRPr/>
            </a:lvl1pPr>
          </a:lstStyle>
          <a:p>
            <a:fld id="{AE075B65-A670-4911-A7CB-4CAE0C46D29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1/7/2013</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Lipyeow Lim -- University of Hawaii at Manoa</a:t>
            </a:r>
          </a:p>
        </p:txBody>
      </p:sp>
      <p:sp>
        <p:nvSpPr>
          <p:cNvPr id="6" name="Slide Number Placeholder 5"/>
          <p:cNvSpPr>
            <a:spLocks noGrp="1"/>
          </p:cNvSpPr>
          <p:nvPr>
            <p:ph type="sldNum" sz="quarter" idx="12"/>
          </p:nvPr>
        </p:nvSpPr>
        <p:spPr/>
        <p:txBody>
          <a:bodyPr/>
          <a:lstStyle>
            <a:lvl1pPr>
              <a:defRPr/>
            </a:lvl1pPr>
          </a:lstStyle>
          <a:p>
            <a:fld id="{A081CF0C-7116-4E90-AE8C-938A4BC213D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1/7/2013</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Lipyeow Lim -- University of Hawaii at Manoa</a:t>
            </a:r>
          </a:p>
        </p:txBody>
      </p:sp>
      <p:sp>
        <p:nvSpPr>
          <p:cNvPr id="6" name="Slide Number Placeholder 5"/>
          <p:cNvSpPr>
            <a:spLocks noGrp="1"/>
          </p:cNvSpPr>
          <p:nvPr>
            <p:ph type="sldNum" sz="quarter" idx="12"/>
          </p:nvPr>
        </p:nvSpPr>
        <p:spPr/>
        <p:txBody>
          <a:bodyPr/>
          <a:lstStyle>
            <a:lvl1pPr>
              <a:defRPr/>
            </a:lvl1pPr>
          </a:lstStyle>
          <a:p>
            <a:fld id="{624AB27E-7F66-4A0A-AAD7-5BE02EF63FB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1/7/2013</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Lipyeow Lim -- University of Hawaii at Manoa</a:t>
            </a:r>
          </a:p>
        </p:txBody>
      </p:sp>
      <p:sp>
        <p:nvSpPr>
          <p:cNvPr id="6" name="Slide Number Placeholder 5"/>
          <p:cNvSpPr>
            <a:spLocks noGrp="1"/>
          </p:cNvSpPr>
          <p:nvPr>
            <p:ph type="sldNum" sz="quarter" idx="12"/>
          </p:nvPr>
        </p:nvSpPr>
        <p:spPr/>
        <p:txBody>
          <a:bodyPr/>
          <a:lstStyle>
            <a:lvl1pPr>
              <a:defRPr/>
            </a:lvl1pPr>
          </a:lstStyle>
          <a:p>
            <a:fld id="{C952EA0A-7120-44ED-85C4-2A1ED99A75B1}"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t>1/7/2013</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Lipyeow Lim -- University of Hawaii at Manoa</a:t>
            </a:r>
          </a:p>
        </p:txBody>
      </p:sp>
      <p:sp>
        <p:nvSpPr>
          <p:cNvPr id="6" name="Slide Number Placeholder 5"/>
          <p:cNvSpPr>
            <a:spLocks noGrp="1"/>
          </p:cNvSpPr>
          <p:nvPr>
            <p:ph type="sldNum" sz="quarter" idx="12"/>
          </p:nvPr>
        </p:nvSpPr>
        <p:spPr/>
        <p:txBody>
          <a:bodyPr/>
          <a:lstStyle>
            <a:lvl1pPr>
              <a:defRPr/>
            </a:lvl1pPr>
          </a:lstStyle>
          <a:p>
            <a:fld id="{D7C512F1-EDC5-4AE7-A706-79421416C8E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r>
              <a:rPr lang="en-US" smtClean="0"/>
              <a:t>1/7/2013</a:t>
            </a:r>
            <a:endParaRPr lang="en-US"/>
          </a:p>
        </p:txBody>
      </p:sp>
      <p:sp>
        <p:nvSpPr>
          <p:cNvPr id="6" name="Footer Placeholder 5"/>
          <p:cNvSpPr>
            <a:spLocks noGrp="1"/>
          </p:cNvSpPr>
          <p:nvPr>
            <p:ph type="ftr" sz="quarter" idx="11"/>
          </p:nvPr>
        </p:nvSpPr>
        <p:spPr/>
        <p:txBody>
          <a:bodyPr/>
          <a:lstStyle>
            <a:lvl1pPr>
              <a:defRPr/>
            </a:lvl1pPr>
          </a:lstStyle>
          <a:p>
            <a:pPr>
              <a:defRPr/>
            </a:pPr>
            <a:r>
              <a:rPr lang="en-US"/>
              <a:t>Lipyeow Lim -- University of Hawaii at Manoa</a:t>
            </a:r>
          </a:p>
        </p:txBody>
      </p:sp>
      <p:sp>
        <p:nvSpPr>
          <p:cNvPr id="7" name="Slide Number Placeholder 6"/>
          <p:cNvSpPr>
            <a:spLocks noGrp="1"/>
          </p:cNvSpPr>
          <p:nvPr>
            <p:ph type="sldNum" sz="quarter" idx="12"/>
          </p:nvPr>
        </p:nvSpPr>
        <p:spPr/>
        <p:txBody>
          <a:bodyPr/>
          <a:lstStyle>
            <a:lvl1pPr>
              <a:defRPr/>
            </a:lvl1pPr>
          </a:lstStyle>
          <a:p>
            <a:fld id="{F92C1B78-1450-44D0-A5BD-445BF452B4A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r>
              <a:rPr lang="en-US" smtClean="0"/>
              <a:t>1/7/2013</a:t>
            </a:r>
            <a:endParaRPr lang="en-US"/>
          </a:p>
        </p:txBody>
      </p:sp>
      <p:sp>
        <p:nvSpPr>
          <p:cNvPr id="8" name="Footer Placeholder 7"/>
          <p:cNvSpPr>
            <a:spLocks noGrp="1"/>
          </p:cNvSpPr>
          <p:nvPr>
            <p:ph type="ftr" sz="quarter" idx="11"/>
          </p:nvPr>
        </p:nvSpPr>
        <p:spPr/>
        <p:txBody>
          <a:bodyPr/>
          <a:lstStyle>
            <a:lvl1pPr>
              <a:defRPr/>
            </a:lvl1pPr>
          </a:lstStyle>
          <a:p>
            <a:pPr>
              <a:defRPr/>
            </a:pPr>
            <a:r>
              <a:rPr lang="en-US"/>
              <a:t>Lipyeow Lim -- University of Hawaii at Manoa</a:t>
            </a:r>
          </a:p>
        </p:txBody>
      </p:sp>
      <p:sp>
        <p:nvSpPr>
          <p:cNvPr id="9" name="Slide Number Placeholder 8"/>
          <p:cNvSpPr>
            <a:spLocks noGrp="1"/>
          </p:cNvSpPr>
          <p:nvPr>
            <p:ph type="sldNum" sz="quarter" idx="12"/>
          </p:nvPr>
        </p:nvSpPr>
        <p:spPr/>
        <p:txBody>
          <a:bodyPr/>
          <a:lstStyle>
            <a:lvl1pPr>
              <a:defRPr/>
            </a:lvl1pPr>
          </a:lstStyle>
          <a:p>
            <a:fld id="{B8D72332-176C-4279-BAFC-87B6C65A7CB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r>
              <a:rPr lang="en-US" smtClean="0"/>
              <a:t>1/7/2013</a:t>
            </a:r>
            <a:endParaRPr lang="en-US"/>
          </a:p>
        </p:txBody>
      </p:sp>
      <p:sp>
        <p:nvSpPr>
          <p:cNvPr id="4" name="Footer Placeholder 3"/>
          <p:cNvSpPr>
            <a:spLocks noGrp="1"/>
          </p:cNvSpPr>
          <p:nvPr>
            <p:ph type="ftr" sz="quarter" idx="11"/>
          </p:nvPr>
        </p:nvSpPr>
        <p:spPr/>
        <p:txBody>
          <a:bodyPr/>
          <a:lstStyle>
            <a:lvl1pPr>
              <a:defRPr/>
            </a:lvl1pPr>
          </a:lstStyle>
          <a:p>
            <a:pPr>
              <a:defRPr/>
            </a:pPr>
            <a:r>
              <a:rPr lang="en-US"/>
              <a:t>Lipyeow Lim -- University of Hawaii at Manoa</a:t>
            </a:r>
          </a:p>
        </p:txBody>
      </p:sp>
      <p:sp>
        <p:nvSpPr>
          <p:cNvPr id="5" name="Slide Number Placeholder 4"/>
          <p:cNvSpPr>
            <a:spLocks noGrp="1"/>
          </p:cNvSpPr>
          <p:nvPr>
            <p:ph type="sldNum" sz="quarter" idx="12"/>
          </p:nvPr>
        </p:nvSpPr>
        <p:spPr/>
        <p:txBody>
          <a:bodyPr/>
          <a:lstStyle>
            <a:lvl1pPr>
              <a:defRPr/>
            </a:lvl1pPr>
          </a:lstStyle>
          <a:p>
            <a:fld id="{75D5DB97-3F65-4F9D-86E1-1EDC69DB365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smtClean="0"/>
              <a:t>1/7/2013</a:t>
            </a:r>
            <a:endParaRPr lang="en-US"/>
          </a:p>
        </p:txBody>
      </p:sp>
      <p:sp>
        <p:nvSpPr>
          <p:cNvPr id="3" name="Footer Placeholder 2"/>
          <p:cNvSpPr>
            <a:spLocks noGrp="1"/>
          </p:cNvSpPr>
          <p:nvPr>
            <p:ph type="ftr" sz="quarter" idx="11"/>
          </p:nvPr>
        </p:nvSpPr>
        <p:spPr/>
        <p:txBody>
          <a:bodyPr/>
          <a:lstStyle>
            <a:lvl1pPr>
              <a:defRPr/>
            </a:lvl1pPr>
          </a:lstStyle>
          <a:p>
            <a:pPr>
              <a:defRPr/>
            </a:pPr>
            <a:r>
              <a:rPr lang="en-US"/>
              <a:t>Lipyeow Lim -- University of Hawaii at Manoa</a:t>
            </a:r>
          </a:p>
        </p:txBody>
      </p:sp>
      <p:sp>
        <p:nvSpPr>
          <p:cNvPr id="4" name="Slide Number Placeholder 3"/>
          <p:cNvSpPr>
            <a:spLocks noGrp="1"/>
          </p:cNvSpPr>
          <p:nvPr>
            <p:ph type="sldNum" sz="quarter" idx="12"/>
          </p:nvPr>
        </p:nvSpPr>
        <p:spPr/>
        <p:txBody>
          <a:bodyPr/>
          <a:lstStyle>
            <a:lvl1pPr>
              <a:defRPr/>
            </a:lvl1pPr>
          </a:lstStyle>
          <a:p>
            <a:fld id="{E0EF1533-E015-48BD-B5A9-33FB43BC340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smtClean="0"/>
              <a:t>1/7/2013</a:t>
            </a:r>
            <a:endParaRPr lang="en-US"/>
          </a:p>
        </p:txBody>
      </p:sp>
      <p:sp>
        <p:nvSpPr>
          <p:cNvPr id="6" name="Footer Placeholder 5"/>
          <p:cNvSpPr>
            <a:spLocks noGrp="1"/>
          </p:cNvSpPr>
          <p:nvPr>
            <p:ph type="ftr" sz="quarter" idx="11"/>
          </p:nvPr>
        </p:nvSpPr>
        <p:spPr/>
        <p:txBody>
          <a:bodyPr/>
          <a:lstStyle>
            <a:lvl1pPr>
              <a:defRPr/>
            </a:lvl1pPr>
          </a:lstStyle>
          <a:p>
            <a:pPr>
              <a:defRPr/>
            </a:pPr>
            <a:r>
              <a:rPr lang="en-US"/>
              <a:t>Lipyeow Lim -- University of Hawaii at Manoa</a:t>
            </a:r>
          </a:p>
        </p:txBody>
      </p:sp>
      <p:sp>
        <p:nvSpPr>
          <p:cNvPr id="7" name="Slide Number Placeholder 6"/>
          <p:cNvSpPr>
            <a:spLocks noGrp="1"/>
          </p:cNvSpPr>
          <p:nvPr>
            <p:ph type="sldNum" sz="quarter" idx="12"/>
          </p:nvPr>
        </p:nvSpPr>
        <p:spPr/>
        <p:txBody>
          <a:bodyPr/>
          <a:lstStyle>
            <a:lvl1pPr>
              <a:defRPr/>
            </a:lvl1pPr>
          </a:lstStyle>
          <a:p>
            <a:fld id="{778417AD-8E00-4AAA-9D4B-07F9EDED0BBB}"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smtClean="0"/>
              <a:t>1/7/2013</a:t>
            </a:r>
            <a:endParaRPr lang="en-US"/>
          </a:p>
        </p:txBody>
      </p:sp>
      <p:sp>
        <p:nvSpPr>
          <p:cNvPr id="6" name="Footer Placeholder 5"/>
          <p:cNvSpPr>
            <a:spLocks noGrp="1"/>
          </p:cNvSpPr>
          <p:nvPr>
            <p:ph type="ftr" sz="quarter" idx="11"/>
          </p:nvPr>
        </p:nvSpPr>
        <p:spPr/>
        <p:txBody>
          <a:bodyPr/>
          <a:lstStyle>
            <a:lvl1pPr>
              <a:defRPr/>
            </a:lvl1pPr>
          </a:lstStyle>
          <a:p>
            <a:pPr>
              <a:defRPr/>
            </a:pPr>
            <a:r>
              <a:rPr lang="en-US"/>
              <a:t>Lipyeow Lim -- University of Hawaii at Manoa</a:t>
            </a:r>
          </a:p>
        </p:txBody>
      </p:sp>
      <p:sp>
        <p:nvSpPr>
          <p:cNvPr id="7" name="Slide Number Placeholder 6"/>
          <p:cNvSpPr>
            <a:spLocks noGrp="1"/>
          </p:cNvSpPr>
          <p:nvPr>
            <p:ph type="sldNum" sz="quarter" idx="12"/>
          </p:nvPr>
        </p:nvSpPr>
        <p:spPr/>
        <p:txBody>
          <a:bodyPr/>
          <a:lstStyle>
            <a:lvl1pPr>
              <a:defRPr/>
            </a:lvl1pPr>
          </a:lstStyle>
          <a:p>
            <a:fld id="{651E1BE2-6902-4F7D-8A9F-ADA54397333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smtClean="0"/>
              <a:t>1/7/2013</a:t>
            </a:r>
            <a:endParaRPr lang="en-US"/>
          </a:p>
        </p:txBody>
      </p:sp>
      <p:sp>
        <p:nvSpPr>
          <p:cNvPr id="5" name="Footer Placeholder 4"/>
          <p:cNvSpPr>
            <a:spLocks noGrp="1"/>
          </p:cNvSpPr>
          <p:nvPr>
            <p:ph type="ftr" sz="quarter" idx="3"/>
          </p:nvPr>
        </p:nvSpPr>
        <p:spPr>
          <a:xfrm>
            <a:off x="2743200" y="6356350"/>
            <a:ext cx="3657600" cy="365125"/>
          </a:xfrm>
          <a:prstGeom prst="rect">
            <a:avLst/>
          </a:prstGeom>
        </p:spPr>
        <p:txBody>
          <a:bodyPr vert="horz" lIns="91440" tIns="45720" rIns="91440" bIns="45720" rtlCol="0" anchor="ctr"/>
          <a:lstStyle>
            <a:lvl1pPr algn="ctr" fontAlgn="auto">
              <a:spcBef>
                <a:spcPts val="0"/>
              </a:spcBef>
              <a:spcAft>
                <a:spcPts val="0"/>
              </a:spcAft>
              <a:defRPr sz="1200" dirty="0" err="1" smtClean="0">
                <a:solidFill>
                  <a:schemeClr val="tx1">
                    <a:tint val="75000"/>
                  </a:schemeClr>
                </a:solidFill>
                <a:latin typeface="+mn-lt"/>
                <a:cs typeface="+mn-cs"/>
              </a:defRPr>
            </a:lvl1pPr>
          </a:lstStyle>
          <a:p>
            <a:pPr>
              <a:defRPr/>
            </a:pPr>
            <a:r>
              <a:rPr lang="en-US"/>
              <a:t>Lipyeow Lim -- University of Hawaii at Manoa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1D344D22-DF42-4193-8DBF-EB8713B9687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685800" y="1828800"/>
            <a:ext cx="7772400" cy="1771650"/>
          </a:xfrm>
        </p:spPr>
        <p:txBody>
          <a:bodyPr/>
          <a:lstStyle/>
          <a:p>
            <a:r>
              <a:rPr lang="en-US" sz="3200" dirty="0" smtClean="0"/>
              <a:t>ICS 624 Spring 2013</a:t>
            </a:r>
            <a:r>
              <a:rPr lang="en-US" dirty="0" smtClean="0"/>
              <a:t/>
            </a:r>
            <a:br>
              <a:rPr lang="en-US" dirty="0" smtClean="0"/>
            </a:br>
            <a:r>
              <a:rPr lang="en-US" dirty="0" smtClean="0"/>
              <a:t>One Size Fits All: An Idea Whose Time Has Come and Gone</a:t>
            </a:r>
          </a:p>
        </p:txBody>
      </p:sp>
      <p:sp>
        <p:nvSpPr>
          <p:cNvPr id="3" name="Subtitle 2"/>
          <p:cNvSpPr>
            <a:spLocks noGrp="1"/>
          </p:cNvSpPr>
          <p:nvPr>
            <p:ph type="subTitle" idx="1"/>
          </p:nvPr>
        </p:nvSpPr>
        <p:spPr>
          <a:xfrm>
            <a:off x="762000" y="3886200"/>
            <a:ext cx="7696200" cy="1752600"/>
          </a:xfrm>
        </p:spPr>
        <p:txBody>
          <a:bodyPr rtlCol="0">
            <a:normAutofit fontScale="92500"/>
          </a:bodyPr>
          <a:lstStyle/>
          <a:p>
            <a:pPr fontAlgn="auto">
              <a:spcAft>
                <a:spcPts val="0"/>
              </a:spcAft>
              <a:buFont typeface="Arial" pitchFamily="34" charset="0"/>
              <a:buNone/>
              <a:defRPr/>
            </a:pPr>
            <a:r>
              <a:rPr lang="en-US" dirty="0" smtClean="0"/>
              <a:t>Asst. Prof.  </a:t>
            </a:r>
            <a:r>
              <a:rPr lang="en-US" dirty="0" err="1" smtClean="0"/>
              <a:t>Lipyeow</a:t>
            </a:r>
            <a:r>
              <a:rPr lang="en-US" dirty="0" smtClean="0"/>
              <a:t> Lim</a:t>
            </a:r>
          </a:p>
          <a:p>
            <a:pPr fontAlgn="auto">
              <a:spcAft>
                <a:spcPts val="0"/>
              </a:spcAft>
              <a:buFont typeface="Arial" pitchFamily="34" charset="0"/>
              <a:buNone/>
              <a:defRPr/>
            </a:pPr>
            <a:r>
              <a:rPr lang="en-US" dirty="0" smtClean="0"/>
              <a:t>Information &amp; Computer Science Department</a:t>
            </a:r>
          </a:p>
          <a:p>
            <a:pPr fontAlgn="auto">
              <a:spcAft>
                <a:spcPts val="0"/>
              </a:spcAft>
              <a:buFont typeface="Arial" pitchFamily="34" charset="0"/>
              <a:buNone/>
              <a:defRPr/>
            </a:pPr>
            <a:r>
              <a:rPr lang="en-US" dirty="0" smtClean="0"/>
              <a:t>University of Hawaii at </a:t>
            </a:r>
            <a:r>
              <a:rPr lang="en-US" dirty="0" err="1" smtClean="0"/>
              <a:t>Manoa</a:t>
            </a:r>
            <a:endParaRPr lang="en-US" dirty="0" smtClean="0"/>
          </a:p>
        </p:txBody>
      </p:sp>
      <p:sp>
        <p:nvSpPr>
          <p:cNvPr id="4" name="Date Placeholder 3"/>
          <p:cNvSpPr>
            <a:spLocks noGrp="1"/>
          </p:cNvSpPr>
          <p:nvPr>
            <p:ph type="dt" sz="quarter" idx="10"/>
          </p:nvPr>
        </p:nvSpPr>
        <p:spPr/>
        <p:txBody>
          <a:bodyPr/>
          <a:lstStyle/>
          <a:p>
            <a:pPr>
              <a:defRPr/>
            </a:pPr>
            <a:r>
              <a:rPr lang="en-US" smtClean="0"/>
              <a:t>1/7/2013</a:t>
            </a:r>
            <a:endParaRPr lang="en-US" dirty="0"/>
          </a:p>
        </p:txBody>
      </p:sp>
      <p:sp>
        <p:nvSpPr>
          <p:cNvPr id="5" name="Slide Number Placeholder 4"/>
          <p:cNvSpPr>
            <a:spLocks noGrp="1"/>
          </p:cNvSpPr>
          <p:nvPr>
            <p:ph type="sldNum" sz="quarter" idx="12"/>
          </p:nvPr>
        </p:nvSpPr>
        <p:spPr/>
        <p:txBody>
          <a:bodyPr/>
          <a:lstStyle/>
          <a:p>
            <a:fld id="{78D4E3CB-9798-41F5-A006-0656CA0439A9}" type="slidenum">
              <a:rPr lang="en-US"/>
              <a:pPr/>
              <a:t>1</a:t>
            </a:fld>
            <a:endParaRPr lang="en-US"/>
          </a:p>
        </p:txBody>
      </p:sp>
      <p:sp>
        <p:nvSpPr>
          <p:cNvPr id="6" name="Footer Placeholder 5"/>
          <p:cNvSpPr>
            <a:spLocks noGrp="1"/>
          </p:cNvSpPr>
          <p:nvPr>
            <p:ph type="ftr" sz="quarter" idx="11"/>
          </p:nvPr>
        </p:nvSpPr>
        <p:spPr/>
        <p:txBody>
          <a:bodyPr/>
          <a:lstStyle/>
          <a:p>
            <a:pPr>
              <a:defRPr/>
            </a:pPr>
            <a:r>
              <a:rPr lang="en-US"/>
              <a:t>Lipyeow Lim -- University of Hawaii at Manoa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latin typeface="Calibri" pitchFamily="34" charset="0"/>
            </a:endParaRPr>
          </a:p>
        </p:txBody>
      </p:sp>
      <p:sp>
        <p:nvSpPr>
          <p:cNvPr id="27651"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latin typeface="Calibri" pitchFamily="34" charset="0"/>
            </a:endParaRPr>
          </a:p>
        </p:txBody>
      </p:sp>
      <p:sp>
        <p:nvSpPr>
          <p:cNvPr id="27652" name="Rectangle 4"/>
          <p:cNvSpPr>
            <a:spLocks noGrp="1" noChangeArrowheads="1"/>
          </p:cNvSpPr>
          <p:nvPr>
            <p:ph type="title"/>
          </p:nvPr>
        </p:nvSpPr>
        <p:spPr>
          <a:xfrm>
            <a:off x="457200" y="228601"/>
            <a:ext cx="8077200" cy="685800"/>
          </a:xfrm>
        </p:spPr>
        <p:txBody>
          <a:bodyPr/>
          <a:lstStyle/>
          <a:p>
            <a:pPr eaLnBrk="1" hangingPunct="1"/>
            <a:r>
              <a:rPr lang="en-US" dirty="0" smtClean="0"/>
              <a:t>Views</a:t>
            </a:r>
          </a:p>
        </p:txBody>
      </p:sp>
      <p:sp>
        <p:nvSpPr>
          <p:cNvPr id="27653" name="Rectangle 5"/>
          <p:cNvSpPr>
            <a:spLocks noGrp="1" noChangeArrowheads="1"/>
          </p:cNvSpPr>
          <p:nvPr>
            <p:ph type="body" idx="1"/>
          </p:nvPr>
        </p:nvSpPr>
        <p:spPr>
          <a:xfrm>
            <a:off x="457200" y="3048000"/>
            <a:ext cx="8305800" cy="3276600"/>
          </a:xfrm>
        </p:spPr>
        <p:txBody>
          <a:bodyPr>
            <a:normAutofit lnSpcReduction="10000"/>
          </a:bodyPr>
          <a:lstStyle/>
          <a:p>
            <a:pPr eaLnBrk="1" hangingPunct="1">
              <a:lnSpc>
                <a:spcPct val="80000"/>
              </a:lnSpc>
            </a:pPr>
            <a:r>
              <a:rPr lang="en-US" sz="3000" dirty="0" smtClean="0"/>
              <a:t>A </a:t>
            </a:r>
            <a:r>
              <a:rPr lang="en-US" sz="3000" i="1" u="sng" dirty="0" smtClean="0">
                <a:solidFill>
                  <a:schemeClr val="accent2"/>
                </a:solidFill>
              </a:rPr>
              <a:t>view</a:t>
            </a:r>
            <a:r>
              <a:rPr lang="en-US" sz="3000" dirty="0" smtClean="0">
                <a:solidFill>
                  <a:schemeClr val="accent2"/>
                </a:solidFill>
              </a:rPr>
              <a:t> </a:t>
            </a:r>
            <a:r>
              <a:rPr lang="en-US" sz="3000" dirty="0" smtClean="0"/>
              <a:t>is just a relation, but we store a </a:t>
            </a:r>
            <a:r>
              <a:rPr lang="en-US" sz="3000" i="1" dirty="0" smtClean="0">
                <a:solidFill>
                  <a:schemeClr val="accent2"/>
                </a:solidFill>
              </a:rPr>
              <a:t>definition</a:t>
            </a:r>
            <a:r>
              <a:rPr lang="en-US" sz="3000" dirty="0" smtClean="0"/>
              <a:t>, rather than a set of </a:t>
            </a:r>
            <a:r>
              <a:rPr lang="en-US" sz="3000" dirty="0" err="1" smtClean="0"/>
              <a:t>tuples</a:t>
            </a:r>
            <a:r>
              <a:rPr lang="en-US" sz="3000" dirty="0" smtClean="0"/>
              <a:t>.</a:t>
            </a:r>
          </a:p>
          <a:p>
            <a:pPr eaLnBrk="1" hangingPunct="1">
              <a:lnSpc>
                <a:spcPct val="80000"/>
              </a:lnSpc>
            </a:pPr>
            <a:r>
              <a:rPr lang="en-US" sz="3000" dirty="0" smtClean="0"/>
              <a:t>Views can be dropped using the </a:t>
            </a:r>
            <a:r>
              <a:rPr lang="en-US" sz="3000" dirty="0" smtClean="0">
                <a:solidFill>
                  <a:schemeClr val="accent2"/>
                </a:solidFill>
              </a:rPr>
              <a:t>DROP VIEW </a:t>
            </a:r>
            <a:r>
              <a:rPr lang="en-US" sz="3000" dirty="0" smtClean="0"/>
              <a:t>command.</a:t>
            </a:r>
          </a:p>
          <a:p>
            <a:pPr eaLnBrk="1" hangingPunct="1">
              <a:lnSpc>
                <a:spcPct val="80000"/>
              </a:lnSpc>
            </a:pPr>
            <a:r>
              <a:rPr lang="en-US" sz="3000" dirty="0" smtClean="0"/>
              <a:t>What if table that the view is dependent on is dropped ?</a:t>
            </a:r>
          </a:p>
          <a:p>
            <a:pPr lvl="1">
              <a:lnSpc>
                <a:spcPct val="80000"/>
              </a:lnSpc>
              <a:buClr>
                <a:schemeClr val="tx1"/>
              </a:buClr>
              <a:buSzPct val="75000"/>
              <a:buFontTx/>
              <a:buChar char="•"/>
            </a:pPr>
            <a:r>
              <a:rPr lang="en-US" sz="3000" dirty="0" smtClean="0">
                <a:solidFill>
                  <a:schemeClr val="accent2">
                    <a:lumMod val="75000"/>
                  </a:schemeClr>
                </a:solidFill>
              </a:rPr>
              <a:t>DROP TABLE </a:t>
            </a:r>
            <a:r>
              <a:rPr lang="en-US" sz="3000" dirty="0" smtClean="0"/>
              <a:t>command has options to let the user specify this.</a:t>
            </a:r>
          </a:p>
          <a:p>
            <a:pPr eaLnBrk="1" hangingPunct="1">
              <a:lnSpc>
                <a:spcPct val="80000"/>
              </a:lnSpc>
            </a:pPr>
            <a:endParaRPr lang="en-US" sz="3000" dirty="0" smtClean="0"/>
          </a:p>
        </p:txBody>
      </p:sp>
      <p:sp>
        <p:nvSpPr>
          <p:cNvPr id="27654" name="Rectangle 6"/>
          <p:cNvSpPr>
            <a:spLocks noChangeArrowheads="1"/>
          </p:cNvSpPr>
          <p:nvPr/>
        </p:nvSpPr>
        <p:spPr bwMode="auto">
          <a:xfrm>
            <a:off x="762000" y="990600"/>
            <a:ext cx="7439730" cy="1813317"/>
          </a:xfrm>
          <a:prstGeom prst="rect">
            <a:avLst/>
          </a:prstGeom>
          <a:solidFill>
            <a:schemeClr val="accent2">
              <a:lumMod val="40000"/>
              <a:lumOff val="60000"/>
            </a:schemeClr>
          </a:solidFill>
          <a:ln w="9525">
            <a:solidFill>
              <a:schemeClr val="accent6">
                <a:lumMod val="50000"/>
              </a:schemeClr>
            </a:solidFill>
            <a:miter lim="800000"/>
            <a:headEnd/>
            <a:tailEnd/>
          </a:ln>
        </p:spPr>
        <p:txBody>
          <a:bodyPr wrap="none" lIns="90488" tIns="44450" rIns="90488" bIns="44450">
            <a:spAutoFit/>
          </a:bodyPr>
          <a:lstStyle/>
          <a:p>
            <a:r>
              <a:rPr lang="en-US" sz="2800" dirty="0">
                <a:solidFill>
                  <a:schemeClr val="accent2">
                    <a:lumMod val="75000"/>
                  </a:schemeClr>
                </a:solidFill>
                <a:latin typeface="+mn-lt"/>
              </a:rPr>
              <a:t>CREATE  VIEW  </a:t>
            </a:r>
            <a:r>
              <a:rPr lang="en-US" sz="2400" dirty="0" err="1">
                <a:latin typeface="+mn-lt"/>
              </a:rPr>
              <a:t>YoungActiveStudents</a:t>
            </a:r>
            <a:r>
              <a:rPr lang="en-US" sz="2400" dirty="0">
                <a:latin typeface="+mn-lt"/>
              </a:rPr>
              <a:t> (name, </a:t>
            </a:r>
            <a:r>
              <a:rPr lang="en-US" sz="2400" dirty="0" smtClean="0">
                <a:latin typeface="+mn-lt"/>
              </a:rPr>
              <a:t>grade) </a:t>
            </a:r>
            <a:r>
              <a:rPr lang="en-US" sz="2800" dirty="0" smtClean="0">
                <a:solidFill>
                  <a:schemeClr val="accent2">
                    <a:lumMod val="75000"/>
                  </a:schemeClr>
                </a:solidFill>
                <a:latin typeface="+mn-lt"/>
              </a:rPr>
              <a:t>AS </a:t>
            </a:r>
            <a:r>
              <a:rPr lang="en-US" sz="2800" dirty="0" smtClean="0">
                <a:latin typeface="+mn-lt"/>
              </a:rPr>
              <a:t> </a:t>
            </a:r>
          </a:p>
          <a:p>
            <a:r>
              <a:rPr lang="en-US" sz="2800" dirty="0" smtClean="0">
                <a:latin typeface="+mn-lt"/>
              </a:rPr>
              <a:t>	SELECT   </a:t>
            </a:r>
            <a:r>
              <a:rPr lang="en-US" sz="2400" dirty="0">
                <a:latin typeface="+mn-lt"/>
              </a:rPr>
              <a:t>S.name, </a:t>
            </a:r>
            <a:r>
              <a:rPr lang="en-US" sz="2400" dirty="0" err="1">
                <a:latin typeface="+mn-lt"/>
              </a:rPr>
              <a:t>E.grade</a:t>
            </a:r>
            <a:endParaRPr lang="en-US" sz="2400" dirty="0">
              <a:latin typeface="+mn-lt"/>
            </a:endParaRPr>
          </a:p>
          <a:p>
            <a:r>
              <a:rPr lang="en-US" sz="2400" dirty="0">
                <a:latin typeface="+mn-lt"/>
              </a:rPr>
              <a:t>	</a:t>
            </a:r>
            <a:r>
              <a:rPr lang="en-US" sz="2800" dirty="0">
                <a:latin typeface="+mn-lt"/>
              </a:rPr>
              <a:t>FROM</a:t>
            </a:r>
            <a:r>
              <a:rPr lang="en-US" sz="2400" dirty="0">
                <a:latin typeface="+mn-lt"/>
              </a:rPr>
              <a:t>  Students S, Enrolled E</a:t>
            </a:r>
          </a:p>
          <a:p>
            <a:r>
              <a:rPr lang="en-US" sz="2400" dirty="0">
                <a:latin typeface="+mn-lt"/>
              </a:rPr>
              <a:t>	</a:t>
            </a:r>
            <a:r>
              <a:rPr lang="en-US" sz="2800" dirty="0">
                <a:latin typeface="+mn-lt"/>
              </a:rPr>
              <a:t>WHERE</a:t>
            </a:r>
            <a:r>
              <a:rPr lang="en-US" sz="2400" dirty="0">
                <a:latin typeface="+mn-lt"/>
              </a:rPr>
              <a:t>  S.sid = E.sid and </a:t>
            </a:r>
            <a:r>
              <a:rPr lang="en-US" sz="2400" dirty="0" err="1">
                <a:latin typeface="+mn-lt"/>
              </a:rPr>
              <a:t>S.age</a:t>
            </a:r>
            <a:r>
              <a:rPr lang="en-US" sz="2400" dirty="0">
                <a:latin typeface="+mn-lt"/>
              </a:rPr>
              <a:t>&lt;21</a:t>
            </a:r>
          </a:p>
        </p:txBody>
      </p:sp>
      <p:sp>
        <p:nvSpPr>
          <p:cNvPr id="8" name="Date Placeholder 7"/>
          <p:cNvSpPr>
            <a:spLocks noGrp="1"/>
          </p:cNvSpPr>
          <p:nvPr>
            <p:ph type="dt" sz="quarter" idx="10"/>
          </p:nvPr>
        </p:nvSpPr>
        <p:spPr/>
        <p:txBody>
          <a:bodyPr/>
          <a:lstStyle/>
          <a:p>
            <a:pPr>
              <a:defRPr/>
            </a:pPr>
            <a:r>
              <a:rPr lang="en-US" smtClean="0"/>
              <a:t>10/24/2012</a:t>
            </a:r>
            <a:endParaRPr lang="en-US"/>
          </a:p>
        </p:txBody>
      </p:sp>
      <p:sp>
        <p:nvSpPr>
          <p:cNvPr id="27656" name="Slide Number Placeholder 8"/>
          <p:cNvSpPr>
            <a:spLocks noGrp="1"/>
          </p:cNvSpPr>
          <p:nvPr>
            <p:ph type="sldNum" sz="quarter" idx="12"/>
          </p:nvPr>
        </p:nvSpPr>
        <p:spPr bwMode="auto">
          <a:noFill/>
          <a:ln>
            <a:miter lim="800000"/>
            <a:headEnd/>
            <a:tailEnd/>
          </a:ln>
        </p:spPr>
        <p:txBody>
          <a:bodyPr/>
          <a:lstStyle/>
          <a:p>
            <a:fld id="{4FD14DB8-5B8C-451E-9AD7-00C5093F1FBF}" type="slidenum">
              <a:rPr lang="en-US"/>
              <a:pPr/>
              <a:t>10</a:t>
            </a:fld>
            <a:endParaRPr lang="en-US"/>
          </a:p>
        </p:txBody>
      </p:sp>
      <p:sp>
        <p:nvSpPr>
          <p:cNvPr id="10" name="Footer Placeholder 9"/>
          <p:cNvSpPr>
            <a:spLocks noGrp="1"/>
          </p:cNvSpPr>
          <p:nvPr>
            <p:ph type="ftr" sz="quarter" idx="11"/>
          </p:nvPr>
        </p:nvSpPr>
        <p:spPr/>
        <p:txBody>
          <a:bodyPr/>
          <a:lstStyle/>
          <a:p>
            <a:pPr>
              <a:defRPr/>
            </a:pPr>
            <a:r>
              <a:rPr lang="en-US"/>
              <a:t>Lipyeow Lim -- University of Hawaii at Manoa</a:t>
            </a:r>
          </a:p>
        </p:txBody>
      </p:sp>
    </p:spTree>
  </p:cSld>
  <p:clrMapOvr>
    <a:masterClrMapping/>
  </p:clrMapOvr>
  <p:transition>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dirty="0" smtClean="0"/>
              <a:t>Querying Views</a:t>
            </a:r>
            <a:endParaRPr lang="en-US" dirty="0"/>
          </a:p>
        </p:txBody>
      </p:sp>
      <p:sp>
        <p:nvSpPr>
          <p:cNvPr id="4" name="Date Placeholder 3"/>
          <p:cNvSpPr>
            <a:spLocks noGrp="1"/>
          </p:cNvSpPr>
          <p:nvPr>
            <p:ph type="dt" sz="half" idx="10"/>
          </p:nvPr>
        </p:nvSpPr>
        <p:spPr/>
        <p:txBody>
          <a:bodyPr/>
          <a:lstStyle/>
          <a:p>
            <a:pPr>
              <a:defRPr/>
            </a:pPr>
            <a:r>
              <a:rPr lang="en-US" smtClean="0"/>
              <a:t>10/24/2012</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952EA0A-7120-44ED-85C4-2A1ED99A75B1}" type="slidenum">
              <a:rPr lang="en-US" smtClean="0"/>
              <a:pPr/>
              <a:t>11</a:t>
            </a:fld>
            <a:endParaRPr lang="en-US"/>
          </a:p>
        </p:txBody>
      </p:sp>
      <p:sp>
        <p:nvSpPr>
          <p:cNvPr id="7" name="Rectangle 6"/>
          <p:cNvSpPr>
            <a:spLocks noChangeArrowheads="1"/>
          </p:cNvSpPr>
          <p:nvPr/>
        </p:nvSpPr>
        <p:spPr bwMode="auto">
          <a:xfrm>
            <a:off x="762000" y="990600"/>
            <a:ext cx="7439730" cy="1813317"/>
          </a:xfrm>
          <a:prstGeom prst="rect">
            <a:avLst/>
          </a:prstGeom>
          <a:solidFill>
            <a:schemeClr val="accent2">
              <a:lumMod val="40000"/>
              <a:lumOff val="60000"/>
            </a:schemeClr>
          </a:solidFill>
          <a:ln w="9525">
            <a:solidFill>
              <a:schemeClr val="accent6">
                <a:lumMod val="50000"/>
              </a:schemeClr>
            </a:solidFill>
            <a:miter lim="800000"/>
            <a:headEnd/>
            <a:tailEnd/>
          </a:ln>
        </p:spPr>
        <p:txBody>
          <a:bodyPr wrap="none" lIns="90488" tIns="44450" rIns="90488" bIns="44450">
            <a:spAutoFit/>
          </a:bodyPr>
          <a:lstStyle/>
          <a:p>
            <a:r>
              <a:rPr lang="en-US" sz="2800" dirty="0">
                <a:solidFill>
                  <a:schemeClr val="accent2">
                    <a:lumMod val="75000"/>
                  </a:schemeClr>
                </a:solidFill>
                <a:latin typeface="+mn-lt"/>
              </a:rPr>
              <a:t>CREATE  VIEW  </a:t>
            </a:r>
            <a:r>
              <a:rPr lang="en-US" sz="2400" dirty="0" err="1">
                <a:latin typeface="+mn-lt"/>
              </a:rPr>
              <a:t>YoungActiveStudents</a:t>
            </a:r>
            <a:r>
              <a:rPr lang="en-US" sz="2400" dirty="0">
                <a:latin typeface="+mn-lt"/>
              </a:rPr>
              <a:t> (name, </a:t>
            </a:r>
            <a:r>
              <a:rPr lang="en-US" sz="2400" dirty="0" smtClean="0">
                <a:latin typeface="+mn-lt"/>
              </a:rPr>
              <a:t>grade) </a:t>
            </a:r>
            <a:r>
              <a:rPr lang="en-US" sz="2800" dirty="0" smtClean="0">
                <a:solidFill>
                  <a:schemeClr val="accent2">
                    <a:lumMod val="75000"/>
                  </a:schemeClr>
                </a:solidFill>
                <a:latin typeface="+mn-lt"/>
              </a:rPr>
              <a:t>AS </a:t>
            </a:r>
            <a:r>
              <a:rPr lang="en-US" sz="2800" dirty="0" smtClean="0">
                <a:latin typeface="+mn-lt"/>
              </a:rPr>
              <a:t> </a:t>
            </a:r>
          </a:p>
          <a:p>
            <a:r>
              <a:rPr lang="en-US" sz="2800" dirty="0" smtClean="0">
                <a:latin typeface="+mn-lt"/>
              </a:rPr>
              <a:t>	SELECT   </a:t>
            </a:r>
            <a:r>
              <a:rPr lang="en-US" sz="2400" dirty="0">
                <a:latin typeface="+mn-lt"/>
              </a:rPr>
              <a:t>S.name, </a:t>
            </a:r>
            <a:r>
              <a:rPr lang="en-US" sz="2400" dirty="0" err="1">
                <a:latin typeface="+mn-lt"/>
              </a:rPr>
              <a:t>E.grade</a:t>
            </a:r>
            <a:endParaRPr lang="en-US" sz="2400" dirty="0">
              <a:latin typeface="+mn-lt"/>
            </a:endParaRPr>
          </a:p>
          <a:p>
            <a:r>
              <a:rPr lang="en-US" sz="2400" dirty="0">
                <a:latin typeface="+mn-lt"/>
              </a:rPr>
              <a:t>	</a:t>
            </a:r>
            <a:r>
              <a:rPr lang="en-US" sz="2800" dirty="0">
                <a:latin typeface="+mn-lt"/>
              </a:rPr>
              <a:t>FROM</a:t>
            </a:r>
            <a:r>
              <a:rPr lang="en-US" sz="2400" dirty="0">
                <a:latin typeface="+mn-lt"/>
              </a:rPr>
              <a:t>  Students S, Enrolled E</a:t>
            </a:r>
          </a:p>
          <a:p>
            <a:r>
              <a:rPr lang="en-US" sz="2400" dirty="0">
                <a:latin typeface="+mn-lt"/>
              </a:rPr>
              <a:t>	</a:t>
            </a:r>
            <a:r>
              <a:rPr lang="en-US" sz="2800" dirty="0">
                <a:latin typeface="+mn-lt"/>
              </a:rPr>
              <a:t>WHERE</a:t>
            </a:r>
            <a:r>
              <a:rPr lang="en-US" sz="2400" dirty="0">
                <a:latin typeface="+mn-lt"/>
              </a:rPr>
              <a:t>  S.sid = E.sid and </a:t>
            </a:r>
            <a:r>
              <a:rPr lang="en-US" sz="2400" dirty="0" err="1">
                <a:latin typeface="+mn-lt"/>
              </a:rPr>
              <a:t>S.age</a:t>
            </a:r>
            <a:r>
              <a:rPr lang="en-US" sz="2400" dirty="0">
                <a:latin typeface="+mn-lt"/>
              </a:rPr>
              <a:t>&lt;21</a:t>
            </a:r>
          </a:p>
        </p:txBody>
      </p:sp>
      <p:sp>
        <p:nvSpPr>
          <p:cNvPr id="8" name="Rectangle 7"/>
          <p:cNvSpPr>
            <a:spLocks noChangeArrowheads="1"/>
          </p:cNvSpPr>
          <p:nvPr/>
        </p:nvSpPr>
        <p:spPr bwMode="auto">
          <a:xfrm>
            <a:off x="762000" y="2895600"/>
            <a:ext cx="3854839" cy="1382430"/>
          </a:xfrm>
          <a:prstGeom prst="rect">
            <a:avLst/>
          </a:prstGeom>
          <a:solidFill>
            <a:schemeClr val="accent2">
              <a:lumMod val="40000"/>
              <a:lumOff val="60000"/>
            </a:schemeClr>
          </a:solidFill>
          <a:ln w="9525">
            <a:solidFill>
              <a:schemeClr val="accent6">
                <a:lumMod val="50000"/>
              </a:schemeClr>
            </a:solidFill>
            <a:miter lim="800000"/>
            <a:headEnd/>
            <a:tailEnd/>
          </a:ln>
        </p:spPr>
        <p:txBody>
          <a:bodyPr wrap="none" lIns="90488" tIns="44450" rIns="90488" bIns="44450">
            <a:spAutoFit/>
          </a:bodyPr>
          <a:lstStyle/>
          <a:p>
            <a:r>
              <a:rPr lang="en-US" sz="2800" dirty="0" smtClean="0">
                <a:latin typeface="+mn-lt"/>
              </a:rPr>
              <a:t>SELECT   </a:t>
            </a:r>
            <a:r>
              <a:rPr lang="en-US" sz="2400" dirty="0" smtClean="0">
                <a:latin typeface="+mn-lt"/>
              </a:rPr>
              <a:t>name</a:t>
            </a:r>
            <a:endParaRPr lang="en-US" sz="2400" dirty="0">
              <a:latin typeface="+mn-lt"/>
            </a:endParaRPr>
          </a:p>
          <a:p>
            <a:r>
              <a:rPr lang="en-US" sz="2800" dirty="0" smtClean="0">
                <a:latin typeface="+mn-lt"/>
              </a:rPr>
              <a:t>FROM</a:t>
            </a:r>
            <a:r>
              <a:rPr lang="en-US" sz="2400" dirty="0" smtClean="0">
                <a:latin typeface="+mn-lt"/>
              </a:rPr>
              <a:t>  </a:t>
            </a:r>
            <a:r>
              <a:rPr lang="en-US" sz="2400" dirty="0" err="1" smtClean="0">
                <a:latin typeface="+mn-lt"/>
              </a:rPr>
              <a:t>YoungActiveStudents</a:t>
            </a:r>
            <a:endParaRPr lang="en-US" sz="2400" dirty="0">
              <a:latin typeface="+mn-lt"/>
            </a:endParaRPr>
          </a:p>
          <a:p>
            <a:r>
              <a:rPr lang="en-US" sz="2800" dirty="0" smtClean="0">
                <a:latin typeface="+mn-lt"/>
              </a:rPr>
              <a:t>WHERE</a:t>
            </a:r>
            <a:r>
              <a:rPr lang="en-US" sz="2400" dirty="0" smtClean="0">
                <a:latin typeface="+mn-lt"/>
              </a:rPr>
              <a:t>  grade = ‘A’</a:t>
            </a:r>
            <a:endParaRPr lang="en-US" sz="2400" dirty="0">
              <a:latin typeface="+mn-lt"/>
            </a:endParaRPr>
          </a:p>
        </p:txBody>
      </p:sp>
      <p:sp>
        <p:nvSpPr>
          <p:cNvPr id="9" name="Rectangle 8"/>
          <p:cNvSpPr>
            <a:spLocks noChangeArrowheads="1"/>
          </p:cNvSpPr>
          <p:nvPr/>
        </p:nvSpPr>
        <p:spPr bwMode="auto">
          <a:xfrm>
            <a:off x="3200400" y="4419600"/>
            <a:ext cx="5486400" cy="1936428"/>
          </a:xfrm>
          <a:prstGeom prst="rect">
            <a:avLst/>
          </a:prstGeom>
          <a:solidFill>
            <a:schemeClr val="accent2">
              <a:lumMod val="40000"/>
              <a:lumOff val="60000"/>
            </a:schemeClr>
          </a:solidFill>
          <a:ln w="9525">
            <a:solidFill>
              <a:schemeClr val="accent6">
                <a:lumMod val="50000"/>
              </a:schemeClr>
            </a:solidFill>
            <a:miter lim="800000"/>
            <a:headEnd/>
            <a:tailEnd/>
          </a:ln>
        </p:spPr>
        <p:txBody>
          <a:bodyPr wrap="square" lIns="90488" tIns="44450" rIns="90488" bIns="44450">
            <a:spAutoFit/>
          </a:bodyPr>
          <a:lstStyle/>
          <a:p>
            <a:r>
              <a:rPr lang="en-US" sz="2400" dirty="0" smtClean="0">
                <a:latin typeface="+mn-lt"/>
              </a:rPr>
              <a:t>SELECT   name</a:t>
            </a:r>
            <a:endParaRPr lang="en-US" sz="2400" dirty="0">
              <a:latin typeface="+mn-lt"/>
            </a:endParaRPr>
          </a:p>
          <a:p>
            <a:r>
              <a:rPr lang="en-US" sz="2400" dirty="0" smtClean="0">
                <a:latin typeface="+mn-lt"/>
              </a:rPr>
              <a:t>FROM (SELECT   S.name, </a:t>
            </a:r>
            <a:r>
              <a:rPr lang="en-US" sz="2400" dirty="0" err="1" smtClean="0">
                <a:latin typeface="+mn-lt"/>
              </a:rPr>
              <a:t>E.grade</a:t>
            </a:r>
            <a:endParaRPr lang="en-US" sz="2400" dirty="0" smtClean="0">
              <a:latin typeface="+mn-lt"/>
            </a:endParaRPr>
          </a:p>
          <a:p>
            <a:r>
              <a:rPr lang="en-US" sz="2400" dirty="0" smtClean="0">
                <a:latin typeface="+mn-lt"/>
              </a:rPr>
              <a:t>	FROM  Students S, Enrolled E</a:t>
            </a:r>
          </a:p>
          <a:p>
            <a:r>
              <a:rPr lang="en-US" sz="2400" dirty="0" smtClean="0">
                <a:latin typeface="+mn-lt"/>
              </a:rPr>
              <a:t>	WHERE  S.sid = E.sid and </a:t>
            </a:r>
            <a:r>
              <a:rPr lang="en-US" sz="2400" dirty="0" err="1" smtClean="0">
                <a:latin typeface="+mn-lt"/>
              </a:rPr>
              <a:t>S.age</a:t>
            </a:r>
            <a:r>
              <a:rPr lang="en-US" sz="2400" dirty="0" smtClean="0">
                <a:latin typeface="+mn-lt"/>
              </a:rPr>
              <a:t>&lt;21)</a:t>
            </a:r>
            <a:endParaRPr lang="en-US" sz="2400" dirty="0">
              <a:latin typeface="+mn-lt"/>
            </a:endParaRPr>
          </a:p>
          <a:p>
            <a:r>
              <a:rPr lang="en-US" sz="2400" dirty="0" smtClean="0">
                <a:latin typeface="+mn-lt"/>
              </a:rPr>
              <a:t>WHERE  grade = ‘A’</a:t>
            </a:r>
            <a:endParaRPr lang="en-US" sz="2400" dirty="0">
              <a:latin typeface="+mn-lt"/>
            </a:endParaRPr>
          </a:p>
        </p:txBody>
      </p:sp>
      <p:sp>
        <p:nvSpPr>
          <p:cNvPr id="10" name="Rounded Rectangular Callout 9"/>
          <p:cNvSpPr/>
          <p:nvPr/>
        </p:nvSpPr>
        <p:spPr>
          <a:xfrm>
            <a:off x="5410200" y="2971800"/>
            <a:ext cx="3124200" cy="914400"/>
          </a:xfrm>
          <a:prstGeom prst="wedgeRoundRectCallout">
            <a:avLst>
              <a:gd name="adj1" fmla="val -83703"/>
              <a:gd name="adj2" fmla="val -4615"/>
              <a:gd name="adj3" fmla="val 16667"/>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Query views as with any table</a:t>
            </a:r>
          </a:p>
        </p:txBody>
      </p:sp>
      <p:sp>
        <p:nvSpPr>
          <p:cNvPr id="11" name="Rounded Rectangular Callout 10"/>
          <p:cNvSpPr/>
          <p:nvPr/>
        </p:nvSpPr>
        <p:spPr>
          <a:xfrm>
            <a:off x="381000" y="4495800"/>
            <a:ext cx="2362200" cy="1600200"/>
          </a:xfrm>
          <a:prstGeom prst="wedgeRoundRectCallout">
            <a:avLst>
              <a:gd name="adj1" fmla="val 66781"/>
              <a:gd name="adj2" fmla="val 23064"/>
              <a:gd name="adj3" fmla="val 16667"/>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Conceptually, you can think of rewriting using a </a:t>
            </a:r>
            <a:r>
              <a:rPr lang="en-US" sz="2400" dirty="0" err="1" smtClean="0">
                <a:solidFill>
                  <a:schemeClr val="tx1"/>
                </a:solidFill>
              </a:rPr>
              <a:t>subquery</a:t>
            </a:r>
            <a:endParaRPr lang="en-US" sz="240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ox(in)">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smtClean="0"/>
              <a:t>Materialized Views</a:t>
            </a:r>
            <a:endParaRPr lang="en-US" dirty="0"/>
          </a:p>
        </p:txBody>
      </p:sp>
      <p:sp>
        <p:nvSpPr>
          <p:cNvPr id="3" name="Content Placeholder 2"/>
          <p:cNvSpPr>
            <a:spLocks noGrp="1"/>
          </p:cNvSpPr>
          <p:nvPr>
            <p:ph idx="1"/>
          </p:nvPr>
        </p:nvSpPr>
        <p:spPr>
          <a:xfrm>
            <a:off x="457200" y="2667001"/>
            <a:ext cx="8229600" cy="1828800"/>
          </a:xfrm>
        </p:spPr>
        <p:txBody>
          <a:bodyPr/>
          <a:lstStyle/>
          <a:p>
            <a:r>
              <a:rPr lang="en-US" dirty="0" smtClean="0"/>
              <a:t>Views can be “materialized” for efficiency</a:t>
            </a:r>
          </a:p>
          <a:p>
            <a:r>
              <a:rPr lang="en-US" dirty="0" smtClean="0"/>
              <a:t>Updating the materialized view (materialized query table in DB2) : incremental or batch</a:t>
            </a:r>
          </a:p>
        </p:txBody>
      </p:sp>
      <p:sp>
        <p:nvSpPr>
          <p:cNvPr id="4" name="Date Placeholder 3"/>
          <p:cNvSpPr>
            <a:spLocks noGrp="1"/>
          </p:cNvSpPr>
          <p:nvPr>
            <p:ph type="dt" sz="half" idx="10"/>
          </p:nvPr>
        </p:nvSpPr>
        <p:spPr/>
        <p:txBody>
          <a:bodyPr/>
          <a:lstStyle/>
          <a:p>
            <a:pPr>
              <a:defRPr/>
            </a:pPr>
            <a:r>
              <a:rPr lang="en-US" smtClean="0"/>
              <a:t>10/24/2012</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952EA0A-7120-44ED-85C4-2A1ED99A75B1}" type="slidenum">
              <a:rPr lang="en-US" smtClean="0"/>
              <a:pPr/>
              <a:t>12</a:t>
            </a:fld>
            <a:endParaRPr lang="en-US"/>
          </a:p>
        </p:txBody>
      </p:sp>
      <p:sp>
        <p:nvSpPr>
          <p:cNvPr id="8" name="Rectangle 7"/>
          <p:cNvSpPr>
            <a:spLocks noChangeArrowheads="1"/>
          </p:cNvSpPr>
          <p:nvPr/>
        </p:nvSpPr>
        <p:spPr bwMode="auto">
          <a:xfrm>
            <a:off x="228600" y="1143000"/>
            <a:ext cx="4267200" cy="1320874"/>
          </a:xfrm>
          <a:prstGeom prst="rect">
            <a:avLst/>
          </a:prstGeom>
          <a:solidFill>
            <a:schemeClr val="accent2">
              <a:lumMod val="40000"/>
              <a:lumOff val="60000"/>
            </a:schemeClr>
          </a:solidFill>
          <a:ln w="9525">
            <a:solidFill>
              <a:schemeClr val="accent6">
                <a:lumMod val="50000"/>
              </a:schemeClr>
            </a:solidFill>
            <a:miter lim="800000"/>
            <a:headEnd/>
            <a:tailEnd/>
          </a:ln>
        </p:spPr>
        <p:txBody>
          <a:bodyPr wrap="square" lIns="90488" tIns="44450" rIns="90488" bIns="44450">
            <a:spAutoFit/>
          </a:bodyPr>
          <a:lstStyle/>
          <a:p>
            <a:r>
              <a:rPr lang="en-US" sz="2000" dirty="0">
                <a:solidFill>
                  <a:schemeClr val="accent2">
                    <a:lumMod val="75000"/>
                  </a:schemeClr>
                </a:solidFill>
                <a:latin typeface="+mn-lt"/>
              </a:rPr>
              <a:t>CREATE  VIEW  </a:t>
            </a:r>
            <a:r>
              <a:rPr lang="en-US" sz="2000" dirty="0" err="1" smtClean="0">
                <a:latin typeface="+mn-lt"/>
              </a:rPr>
              <a:t>ParamountMovies</a:t>
            </a:r>
            <a:r>
              <a:rPr lang="en-US" sz="2000" dirty="0" smtClean="0">
                <a:latin typeface="+mn-lt"/>
              </a:rPr>
              <a:t> </a:t>
            </a:r>
            <a:r>
              <a:rPr lang="en-US" sz="2000" dirty="0" smtClean="0">
                <a:solidFill>
                  <a:schemeClr val="accent2">
                    <a:lumMod val="75000"/>
                  </a:schemeClr>
                </a:solidFill>
                <a:latin typeface="+mn-lt"/>
              </a:rPr>
              <a:t>AS </a:t>
            </a:r>
            <a:r>
              <a:rPr lang="en-US" sz="2000" dirty="0" smtClean="0">
                <a:latin typeface="+mn-lt"/>
              </a:rPr>
              <a:t> </a:t>
            </a:r>
          </a:p>
          <a:p>
            <a:r>
              <a:rPr lang="en-US" sz="2000" dirty="0" smtClean="0">
                <a:latin typeface="+mn-lt"/>
              </a:rPr>
              <a:t>  SELECT   title, year</a:t>
            </a:r>
            <a:endParaRPr lang="en-US" sz="2000" dirty="0">
              <a:latin typeface="+mn-lt"/>
            </a:endParaRPr>
          </a:p>
          <a:p>
            <a:r>
              <a:rPr lang="en-US" sz="2000" dirty="0" smtClean="0">
                <a:latin typeface="+mn-lt"/>
              </a:rPr>
              <a:t>  FROM  movies</a:t>
            </a:r>
            <a:endParaRPr lang="en-US" sz="2000" dirty="0">
              <a:latin typeface="+mn-lt"/>
            </a:endParaRPr>
          </a:p>
          <a:p>
            <a:r>
              <a:rPr lang="en-US" sz="2000" dirty="0" smtClean="0">
                <a:latin typeface="+mn-lt"/>
              </a:rPr>
              <a:t>  WHERE  </a:t>
            </a:r>
            <a:r>
              <a:rPr lang="en-US" sz="2000" dirty="0" err="1" smtClean="0">
                <a:latin typeface="+mn-lt"/>
              </a:rPr>
              <a:t>studioName</a:t>
            </a:r>
            <a:r>
              <a:rPr lang="en-US" sz="2000" dirty="0" smtClean="0">
                <a:latin typeface="+mn-lt"/>
              </a:rPr>
              <a:t>=‘Paramount’</a:t>
            </a:r>
            <a:endParaRPr lang="en-US" sz="2000" dirty="0">
              <a:latin typeface="+mn-lt"/>
            </a:endParaRPr>
          </a:p>
        </p:txBody>
      </p:sp>
      <p:sp>
        <p:nvSpPr>
          <p:cNvPr id="9" name="Rectangle 8"/>
          <p:cNvSpPr>
            <a:spLocks noChangeArrowheads="1"/>
          </p:cNvSpPr>
          <p:nvPr/>
        </p:nvSpPr>
        <p:spPr bwMode="auto">
          <a:xfrm>
            <a:off x="4572000" y="1143000"/>
            <a:ext cx="4267200" cy="1320874"/>
          </a:xfrm>
          <a:prstGeom prst="rect">
            <a:avLst/>
          </a:prstGeom>
          <a:solidFill>
            <a:schemeClr val="accent2">
              <a:lumMod val="40000"/>
              <a:lumOff val="60000"/>
            </a:schemeClr>
          </a:solidFill>
          <a:ln w="9525">
            <a:solidFill>
              <a:schemeClr val="accent6">
                <a:lumMod val="50000"/>
              </a:schemeClr>
            </a:solidFill>
            <a:miter lim="800000"/>
            <a:headEnd/>
            <a:tailEnd/>
          </a:ln>
        </p:spPr>
        <p:txBody>
          <a:bodyPr wrap="square" lIns="90488" tIns="44450" rIns="90488" bIns="44450">
            <a:spAutoFit/>
          </a:bodyPr>
          <a:lstStyle/>
          <a:p>
            <a:r>
              <a:rPr lang="en-US" sz="2000" dirty="0">
                <a:solidFill>
                  <a:schemeClr val="accent2">
                    <a:lumMod val="75000"/>
                  </a:schemeClr>
                </a:solidFill>
                <a:latin typeface="+mn-lt"/>
              </a:rPr>
              <a:t>CREATE  </a:t>
            </a:r>
            <a:r>
              <a:rPr lang="en-US" sz="2000" dirty="0" smtClean="0">
                <a:solidFill>
                  <a:schemeClr val="accent2">
                    <a:lumMod val="75000"/>
                  </a:schemeClr>
                </a:solidFill>
                <a:latin typeface="+mn-lt"/>
              </a:rPr>
              <a:t>TABLE  </a:t>
            </a:r>
            <a:r>
              <a:rPr lang="en-US" sz="2000" dirty="0" err="1" smtClean="0">
                <a:latin typeface="+mn-lt"/>
              </a:rPr>
              <a:t>ParamountMovies</a:t>
            </a:r>
            <a:r>
              <a:rPr lang="en-US" sz="2000" dirty="0" smtClean="0">
                <a:latin typeface="+mn-lt"/>
              </a:rPr>
              <a:t> </a:t>
            </a:r>
            <a:r>
              <a:rPr lang="en-US" sz="2000" dirty="0" smtClean="0">
                <a:solidFill>
                  <a:schemeClr val="accent2">
                    <a:lumMod val="75000"/>
                  </a:schemeClr>
                </a:solidFill>
                <a:latin typeface="+mn-lt"/>
              </a:rPr>
              <a:t>AS </a:t>
            </a:r>
            <a:r>
              <a:rPr lang="en-US" sz="2000" dirty="0" smtClean="0">
                <a:latin typeface="+mn-lt"/>
              </a:rPr>
              <a:t> </a:t>
            </a:r>
          </a:p>
          <a:p>
            <a:r>
              <a:rPr lang="en-US" sz="2000" dirty="0" smtClean="0">
                <a:latin typeface="+mn-lt"/>
              </a:rPr>
              <a:t>  (SELECT   title, year</a:t>
            </a:r>
            <a:endParaRPr lang="en-US" sz="2000" dirty="0">
              <a:latin typeface="+mn-lt"/>
            </a:endParaRPr>
          </a:p>
          <a:p>
            <a:r>
              <a:rPr lang="en-US" sz="2000" dirty="0" smtClean="0">
                <a:latin typeface="+mn-lt"/>
              </a:rPr>
              <a:t>  FROM  movies</a:t>
            </a:r>
            <a:endParaRPr lang="en-US" sz="2000" dirty="0">
              <a:latin typeface="+mn-lt"/>
            </a:endParaRPr>
          </a:p>
          <a:p>
            <a:r>
              <a:rPr lang="en-US" sz="2000" dirty="0" smtClean="0">
                <a:latin typeface="+mn-lt"/>
              </a:rPr>
              <a:t>  WHERE  </a:t>
            </a:r>
            <a:r>
              <a:rPr lang="en-US" sz="2000" dirty="0" err="1" smtClean="0">
                <a:latin typeface="+mn-lt"/>
              </a:rPr>
              <a:t>studioName</a:t>
            </a:r>
            <a:r>
              <a:rPr lang="en-US" sz="2000" dirty="0" smtClean="0">
                <a:latin typeface="+mn-lt"/>
              </a:rPr>
              <a:t>=‘Paramount’)</a:t>
            </a:r>
            <a:endParaRPr lang="en-US" sz="2000" dirty="0">
              <a:latin typeface="+mn-lt"/>
            </a:endParaRPr>
          </a:p>
        </p:txBody>
      </p:sp>
      <p:sp>
        <p:nvSpPr>
          <p:cNvPr id="10" name="Rectangle 9"/>
          <p:cNvSpPr>
            <a:spLocks noChangeArrowheads="1"/>
          </p:cNvSpPr>
          <p:nvPr/>
        </p:nvSpPr>
        <p:spPr bwMode="auto">
          <a:xfrm>
            <a:off x="5105400" y="4648200"/>
            <a:ext cx="3810000" cy="1320874"/>
          </a:xfrm>
          <a:prstGeom prst="rect">
            <a:avLst/>
          </a:prstGeom>
          <a:solidFill>
            <a:schemeClr val="accent2">
              <a:lumMod val="40000"/>
              <a:lumOff val="60000"/>
            </a:schemeClr>
          </a:solidFill>
          <a:ln w="9525">
            <a:solidFill>
              <a:schemeClr val="accent6">
                <a:lumMod val="50000"/>
              </a:schemeClr>
            </a:solidFill>
            <a:miter lim="800000"/>
            <a:headEnd/>
            <a:tailEnd/>
          </a:ln>
        </p:spPr>
        <p:txBody>
          <a:bodyPr wrap="square" lIns="90488" tIns="44450" rIns="90488" bIns="44450">
            <a:spAutoFit/>
          </a:bodyPr>
          <a:lstStyle/>
          <a:p>
            <a:r>
              <a:rPr lang="en-US" sz="2000" dirty="0" smtClean="0">
                <a:latin typeface="+mn-lt"/>
              </a:rPr>
              <a:t>SELECT   title</a:t>
            </a:r>
            <a:endParaRPr lang="en-US" sz="2000" dirty="0">
              <a:latin typeface="+mn-lt"/>
            </a:endParaRPr>
          </a:p>
          <a:p>
            <a:r>
              <a:rPr lang="en-US" sz="2000" dirty="0" smtClean="0">
                <a:latin typeface="+mn-lt"/>
              </a:rPr>
              <a:t>FROM  movies</a:t>
            </a:r>
            <a:endParaRPr lang="en-US" sz="2000" dirty="0">
              <a:latin typeface="+mn-lt"/>
            </a:endParaRPr>
          </a:p>
          <a:p>
            <a:r>
              <a:rPr lang="en-US" sz="2000" dirty="0" smtClean="0">
                <a:latin typeface="+mn-lt"/>
              </a:rPr>
              <a:t>WHERE  </a:t>
            </a:r>
            <a:r>
              <a:rPr lang="en-US" sz="2000" dirty="0" err="1" smtClean="0">
                <a:latin typeface="+mn-lt"/>
              </a:rPr>
              <a:t>studioName</a:t>
            </a:r>
            <a:r>
              <a:rPr lang="en-US" sz="2000" dirty="0" smtClean="0">
                <a:latin typeface="+mn-lt"/>
              </a:rPr>
              <a:t>=‘Paramount’ </a:t>
            </a:r>
          </a:p>
          <a:p>
            <a:r>
              <a:rPr lang="en-US" sz="2000" dirty="0" smtClean="0">
                <a:latin typeface="+mn-lt"/>
              </a:rPr>
              <a:t>AND year=1990)</a:t>
            </a:r>
            <a:endParaRPr lang="en-US" sz="2000" dirty="0">
              <a:latin typeface="+mn-lt"/>
            </a:endParaRPr>
          </a:p>
        </p:txBody>
      </p:sp>
      <p:sp>
        <p:nvSpPr>
          <p:cNvPr id="11" name="Rounded Rectangular Callout 10"/>
          <p:cNvSpPr/>
          <p:nvPr/>
        </p:nvSpPr>
        <p:spPr>
          <a:xfrm>
            <a:off x="228600" y="4495800"/>
            <a:ext cx="4419600" cy="1524000"/>
          </a:xfrm>
          <a:prstGeom prst="wedgeRoundRectCallout">
            <a:avLst>
              <a:gd name="adj1" fmla="val 61211"/>
              <a:gd name="adj2" fmla="val -242"/>
              <a:gd name="adj3" fmla="val 16667"/>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Queries on base relation may be able to exploit materialized views!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smtClean="0"/>
              <a:t>Indexes</a:t>
            </a: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pPr>
              <a:lnSpc>
                <a:spcPct val="90000"/>
              </a:lnSpc>
            </a:pPr>
            <a:r>
              <a:rPr lang="en-US" dirty="0" smtClean="0"/>
              <a:t>An </a:t>
            </a:r>
            <a:r>
              <a:rPr lang="en-US" i="1" u="sng" dirty="0" smtClean="0">
                <a:solidFill>
                  <a:schemeClr val="accent2"/>
                </a:solidFill>
              </a:rPr>
              <a:t>index </a:t>
            </a:r>
            <a:r>
              <a:rPr lang="en-US" dirty="0" smtClean="0"/>
              <a:t>on a file speeds up selections on the </a:t>
            </a:r>
            <a:r>
              <a:rPr lang="en-US" i="1" dirty="0" smtClean="0">
                <a:solidFill>
                  <a:schemeClr val="accent2"/>
                </a:solidFill>
              </a:rPr>
              <a:t>search key fields </a:t>
            </a:r>
            <a:r>
              <a:rPr lang="en-US" dirty="0" smtClean="0"/>
              <a:t>for the index.</a:t>
            </a:r>
          </a:p>
          <a:p>
            <a:pPr lvl="1">
              <a:lnSpc>
                <a:spcPct val="90000"/>
              </a:lnSpc>
              <a:buSzPct val="75000"/>
            </a:pPr>
            <a:r>
              <a:rPr lang="en-US" dirty="0" smtClean="0"/>
              <a:t>Any subset of the fields of a relation can be the search key for an index on the relation.</a:t>
            </a:r>
          </a:p>
          <a:p>
            <a:pPr lvl="1">
              <a:lnSpc>
                <a:spcPct val="90000"/>
              </a:lnSpc>
              <a:buSzPct val="75000"/>
            </a:pPr>
            <a:r>
              <a:rPr lang="en-US" i="1" dirty="0" smtClean="0">
                <a:solidFill>
                  <a:schemeClr val="accent2"/>
                </a:solidFill>
              </a:rPr>
              <a:t>Search key </a:t>
            </a:r>
            <a:r>
              <a:rPr lang="en-US" dirty="0" smtClean="0"/>
              <a:t>is </a:t>
            </a:r>
            <a:r>
              <a:rPr lang="en-US" dirty="0" smtClean="0">
                <a:solidFill>
                  <a:schemeClr val="accent2"/>
                </a:solidFill>
              </a:rPr>
              <a:t>not</a:t>
            </a:r>
            <a:r>
              <a:rPr lang="en-US" dirty="0" smtClean="0"/>
              <a:t> the same as </a:t>
            </a:r>
            <a:r>
              <a:rPr lang="en-US" i="1" dirty="0" smtClean="0">
                <a:solidFill>
                  <a:schemeClr val="accent2"/>
                </a:solidFill>
              </a:rPr>
              <a:t>key</a:t>
            </a:r>
            <a:r>
              <a:rPr lang="en-US" dirty="0" smtClean="0">
                <a:solidFill>
                  <a:schemeClr val="accent2"/>
                </a:solidFill>
              </a:rPr>
              <a:t> </a:t>
            </a:r>
            <a:r>
              <a:rPr lang="en-US" dirty="0" smtClean="0"/>
              <a:t>(minimal set of fields that uniquely identify a record in a relation).</a:t>
            </a:r>
          </a:p>
          <a:p>
            <a:pPr>
              <a:lnSpc>
                <a:spcPct val="90000"/>
              </a:lnSpc>
            </a:pPr>
            <a:r>
              <a:rPr lang="en-US" dirty="0" smtClean="0"/>
              <a:t>An index contains a collection of </a:t>
            </a:r>
            <a:r>
              <a:rPr lang="en-US" i="1" dirty="0" smtClean="0">
                <a:solidFill>
                  <a:schemeClr val="accent2"/>
                </a:solidFill>
              </a:rPr>
              <a:t>data entries</a:t>
            </a:r>
            <a:r>
              <a:rPr lang="en-US" dirty="0" smtClean="0"/>
              <a:t>, and supports efficient retrieval of all data entries </a:t>
            </a:r>
            <a:r>
              <a:rPr lang="en-US" b="1" dirty="0" smtClean="0">
                <a:solidFill>
                  <a:schemeClr val="accent2"/>
                </a:solidFill>
              </a:rPr>
              <a:t>k*</a:t>
            </a:r>
            <a:r>
              <a:rPr lang="en-US" b="1" dirty="0" smtClean="0"/>
              <a:t> </a:t>
            </a:r>
            <a:r>
              <a:rPr lang="en-US" dirty="0" smtClean="0"/>
              <a:t>with a given key value </a:t>
            </a:r>
            <a:r>
              <a:rPr lang="en-US" b="1" dirty="0" smtClean="0">
                <a:solidFill>
                  <a:schemeClr val="accent2"/>
                </a:solidFill>
              </a:rPr>
              <a:t>k</a:t>
            </a:r>
            <a:r>
              <a:rPr lang="en-US" dirty="0" smtClean="0">
                <a:solidFill>
                  <a:schemeClr val="accent2"/>
                </a:solidFill>
              </a:rPr>
              <a:t>.</a:t>
            </a:r>
          </a:p>
          <a:p>
            <a:pPr lvl="1">
              <a:lnSpc>
                <a:spcPct val="90000"/>
              </a:lnSpc>
            </a:pPr>
            <a:r>
              <a:rPr lang="en-US" dirty="0" smtClean="0">
                <a:solidFill>
                  <a:schemeClr val="accent2"/>
                </a:solidFill>
              </a:rPr>
              <a:t>A data entry is usually in the form &lt;key, rid&gt;</a:t>
            </a:r>
          </a:p>
          <a:p>
            <a:pPr lvl="1">
              <a:lnSpc>
                <a:spcPct val="90000"/>
              </a:lnSpc>
            </a:pPr>
            <a:r>
              <a:rPr lang="en-US" dirty="0" smtClean="0">
                <a:solidFill>
                  <a:schemeClr val="accent2"/>
                </a:solidFill>
              </a:rPr>
              <a:t>Given data entry k*, we can find record with key k in at most one disk I/O.  (Details soon …)</a:t>
            </a:r>
          </a:p>
          <a:p>
            <a:endParaRPr lang="en-US" dirty="0"/>
          </a:p>
        </p:txBody>
      </p:sp>
      <p:sp>
        <p:nvSpPr>
          <p:cNvPr id="4" name="Date Placeholder 3"/>
          <p:cNvSpPr>
            <a:spLocks noGrp="1"/>
          </p:cNvSpPr>
          <p:nvPr>
            <p:ph type="dt" sz="half" idx="10"/>
          </p:nvPr>
        </p:nvSpPr>
        <p:spPr/>
        <p:txBody>
          <a:bodyPr/>
          <a:lstStyle/>
          <a:p>
            <a:pPr>
              <a:defRPr/>
            </a:pPr>
            <a:r>
              <a:rPr lang="en-US" smtClean="0"/>
              <a:t>11/7/2012</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25FF8921-895E-45E0-9340-BEA72188B09F}"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lstStyle/>
          <a:p>
            <a:r>
              <a:rPr lang="en-US" dirty="0" smtClean="0"/>
              <a:t>B+ Tree Indexes</a:t>
            </a:r>
            <a:endParaRPr lang="en-US" dirty="0"/>
          </a:p>
        </p:txBody>
      </p:sp>
      <p:sp>
        <p:nvSpPr>
          <p:cNvPr id="3" name="Content Placeholder 2"/>
          <p:cNvSpPr>
            <a:spLocks noGrp="1"/>
          </p:cNvSpPr>
          <p:nvPr>
            <p:ph idx="1"/>
          </p:nvPr>
        </p:nvSpPr>
        <p:spPr>
          <a:xfrm>
            <a:off x="457200" y="5029200"/>
            <a:ext cx="8229600" cy="1295400"/>
          </a:xfrm>
        </p:spPr>
        <p:txBody>
          <a:bodyPr>
            <a:normAutofit fontScale="92500"/>
          </a:bodyPr>
          <a:lstStyle/>
          <a:p>
            <a:r>
              <a:rPr lang="en-US" sz="2400" dirty="0" smtClean="0"/>
              <a:t>Leaf pages contain </a:t>
            </a:r>
            <a:r>
              <a:rPr lang="en-US" sz="2400" b="1" dirty="0" smtClean="0"/>
              <a:t>data entries</a:t>
            </a:r>
            <a:r>
              <a:rPr lang="en-US" sz="2400" dirty="0" smtClean="0"/>
              <a:t>, and are chained (</a:t>
            </a:r>
            <a:r>
              <a:rPr lang="en-US" sz="2400" dirty="0" err="1" smtClean="0"/>
              <a:t>prev</a:t>
            </a:r>
            <a:r>
              <a:rPr lang="en-US" sz="2400" dirty="0" smtClean="0"/>
              <a:t> &amp; next)</a:t>
            </a:r>
          </a:p>
          <a:p>
            <a:r>
              <a:rPr lang="en-US" sz="2400" dirty="0" smtClean="0"/>
              <a:t>A data entry typically contain a key value and a rid.</a:t>
            </a:r>
          </a:p>
          <a:p>
            <a:r>
              <a:rPr lang="en-US" sz="2400" dirty="0" smtClean="0"/>
              <a:t>Non-leaf pages have </a:t>
            </a:r>
            <a:r>
              <a:rPr lang="en-US" sz="2400" b="1" dirty="0" smtClean="0"/>
              <a:t>index entries</a:t>
            </a:r>
            <a:r>
              <a:rPr lang="en-US" sz="2400" dirty="0" smtClean="0"/>
              <a:t>; only used to direct searches:</a:t>
            </a:r>
          </a:p>
        </p:txBody>
      </p:sp>
      <p:sp>
        <p:nvSpPr>
          <p:cNvPr id="4" name="Date Placeholder 3"/>
          <p:cNvSpPr>
            <a:spLocks noGrp="1"/>
          </p:cNvSpPr>
          <p:nvPr>
            <p:ph type="dt" sz="half" idx="10"/>
          </p:nvPr>
        </p:nvSpPr>
        <p:spPr/>
        <p:txBody>
          <a:bodyPr/>
          <a:lstStyle/>
          <a:p>
            <a:pPr>
              <a:defRPr/>
            </a:pPr>
            <a:r>
              <a:rPr lang="en-US" smtClean="0"/>
              <a:t>11/7/2012</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25FF8921-895E-45E0-9340-BEA72188B09F}" type="slidenum">
              <a:rPr lang="en-US" smtClean="0"/>
              <a:pPr/>
              <a:t>14</a:t>
            </a:fld>
            <a:endParaRPr lang="en-US"/>
          </a:p>
        </p:txBody>
      </p:sp>
      <p:grpSp>
        <p:nvGrpSpPr>
          <p:cNvPr id="98" name="Group 97"/>
          <p:cNvGrpSpPr/>
          <p:nvPr/>
        </p:nvGrpSpPr>
        <p:grpSpPr>
          <a:xfrm>
            <a:off x="228600" y="762000"/>
            <a:ext cx="7910512" cy="2794000"/>
            <a:chOff x="681038" y="996950"/>
            <a:chExt cx="7910512" cy="2794000"/>
          </a:xfrm>
        </p:grpSpPr>
        <p:sp>
          <p:nvSpPr>
            <p:cNvPr id="7" name="Freeform 40"/>
            <p:cNvSpPr>
              <a:spLocks/>
            </p:cNvSpPr>
            <p:nvPr/>
          </p:nvSpPr>
          <p:spPr bwMode="auto">
            <a:xfrm>
              <a:off x="1466850" y="3135313"/>
              <a:ext cx="450850" cy="225425"/>
            </a:xfrm>
            <a:custGeom>
              <a:avLst/>
              <a:gdLst/>
              <a:ahLst/>
              <a:cxnLst>
                <a:cxn ang="0">
                  <a:pos x="0" y="141"/>
                </a:cxn>
                <a:cxn ang="0">
                  <a:pos x="0" y="0"/>
                </a:cxn>
                <a:cxn ang="0">
                  <a:pos x="283" y="0"/>
                </a:cxn>
                <a:cxn ang="0">
                  <a:pos x="283" y="141"/>
                </a:cxn>
                <a:cxn ang="0">
                  <a:pos x="0" y="141"/>
                </a:cxn>
              </a:cxnLst>
              <a:rect l="0" t="0" r="r" b="b"/>
              <a:pathLst>
                <a:path w="284" h="142">
                  <a:moveTo>
                    <a:pt x="0" y="141"/>
                  </a:moveTo>
                  <a:lnTo>
                    <a:pt x="0" y="0"/>
                  </a:lnTo>
                  <a:lnTo>
                    <a:pt x="283" y="0"/>
                  </a:lnTo>
                  <a:lnTo>
                    <a:pt x="283"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8" name="Freeform 41"/>
            <p:cNvSpPr>
              <a:spLocks/>
            </p:cNvSpPr>
            <p:nvPr/>
          </p:nvSpPr>
          <p:spPr bwMode="auto">
            <a:xfrm>
              <a:off x="2368550" y="3135313"/>
              <a:ext cx="450850" cy="225425"/>
            </a:xfrm>
            <a:custGeom>
              <a:avLst/>
              <a:gdLst/>
              <a:ahLst/>
              <a:cxnLst>
                <a:cxn ang="0">
                  <a:pos x="0" y="141"/>
                </a:cxn>
                <a:cxn ang="0">
                  <a:pos x="0" y="0"/>
                </a:cxn>
                <a:cxn ang="0">
                  <a:pos x="283" y="0"/>
                </a:cxn>
                <a:cxn ang="0">
                  <a:pos x="283" y="141"/>
                </a:cxn>
                <a:cxn ang="0">
                  <a:pos x="0" y="141"/>
                </a:cxn>
              </a:cxnLst>
              <a:rect l="0" t="0" r="r" b="b"/>
              <a:pathLst>
                <a:path w="284" h="142">
                  <a:moveTo>
                    <a:pt x="0" y="141"/>
                  </a:moveTo>
                  <a:lnTo>
                    <a:pt x="0" y="0"/>
                  </a:lnTo>
                  <a:lnTo>
                    <a:pt x="283" y="0"/>
                  </a:lnTo>
                  <a:lnTo>
                    <a:pt x="283"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9" name="Freeform 42"/>
            <p:cNvSpPr>
              <a:spLocks/>
            </p:cNvSpPr>
            <p:nvPr/>
          </p:nvSpPr>
          <p:spPr bwMode="auto">
            <a:xfrm>
              <a:off x="3381375" y="3135313"/>
              <a:ext cx="452438" cy="225425"/>
            </a:xfrm>
            <a:custGeom>
              <a:avLst/>
              <a:gdLst/>
              <a:ahLst/>
              <a:cxnLst>
                <a:cxn ang="0">
                  <a:pos x="0" y="141"/>
                </a:cxn>
                <a:cxn ang="0">
                  <a:pos x="0" y="0"/>
                </a:cxn>
                <a:cxn ang="0">
                  <a:pos x="284" y="0"/>
                </a:cxn>
                <a:cxn ang="0">
                  <a:pos x="284" y="141"/>
                </a:cxn>
                <a:cxn ang="0">
                  <a:pos x="0" y="141"/>
                </a:cxn>
              </a:cxnLst>
              <a:rect l="0" t="0" r="r" b="b"/>
              <a:pathLst>
                <a:path w="285" h="142">
                  <a:moveTo>
                    <a:pt x="0" y="141"/>
                  </a:moveTo>
                  <a:lnTo>
                    <a:pt x="0" y="0"/>
                  </a:lnTo>
                  <a:lnTo>
                    <a:pt x="284" y="0"/>
                  </a:lnTo>
                  <a:lnTo>
                    <a:pt x="284"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0" name="Freeform 43"/>
            <p:cNvSpPr>
              <a:spLocks/>
            </p:cNvSpPr>
            <p:nvPr/>
          </p:nvSpPr>
          <p:spPr bwMode="auto">
            <a:xfrm>
              <a:off x="4281488" y="3135313"/>
              <a:ext cx="452437" cy="225425"/>
            </a:xfrm>
            <a:custGeom>
              <a:avLst/>
              <a:gdLst/>
              <a:ahLst/>
              <a:cxnLst>
                <a:cxn ang="0">
                  <a:pos x="0" y="141"/>
                </a:cxn>
                <a:cxn ang="0">
                  <a:pos x="0" y="0"/>
                </a:cxn>
                <a:cxn ang="0">
                  <a:pos x="284" y="0"/>
                </a:cxn>
                <a:cxn ang="0">
                  <a:pos x="284" y="141"/>
                </a:cxn>
                <a:cxn ang="0">
                  <a:pos x="0" y="141"/>
                </a:cxn>
              </a:cxnLst>
              <a:rect l="0" t="0" r="r" b="b"/>
              <a:pathLst>
                <a:path w="285" h="142">
                  <a:moveTo>
                    <a:pt x="0" y="141"/>
                  </a:moveTo>
                  <a:lnTo>
                    <a:pt x="0" y="0"/>
                  </a:lnTo>
                  <a:lnTo>
                    <a:pt x="284" y="0"/>
                  </a:lnTo>
                  <a:lnTo>
                    <a:pt x="284"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1" name="Freeform 44"/>
            <p:cNvSpPr>
              <a:spLocks/>
            </p:cNvSpPr>
            <p:nvPr/>
          </p:nvSpPr>
          <p:spPr bwMode="auto">
            <a:xfrm>
              <a:off x="5295900" y="3135313"/>
              <a:ext cx="450850" cy="225425"/>
            </a:xfrm>
            <a:custGeom>
              <a:avLst/>
              <a:gdLst/>
              <a:ahLst/>
              <a:cxnLst>
                <a:cxn ang="0">
                  <a:pos x="0" y="141"/>
                </a:cxn>
                <a:cxn ang="0">
                  <a:pos x="0" y="0"/>
                </a:cxn>
                <a:cxn ang="0">
                  <a:pos x="283" y="0"/>
                </a:cxn>
                <a:cxn ang="0">
                  <a:pos x="283" y="141"/>
                </a:cxn>
                <a:cxn ang="0">
                  <a:pos x="0" y="141"/>
                </a:cxn>
              </a:cxnLst>
              <a:rect l="0" t="0" r="r" b="b"/>
              <a:pathLst>
                <a:path w="284" h="142">
                  <a:moveTo>
                    <a:pt x="0" y="141"/>
                  </a:moveTo>
                  <a:lnTo>
                    <a:pt x="0" y="0"/>
                  </a:lnTo>
                  <a:lnTo>
                    <a:pt x="283" y="0"/>
                  </a:lnTo>
                  <a:lnTo>
                    <a:pt x="283"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2" name="Freeform 45"/>
            <p:cNvSpPr>
              <a:spLocks/>
            </p:cNvSpPr>
            <p:nvPr/>
          </p:nvSpPr>
          <p:spPr bwMode="auto">
            <a:xfrm>
              <a:off x="6196013" y="3135313"/>
              <a:ext cx="450850" cy="225425"/>
            </a:xfrm>
            <a:custGeom>
              <a:avLst/>
              <a:gdLst/>
              <a:ahLst/>
              <a:cxnLst>
                <a:cxn ang="0">
                  <a:pos x="0" y="141"/>
                </a:cxn>
                <a:cxn ang="0">
                  <a:pos x="0" y="0"/>
                </a:cxn>
                <a:cxn ang="0">
                  <a:pos x="283" y="0"/>
                </a:cxn>
                <a:cxn ang="0">
                  <a:pos x="283" y="141"/>
                </a:cxn>
                <a:cxn ang="0">
                  <a:pos x="0" y="141"/>
                </a:cxn>
              </a:cxnLst>
              <a:rect l="0" t="0" r="r" b="b"/>
              <a:pathLst>
                <a:path w="284" h="142">
                  <a:moveTo>
                    <a:pt x="0" y="141"/>
                  </a:moveTo>
                  <a:lnTo>
                    <a:pt x="0" y="0"/>
                  </a:lnTo>
                  <a:lnTo>
                    <a:pt x="283" y="0"/>
                  </a:lnTo>
                  <a:lnTo>
                    <a:pt x="283"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3" name="Freeform 46"/>
            <p:cNvSpPr>
              <a:spLocks/>
            </p:cNvSpPr>
            <p:nvPr/>
          </p:nvSpPr>
          <p:spPr bwMode="auto">
            <a:xfrm>
              <a:off x="7210425" y="3135313"/>
              <a:ext cx="450850" cy="225425"/>
            </a:xfrm>
            <a:custGeom>
              <a:avLst/>
              <a:gdLst/>
              <a:ahLst/>
              <a:cxnLst>
                <a:cxn ang="0">
                  <a:pos x="0" y="141"/>
                </a:cxn>
                <a:cxn ang="0">
                  <a:pos x="0" y="0"/>
                </a:cxn>
                <a:cxn ang="0">
                  <a:pos x="283" y="0"/>
                </a:cxn>
                <a:cxn ang="0">
                  <a:pos x="283" y="141"/>
                </a:cxn>
                <a:cxn ang="0">
                  <a:pos x="0" y="141"/>
                </a:cxn>
              </a:cxnLst>
              <a:rect l="0" t="0" r="r" b="b"/>
              <a:pathLst>
                <a:path w="284" h="142">
                  <a:moveTo>
                    <a:pt x="0" y="141"/>
                  </a:moveTo>
                  <a:lnTo>
                    <a:pt x="0" y="0"/>
                  </a:lnTo>
                  <a:lnTo>
                    <a:pt x="283" y="0"/>
                  </a:lnTo>
                  <a:lnTo>
                    <a:pt x="283"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4" name="Freeform 47"/>
            <p:cNvSpPr>
              <a:spLocks/>
            </p:cNvSpPr>
            <p:nvPr/>
          </p:nvSpPr>
          <p:spPr bwMode="auto">
            <a:xfrm>
              <a:off x="8108950" y="3135313"/>
              <a:ext cx="454025" cy="225425"/>
            </a:xfrm>
            <a:custGeom>
              <a:avLst/>
              <a:gdLst/>
              <a:ahLst/>
              <a:cxnLst>
                <a:cxn ang="0">
                  <a:pos x="0" y="141"/>
                </a:cxn>
                <a:cxn ang="0">
                  <a:pos x="0" y="0"/>
                </a:cxn>
                <a:cxn ang="0">
                  <a:pos x="285" y="0"/>
                </a:cxn>
                <a:cxn ang="0">
                  <a:pos x="285" y="141"/>
                </a:cxn>
                <a:cxn ang="0">
                  <a:pos x="0" y="141"/>
                </a:cxn>
              </a:cxnLst>
              <a:rect l="0" t="0" r="r" b="b"/>
              <a:pathLst>
                <a:path w="286" h="142">
                  <a:moveTo>
                    <a:pt x="0" y="141"/>
                  </a:moveTo>
                  <a:lnTo>
                    <a:pt x="0" y="0"/>
                  </a:lnTo>
                  <a:lnTo>
                    <a:pt x="285" y="0"/>
                  </a:lnTo>
                  <a:lnTo>
                    <a:pt x="285"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5" name="Freeform 48"/>
            <p:cNvSpPr>
              <a:spLocks/>
            </p:cNvSpPr>
            <p:nvPr/>
          </p:nvSpPr>
          <p:spPr bwMode="auto">
            <a:xfrm>
              <a:off x="1916113" y="2573338"/>
              <a:ext cx="454025" cy="225425"/>
            </a:xfrm>
            <a:custGeom>
              <a:avLst/>
              <a:gdLst/>
              <a:ahLst/>
              <a:cxnLst>
                <a:cxn ang="0">
                  <a:pos x="0" y="141"/>
                </a:cxn>
                <a:cxn ang="0">
                  <a:pos x="0" y="0"/>
                </a:cxn>
                <a:cxn ang="0">
                  <a:pos x="285" y="0"/>
                </a:cxn>
                <a:cxn ang="0">
                  <a:pos x="285" y="141"/>
                </a:cxn>
                <a:cxn ang="0">
                  <a:pos x="0" y="141"/>
                </a:cxn>
              </a:cxnLst>
              <a:rect l="0" t="0" r="r" b="b"/>
              <a:pathLst>
                <a:path w="286" h="142">
                  <a:moveTo>
                    <a:pt x="0" y="141"/>
                  </a:moveTo>
                  <a:lnTo>
                    <a:pt x="0" y="0"/>
                  </a:lnTo>
                  <a:lnTo>
                    <a:pt x="285" y="0"/>
                  </a:lnTo>
                  <a:lnTo>
                    <a:pt x="285"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6" name="Freeform 49"/>
            <p:cNvSpPr>
              <a:spLocks/>
            </p:cNvSpPr>
            <p:nvPr/>
          </p:nvSpPr>
          <p:spPr bwMode="auto">
            <a:xfrm>
              <a:off x="3832225" y="2573338"/>
              <a:ext cx="450850" cy="225425"/>
            </a:xfrm>
            <a:custGeom>
              <a:avLst/>
              <a:gdLst/>
              <a:ahLst/>
              <a:cxnLst>
                <a:cxn ang="0">
                  <a:pos x="0" y="141"/>
                </a:cxn>
                <a:cxn ang="0">
                  <a:pos x="0" y="0"/>
                </a:cxn>
                <a:cxn ang="0">
                  <a:pos x="283" y="0"/>
                </a:cxn>
                <a:cxn ang="0">
                  <a:pos x="283" y="141"/>
                </a:cxn>
                <a:cxn ang="0">
                  <a:pos x="0" y="141"/>
                </a:cxn>
              </a:cxnLst>
              <a:rect l="0" t="0" r="r" b="b"/>
              <a:pathLst>
                <a:path w="284" h="142">
                  <a:moveTo>
                    <a:pt x="0" y="141"/>
                  </a:moveTo>
                  <a:lnTo>
                    <a:pt x="0" y="0"/>
                  </a:lnTo>
                  <a:lnTo>
                    <a:pt x="283" y="0"/>
                  </a:lnTo>
                  <a:lnTo>
                    <a:pt x="283"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7" name="Freeform 50"/>
            <p:cNvSpPr>
              <a:spLocks/>
            </p:cNvSpPr>
            <p:nvPr/>
          </p:nvSpPr>
          <p:spPr bwMode="auto">
            <a:xfrm>
              <a:off x="5745163" y="2573338"/>
              <a:ext cx="452437" cy="225425"/>
            </a:xfrm>
            <a:custGeom>
              <a:avLst/>
              <a:gdLst/>
              <a:ahLst/>
              <a:cxnLst>
                <a:cxn ang="0">
                  <a:pos x="0" y="141"/>
                </a:cxn>
                <a:cxn ang="0">
                  <a:pos x="0" y="0"/>
                </a:cxn>
                <a:cxn ang="0">
                  <a:pos x="284" y="0"/>
                </a:cxn>
                <a:cxn ang="0">
                  <a:pos x="284" y="141"/>
                </a:cxn>
                <a:cxn ang="0">
                  <a:pos x="0" y="141"/>
                </a:cxn>
              </a:cxnLst>
              <a:rect l="0" t="0" r="r" b="b"/>
              <a:pathLst>
                <a:path w="285" h="142">
                  <a:moveTo>
                    <a:pt x="0" y="141"/>
                  </a:moveTo>
                  <a:lnTo>
                    <a:pt x="0" y="0"/>
                  </a:lnTo>
                  <a:lnTo>
                    <a:pt x="284" y="0"/>
                  </a:lnTo>
                  <a:lnTo>
                    <a:pt x="284"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8" name="Freeform 51"/>
            <p:cNvSpPr>
              <a:spLocks/>
            </p:cNvSpPr>
            <p:nvPr/>
          </p:nvSpPr>
          <p:spPr bwMode="auto">
            <a:xfrm>
              <a:off x="7659688" y="2573338"/>
              <a:ext cx="450850" cy="225425"/>
            </a:xfrm>
            <a:custGeom>
              <a:avLst/>
              <a:gdLst/>
              <a:ahLst/>
              <a:cxnLst>
                <a:cxn ang="0">
                  <a:pos x="0" y="141"/>
                </a:cxn>
                <a:cxn ang="0">
                  <a:pos x="0" y="0"/>
                </a:cxn>
                <a:cxn ang="0">
                  <a:pos x="283" y="0"/>
                </a:cxn>
                <a:cxn ang="0">
                  <a:pos x="283" y="141"/>
                </a:cxn>
                <a:cxn ang="0">
                  <a:pos x="0" y="141"/>
                </a:cxn>
              </a:cxnLst>
              <a:rect l="0" t="0" r="r" b="b"/>
              <a:pathLst>
                <a:path w="284" h="142">
                  <a:moveTo>
                    <a:pt x="0" y="141"/>
                  </a:moveTo>
                  <a:lnTo>
                    <a:pt x="0" y="0"/>
                  </a:lnTo>
                  <a:lnTo>
                    <a:pt x="283" y="0"/>
                  </a:lnTo>
                  <a:lnTo>
                    <a:pt x="283"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9" name="Freeform 52"/>
            <p:cNvSpPr>
              <a:spLocks/>
            </p:cNvSpPr>
            <p:nvPr/>
          </p:nvSpPr>
          <p:spPr bwMode="auto">
            <a:xfrm>
              <a:off x="6761163" y="1898650"/>
              <a:ext cx="450850" cy="225425"/>
            </a:xfrm>
            <a:custGeom>
              <a:avLst/>
              <a:gdLst/>
              <a:ahLst/>
              <a:cxnLst>
                <a:cxn ang="0">
                  <a:pos x="0" y="141"/>
                </a:cxn>
                <a:cxn ang="0">
                  <a:pos x="0" y="0"/>
                </a:cxn>
                <a:cxn ang="0">
                  <a:pos x="283" y="0"/>
                </a:cxn>
                <a:cxn ang="0">
                  <a:pos x="283" y="141"/>
                </a:cxn>
                <a:cxn ang="0">
                  <a:pos x="0" y="141"/>
                </a:cxn>
              </a:cxnLst>
              <a:rect l="0" t="0" r="r" b="b"/>
              <a:pathLst>
                <a:path w="284" h="142">
                  <a:moveTo>
                    <a:pt x="0" y="141"/>
                  </a:moveTo>
                  <a:lnTo>
                    <a:pt x="0" y="0"/>
                  </a:lnTo>
                  <a:lnTo>
                    <a:pt x="283" y="0"/>
                  </a:lnTo>
                  <a:lnTo>
                    <a:pt x="283"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20" name="Freeform 53"/>
            <p:cNvSpPr>
              <a:spLocks/>
            </p:cNvSpPr>
            <p:nvPr/>
          </p:nvSpPr>
          <p:spPr bwMode="auto">
            <a:xfrm>
              <a:off x="2928938" y="1898650"/>
              <a:ext cx="454025" cy="225425"/>
            </a:xfrm>
            <a:custGeom>
              <a:avLst/>
              <a:gdLst/>
              <a:ahLst/>
              <a:cxnLst>
                <a:cxn ang="0">
                  <a:pos x="0" y="141"/>
                </a:cxn>
                <a:cxn ang="0">
                  <a:pos x="0" y="0"/>
                </a:cxn>
                <a:cxn ang="0">
                  <a:pos x="285" y="0"/>
                </a:cxn>
                <a:cxn ang="0">
                  <a:pos x="285" y="141"/>
                </a:cxn>
                <a:cxn ang="0">
                  <a:pos x="0" y="141"/>
                </a:cxn>
              </a:cxnLst>
              <a:rect l="0" t="0" r="r" b="b"/>
              <a:pathLst>
                <a:path w="286" h="142">
                  <a:moveTo>
                    <a:pt x="0" y="141"/>
                  </a:moveTo>
                  <a:lnTo>
                    <a:pt x="0" y="0"/>
                  </a:lnTo>
                  <a:lnTo>
                    <a:pt x="285" y="0"/>
                  </a:lnTo>
                  <a:lnTo>
                    <a:pt x="285"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21" name="Freeform 54"/>
            <p:cNvSpPr>
              <a:spLocks/>
            </p:cNvSpPr>
            <p:nvPr/>
          </p:nvSpPr>
          <p:spPr bwMode="auto">
            <a:xfrm>
              <a:off x="4732338" y="1111250"/>
              <a:ext cx="450850" cy="227013"/>
            </a:xfrm>
            <a:custGeom>
              <a:avLst/>
              <a:gdLst/>
              <a:ahLst/>
              <a:cxnLst>
                <a:cxn ang="0">
                  <a:pos x="0" y="142"/>
                </a:cxn>
                <a:cxn ang="0">
                  <a:pos x="0" y="0"/>
                </a:cxn>
                <a:cxn ang="0">
                  <a:pos x="283" y="0"/>
                </a:cxn>
                <a:cxn ang="0">
                  <a:pos x="283" y="142"/>
                </a:cxn>
                <a:cxn ang="0">
                  <a:pos x="0" y="142"/>
                </a:cxn>
              </a:cxnLst>
              <a:rect l="0" t="0" r="r" b="b"/>
              <a:pathLst>
                <a:path w="284" h="143">
                  <a:moveTo>
                    <a:pt x="0" y="142"/>
                  </a:moveTo>
                  <a:lnTo>
                    <a:pt x="0" y="0"/>
                  </a:lnTo>
                  <a:lnTo>
                    <a:pt x="283" y="0"/>
                  </a:lnTo>
                  <a:lnTo>
                    <a:pt x="283" y="142"/>
                  </a:lnTo>
                  <a:lnTo>
                    <a:pt x="0" y="142"/>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22" name="Freeform 55"/>
            <p:cNvSpPr>
              <a:spLocks/>
            </p:cNvSpPr>
            <p:nvPr/>
          </p:nvSpPr>
          <p:spPr bwMode="auto">
            <a:xfrm>
              <a:off x="3381375" y="1336675"/>
              <a:ext cx="1465263" cy="563563"/>
            </a:xfrm>
            <a:custGeom>
              <a:avLst/>
              <a:gdLst/>
              <a:ahLst/>
              <a:cxnLst>
                <a:cxn ang="0">
                  <a:pos x="922" y="0"/>
                </a:cxn>
                <a:cxn ang="0">
                  <a:pos x="0" y="354"/>
                </a:cxn>
                <a:cxn ang="0">
                  <a:pos x="922" y="0"/>
                </a:cxn>
              </a:cxnLst>
              <a:rect l="0" t="0" r="r" b="b"/>
              <a:pathLst>
                <a:path w="923" h="355">
                  <a:moveTo>
                    <a:pt x="922" y="0"/>
                  </a:moveTo>
                  <a:lnTo>
                    <a:pt x="0" y="354"/>
                  </a:lnTo>
                  <a:lnTo>
                    <a:pt x="922"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23" name="Freeform 56"/>
            <p:cNvSpPr>
              <a:spLocks/>
            </p:cNvSpPr>
            <p:nvPr/>
          </p:nvSpPr>
          <p:spPr bwMode="auto">
            <a:xfrm>
              <a:off x="3381375" y="1830388"/>
              <a:ext cx="115888" cy="69850"/>
            </a:xfrm>
            <a:custGeom>
              <a:avLst/>
              <a:gdLst/>
              <a:ahLst/>
              <a:cxnLst>
                <a:cxn ang="0">
                  <a:pos x="72" y="34"/>
                </a:cxn>
                <a:cxn ang="0">
                  <a:pos x="0" y="43"/>
                </a:cxn>
                <a:cxn ang="0">
                  <a:pos x="59" y="0"/>
                </a:cxn>
                <a:cxn ang="0">
                  <a:pos x="72" y="34"/>
                </a:cxn>
              </a:cxnLst>
              <a:rect l="0" t="0" r="r" b="b"/>
              <a:pathLst>
                <a:path w="73" h="44">
                  <a:moveTo>
                    <a:pt x="72" y="34"/>
                  </a:moveTo>
                  <a:lnTo>
                    <a:pt x="0" y="43"/>
                  </a:lnTo>
                  <a:lnTo>
                    <a:pt x="59" y="0"/>
                  </a:lnTo>
                  <a:lnTo>
                    <a:pt x="72" y="3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24" name="Freeform 57"/>
            <p:cNvSpPr>
              <a:spLocks/>
            </p:cNvSpPr>
            <p:nvPr/>
          </p:nvSpPr>
          <p:spPr bwMode="auto">
            <a:xfrm>
              <a:off x="4957763" y="1336675"/>
              <a:ext cx="1587" cy="449263"/>
            </a:xfrm>
            <a:custGeom>
              <a:avLst/>
              <a:gdLst/>
              <a:ahLst/>
              <a:cxnLst>
                <a:cxn ang="0">
                  <a:pos x="0" y="0"/>
                </a:cxn>
                <a:cxn ang="0">
                  <a:pos x="0" y="282"/>
                </a:cxn>
                <a:cxn ang="0">
                  <a:pos x="0" y="0"/>
                </a:cxn>
              </a:cxnLst>
              <a:rect l="0" t="0" r="r" b="b"/>
              <a:pathLst>
                <a:path w="1" h="283">
                  <a:moveTo>
                    <a:pt x="0" y="0"/>
                  </a:moveTo>
                  <a:lnTo>
                    <a:pt x="0" y="282"/>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25" name="Freeform 58"/>
            <p:cNvSpPr>
              <a:spLocks/>
            </p:cNvSpPr>
            <p:nvPr/>
          </p:nvSpPr>
          <p:spPr bwMode="auto">
            <a:xfrm>
              <a:off x="4927600" y="1673225"/>
              <a:ext cx="60325" cy="112713"/>
            </a:xfrm>
            <a:custGeom>
              <a:avLst/>
              <a:gdLst/>
              <a:ahLst/>
              <a:cxnLst>
                <a:cxn ang="0">
                  <a:pos x="37" y="0"/>
                </a:cxn>
                <a:cxn ang="0">
                  <a:pos x="19" y="70"/>
                </a:cxn>
                <a:cxn ang="0">
                  <a:pos x="0" y="0"/>
                </a:cxn>
                <a:cxn ang="0">
                  <a:pos x="37" y="0"/>
                </a:cxn>
              </a:cxnLst>
              <a:rect l="0" t="0" r="r" b="b"/>
              <a:pathLst>
                <a:path w="38" h="71">
                  <a:moveTo>
                    <a:pt x="37" y="0"/>
                  </a:moveTo>
                  <a:lnTo>
                    <a:pt x="19" y="70"/>
                  </a:lnTo>
                  <a:lnTo>
                    <a:pt x="0" y="0"/>
                  </a:lnTo>
                  <a:lnTo>
                    <a:pt x="37"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26" name="Freeform 59"/>
            <p:cNvSpPr>
              <a:spLocks/>
            </p:cNvSpPr>
            <p:nvPr/>
          </p:nvSpPr>
          <p:spPr bwMode="auto">
            <a:xfrm>
              <a:off x="5068888" y="1336675"/>
              <a:ext cx="1693862" cy="563563"/>
            </a:xfrm>
            <a:custGeom>
              <a:avLst/>
              <a:gdLst/>
              <a:ahLst/>
              <a:cxnLst>
                <a:cxn ang="0">
                  <a:pos x="0" y="0"/>
                </a:cxn>
                <a:cxn ang="0">
                  <a:pos x="1066" y="354"/>
                </a:cxn>
                <a:cxn ang="0">
                  <a:pos x="0" y="0"/>
                </a:cxn>
              </a:cxnLst>
              <a:rect l="0" t="0" r="r" b="b"/>
              <a:pathLst>
                <a:path w="1067" h="355">
                  <a:moveTo>
                    <a:pt x="0" y="0"/>
                  </a:moveTo>
                  <a:lnTo>
                    <a:pt x="1066" y="354"/>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27" name="Freeform 60"/>
            <p:cNvSpPr>
              <a:spLocks/>
            </p:cNvSpPr>
            <p:nvPr/>
          </p:nvSpPr>
          <p:spPr bwMode="auto">
            <a:xfrm>
              <a:off x="6642100" y="1833563"/>
              <a:ext cx="120650" cy="66675"/>
            </a:xfrm>
            <a:custGeom>
              <a:avLst/>
              <a:gdLst/>
              <a:ahLst/>
              <a:cxnLst>
                <a:cxn ang="0">
                  <a:pos x="12" y="0"/>
                </a:cxn>
                <a:cxn ang="0">
                  <a:pos x="75" y="41"/>
                </a:cxn>
                <a:cxn ang="0">
                  <a:pos x="0" y="35"/>
                </a:cxn>
                <a:cxn ang="0">
                  <a:pos x="12" y="0"/>
                </a:cxn>
              </a:cxnLst>
              <a:rect l="0" t="0" r="r" b="b"/>
              <a:pathLst>
                <a:path w="76" h="42">
                  <a:moveTo>
                    <a:pt x="12" y="0"/>
                  </a:moveTo>
                  <a:lnTo>
                    <a:pt x="75" y="41"/>
                  </a:lnTo>
                  <a:lnTo>
                    <a:pt x="0" y="35"/>
                  </a:lnTo>
                  <a:lnTo>
                    <a:pt x="12"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28" name="Freeform 61"/>
            <p:cNvSpPr>
              <a:spLocks/>
            </p:cNvSpPr>
            <p:nvPr/>
          </p:nvSpPr>
          <p:spPr bwMode="auto">
            <a:xfrm>
              <a:off x="2368550" y="2122488"/>
              <a:ext cx="676275" cy="452437"/>
            </a:xfrm>
            <a:custGeom>
              <a:avLst/>
              <a:gdLst/>
              <a:ahLst/>
              <a:cxnLst>
                <a:cxn ang="0">
                  <a:pos x="425" y="0"/>
                </a:cxn>
                <a:cxn ang="0">
                  <a:pos x="0" y="284"/>
                </a:cxn>
                <a:cxn ang="0">
                  <a:pos x="425" y="0"/>
                </a:cxn>
              </a:cxnLst>
              <a:rect l="0" t="0" r="r" b="b"/>
              <a:pathLst>
                <a:path w="426" h="285">
                  <a:moveTo>
                    <a:pt x="425" y="0"/>
                  </a:moveTo>
                  <a:lnTo>
                    <a:pt x="0" y="284"/>
                  </a:lnTo>
                  <a:lnTo>
                    <a:pt x="425"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29" name="Freeform 62"/>
            <p:cNvSpPr>
              <a:spLocks/>
            </p:cNvSpPr>
            <p:nvPr/>
          </p:nvSpPr>
          <p:spPr bwMode="auto">
            <a:xfrm>
              <a:off x="2368550" y="2487613"/>
              <a:ext cx="109538" cy="87312"/>
            </a:xfrm>
            <a:custGeom>
              <a:avLst/>
              <a:gdLst/>
              <a:ahLst/>
              <a:cxnLst>
                <a:cxn ang="0">
                  <a:pos x="68" y="29"/>
                </a:cxn>
                <a:cxn ang="0">
                  <a:pos x="0" y="54"/>
                </a:cxn>
                <a:cxn ang="0">
                  <a:pos x="49" y="0"/>
                </a:cxn>
                <a:cxn ang="0">
                  <a:pos x="68" y="29"/>
                </a:cxn>
              </a:cxnLst>
              <a:rect l="0" t="0" r="r" b="b"/>
              <a:pathLst>
                <a:path w="69" h="55">
                  <a:moveTo>
                    <a:pt x="68" y="29"/>
                  </a:moveTo>
                  <a:lnTo>
                    <a:pt x="0" y="54"/>
                  </a:lnTo>
                  <a:lnTo>
                    <a:pt x="49" y="0"/>
                  </a:lnTo>
                  <a:lnTo>
                    <a:pt x="68" y="2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0" name="Freeform 63"/>
            <p:cNvSpPr>
              <a:spLocks/>
            </p:cNvSpPr>
            <p:nvPr/>
          </p:nvSpPr>
          <p:spPr bwMode="auto">
            <a:xfrm>
              <a:off x="3268663" y="2122488"/>
              <a:ext cx="565150" cy="452437"/>
            </a:xfrm>
            <a:custGeom>
              <a:avLst/>
              <a:gdLst/>
              <a:ahLst/>
              <a:cxnLst>
                <a:cxn ang="0">
                  <a:pos x="0" y="0"/>
                </a:cxn>
                <a:cxn ang="0">
                  <a:pos x="355" y="284"/>
                </a:cxn>
                <a:cxn ang="0">
                  <a:pos x="0" y="0"/>
                </a:cxn>
              </a:cxnLst>
              <a:rect l="0" t="0" r="r" b="b"/>
              <a:pathLst>
                <a:path w="356" h="285">
                  <a:moveTo>
                    <a:pt x="0" y="0"/>
                  </a:moveTo>
                  <a:lnTo>
                    <a:pt x="355" y="284"/>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1" name="Freeform 64"/>
            <p:cNvSpPr>
              <a:spLocks/>
            </p:cNvSpPr>
            <p:nvPr/>
          </p:nvSpPr>
          <p:spPr bwMode="auto">
            <a:xfrm>
              <a:off x="3725863" y="2481263"/>
              <a:ext cx="107950" cy="93662"/>
            </a:xfrm>
            <a:custGeom>
              <a:avLst/>
              <a:gdLst/>
              <a:ahLst/>
              <a:cxnLst>
                <a:cxn ang="0">
                  <a:pos x="22" y="0"/>
                </a:cxn>
                <a:cxn ang="0">
                  <a:pos x="67" y="58"/>
                </a:cxn>
                <a:cxn ang="0">
                  <a:pos x="0" y="27"/>
                </a:cxn>
                <a:cxn ang="0">
                  <a:pos x="22" y="0"/>
                </a:cxn>
              </a:cxnLst>
              <a:rect l="0" t="0" r="r" b="b"/>
              <a:pathLst>
                <a:path w="68" h="59">
                  <a:moveTo>
                    <a:pt x="22" y="0"/>
                  </a:moveTo>
                  <a:lnTo>
                    <a:pt x="67" y="58"/>
                  </a:lnTo>
                  <a:lnTo>
                    <a:pt x="0" y="27"/>
                  </a:lnTo>
                  <a:lnTo>
                    <a:pt x="22"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2" name="Freeform 65"/>
            <p:cNvSpPr>
              <a:spLocks/>
            </p:cNvSpPr>
            <p:nvPr/>
          </p:nvSpPr>
          <p:spPr bwMode="auto">
            <a:xfrm>
              <a:off x="3155950" y="2122488"/>
              <a:ext cx="1588" cy="338137"/>
            </a:xfrm>
            <a:custGeom>
              <a:avLst/>
              <a:gdLst/>
              <a:ahLst/>
              <a:cxnLst>
                <a:cxn ang="0">
                  <a:pos x="0" y="0"/>
                </a:cxn>
                <a:cxn ang="0">
                  <a:pos x="0" y="212"/>
                </a:cxn>
                <a:cxn ang="0">
                  <a:pos x="0" y="0"/>
                </a:cxn>
              </a:cxnLst>
              <a:rect l="0" t="0" r="r" b="b"/>
              <a:pathLst>
                <a:path w="1" h="213">
                  <a:moveTo>
                    <a:pt x="0" y="0"/>
                  </a:moveTo>
                  <a:lnTo>
                    <a:pt x="0" y="212"/>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3" name="Freeform 66"/>
            <p:cNvSpPr>
              <a:spLocks/>
            </p:cNvSpPr>
            <p:nvPr/>
          </p:nvSpPr>
          <p:spPr bwMode="auto">
            <a:xfrm>
              <a:off x="3127375" y="2346325"/>
              <a:ext cx="58738" cy="114300"/>
            </a:xfrm>
            <a:custGeom>
              <a:avLst/>
              <a:gdLst/>
              <a:ahLst/>
              <a:cxnLst>
                <a:cxn ang="0">
                  <a:pos x="36" y="0"/>
                </a:cxn>
                <a:cxn ang="0">
                  <a:pos x="18" y="71"/>
                </a:cxn>
                <a:cxn ang="0">
                  <a:pos x="0" y="0"/>
                </a:cxn>
                <a:cxn ang="0">
                  <a:pos x="36" y="0"/>
                </a:cxn>
              </a:cxnLst>
              <a:rect l="0" t="0" r="r" b="b"/>
              <a:pathLst>
                <a:path w="37" h="72">
                  <a:moveTo>
                    <a:pt x="36" y="0"/>
                  </a:moveTo>
                  <a:lnTo>
                    <a:pt x="18" y="71"/>
                  </a:lnTo>
                  <a:lnTo>
                    <a:pt x="0" y="0"/>
                  </a:lnTo>
                  <a:lnTo>
                    <a:pt x="36"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4" name="Freeform 67"/>
            <p:cNvSpPr>
              <a:spLocks/>
            </p:cNvSpPr>
            <p:nvPr/>
          </p:nvSpPr>
          <p:spPr bwMode="auto">
            <a:xfrm>
              <a:off x="6196013" y="2122488"/>
              <a:ext cx="677862" cy="452437"/>
            </a:xfrm>
            <a:custGeom>
              <a:avLst/>
              <a:gdLst/>
              <a:ahLst/>
              <a:cxnLst>
                <a:cxn ang="0">
                  <a:pos x="426" y="0"/>
                </a:cxn>
                <a:cxn ang="0">
                  <a:pos x="0" y="284"/>
                </a:cxn>
                <a:cxn ang="0">
                  <a:pos x="426" y="0"/>
                </a:cxn>
              </a:cxnLst>
              <a:rect l="0" t="0" r="r" b="b"/>
              <a:pathLst>
                <a:path w="427" h="285">
                  <a:moveTo>
                    <a:pt x="426" y="0"/>
                  </a:moveTo>
                  <a:lnTo>
                    <a:pt x="0" y="284"/>
                  </a:lnTo>
                  <a:lnTo>
                    <a:pt x="426"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5" name="Freeform 68"/>
            <p:cNvSpPr>
              <a:spLocks/>
            </p:cNvSpPr>
            <p:nvPr/>
          </p:nvSpPr>
          <p:spPr bwMode="auto">
            <a:xfrm>
              <a:off x="6196013" y="2487613"/>
              <a:ext cx="111125" cy="87312"/>
            </a:xfrm>
            <a:custGeom>
              <a:avLst/>
              <a:gdLst/>
              <a:ahLst/>
              <a:cxnLst>
                <a:cxn ang="0">
                  <a:pos x="69" y="29"/>
                </a:cxn>
                <a:cxn ang="0">
                  <a:pos x="0" y="54"/>
                </a:cxn>
                <a:cxn ang="0">
                  <a:pos x="49" y="0"/>
                </a:cxn>
                <a:cxn ang="0">
                  <a:pos x="69" y="29"/>
                </a:cxn>
              </a:cxnLst>
              <a:rect l="0" t="0" r="r" b="b"/>
              <a:pathLst>
                <a:path w="70" h="55">
                  <a:moveTo>
                    <a:pt x="69" y="29"/>
                  </a:moveTo>
                  <a:lnTo>
                    <a:pt x="0" y="54"/>
                  </a:lnTo>
                  <a:lnTo>
                    <a:pt x="49" y="0"/>
                  </a:lnTo>
                  <a:lnTo>
                    <a:pt x="69" y="2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6" name="Freeform 69"/>
            <p:cNvSpPr>
              <a:spLocks/>
            </p:cNvSpPr>
            <p:nvPr/>
          </p:nvSpPr>
          <p:spPr bwMode="auto">
            <a:xfrm>
              <a:off x="7097713" y="2122488"/>
              <a:ext cx="563562" cy="452437"/>
            </a:xfrm>
            <a:custGeom>
              <a:avLst/>
              <a:gdLst/>
              <a:ahLst/>
              <a:cxnLst>
                <a:cxn ang="0">
                  <a:pos x="0" y="0"/>
                </a:cxn>
                <a:cxn ang="0">
                  <a:pos x="354" y="284"/>
                </a:cxn>
                <a:cxn ang="0">
                  <a:pos x="0" y="0"/>
                </a:cxn>
              </a:cxnLst>
              <a:rect l="0" t="0" r="r" b="b"/>
              <a:pathLst>
                <a:path w="355" h="285">
                  <a:moveTo>
                    <a:pt x="0" y="0"/>
                  </a:moveTo>
                  <a:lnTo>
                    <a:pt x="354" y="284"/>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7" name="Freeform 70"/>
            <p:cNvSpPr>
              <a:spLocks/>
            </p:cNvSpPr>
            <p:nvPr/>
          </p:nvSpPr>
          <p:spPr bwMode="auto">
            <a:xfrm>
              <a:off x="7556500" y="2481263"/>
              <a:ext cx="104775" cy="93662"/>
            </a:xfrm>
            <a:custGeom>
              <a:avLst/>
              <a:gdLst/>
              <a:ahLst/>
              <a:cxnLst>
                <a:cxn ang="0">
                  <a:pos x="21" y="0"/>
                </a:cxn>
                <a:cxn ang="0">
                  <a:pos x="65" y="58"/>
                </a:cxn>
                <a:cxn ang="0">
                  <a:pos x="0" y="27"/>
                </a:cxn>
                <a:cxn ang="0">
                  <a:pos x="21" y="0"/>
                </a:cxn>
              </a:cxnLst>
              <a:rect l="0" t="0" r="r" b="b"/>
              <a:pathLst>
                <a:path w="66" h="59">
                  <a:moveTo>
                    <a:pt x="21" y="0"/>
                  </a:moveTo>
                  <a:lnTo>
                    <a:pt x="65" y="58"/>
                  </a:lnTo>
                  <a:lnTo>
                    <a:pt x="0" y="27"/>
                  </a:lnTo>
                  <a:lnTo>
                    <a:pt x="21"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8" name="Freeform 71"/>
            <p:cNvSpPr>
              <a:spLocks/>
            </p:cNvSpPr>
            <p:nvPr/>
          </p:nvSpPr>
          <p:spPr bwMode="auto">
            <a:xfrm>
              <a:off x="6985000" y="2122488"/>
              <a:ext cx="1588" cy="338137"/>
            </a:xfrm>
            <a:custGeom>
              <a:avLst/>
              <a:gdLst/>
              <a:ahLst/>
              <a:cxnLst>
                <a:cxn ang="0">
                  <a:pos x="0" y="0"/>
                </a:cxn>
                <a:cxn ang="0">
                  <a:pos x="0" y="212"/>
                </a:cxn>
                <a:cxn ang="0">
                  <a:pos x="0" y="0"/>
                </a:cxn>
              </a:cxnLst>
              <a:rect l="0" t="0" r="r" b="b"/>
              <a:pathLst>
                <a:path w="1" h="213">
                  <a:moveTo>
                    <a:pt x="0" y="0"/>
                  </a:moveTo>
                  <a:lnTo>
                    <a:pt x="0" y="212"/>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9" name="Freeform 72"/>
            <p:cNvSpPr>
              <a:spLocks/>
            </p:cNvSpPr>
            <p:nvPr/>
          </p:nvSpPr>
          <p:spPr bwMode="auto">
            <a:xfrm>
              <a:off x="6956425" y="2346325"/>
              <a:ext cx="58738" cy="114300"/>
            </a:xfrm>
            <a:custGeom>
              <a:avLst/>
              <a:gdLst/>
              <a:ahLst/>
              <a:cxnLst>
                <a:cxn ang="0">
                  <a:pos x="36" y="0"/>
                </a:cxn>
                <a:cxn ang="0">
                  <a:pos x="18" y="71"/>
                </a:cxn>
                <a:cxn ang="0">
                  <a:pos x="0" y="0"/>
                </a:cxn>
                <a:cxn ang="0">
                  <a:pos x="36" y="0"/>
                </a:cxn>
              </a:cxnLst>
              <a:rect l="0" t="0" r="r" b="b"/>
              <a:pathLst>
                <a:path w="37" h="72">
                  <a:moveTo>
                    <a:pt x="36" y="0"/>
                  </a:moveTo>
                  <a:lnTo>
                    <a:pt x="18" y="71"/>
                  </a:lnTo>
                  <a:lnTo>
                    <a:pt x="0" y="0"/>
                  </a:lnTo>
                  <a:lnTo>
                    <a:pt x="36"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40" name="Freeform 73"/>
            <p:cNvSpPr>
              <a:spLocks/>
            </p:cNvSpPr>
            <p:nvPr/>
          </p:nvSpPr>
          <p:spPr bwMode="auto">
            <a:xfrm>
              <a:off x="1916113" y="2797175"/>
              <a:ext cx="114300" cy="339725"/>
            </a:xfrm>
            <a:custGeom>
              <a:avLst/>
              <a:gdLst/>
              <a:ahLst/>
              <a:cxnLst>
                <a:cxn ang="0">
                  <a:pos x="71" y="0"/>
                </a:cxn>
                <a:cxn ang="0">
                  <a:pos x="0" y="213"/>
                </a:cxn>
                <a:cxn ang="0">
                  <a:pos x="71" y="0"/>
                </a:cxn>
              </a:cxnLst>
              <a:rect l="0" t="0" r="r" b="b"/>
              <a:pathLst>
                <a:path w="72" h="214">
                  <a:moveTo>
                    <a:pt x="71" y="0"/>
                  </a:moveTo>
                  <a:lnTo>
                    <a:pt x="0" y="213"/>
                  </a:lnTo>
                  <a:lnTo>
                    <a:pt x="71"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41" name="Freeform 74"/>
            <p:cNvSpPr>
              <a:spLocks/>
            </p:cNvSpPr>
            <p:nvPr/>
          </p:nvSpPr>
          <p:spPr bwMode="auto">
            <a:xfrm>
              <a:off x="1916113" y="3019425"/>
              <a:ext cx="65087" cy="117475"/>
            </a:xfrm>
            <a:custGeom>
              <a:avLst/>
              <a:gdLst/>
              <a:ahLst/>
              <a:cxnLst>
                <a:cxn ang="0">
                  <a:pos x="40" y="10"/>
                </a:cxn>
                <a:cxn ang="0">
                  <a:pos x="0" y="73"/>
                </a:cxn>
                <a:cxn ang="0">
                  <a:pos x="6" y="0"/>
                </a:cxn>
                <a:cxn ang="0">
                  <a:pos x="40" y="10"/>
                </a:cxn>
              </a:cxnLst>
              <a:rect l="0" t="0" r="r" b="b"/>
              <a:pathLst>
                <a:path w="41" h="74">
                  <a:moveTo>
                    <a:pt x="40" y="10"/>
                  </a:moveTo>
                  <a:lnTo>
                    <a:pt x="0" y="73"/>
                  </a:lnTo>
                  <a:lnTo>
                    <a:pt x="6" y="0"/>
                  </a:lnTo>
                  <a:lnTo>
                    <a:pt x="40" y="1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42" name="Freeform 75"/>
            <p:cNvSpPr>
              <a:spLocks/>
            </p:cNvSpPr>
            <p:nvPr/>
          </p:nvSpPr>
          <p:spPr bwMode="auto">
            <a:xfrm>
              <a:off x="2254250" y="2797175"/>
              <a:ext cx="115888" cy="339725"/>
            </a:xfrm>
            <a:custGeom>
              <a:avLst/>
              <a:gdLst/>
              <a:ahLst/>
              <a:cxnLst>
                <a:cxn ang="0">
                  <a:pos x="0" y="0"/>
                </a:cxn>
                <a:cxn ang="0">
                  <a:pos x="72" y="213"/>
                </a:cxn>
                <a:cxn ang="0">
                  <a:pos x="0" y="0"/>
                </a:cxn>
              </a:cxnLst>
              <a:rect l="0" t="0" r="r" b="b"/>
              <a:pathLst>
                <a:path w="73" h="214">
                  <a:moveTo>
                    <a:pt x="0" y="0"/>
                  </a:moveTo>
                  <a:lnTo>
                    <a:pt x="72" y="213"/>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43" name="Freeform 76"/>
            <p:cNvSpPr>
              <a:spLocks/>
            </p:cNvSpPr>
            <p:nvPr/>
          </p:nvSpPr>
          <p:spPr bwMode="auto">
            <a:xfrm>
              <a:off x="2305050" y="3019425"/>
              <a:ext cx="65088" cy="117475"/>
            </a:xfrm>
            <a:custGeom>
              <a:avLst/>
              <a:gdLst/>
              <a:ahLst/>
              <a:cxnLst>
                <a:cxn ang="0">
                  <a:pos x="33" y="0"/>
                </a:cxn>
                <a:cxn ang="0">
                  <a:pos x="40" y="73"/>
                </a:cxn>
                <a:cxn ang="0">
                  <a:pos x="0" y="10"/>
                </a:cxn>
                <a:cxn ang="0">
                  <a:pos x="33" y="0"/>
                </a:cxn>
              </a:cxnLst>
              <a:rect l="0" t="0" r="r" b="b"/>
              <a:pathLst>
                <a:path w="41" h="74">
                  <a:moveTo>
                    <a:pt x="33" y="0"/>
                  </a:moveTo>
                  <a:lnTo>
                    <a:pt x="40" y="73"/>
                  </a:lnTo>
                  <a:lnTo>
                    <a:pt x="0" y="10"/>
                  </a:lnTo>
                  <a:lnTo>
                    <a:pt x="33"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44" name="Freeform 77"/>
            <p:cNvSpPr>
              <a:spLocks/>
            </p:cNvSpPr>
            <p:nvPr/>
          </p:nvSpPr>
          <p:spPr bwMode="auto">
            <a:xfrm>
              <a:off x="2139950" y="2797175"/>
              <a:ext cx="1588" cy="225425"/>
            </a:xfrm>
            <a:custGeom>
              <a:avLst/>
              <a:gdLst/>
              <a:ahLst/>
              <a:cxnLst>
                <a:cxn ang="0">
                  <a:pos x="0" y="0"/>
                </a:cxn>
                <a:cxn ang="0">
                  <a:pos x="0" y="141"/>
                </a:cxn>
                <a:cxn ang="0">
                  <a:pos x="0" y="0"/>
                </a:cxn>
              </a:cxnLst>
              <a:rect l="0" t="0" r="r" b="b"/>
              <a:pathLst>
                <a:path w="1" h="142">
                  <a:moveTo>
                    <a:pt x="0" y="0"/>
                  </a:moveTo>
                  <a:lnTo>
                    <a:pt x="0" y="141"/>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45" name="Freeform 78"/>
            <p:cNvSpPr>
              <a:spLocks/>
            </p:cNvSpPr>
            <p:nvPr/>
          </p:nvSpPr>
          <p:spPr bwMode="auto">
            <a:xfrm>
              <a:off x="2112963" y="2908300"/>
              <a:ext cx="58737" cy="114300"/>
            </a:xfrm>
            <a:custGeom>
              <a:avLst/>
              <a:gdLst/>
              <a:ahLst/>
              <a:cxnLst>
                <a:cxn ang="0">
                  <a:pos x="36" y="0"/>
                </a:cxn>
                <a:cxn ang="0">
                  <a:pos x="17" y="71"/>
                </a:cxn>
                <a:cxn ang="0">
                  <a:pos x="0" y="0"/>
                </a:cxn>
                <a:cxn ang="0">
                  <a:pos x="36" y="0"/>
                </a:cxn>
              </a:cxnLst>
              <a:rect l="0" t="0" r="r" b="b"/>
              <a:pathLst>
                <a:path w="37" h="72">
                  <a:moveTo>
                    <a:pt x="36" y="0"/>
                  </a:moveTo>
                  <a:lnTo>
                    <a:pt x="17" y="71"/>
                  </a:lnTo>
                  <a:lnTo>
                    <a:pt x="0" y="0"/>
                  </a:lnTo>
                  <a:lnTo>
                    <a:pt x="36"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46" name="Freeform 79"/>
            <p:cNvSpPr>
              <a:spLocks/>
            </p:cNvSpPr>
            <p:nvPr/>
          </p:nvSpPr>
          <p:spPr bwMode="auto">
            <a:xfrm>
              <a:off x="3832225" y="2797175"/>
              <a:ext cx="114300" cy="339725"/>
            </a:xfrm>
            <a:custGeom>
              <a:avLst/>
              <a:gdLst/>
              <a:ahLst/>
              <a:cxnLst>
                <a:cxn ang="0">
                  <a:pos x="71" y="0"/>
                </a:cxn>
                <a:cxn ang="0">
                  <a:pos x="0" y="213"/>
                </a:cxn>
                <a:cxn ang="0">
                  <a:pos x="71" y="0"/>
                </a:cxn>
              </a:cxnLst>
              <a:rect l="0" t="0" r="r" b="b"/>
              <a:pathLst>
                <a:path w="72" h="214">
                  <a:moveTo>
                    <a:pt x="71" y="0"/>
                  </a:moveTo>
                  <a:lnTo>
                    <a:pt x="0" y="213"/>
                  </a:lnTo>
                  <a:lnTo>
                    <a:pt x="71"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47" name="Freeform 80"/>
            <p:cNvSpPr>
              <a:spLocks/>
            </p:cNvSpPr>
            <p:nvPr/>
          </p:nvSpPr>
          <p:spPr bwMode="auto">
            <a:xfrm>
              <a:off x="3832225" y="3019425"/>
              <a:ext cx="61913" cy="117475"/>
            </a:xfrm>
            <a:custGeom>
              <a:avLst/>
              <a:gdLst/>
              <a:ahLst/>
              <a:cxnLst>
                <a:cxn ang="0">
                  <a:pos x="38" y="10"/>
                </a:cxn>
                <a:cxn ang="0">
                  <a:pos x="0" y="73"/>
                </a:cxn>
                <a:cxn ang="0">
                  <a:pos x="5" y="0"/>
                </a:cxn>
                <a:cxn ang="0">
                  <a:pos x="38" y="10"/>
                </a:cxn>
              </a:cxnLst>
              <a:rect l="0" t="0" r="r" b="b"/>
              <a:pathLst>
                <a:path w="39" h="74">
                  <a:moveTo>
                    <a:pt x="38" y="10"/>
                  </a:moveTo>
                  <a:lnTo>
                    <a:pt x="0" y="73"/>
                  </a:lnTo>
                  <a:lnTo>
                    <a:pt x="5" y="0"/>
                  </a:lnTo>
                  <a:lnTo>
                    <a:pt x="38" y="1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48" name="Freeform 81"/>
            <p:cNvSpPr>
              <a:spLocks/>
            </p:cNvSpPr>
            <p:nvPr/>
          </p:nvSpPr>
          <p:spPr bwMode="auto">
            <a:xfrm>
              <a:off x="4168775" y="2797175"/>
              <a:ext cx="114300" cy="339725"/>
            </a:xfrm>
            <a:custGeom>
              <a:avLst/>
              <a:gdLst/>
              <a:ahLst/>
              <a:cxnLst>
                <a:cxn ang="0">
                  <a:pos x="0" y="0"/>
                </a:cxn>
                <a:cxn ang="0">
                  <a:pos x="71" y="213"/>
                </a:cxn>
                <a:cxn ang="0">
                  <a:pos x="0" y="0"/>
                </a:cxn>
              </a:cxnLst>
              <a:rect l="0" t="0" r="r" b="b"/>
              <a:pathLst>
                <a:path w="72" h="214">
                  <a:moveTo>
                    <a:pt x="0" y="0"/>
                  </a:moveTo>
                  <a:lnTo>
                    <a:pt x="71" y="213"/>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49" name="Freeform 82"/>
            <p:cNvSpPr>
              <a:spLocks/>
            </p:cNvSpPr>
            <p:nvPr/>
          </p:nvSpPr>
          <p:spPr bwMode="auto">
            <a:xfrm>
              <a:off x="4219575" y="3019425"/>
              <a:ext cx="63500" cy="117475"/>
            </a:xfrm>
            <a:custGeom>
              <a:avLst/>
              <a:gdLst/>
              <a:ahLst/>
              <a:cxnLst>
                <a:cxn ang="0">
                  <a:pos x="33" y="0"/>
                </a:cxn>
                <a:cxn ang="0">
                  <a:pos x="39" y="73"/>
                </a:cxn>
                <a:cxn ang="0">
                  <a:pos x="0" y="10"/>
                </a:cxn>
                <a:cxn ang="0">
                  <a:pos x="33" y="0"/>
                </a:cxn>
              </a:cxnLst>
              <a:rect l="0" t="0" r="r" b="b"/>
              <a:pathLst>
                <a:path w="40" h="74">
                  <a:moveTo>
                    <a:pt x="33" y="0"/>
                  </a:moveTo>
                  <a:lnTo>
                    <a:pt x="39" y="73"/>
                  </a:lnTo>
                  <a:lnTo>
                    <a:pt x="0" y="10"/>
                  </a:lnTo>
                  <a:lnTo>
                    <a:pt x="33"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0" name="Freeform 83"/>
            <p:cNvSpPr>
              <a:spLocks/>
            </p:cNvSpPr>
            <p:nvPr/>
          </p:nvSpPr>
          <p:spPr bwMode="auto">
            <a:xfrm>
              <a:off x="4056063" y="2797175"/>
              <a:ext cx="1587" cy="225425"/>
            </a:xfrm>
            <a:custGeom>
              <a:avLst/>
              <a:gdLst/>
              <a:ahLst/>
              <a:cxnLst>
                <a:cxn ang="0">
                  <a:pos x="0" y="0"/>
                </a:cxn>
                <a:cxn ang="0">
                  <a:pos x="0" y="141"/>
                </a:cxn>
                <a:cxn ang="0">
                  <a:pos x="0" y="0"/>
                </a:cxn>
              </a:cxnLst>
              <a:rect l="0" t="0" r="r" b="b"/>
              <a:pathLst>
                <a:path w="1" h="142">
                  <a:moveTo>
                    <a:pt x="0" y="0"/>
                  </a:moveTo>
                  <a:lnTo>
                    <a:pt x="0" y="141"/>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1" name="Freeform 84"/>
            <p:cNvSpPr>
              <a:spLocks/>
            </p:cNvSpPr>
            <p:nvPr/>
          </p:nvSpPr>
          <p:spPr bwMode="auto">
            <a:xfrm>
              <a:off x="4027488" y="2908300"/>
              <a:ext cx="58737" cy="114300"/>
            </a:xfrm>
            <a:custGeom>
              <a:avLst/>
              <a:gdLst/>
              <a:ahLst/>
              <a:cxnLst>
                <a:cxn ang="0">
                  <a:pos x="36" y="0"/>
                </a:cxn>
                <a:cxn ang="0">
                  <a:pos x="18" y="71"/>
                </a:cxn>
                <a:cxn ang="0">
                  <a:pos x="0" y="0"/>
                </a:cxn>
                <a:cxn ang="0">
                  <a:pos x="36" y="0"/>
                </a:cxn>
              </a:cxnLst>
              <a:rect l="0" t="0" r="r" b="b"/>
              <a:pathLst>
                <a:path w="37" h="72">
                  <a:moveTo>
                    <a:pt x="36" y="0"/>
                  </a:moveTo>
                  <a:lnTo>
                    <a:pt x="18" y="71"/>
                  </a:lnTo>
                  <a:lnTo>
                    <a:pt x="0" y="0"/>
                  </a:lnTo>
                  <a:lnTo>
                    <a:pt x="36"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2" name="Freeform 85"/>
            <p:cNvSpPr>
              <a:spLocks/>
            </p:cNvSpPr>
            <p:nvPr/>
          </p:nvSpPr>
          <p:spPr bwMode="auto">
            <a:xfrm>
              <a:off x="5745163" y="2797175"/>
              <a:ext cx="114300" cy="339725"/>
            </a:xfrm>
            <a:custGeom>
              <a:avLst/>
              <a:gdLst/>
              <a:ahLst/>
              <a:cxnLst>
                <a:cxn ang="0">
                  <a:pos x="71" y="0"/>
                </a:cxn>
                <a:cxn ang="0">
                  <a:pos x="0" y="213"/>
                </a:cxn>
                <a:cxn ang="0">
                  <a:pos x="71" y="0"/>
                </a:cxn>
              </a:cxnLst>
              <a:rect l="0" t="0" r="r" b="b"/>
              <a:pathLst>
                <a:path w="72" h="214">
                  <a:moveTo>
                    <a:pt x="71" y="0"/>
                  </a:moveTo>
                  <a:lnTo>
                    <a:pt x="0" y="213"/>
                  </a:lnTo>
                  <a:lnTo>
                    <a:pt x="71"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3" name="Freeform 86"/>
            <p:cNvSpPr>
              <a:spLocks/>
            </p:cNvSpPr>
            <p:nvPr/>
          </p:nvSpPr>
          <p:spPr bwMode="auto">
            <a:xfrm>
              <a:off x="5745163" y="3019425"/>
              <a:ext cx="63500" cy="117475"/>
            </a:xfrm>
            <a:custGeom>
              <a:avLst/>
              <a:gdLst/>
              <a:ahLst/>
              <a:cxnLst>
                <a:cxn ang="0">
                  <a:pos x="39" y="10"/>
                </a:cxn>
                <a:cxn ang="0">
                  <a:pos x="0" y="73"/>
                </a:cxn>
                <a:cxn ang="0">
                  <a:pos x="6" y="0"/>
                </a:cxn>
                <a:cxn ang="0">
                  <a:pos x="39" y="10"/>
                </a:cxn>
              </a:cxnLst>
              <a:rect l="0" t="0" r="r" b="b"/>
              <a:pathLst>
                <a:path w="40" h="74">
                  <a:moveTo>
                    <a:pt x="39" y="10"/>
                  </a:moveTo>
                  <a:lnTo>
                    <a:pt x="0" y="73"/>
                  </a:lnTo>
                  <a:lnTo>
                    <a:pt x="6" y="0"/>
                  </a:lnTo>
                  <a:lnTo>
                    <a:pt x="39" y="1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4" name="Freeform 87"/>
            <p:cNvSpPr>
              <a:spLocks/>
            </p:cNvSpPr>
            <p:nvPr/>
          </p:nvSpPr>
          <p:spPr bwMode="auto">
            <a:xfrm>
              <a:off x="6083300" y="2797175"/>
              <a:ext cx="114300" cy="339725"/>
            </a:xfrm>
            <a:custGeom>
              <a:avLst/>
              <a:gdLst/>
              <a:ahLst/>
              <a:cxnLst>
                <a:cxn ang="0">
                  <a:pos x="0" y="0"/>
                </a:cxn>
                <a:cxn ang="0">
                  <a:pos x="71" y="213"/>
                </a:cxn>
                <a:cxn ang="0">
                  <a:pos x="0" y="0"/>
                </a:cxn>
              </a:cxnLst>
              <a:rect l="0" t="0" r="r" b="b"/>
              <a:pathLst>
                <a:path w="72" h="214">
                  <a:moveTo>
                    <a:pt x="0" y="0"/>
                  </a:moveTo>
                  <a:lnTo>
                    <a:pt x="71" y="213"/>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5" name="Freeform 88"/>
            <p:cNvSpPr>
              <a:spLocks/>
            </p:cNvSpPr>
            <p:nvPr/>
          </p:nvSpPr>
          <p:spPr bwMode="auto">
            <a:xfrm>
              <a:off x="6134100" y="3019425"/>
              <a:ext cx="63500" cy="117475"/>
            </a:xfrm>
            <a:custGeom>
              <a:avLst/>
              <a:gdLst/>
              <a:ahLst/>
              <a:cxnLst>
                <a:cxn ang="0">
                  <a:pos x="33" y="0"/>
                </a:cxn>
                <a:cxn ang="0">
                  <a:pos x="39" y="73"/>
                </a:cxn>
                <a:cxn ang="0">
                  <a:pos x="0" y="10"/>
                </a:cxn>
                <a:cxn ang="0">
                  <a:pos x="33" y="0"/>
                </a:cxn>
              </a:cxnLst>
              <a:rect l="0" t="0" r="r" b="b"/>
              <a:pathLst>
                <a:path w="40" h="74">
                  <a:moveTo>
                    <a:pt x="33" y="0"/>
                  </a:moveTo>
                  <a:lnTo>
                    <a:pt x="39" y="73"/>
                  </a:lnTo>
                  <a:lnTo>
                    <a:pt x="0" y="10"/>
                  </a:lnTo>
                  <a:lnTo>
                    <a:pt x="33"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6" name="Freeform 89"/>
            <p:cNvSpPr>
              <a:spLocks/>
            </p:cNvSpPr>
            <p:nvPr/>
          </p:nvSpPr>
          <p:spPr bwMode="auto">
            <a:xfrm>
              <a:off x="5972175" y="2797175"/>
              <a:ext cx="1588" cy="225425"/>
            </a:xfrm>
            <a:custGeom>
              <a:avLst/>
              <a:gdLst/>
              <a:ahLst/>
              <a:cxnLst>
                <a:cxn ang="0">
                  <a:pos x="0" y="0"/>
                </a:cxn>
                <a:cxn ang="0">
                  <a:pos x="0" y="141"/>
                </a:cxn>
                <a:cxn ang="0">
                  <a:pos x="0" y="0"/>
                </a:cxn>
              </a:cxnLst>
              <a:rect l="0" t="0" r="r" b="b"/>
              <a:pathLst>
                <a:path w="1" h="142">
                  <a:moveTo>
                    <a:pt x="0" y="0"/>
                  </a:moveTo>
                  <a:lnTo>
                    <a:pt x="0" y="141"/>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7" name="Freeform 90"/>
            <p:cNvSpPr>
              <a:spLocks/>
            </p:cNvSpPr>
            <p:nvPr/>
          </p:nvSpPr>
          <p:spPr bwMode="auto">
            <a:xfrm>
              <a:off x="5942013" y="2908300"/>
              <a:ext cx="58737" cy="114300"/>
            </a:xfrm>
            <a:custGeom>
              <a:avLst/>
              <a:gdLst/>
              <a:ahLst/>
              <a:cxnLst>
                <a:cxn ang="0">
                  <a:pos x="36" y="0"/>
                </a:cxn>
                <a:cxn ang="0">
                  <a:pos x="19" y="71"/>
                </a:cxn>
                <a:cxn ang="0">
                  <a:pos x="0" y="0"/>
                </a:cxn>
                <a:cxn ang="0">
                  <a:pos x="36" y="0"/>
                </a:cxn>
              </a:cxnLst>
              <a:rect l="0" t="0" r="r" b="b"/>
              <a:pathLst>
                <a:path w="37" h="72">
                  <a:moveTo>
                    <a:pt x="36" y="0"/>
                  </a:moveTo>
                  <a:lnTo>
                    <a:pt x="19" y="71"/>
                  </a:lnTo>
                  <a:lnTo>
                    <a:pt x="0" y="0"/>
                  </a:lnTo>
                  <a:lnTo>
                    <a:pt x="36"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8" name="Freeform 91"/>
            <p:cNvSpPr>
              <a:spLocks/>
            </p:cNvSpPr>
            <p:nvPr/>
          </p:nvSpPr>
          <p:spPr bwMode="auto">
            <a:xfrm>
              <a:off x="7659688" y="2797175"/>
              <a:ext cx="115887" cy="339725"/>
            </a:xfrm>
            <a:custGeom>
              <a:avLst/>
              <a:gdLst/>
              <a:ahLst/>
              <a:cxnLst>
                <a:cxn ang="0">
                  <a:pos x="72" y="0"/>
                </a:cxn>
                <a:cxn ang="0">
                  <a:pos x="0" y="213"/>
                </a:cxn>
                <a:cxn ang="0">
                  <a:pos x="72" y="0"/>
                </a:cxn>
              </a:cxnLst>
              <a:rect l="0" t="0" r="r" b="b"/>
              <a:pathLst>
                <a:path w="73" h="214">
                  <a:moveTo>
                    <a:pt x="72" y="0"/>
                  </a:moveTo>
                  <a:lnTo>
                    <a:pt x="0" y="213"/>
                  </a:lnTo>
                  <a:lnTo>
                    <a:pt x="72"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9" name="Freeform 92"/>
            <p:cNvSpPr>
              <a:spLocks/>
            </p:cNvSpPr>
            <p:nvPr/>
          </p:nvSpPr>
          <p:spPr bwMode="auto">
            <a:xfrm>
              <a:off x="7659688" y="3019425"/>
              <a:ext cx="63500" cy="117475"/>
            </a:xfrm>
            <a:custGeom>
              <a:avLst/>
              <a:gdLst/>
              <a:ahLst/>
              <a:cxnLst>
                <a:cxn ang="0">
                  <a:pos x="39" y="10"/>
                </a:cxn>
                <a:cxn ang="0">
                  <a:pos x="0" y="73"/>
                </a:cxn>
                <a:cxn ang="0">
                  <a:pos x="6" y="0"/>
                </a:cxn>
                <a:cxn ang="0">
                  <a:pos x="39" y="10"/>
                </a:cxn>
              </a:cxnLst>
              <a:rect l="0" t="0" r="r" b="b"/>
              <a:pathLst>
                <a:path w="40" h="74">
                  <a:moveTo>
                    <a:pt x="39" y="10"/>
                  </a:moveTo>
                  <a:lnTo>
                    <a:pt x="0" y="73"/>
                  </a:lnTo>
                  <a:lnTo>
                    <a:pt x="6" y="0"/>
                  </a:lnTo>
                  <a:lnTo>
                    <a:pt x="39" y="1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60" name="Freeform 93"/>
            <p:cNvSpPr>
              <a:spLocks/>
            </p:cNvSpPr>
            <p:nvPr/>
          </p:nvSpPr>
          <p:spPr bwMode="auto">
            <a:xfrm>
              <a:off x="7997825" y="2797175"/>
              <a:ext cx="112713" cy="339725"/>
            </a:xfrm>
            <a:custGeom>
              <a:avLst/>
              <a:gdLst/>
              <a:ahLst/>
              <a:cxnLst>
                <a:cxn ang="0">
                  <a:pos x="0" y="0"/>
                </a:cxn>
                <a:cxn ang="0">
                  <a:pos x="70" y="213"/>
                </a:cxn>
                <a:cxn ang="0">
                  <a:pos x="0" y="0"/>
                </a:cxn>
              </a:cxnLst>
              <a:rect l="0" t="0" r="r" b="b"/>
              <a:pathLst>
                <a:path w="71" h="214">
                  <a:moveTo>
                    <a:pt x="0" y="0"/>
                  </a:moveTo>
                  <a:lnTo>
                    <a:pt x="70" y="213"/>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61" name="Freeform 94"/>
            <p:cNvSpPr>
              <a:spLocks/>
            </p:cNvSpPr>
            <p:nvPr/>
          </p:nvSpPr>
          <p:spPr bwMode="auto">
            <a:xfrm>
              <a:off x="8048625" y="3019425"/>
              <a:ext cx="61913" cy="117475"/>
            </a:xfrm>
            <a:custGeom>
              <a:avLst/>
              <a:gdLst/>
              <a:ahLst/>
              <a:cxnLst>
                <a:cxn ang="0">
                  <a:pos x="33" y="0"/>
                </a:cxn>
                <a:cxn ang="0">
                  <a:pos x="38" y="73"/>
                </a:cxn>
                <a:cxn ang="0">
                  <a:pos x="0" y="10"/>
                </a:cxn>
                <a:cxn ang="0">
                  <a:pos x="33" y="0"/>
                </a:cxn>
              </a:cxnLst>
              <a:rect l="0" t="0" r="r" b="b"/>
              <a:pathLst>
                <a:path w="39" h="74">
                  <a:moveTo>
                    <a:pt x="33" y="0"/>
                  </a:moveTo>
                  <a:lnTo>
                    <a:pt x="38" y="73"/>
                  </a:lnTo>
                  <a:lnTo>
                    <a:pt x="0" y="10"/>
                  </a:lnTo>
                  <a:lnTo>
                    <a:pt x="33"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62" name="Freeform 95"/>
            <p:cNvSpPr>
              <a:spLocks/>
            </p:cNvSpPr>
            <p:nvPr/>
          </p:nvSpPr>
          <p:spPr bwMode="auto">
            <a:xfrm>
              <a:off x="7886700" y="2797175"/>
              <a:ext cx="1588" cy="225425"/>
            </a:xfrm>
            <a:custGeom>
              <a:avLst/>
              <a:gdLst/>
              <a:ahLst/>
              <a:cxnLst>
                <a:cxn ang="0">
                  <a:pos x="0" y="0"/>
                </a:cxn>
                <a:cxn ang="0">
                  <a:pos x="0" y="141"/>
                </a:cxn>
                <a:cxn ang="0">
                  <a:pos x="0" y="0"/>
                </a:cxn>
              </a:cxnLst>
              <a:rect l="0" t="0" r="r" b="b"/>
              <a:pathLst>
                <a:path w="1" h="142">
                  <a:moveTo>
                    <a:pt x="0" y="0"/>
                  </a:moveTo>
                  <a:lnTo>
                    <a:pt x="0" y="141"/>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63" name="Freeform 96"/>
            <p:cNvSpPr>
              <a:spLocks/>
            </p:cNvSpPr>
            <p:nvPr/>
          </p:nvSpPr>
          <p:spPr bwMode="auto">
            <a:xfrm>
              <a:off x="7856538" y="2908300"/>
              <a:ext cx="58737" cy="114300"/>
            </a:xfrm>
            <a:custGeom>
              <a:avLst/>
              <a:gdLst/>
              <a:ahLst/>
              <a:cxnLst>
                <a:cxn ang="0">
                  <a:pos x="36" y="0"/>
                </a:cxn>
                <a:cxn ang="0">
                  <a:pos x="19" y="71"/>
                </a:cxn>
                <a:cxn ang="0">
                  <a:pos x="0" y="0"/>
                </a:cxn>
                <a:cxn ang="0">
                  <a:pos x="36" y="0"/>
                </a:cxn>
              </a:cxnLst>
              <a:rect l="0" t="0" r="r" b="b"/>
              <a:pathLst>
                <a:path w="37" h="72">
                  <a:moveTo>
                    <a:pt x="36" y="0"/>
                  </a:moveTo>
                  <a:lnTo>
                    <a:pt x="19" y="71"/>
                  </a:lnTo>
                  <a:lnTo>
                    <a:pt x="0" y="0"/>
                  </a:lnTo>
                  <a:lnTo>
                    <a:pt x="36"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64" name="Freeform 97"/>
            <p:cNvSpPr>
              <a:spLocks/>
            </p:cNvSpPr>
            <p:nvPr/>
          </p:nvSpPr>
          <p:spPr bwMode="auto">
            <a:xfrm>
              <a:off x="1987550" y="3233738"/>
              <a:ext cx="57150" cy="28575"/>
            </a:xfrm>
            <a:custGeom>
              <a:avLst/>
              <a:gdLst/>
              <a:ahLst/>
              <a:cxnLst>
                <a:cxn ang="0">
                  <a:pos x="35" y="9"/>
                </a:cxn>
                <a:cxn ang="0">
                  <a:pos x="18" y="0"/>
                </a:cxn>
                <a:cxn ang="0">
                  <a:pos x="0" y="9"/>
                </a:cxn>
                <a:cxn ang="0">
                  <a:pos x="18" y="17"/>
                </a:cxn>
                <a:cxn ang="0">
                  <a:pos x="35" y="9"/>
                </a:cxn>
              </a:cxnLst>
              <a:rect l="0" t="0" r="r" b="b"/>
              <a:pathLst>
                <a:path w="36" h="18">
                  <a:moveTo>
                    <a:pt x="35" y="9"/>
                  </a:moveTo>
                  <a:lnTo>
                    <a:pt x="18" y="0"/>
                  </a:lnTo>
                  <a:lnTo>
                    <a:pt x="0" y="9"/>
                  </a:lnTo>
                  <a:lnTo>
                    <a:pt x="18" y="17"/>
                  </a:lnTo>
                  <a:lnTo>
                    <a:pt x="35" y="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65" name="Freeform 98"/>
            <p:cNvSpPr>
              <a:spLocks/>
            </p:cNvSpPr>
            <p:nvPr/>
          </p:nvSpPr>
          <p:spPr bwMode="auto">
            <a:xfrm>
              <a:off x="2112963" y="3233738"/>
              <a:ext cx="58737" cy="28575"/>
            </a:xfrm>
            <a:custGeom>
              <a:avLst/>
              <a:gdLst/>
              <a:ahLst/>
              <a:cxnLst>
                <a:cxn ang="0">
                  <a:pos x="36" y="9"/>
                </a:cxn>
                <a:cxn ang="0">
                  <a:pos x="17" y="0"/>
                </a:cxn>
                <a:cxn ang="0">
                  <a:pos x="0" y="9"/>
                </a:cxn>
                <a:cxn ang="0">
                  <a:pos x="17" y="17"/>
                </a:cxn>
                <a:cxn ang="0">
                  <a:pos x="36" y="9"/>
                </a:cxn>
              </a:cxnLst>
              <a:rect l="0" t="0" r="r" b="b"/>
              <a:pathLst>
                <a:path w="37" h="18">
                  <a:moveTo>
                    <a:pt x="36" y="9"/>
                  </a:moveTo>
                  <a:lnTo>
                    <a:pt x="17" y="0"/>
                  </a:lnTo>
                  <a:lnTo>
                    <a:pt x="0" y="9"/>
                  </a:lnTo>
                  <a:lnTo>
                    <a:pt x="17" y="17"/>
                  </a:lnTo>
                  <a:lnTo>
                    <a:pt x="36" y="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66" name="Freeform 99"/>
            <p:cNvSpPr>
              <a:spLocks/>
            </p:cNvSpPr>
            <p:nvPr/>
          </p:nvSpPr>
          <p:spPr bwMode="auto">
            <a:xfrm>
              <a:off x="2239963" y="3233738"/>
              <a:ext cx="58737" cy="28575"/>
            </a:xfrm>
            <a:custGeom>
              <a:avLst/>
              <a:gdLst/>
              <a:ahLst/>
              <a:cxnLst>
                <a:cxn ang="0">
                  <a:pos x="36" y="9"/>
                </a:cxn>
                <a:cxn ang="0">
                  <a:pos x="18" y="0"/>
                </a:cxn>
                <a:cxn ang="0">
                  <a:pos x="0" y="9"/>
                </a:cxn>
                <a:cxn ang="0">
                  <a:pos x="18" y="17"/>
                </a:cxn>
                <a:cxn ang="0">
                  <a:pos x="36" y="9"/>
                </a:cxn>
              </a:cxnLst>
              <a:rect l="0" t="0" r="r" b="b"/>
              <a:pathLst>
                <a:path w="37" h="18">
                  <a:moveTo>
                    <a:pt x="36" y="9"/>
                  </a:moveTo>
                  <a:lnTo>
                    <a:pt x="18" y="0"/>
                  </a:lnTo>
                  <a:lnTo>
                    <a:pt x="0" y="9"/>
                  </a:lnTo>
                  <a:lnTo>
                    <a:pt x="18" y="17"/>
                  </a:lnTo>
                  <a:lnTo>
                    <a:pt x="36" y="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67" name="Freeform 100"/>
            <p:cNvSpPr>
              <a:spLocks/>
            </p:cNvSpPr>
            <p:nvPr/>
          </p:nvSpPr>
          <p:spPr bwMode="auto">
            <a:xfrm>
              <a:off x="3887788" y="3233738"/>
              <a:ext cx="58737" cy="28575"/>
            </a:xfrm>
            <a:custGeom>
              <a:avLst/>
              <a:gdLst/>
              <a:ahLst/>
              <a:cxnLst>
                <a:cxn ang="0">
                  <a:pos x="36" y="9"/>
                </a:cxn>
                <a:cxn ang="0">
                  <a:pos x="18" y="0"/>
                </a:cxn>
                <a:cxn ang="0">
                  <a:pos x="0" y="9"/>
                </a:cxn>
                <a:cxn ang="0">
                  <a:pos x="18" y="17"/>
                </a:cxn>
                <a:cxn ang="0">
                  <a:pos x="36" y="9"/>
                </a:cxn>
              </a:cxnLst>
              <a:rect l="0" t="0" r="r" b="b"/>
              <a:pathLst>
                <a:path w="37" h="18">
                  <a:moveTo>
                    <a:pt x="36" y="9"/>
                  </a:moveTo>
                  <a:lnTo>
                    <a:pt x="18" y="0"/>
                  </a:lnTo>
                  <a:lnTo>
                    <a:pt x="0" y="9"/>
                  </a:lnTo>
                  <a:lnTo>
                    <a:pt x="18" y="17"/>
                  </a:lnTo>
                  <a:lnTo>
                    <a:pt x="36" y="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68" name="Freeform 101"/>
            <p:cNvSpPr>
              <a:spLocks/>
            </p:cNvSpPr>
            <p:nvPr/>
          </p:nvSpPr>
          <p:spPr bwMode="auto">
            <a:xfrm>
              <a:off x="4014788" y="3233738"/>
              <a:ext cx="55562" cy="28575"/>
            </a:xfrm>
            <a:custGeom>
              <a:avLst/>
              <a:gdLst/>
              <a:ahLst/>
              <a:cxnLst>
                <a:cxn ang="0">
                  <a:pos x="34" y="9"/>
                </a:cxn>
                <a:cxn ang="0">
                  <a:pos x="18" y="0"/>
                </a:cxn>
                <a:cxn ang="0">
                  <a:pos x="0" y="9"/>
                </a:cxn>
                <a:cxn ang="0">
                  <a:pos x="18" y="17"/>
                </a:cxn>
                <a:cxn ang="0">
                  <a:pos x="34" y="9"/>
                </a:cxn>
              </a:cxnLst>
              <a:rect l="0" t="0" r="r" b="b"/>
              <a:pathLst>
                <a:path w="35" h="18">
                  <a:moveTo>
                    <a:pt x="34" y="9"/>
                  </a:moveTo>
                  <a:lnTo>
                    <a:pt x="18" y="0"/>
                  </a:lnTo>
                  <a:lnTo>
                    <a:pt x="0" y="9"/>
                  </a:lnTo>
                  <a:lnTo>
                    <a:pt x="18" y="17"/>
                  </a:lnTo>
                  <a:lnTo>
                    <a:pt x="34" y="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69" name="Freeform 102"/>
            <p:cNvSpPr>
              <a:spLocks/>
            </p:cNvSpPr>
            <p:nvPr/>
          </p:nvSpPr>
          <p:spPr bwMode="auto">
            <a:xfrm>
              <a:off x="4140200" y="3233738"/>
              <a:ext cx="58738" cy="28575"/>
            </a:xfrm>
            <a:custGeom>
              <a:avLst/>
              <a:gdLst/>
              <a:ahLst/>
              <a:cxnLst>
                <a:cxn ang="0">
                  <a:pos x="36" y="9"/>
                </a:cxn>
                <a:cxn ang="0">
                  <a:pos x="18" y="0"/>
                </a:cxn>
                <a:cxn ang="0">
                  <a:pos x="0" y="9"/>
                </a:cxn>
                <a:cxn ang="0">
                  <a:pos x="18" y="17"/>
                </a:cxn>
                <a:cxn ang="0">
                  <a:pos x="36" y="9"/>
                </a:cxn>
              </a:cxnLst>
              <a:rect l="0" t="0" r="r" b="b"/>
              <a:pathLst>
                <a:path w="37" h="18">
                  <a:moveTo>
                    <a:pt x="36" y="9"/>
                  </a:moveTo>
                  <a:lnTo>
                    <a:pt x="18" y="0"/>
                  </a:lnTo>
                  <a:lnTo>
                    <a:pt x="0" y="9"/>
                  </a:lnTo>
                  <a:lnTo>
                    <a:pt x="18" y="17"/>
                  </a:lnTo>
                  <a:lnTo>
                    <a:pt x="36" y="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70" name="Freeform 103"/>
            <p:cNvSpPr>
              <a:spLocks/>
            </p:cNvSpPr>
            <p:nvPr/>
          </p:nvSpPr>
          <p:spPr bwMode="auto">
            <a:xfrm>
              <a:off x="5802313" y="3233738"/>
              <a:ext cx="57150" cy="28575"/>
            </a:xfrm>
            <a:custGeom>
              <a:avLst/>
              <a:gdLst/>
              <a:ahLst/>
              <a:cxnLst>
                <a:cxn ang="0">
                  <a:pos x="35" y="9"/>
                </a:cxn>
                <a:cxn ang="0">
                  <a:pos x="17" y="0"/>
                </a:cxn>
                <a:cxn ang="0">
                  <a:pos x="0" y="9"/>
                </a:cxn>
                <a:cxn ang="0">
                  <a:pos x="17" y="17"/>
                </a:cxn>
                <a:cxn ang="0">
                  <a:pos x="35" y="9"/>
                </a:cxn>
              </a:cxnLst>
              <a:rect l="0" t="0" r="r" b="b"/>
              <a:pathLst>
                <a:path w="36" h="18">
                  <a:moveTo>
                    <a:pt x="35" y="9"/>
                  </a:moveTo>
                  <a:lnTo>
                    <a:pt x="17" y="0"/>
                  </a:lnTo>
                  <a:lnTo>
                    <a:pt x="0" y="9"/>
                  </a:lnTo>
                  <a:lnTo>
                    <a:pt x="17" y="17"/>
                  </a:lnTo>
                  <a:lnTo>
                    <a:pt x="35" y="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71" name="Freeform 104"/>
            <p:cNvSpPr>
              <a:spLocks/>
            </p:cNvSpPr>
            <p:nvPr/>
          </p:nvSpPr>
          <p:spPr bwMode="auto">
            <a:xfrm>
              <a:off x="5927725" y="3233738"/>
              <a:ext cx="60325" cy="28575"/>
            </a:xfrm>
            <a:custGeom>
              <a:avLst/>
              <a:gdLst/>
              <a:ahLst/>
              <a:cxnLst>
                <a:cxn ang="0">
                  <a:pos x="37" y="9"/>
                </a:cxn>
                <a:cxn ang="0">
                  <a:pos x="18" y="0"/>
                </a:cxn>
                <a:cxn ang="0">
                  <a:pos x="0" y="9"/>
                </a:cxn>
                <a:cxn ang="0">
                  <a:pos x="18" y="17"/>
                </a:cxn>
                <a:cxn ang="0">
                  <a:pos x="37" y="9"/>
                </a:cxn>
              </a:cxnLst>
              <a:rect l="0" t="0" r="r" b="b"/>
              <a:pathLst>
                <a:path w="38" h="18">
                  <a:moveTo>
                    <a:pt x="37" y="9"/>
                  </a:moveTo>
                  <a:lnTo>
                    <a:pt x="18" y="0"/>
                  </a:lnTo>
                  <a:lnTo>
                    <a:pt x="0" y="9"/>
                  </a:lnTo>
                  <a:lnTo>
                    <a:pt x="18" y="17"/>
                  </a:lnTo>
                  <a:lnTo>
                    <a:pt x="37" y="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72" name="Freeform 105"/>
            <p:cNvSpPr>
              <a:spLocks/>
            </p:cNvSpPr>
            <p:nvPr/>
          </p:nvSpPr>
          <p:spPr bwMode="auto">
            <a:xfrm>
              <a:off x="6056313" y="3233738"/>
              <a:ext cx="57150" cy="28575"/>
            </a:xfrm>
            <a:custGeom>
              <a:avLst/>
              <a:gdLst/>
              <a:ahLst/>
              <a:cxnLst>
                <a:cxn ang="0">
                  <a:pos x="35" y="9"/>
                </a:cxn>
                <a:cxn ang="0">
                  <a:pos x="17" y="0"/>
                </a:cxn>
                <a:cxn ang="0">
                  <a:pos x="0" y="9"/>
                </a:cxn>
                <a:cxn ang="0">
                  <a:pos x="17" y="17"/>
                </a:cxn>
                <a:cxn ang="0">
                  <a:pos x="35" y="9"/>
                </a:cxn>
              </a:cxnLst>
              <a:rect l="0" t="0" r="r" b="b"/>
              <a:pathLst>
                <a:path w="36" h="18">
                  <a:moveTo>
                    <a:pt x="35" y="9"/>
                  </a:moveTo>
                  <a:lnTo>
                    <a:pt x="17" y="0"/>
                  </a:lnTo>
                  <a:lnTo>
                    <a:pt x="0" y="9"/>
                  </a:lnTo>
                  <a:lnTo>
                    <a:pt x="17" y="17"/>
                  </a:lnTo>
                  <a:lnTo>
                    <a:pt x="35" y="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73" name="Freeform 106"/>
            <p:cNvSpPr>
              <a:spLocks/>
            </p:cNvSpPr>
            <p:nvPr/>
          </p:nvSpPr>
          <p:spPr bwMode="auto">
            <a:xfrm>
              <a:off x="7731125" y="3233738"/>
              <a:ext cx="57150" cy="28575"/>
            </a:xfrm>
            <a:custGeom>
              <a:avLst/>
              <a:gdLst/>
              <a:ahLst/>
              <a:cxnLst>
                <a:cxn ang="0">
                  <a:pos x="35" y="9"/>
                </a:cxn>
                <a:cxn ang="0">
                  <a:pos x="17" y="0"/>
                </a:cxn>
                <a:cxn ang="0">
                  <a:pos x="0" y="9"/>
                </a:cxn>
                <a:cxn ang="0">
                  <a:pos x="17" y="17"/>
                </a:cxn>
                <a:cxn ang="0">
                  <a:pos x="35" y="9"/>
                </a:cxn>
              </a:cxnLst>
              <a:rect l="0" t="0" r="r" b="b"/>
              <a:pathLst>
                <a:path w="36" h="18">
                  <a:moveTo>
                    <a:pt x="35" y="9"/>
                  </a:moveTo>
                  <a:lnTo>
                    <a:pt x="17" y="0"/>
                  </a:lnTo>
                  <a:lnTo>
                    <a:pt x="0" y="9"/>
                  </a:lnTo>
                  <a:lnTo>
                    <a:pt x="17" y="17"/>
                  </a:lnTo>
                  <a:lnTo>
                    <a:pt x="35" y="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74" name="Freeform 107"/>
            <p:cNvSpPr>
              <a:spLocks/>
            </p:cNvSpPr>
            <p:nvPr/>
          </p:nvSpPr>
          <p:spPr bwMode="auto">
            <a:xfrm>
              <a:off x="7856538" y="3233738"/>
              <a:ext cx="58737" cy="28575"/>
            </a:xfrm>
            <a:custGeom>
              <a:avLst/>
              <a:gdLst/>
              <a:ahLst/>
              <a:cxnLst>
                <a:cxn ang="0">
                  <a:pos x="36" y="9"/>
                </a:cxn>
                <a:cxn ang="0">
                  <a:pos x="19" y="0"/>
                </a:cxn>
                <a:cxn ang="0">
                  <a:pos x="0" y="9"/>
                </a:cxn>
                <a:cxn ang="0">
                  <a:pos x="19" y="17"/>
                </a:cxn>
                <a:cxn ang="0">
                  <a:pos x="36" y="9"/>
                </a:cxn>
              </a:cxnLst>
              <a:rect l="0" t="0" r="r" b="b"/>
              <a:pathLst>
                <a:path w="37" h="18">
                  <a:moveTo>
                    <a:pt x="36" y="9"/>
                  </a:moveTo>
                  <a:lnTo>
                    <a:pt x="19" y="0"/>
                  </a:lnTo>
                  <a:lnTo>
                    <a:pt x="0" y="9"/>
                  </a:lnTo>
                  <a:lnTo>
                    <a:pt x="19" y="17"/>
                  </a:lnTo>
                  <a:lnTo>
                    <a:pt x="36" y="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75" name="Freeform 108"/>
            <p:cNvSpPr>
              <a:spLocks/>
            </p:cNvSpPr>
            <p:nvPr/>
          </p:nvSpPr>
          <p:spPr bwMode="auto">
            <a:xfrm>
              <a:off x="7983538" y="3233738"/>
              <a:ext cx="57150" cy="28575"/>
            </a:xfrm>
            <a:custGeom>
              <a:avLst/>
              <a:gdLst/>
              <a:ahLst/>
              <a:cxnLst>
                <a:cxn ang="0">
                  <a:pos x="35" y="9"/>
                </a:cxn>
                <a:cxn ang="0">
                  <a:pos x="17" y="0"/>
                </a:cxn>
                <a:cxn ang="0">
                  <a:pos x="0" y="9"/>
                </a:cxn>
                <a:cxn ang="0">
                  <a:pos x="17" y="17"/>
                </a:cxn>
                <a:cxn ang="0">
                  <a:pos x="35" y="9"/>
                </a:cxn>
              </a:cxnLst>
              <a:rect l="0" t="0" r="r" b="b"/>
              <a:pathLst>
                <a:path w="36" h="18">
                  <a:moveTo>
                    <a:pt x="35" y="9"/>
                  </a:moveTo>
                  <a:lnTo>
                    <a:pt x="17" y="0"/>
                  </a:lnTo>
                  <a:lnTo>
                    <a:pt x="0" y="9"/>
                  </a:lnTo>
                  <a:lnTo>
                    <a:pt x="17" y="17"/>
                  </a:lnTo>
                  <a:lnTo>
                    <a:pt x="35" y="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76" name="Freeform 109"/>
            <p:cNvSpPr>
              <a:spLocks/>
            </p:cNvSpPr>
            <p:nvPr/>
          </p:nvSpPr>
          <p:spPr bwMode="auto">
            <a:xfrm>
              <a:off x="6815138" y="2684463"/>
              <a:ext cx="58737" cy="30162"/>
            </a:xfrm>
            <a:custGeom>
              <a:avLst/>
              <a:gdLst/>
              <a:ahLst/>
              <a:cxnLst>
                <a:cxn ang="0">
                  <a:pos x="36" y="9"/>
                </a:cxn>
                <a:cxn ang="0">
                  <a:pos x="18" y="0"/>
                </a:cxn>
                <a:cxn ang="0">
                  <a:pos x="0" y="9"/>
                </a:cxn>
                <a:cxn ang="0">
                  <a:pos x="18" y="18"/>
                </a:cxn>
                <a:cxn ang="0">
                  <a:pos x="36" y="9"/>
                </a:cxn>
              </a:cxnLst>
              <a:rect l="0" t="0" r="r" b="b"/>
              <a:pathLst>
                <a:path w="37" h="19">
                  <a:moveTo>
                    <a:pt x="36" y="9"/>
                  </a:moveTo>
                  <a:lnTo>
                    <a:pt x="18" y="0"/>
                  </a:lnTo>
                  <a:lnTo>
                    <a:pt x="0" y="9"/>
                  </a:lnTo>
                  <a:lnTo>
                    <a:pt x="18" y="18"/>
                  </a:lnTo>
                  <a:lnTo>
                    <a:pt x="36" y="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77" name="Freeform 110"/>
            <p:cNvSpPr>
              <a:spLocks/>
            </p:cNvSpPr>
            <p:nvPr/>
          </p:nvSpPr>
          <p:spPr bwMode="auto">
            <a:xfrm>
              <a:off x="6942138" y="2684463"/>
              <a:ext cx="57150" cy="30162"/>
            </a:xfrm>
            <a:custGeom>
              <a:avLst/>
              <a:gdLst/>
              <a:ahLst/>
              <a:cxnLst>
                <a:cxn ang="0">
                  <a:pos x="35" y="9"/>
                </a:cxn>
                <a:cxn ang="0">
                  <a:pos x="18" y="0"/>
                </a:cxn>
                <a:cxn ang="0">
                  <a:pos x="0" y="9"/>
                </a:cxn>
                <a:cxn ang="0">
                  <a:pos x="18" y="18"/>
                </a:cxn>
                <a:cxn ang="0">
                  <a:pos x="35" y="9"/>
                </a:cxn>
              </a:cxnLst>
              <a:rect l="0" t="0" r="r" b="b"/>
              <a:pathLst>
                <a:path w="36" h="19">
                  <a:moveTo>
                    <a:pt x="35" y="9"/>
                  </a:moveTo>
                  <a:lnTo>
                    <a:pt x="18" y="0"/>
                  </a:lnTo>
                  <a:lnTo>
                    <a:pt x="0" y="9"/>
                  </a:lnTo>
                  <a:lnTo>
                    <a:pt x="18" y="18"/>
                  </a:lnTo>
                  <a:lnTo>
                    <a:pt x="35" y="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78" name="Freeform 111"/>
            <p:cNvSpPr>
              <a:spLocks/>
            </p:cNvSpPr>
            <p:nvPr/>
          </p:nvSpPr>
          <p:spPr bwMode="auto">
            <a:xfrm>
              <a:off x="7069138" y="2684463"/>
              <a:ext cx="58737" cy="30162"/>
            </a:xfrm>
            <a:custGeom>
              <a:avLst/>
              <a:gdLst/>
              <a:ahLst/>
              <a:cxnLst>
                <a:cxn ang="0">
                  <a:pos x="36" y="9"/>
                </a:cxn>
                <a:cxn ang="0">
                  <a:pos x="18" y="0"/>
                </a:cxn>
                <a:cxn ang="0">
                  <a:pos x="0" y="9"/>
                </a:cxn>
                <a:cxn ang="0">
                  <a:pos x="18" y="18"/>
                </a:cxn>
                <a:cxn ang="0">
                  <a:pos x="36" y="9"/>
                </a:cxn>
              </a:cxnLst>
              <a:rect l="0" t="0" r="r" b="b"/>
              <a:pathLst>
                <a:path w="37" h="19">
                  <a:moveTo>
                    <a:pt x="36" y="9"/>
                  </a:moveTo>
                  <a:lnTo>
                    <a:pt x="18" y="0"/>
                  </a:lnTo>
                  <a:lnTo>
                    <a:pt x="0" y="9"/>
                  </a:lnTo>
                  <a:lnTo>
                    <a:pt x="18" y="18"/>
                  </a:lnTo>
                  <a:lnTo>
                    <a:pt x="36" y="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79" name="Freeform 112"/>
            <p:cNvSpPr>
              <a:spLocks/>
            </p:cNvSpPr>
            <p:nvPr/>
          </p:nvSpPr>
          <p:spPr bwMode="auto">
            <a:xfrm>
              <a:off x="4803775" y="2025650"/>
              <a:ext cx="55563" cy="28575"/>
            </a:xfrm>
            <a:custGeom>
              <a:avLst/>
              <a:gdLst/>
              <a:ahLst/>
              <a:cxnLst>
                <a:cxn ang="0">
                  <a:pos x="34" y="8"/>
                </a:cxn>
                <a:cxn ang="0">
                  <a:pos x="17" y="0"/>
                </a:cxn>
                <a:cxn ang="0">
                  <a:pos x="0" y="8"/>
                </a:cxn>
                <a:cxn ang="0">
                  <a:pos x="17" y="17"/>
                </a:cxn>
                <a:cxn ang="0">
                  <a:pos x="34" y="8"/>
                </a:cxn>
              </a:cxnLst>
              <a:rect l="0" t="0" r="r" b="b"/>
              <a:pathLst>
                <a:path w="35" h="18">
                  <a:moveTo>
                    <a:pt x="34" y="8"/>
                  </a:moveTo>
                  <a:lnTo>
                    <a:pt x="17" y="0"/>
                  </a:lnTo>
                  <a:lnTo>
                    <a:pt x="0" y="8"/>
                  </a:lnTo>
                  <a:lnTo>
                    <a:pt x="17" y="17"/>
                  </a:lnTo>
                  <a:lnTo>
                    <a:pt x="34" y="8"/>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80" name="Freeform 113"/>
            <p:cNvSpPr>
              <a:spLocks/>
            </p:cNvSpPr>
            <p:nvPr/>
          </p:nvSpPr>
          <p:spPr bwMode="auto">
            <a:xfrm>
              <a:off x="4927600" y="2025650"/>
              <a:ext cx="60325" cy="28575"/>
            </a:xfrm>
            <a:custGeom>
              <a:avLst/>
              <a:gdLst/>
              <a:ahLst/>
              <a:cxnLst>
                <a:cxn ang="0">
                  <a:pos x="37" y="8"/>
                </a:cxn>
                <a:cxn ang="0">
                  <a:pos x="19" y="0"/>
                </a:cxn>
                <a:cxn ang="0">
                  <a:pos x="0" y="8"/>
                </a:cxn>
                <a:cxn ang="0">
                  <a:pos x="19" y="17"/>
                </a:cxn>
                <a:cxn ang="0">
                  <a:pos x="37" y="8"/>
                </a:cxn>
              </a:cxnLst>
              <a:rect l="0" t="0" r="r" b="b"/>
              <a:pathLst>
                <a:path w="38" h="18">
                  <a:moveTo>
                    <a:pt x="37" y="8"/>
                  </a:moveTo>
                  <a:lnTo>
                    <a:pt x="19" y="0"/>
                  </a:lnTo>
                  <a:lnTo>
                    <a:pt x="0" y="8"/>
                  </a:lnTo>
                  <a:lnTo>
                    <a:pt x="19" y="17"/>
                  </a:lnTo>
                  <a:lnTo>
                    <a:pt x="37" y="8"/>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81" name="Freeform 114"/>
            <p:cNvSpPr>
              <a:spLocks/>
            </p:cNvSpPr>
            <p:nvPr/>
          </p:nvSpPr>
          <p:spPr bwMode="auto">
            <a:xfrm>
              <a:off x="5056188" y="2025650"/>
              <a:ext cx="57150" cy="28575"/>
            </a:xfrm>
            <a:custGeom>
              <a:avLst/>
              <a:gdLst/>
              <a:ahLst/>
              <a:cxnLst>
                <a:cxn ang="0">
                  <a:pos x="35" y="8"/>
                </a:cxn>
                <a:cxn ang="0">
                  <a:pos x="17" y="0"/>
                </a:cxn>
                <a:cxn ang="0">
                  <a:pos x="0" y="8"/>
                </a:cxn>
                <a:cxn ang="0">
                  <a:pos x="17" y="17"/>
                </a:cxn>
                <a:cxn ang="0">
                  <a:pos x="35" y="8"/>
                </a:cxn>
              </a:cxnLst>
              <a:rect l="0" t="0" r="r" b="b"/>
              <a:pathLst>
                <a:path w="36" h="18">
                  <a:moveTo>
                    <a:pt x="35" y="8"/>
                  </a:moveTo>
                  <a:lnTo>
                    <a:pt x="17" y="0"/>
                  </a:lnTo>
                  <a:lnTo>
                    <a:pt x="0" y="8"/>
                  </a:lnTo>
                  <a:lnTo>
                    <a:pt x="17" y="17"/>
                  </a:lnTo>
                  <a:lnTo>
                    <a:pt x="35" y="8"/>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82" name="Freeform 115"/>
            <p:cNvSpPr>
              <a:spLocks/>
            </p:cNvSpPr>
            <p:nvPr/>
          </p:nvSpPr>
          <p:spPr bwMode="auto">
            <a:xfrm>
              <a:off x="2957513" y="2671763"/>
              <a:ext cx="58737" cy="28575"/>
            </a:xfrm>
            <a:custGeom>
              <a:avLst/>
              <a:gdLst/>
              <a:ahLst/>
              <a:cxnLst>
                <a:cxn ang="0">
                  <a:pos x="36" y="8"/>
                </a:cxn>
                <a:cxn ang="0">
                  <a:pos x="18" y="0"/>
                </a:cxn>
                <a:cxn ang="0">
                  <a:pos x="0" y="8"/>
                </a:cxn>
                <a:cxn ang="0">
                  <a:pos x="18" y="17"/>
                </a:cxn>
                <a:cxn ang="0">
                  <a:pos x="36" y="8"/>
                </a:cxn>
              </a:cxnLst>
              <a:rect l="0" t="0" r="r" b="b"/>
              <a:pathLst>
                <a:path w="37" h="18">
                  <a:moveTo>
                    <a:pt x="36" y="8"/>
                  </a:moveTo>
                  <a:lnTo>
                    <a:pt x="18" y="0"/>
                  </a:lnTo>
                  <a:lnTo>
                    <a:pt x="0" y="8"/>
                  </a:lnTo>
                  <a:lnTo>
                    <a:pt x="18" y="17"/>
                  </a:lnTo>
                  <a:lnTo>
                    <a:pt x="36" y="8"/>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83" name="Freeform 116"/>
            <p:cNvSpPr>
              <a:spLocks/>
            </p:cNvSpPr>
            <p:nvPr/>
          </p:nvSpPr>
          <p:spPr bwMode="auto">
            <a:xfrm>
              <a:off x="3086100" y="2671763"/>
              <a:ext cx="57150" cy="28575"/>
            </a:xfrm>
            <a:custGeom>
              <a:avLst/>
              <a:gdLst/>
              <a:ahLst/>
              <a:cxnLst>
                <a:cxn ang="0">
                  <a:pos x="35" y="8"/>
                </a:cxn>
                <a:cxn ang="0">
                  <a:pos x="17" y="0"/>
                </a:cxn>
                <a:cxn ang="0">
                  <a:pos x="0" y="8"/>
                </a:cxn>
                <a:cxn ang="0">
                  <a:pos x="17" y="17"/>
                </a:cxn>
                <a:cxn ang="0">
                  <a:pos x="35" y="8"/>
                </a:cxn>
              </a:cxnLst>
              <a:rect l="0" t="0" r="r" b="b"/>
              <a:pathLst>
                <a:path w="36" h="18">
                  <a:moveTo>
                    <a:pt x="35" y="8"/>
                  </a:moveTo>
                  <a:lnTo>
                    <a:pt x="17" y="0"/>
                  </a:lnTo>
                  <a:lnTo>
                    <a:pt x="0" y="8"/>
                  </a:lnTo>
                  <a:lnTo>
                    <a:pt x="17" y="17"/>
                  </a:lnTo>
                  <a:lnTo>
                    <a:pt x="35" y="8"/>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84" name="Freeform 117"/>
            <p:cNvSpPr>
              <a:spLocks/>
            </p:cNvSpPr>
            <p:nvPr/>
          </p:nvSpPr>
          <p:spPr bwMode="auto">
            <a:xfrm>
              <a:off x="3211513" y="2671763"/>
              <a:ext cx="58737" cy="28575"/>
            </a:xfrm>
            <a:custGeom>
              <a:avLst/>
              <a:gdLst/>
              <a:ahLst/>
              <a:cxnLst>
                <a:cxn ang="0">
                  <a:pos x="36" y="8"/>
                </a:cxn>
                <a:cxn ang="0">
                  <a:pos x="18" y="0"/>
                </a:cxn>
                <a:cxn ang="0">
                  <a:pos x="0" y="8"/>
                </a:cxn>
                <a:cxn ang="0">
                  <a:pos x="18" y="17"/>
                </a:cxn>
                <a:cxn ang="0">
                  <a:pos x="36" y="8"/>
                </a:cxn>
              </a:cxnLst>
              <a:rect l="0" t="0" r="r" b="b"/>
              <a:pathLst>
                <a:path w="37" h="18">
                  <a:moveTo>
                    <a:pt x="36" y="8"/>
                  </a:moveTo>
                  <a:lnTo>
                    <a:pt x="18" y="0"/>
                  </a:lnTo>
                  <a:lnTo>
                    <a:pt x="0" y="8"/>
                  </a:lnTo>
                  <a:lnTo>
                    <a:pt x="18" y="17"/>
                  </a:lnTo>
                  <a:lnTo>
                    <a:pt x="36" y="8"/>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85" name="Freeform 118"/>
            <p:cNvSpPr>
              <a:spLocks/>
            </p:cNvSpPr>
            <p:nvPr/>
          </p:nvSpPr>
          <p:spPr bwMode="auto">
            <a:xfrm>
              <a:off x="1704975" y="996950"/>
              <a:ext cx="1588" cy="1912938"/>
            </a:xfrm>
            <a:custGeom>
              <a:avLst/>
              <a:gdLst/>
              <a:ahLst/>
              <a:cxnLst>
                <a:cxn ang="0">
                  <a:pos x="0" y="0"/>
                </a:cxn>
                <a:cxn ang="0">
                  <a:pos x="0" y="1204"/>
                </a:cxn>
                <a:cxn ang="0">
                  <a:pos x="0" y="0"/>
                </a:cxn>
              </a:cxnLst>
              <a:rect l="0" t="0" r="r" b="b"/>
              <a:pathLst>
                <a:path w="1" h="1205">
                  <a:moveTo>
                    <a:pt x="0" y="0"/>
                  </a:moveTo>
                  <a:lnTo>
                    <a:pt x="0" y="1204"/>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86" name="Freeform 119"/>
            <p:cNvSpPr>
              <a:spLocks/>
            </p:cNvSpPr>
            <p:nvPr/>
          </p:nvSpPr>
          <p:spPr bwMode="auto">
            <a:xfrm>
              <a:off x="1719263" y="2881313"/>
              <a:ext cx="114300" cy="1587"/>
            </a:xfrm>
            <a:custGeom>
              <a:avLst/>
              <a:gdLst/>
              <a:ahLst/>
              <a:cxnLst>
                <a:cxn ang="0">
                  <a:pos x="0" y="0"/>
                </a:cxn>
                <a:cxn ang="0">
                  <a:pos x="71" y="0"/>
                </a:cxn>
                <a:cxn ang="0">
                  <a:pos x="0" y="0"/>
                </a:cxn>
              </a:cxnLst>
              <a:rect l="0" t="0" r="r" b="b"/>
              <a:pathLst>
                <a:path w="72" h="1">
                  <a:moveTo>
                    <a:pt x="0" y="0"/>
                  </a:moveTo>
                  <a:lnTo>
                    <a:pt x="71" y="0"/>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87" name="Freeform 120"/>
            <p:cNvSpPr>
              <a:spLocks/>
            </p:cNvSpPr>
            <p:nvPr/>
          </p:nvSpPr>
          <p:spPr bwMode="auto">
            <a:xfrm>
              <a:off x="1704975" y="1025525"/>
              <a:ext cx="142875" cy="1588"/>
            </a:xfrm>
            <a:custGeom>
              <a:avLst/>
              <a:gdLst/>
              <a:ahLst/>
              <a:cxnLst>
                <a:cxn ang="0">
                  <a:pos x="0" y="0"/>
                </a:cxn>
                <a:cxn ang="0">
                  <a:pos x="89" y="0"/>
                </a:cxn>
                <a:cxn ang="0">
                  <a:pos x="0" y="0"/>
                </a:cxn>
              </a:cxnLst>
              <a:rect l="0" t="0" r="r" b="b"/>
              <a:pathLst>
                <a:path w="90" h="1">
                  <a:moveTo>
                    <a:pt x="0" y="0"/>
                  </a:moveTo>
                  <a:lnTo>
                    <a:pt x="89" y="0"/>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88" name="Freeform 121"/>
            <p:cNvSpPr>
              <a:spLocks/>
            </p:cNvSpPr>
            <p:nvPr/>
          </p:nvSpPr>
          <p:spPr bwMode="auto">
            <a:xfrm>
              <a:off x="790575" y="2963863"/>
              <a:ext cx="7800975" cy="1587"/>
            </a:xfrm>
            <a:custGeom>
              <a:avLst/>
              <a:gdLst/>
              <a:ahLst/>
              <a:cxnLst>
                <a:cxn ang="0">
                  <a:pos x="0" y="0"/>
                </a:cxn>
                <a:cxn ang="0">
                  <a:pos x="4913" y="0"/>
                </a:cxn>
                <a:cxn ang="0">
                  <a:pos x="0" y="0"/>
                </a:cxn>
              </a:cxnLst>
              <a:rect l="0" t="0" r="r" b="b"/>
              <a:pathLst>
                <a:path w="4914" h="1">
                  <a:moveTo>
                    <a:pt x="0" y="0"/>
                  </a:moveTo>
                  <a:lnTo>
                    <a:pt x="4913" y="0"/>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89" name="Freeform 122"/>
            <p:cNvSpPr>
              <a:spLocks/>
            </p:cNvSpPr>
            <p:nvPr/>
          </p:nvSpPr>
          <p:spPr bwMode="auto">
            <a:xfrm>
              <a:off x="1927225" y="3341688"/>
              <a:ext cx="69850" cy="187325"/>
            </a:xfrm>
            <a:custGeom>
              <a:avLst/>
              <a:gdLst/>
              <a:ahLst/>
              <a:cxnLst>
                <a:cxn ang="0">
                  <a:pos x="9" y="0"/>
                </a:cxn>
                <a:cxn ang="0">
                  <a:pos x="19" y="11"/>
                </a:cxn>
                <a:cxn ang="0">
                  <a:pos x="43" y="62"/>
                </a:cxn>
                <a:cxn ang="0">
                  <a:pos x="9" y="108"/>
                </a:cxn>
                <a:cxn ang="0">
                  <a:pos x="0" y="117"/>
                </a:cxn>
                <a:cxn ang="0">
                  <a:pos x="9" y="0"/>
                </a:cxn>
              </a:cxnLst>
              <a:rect l="0" t="0" r="r" b="b"/>
              <a:pathLst>
                <a:path w="44" h="118">
                  <a:moveTo>
                    <a:pt x="9" y="0"/>
                  </a:moveTo>
                  <a:lnTo>
                    <a:pt x="19" y="11"/>
                  </a:lnTo>
                  <a:lnTo>
                    <a:pt x="43" y="62"/>
                  </a:lnTo>
                  <a:lnTo>
                    <a:pt x="9" y="108"/>
                  </a:lnTo>
                  <a:lnTo>
                    <a:pt x="0" y="117"/>
                  </a:lnTo>
                  <a:lnTo>
                    <a:pt x="9" y="0"/>
                  </a:lnTo>
                </a:path>
              </a:pathLst>
            </a:custGeom>
            <a:noFill/>
            <a:ln w="9525" cap="rnd">
              <a:noFill/>
              <a:round/>
              <a:headEnd type="none" w="sm" len="sm"/>
              <a:tailEnd type="none" w="sm" len="sm"/>
            </a:ln>
            <a:effectLst/>
          </p:spPr>
          <p:txBody>
            <a:bodyPr/>
            <a:lstStyle/>
            <a:p>
              <a:endParaRPr lang="en-US"/>
            </a:p>
          </p:txBody>
        </p:sp>
        <p:sp>
          <p:nvSpPr>
            <p:cNvPr id="90" name="Freeform 123"/>
            <p:cNvSpPr>
              <a:spLocks/>
            </p:cNvSpPr>
            <p:nvPr/>
          </p:nvSpPr>
          <p:spPr bwMode="auto">
            <a:xfrm>
              <a:off x="1927225" y="3433763"/>
              <a:ext cx="104775" cy="95250"/>
            </a:xfrm>
            <a:custGeom>
              <a:avLst/>
              <a:gdLst/>
              <a:ahLst/>
              <a:cxnLst>
                <a:cxn ang="0">
                  <a:pos x="65" y="26"/>
                </a:cxn>
                <a:cxn ang="0">
                  <a:pos x="0" y="59"/>
                </a:cxn>
                <a:cxn ang="0">
                  <a:pos x="42" y="0"/>
                </a:cxn>
                <a:cxn ang="0">
                  <a:pos x="65" y="26"/>
                </a:cxn>
              </a:cxnLst>
              <a:rect l="0" t="0" r="r" b="b"/>
              <a:pathLst>
                <a:path w="66" h="60">
                  <a:moveTo>
                    <a:pt x="65" y="26"/>
                  </a:moveTo>
                  <a:lnTo>
                    <a:pt x="0" y="59"/>
                  </a:lnTo>
                  <a:lnTo>
                    <a:pt x="42" y="0"/>
                  </a:lnTo>
                  <a:lnTo>
                    <a:pt x="65" y="26"/>
                  </a:lnTo>
                </a:path>
              </a:pathLst>
            </a:custGeom>
            <a:noFill/>
            <a:ln w="9525" cap="rnd">
              <a:noFill/>
              <a:round/>
              <a:headEnd type="none" w="sm" len="sm"/>
              <a:tailEnd type="none" w="sm" len="sm"/>
            </a:ln>
            <a:effectLst/>
          </p:spPr>
          <p:txBody>
            <a:bodyPr/>
            <a:lstStyle/>
            <a:p>
              <a:endParaRPr lang="en-US"/>
            </a:p>
          </p:txBody>
        </p:sp>
        <p:sp>
          <p:nvSpPr>
            <p:cNvPr id="91" name="Rectangle 124"/>
            <p:cNvSpPr>
              <a:spLocks noChangeArrowheads="1"/>
            </p:cNvSpPr>
            <p:nvPr/>
          </p:nvSpPr>
          <p:spPr bwMode="auto">
            <a:xfrm>
              <a:off x="681038" y="1633538"/>
              <a:ext cx="889000" cy="301625"/>
            </a:xfrm>
            <a:prstGeom prst="rect">
              <a:avLst/>
            </a:prstGeom>
            <a:noFill/>
            <a:ln w="9525">
              <a:noFill/>
              <a:miter lim="800000"/>
              <a:headEnd/>
              <a:tailEnd/>
            </a:ln>
            <a:effectLst/>
          </p:spPr>
          <p:txBody>
            <a:bodyPr wrap="none" lIns="90488" tIns="44450" rIns="90488" bIns="44450">
              <a:spAutoFit/>
            </a:bodyPr>
            <a:lstStyle/>
            <a:p>
              <a:r>
                <a:rPr lang="en-US" sz="1400" b="1">
                  <a:solidFill>
                    <a:schemeClr val="accent2"/>
                  </a:solidFill>
                  <a:latin typeface="Arial" pitchFamily="34" charset="0"/>
                </a:rPr>
                <a:t>Non-leaf</a:t>
              </a:r>
            </a:p>
          </p:txBody>
        </p:sp>
        <p:sp>
          <p:nvSpPr>
            <p:cNvPr id="92" name="Rectangle 125"/>
            <p:cNvSpPr>
              <a:spLocks noChangeArrowheads="1"/>
            </p:cNvSpPr>
            <p:nvPr/>
          </p:nvSpPr>
          <p:spPr bwMode="auto">
            <a:xfrm>
              <a:off x="714375" y="1887538"/>
              <a:ext cx="704850" cy="301625"/>
            </a:xfrm>
            <a:prstGeom prst="rect">
              <a:avLst/>
            </a:prstGeom>
            <a:noFill/>
            <a:ln w="9525">
              <a:noFill/>
              <a:miter lim="800000"/>
              <a:headEnd/>
              <a:tailEnd/>
            </a:ln>
            <a:effectLst/>
          </p:spPr>
          <p:txBody>
            <a:bodyPr wrap="none" lIns="90488" tIns="44450" rIns="90488" bIns="44450">
              <a:spAutoFit/>
            </a:bodyPr>
            <a:lstStyle/>
            <a:p>
              <a:r>
                <a:rPr lang="en-US" sz="1400" b="1">
                  <a:solidFill>
                    <a:schemeClr val="accent2"/>
                  </a:solidFill>
                  <a:latin typeface="Arial" pitchFamily="34" charset="0"/>
                </a:rPr>
                <a:t>Pages</a:t>
              </a:r>
            </a:p>
          </p:txBody>
        </p:sp>
        <p:sp>
          <p:nvSpPr>
            <p:cNvPr id="93" name="Rectangle 126"/>
            <p:cNvSpPr>
              <a:spLocks noChangeArrowheads="1"/>
            </p:cNvSpPr>
            <p:nvPr/>
          </p:nvSpPr>
          <p:spPr bwMode="auto">
            <a:xfrm>
              <a:off x="685800" y="3276600"/>
              <a:ext cx="2081213" cy="514350"/>
            </a:xfrm>
            <a:prstGeom prst="rect">
              <a:avLst/>
            </a:prstGeom>
            <a:noFill/>
            <a:ln w="9525">
              <a:noFill/>
              <a:miter lim="800000"/>
              <a:headEnd/>
              <a:tailEnd/>
            </a:ln>
            <a:effectLst/>
          </p:spPr>
          <p:txBody>
            <a:bodyPr wrap="none" lIns="90488" tIns="44450" rIns="90488" bIns="44450">
              <a:spAutoFit/>
            </a:bodyPr>
            <a:lstStyle/>
            <a:p>
              <a:r>
                <a:rPr lang="en-US" sz="1400" b="1">
                  <a:solidFill>
                    <a:schemeClr val="accent2"/>
                  </a:solidFill>
                  <a:latin typeface="Arial" pitchFamily="34" charset="0"/>
                </a:rPr>
                <a:t>Pages </a:t>
              </a:r>
            </a:p>
            <a:p>
              <a:r>
                <a:rPr lang="en-US" sz="1400" b="1">
                  <a:solidFill>
                    <a:schemeClr val="accent2"/>
                  </a:solidFill>
                  <a:latin typeface="Arial" pitchFamily="34" charset="0"/>
                </a:rPr>
                <a:t>(Sorted by search key)</a:t>
              </a:r>
            </a:p>
          </p:txBody>
        </p:sp>
        <p:sp>
          <p:nvSpPr>
            <p:cNvPr id="94" name="Rectangle 127"/>
            <p:cNvSpPr>
              <a:spLocks noChangeArrowheads="1"/>
            </p:cNvSpPr>
            <p:nvPr/>
          </p:nvSpPr>
          <p:spPr bwMode="auto">
            <a:xfrm>
              <a:off x="714375" y="3011488"/>
              <a:ext cx="546100" cy="301625"/>
            </a:xfrm>
            <a:prstGeom prst="rect">
              <a:avLst/>
            </a:prstGeom>
            <a:noFill/>
            <a:ln w="9525">
              <a:noFill/>
              <a:miter lim="800000"/>
              <a:headEnd/>
              <a:tailEnd/>
            </a:ln>
            <a:effectLst/>
          </p:spPr>
          <p:txBody>
            <a:bodyPr wrap="none" lIns="90488" tIns="44450" rIns="90488" bIns="44450">
              <a:spAutoFit/>
            </a:bodyPr>
            <a:lstStyle/>
            <a:p>
              <a:r>
                <a:rPr lang="en-US" sz="1400" b="1">
                  <a:solidFill>
                    <a:schemeClr val="accent2"/>
                  </a:solidFill>
                  <a:latin typeface="Arial" pitchFamily="34" charset="0"/>
                </a:rPr>
                <a:t>Leaf</a:t>
              </a:r>
            </a:p>
          </p:txBody>
        </p:sp>
        <p:sp>
          <p:nvSpPr>
            <p:cNvPr id="95" name="Line 128"/>
            <p:cNvSpPr>
              <a:spLocks noChangeShapeType="1"/>
            </p:cNvSpPr>
            <p:nvPr/>
          </p:nvSpPr>
          <p:spPr bwMode="auto">
            <a:xfrm>
              <a:off x="2857500" y="3246438"/>
              <a:ext cx="457200" cy="0"/>
            </a:xfrm>
            <a:prstGeom prst="line">
              <a:avLst/>
            </a:prstGeom>
            <a:noFill/>
            <a:ln w="12700">
              <a:solidFill>
                <a:schemeClr val="tx1"/>
              </a:solidFill>
              <a:round/>
              <a:headEnd type="stealth" w="med" len="med"/>
              <a:tailEnd type="stealth" w="med" len="med"/>
            </a:ln>
            <a:effectLst/>
          </p:spPr>
          <p:txBody>
            <a:bodyPr/>
            <a:lstStyle/>
            <a:p>
              <a:endParaRPr lang="en-US"/>
            </a:p>
          </p:txBody>
        </p:sp>
        <p:sp>
          <p:nvSpPr>
            <p:cNvPr id="96" name="Line 129"/>
            <p:cNvSpPr>
              <a:spLocks noChangeShapeType="1"/>
            </p:cNvSpPr>
            <p:nvPr/>
          </p:nvSpPr>
          <p:spPr bwMode="auto">
            <a:xfrm>
              <a:off x="4762500" y="3246438"/>
              <a:ext cx="457200" cy="0"/>
            </a:xfrm>
            <a:prstGeom prst="line">
              <a:avLst/>
            </a:prstGeom>
            <a:noFill/>
            <a:ln w="12700">
              <a:solidFill>
                <a:schemeClr val="tx1"/>
              </a:solidFill>
              <a:round/>
              <a:headEnd type="stealth" w="med" len="med"/>
              <a:tailEnd type="stealth" w="med" len="med"/>
            </a:ln>
            <a:effectLst/>
          </p:spPr>
          <p:txBody>
            <a:bodyPr/>
            <a:lstStyle/>
            <a:p>
              <a:endParaRPr lang="en-US"/>
            </a:p>
          </p:txBody>
        </p:sp>
        <p:sp>
          <p:nvSpPr>
            <p:cNvPr id="97" name="Line 130"/>
            <p:cNvSpPr>
              <a:spLocks noChangeShapeType="1"/>
            </p:cNvSpPr>
            <p:nvPr/>
          </p:nvSpPr>
          <p:spPr bwMode="auto">
            <a:xfrm>
              <a:off x="6667500" y="3246438"/>
              <a:ext cx="457200" cy="0"/>
            </a:xfrm>
            <a:prstGeom prst="line">
              <a:avLst/>
            </a:prstGeom>
            <a:noFill/>
            <a:ln w="12700">
              <a:solidFill>
                <a:schemeClr val="tx1"/>
              </a:solidFill>
              <a:round/>
              <a:headEnd type="stealth" w="med" len="med"/>
              <a:tailEnd type="stealth" w="med" len="med"/>
            </a:ln>
            <a:effectLst/>
          </p:spPr>
          <p:txBody>
            <a:bodyPr/>
            <a:lstStyle/>
            <a:p>
              <a:endParaRPr lang="en-US"/>
            </a:p>
          </p:txBody>
        </p:sp>
      </p:grpSp>
      <p:grpSp>
        <p:nvGrpSpPr>
          <p:cNvPr id="134" name="Group 133"/>
          <p:cNvGrpSpPr/>
          <p:nvPr/>
        </p:nvGrpSpPr>
        <p:grpSpPr>
          <a:xfrm>
            <a:off x="2438400" y="3276600"/>
            <a:ext cx="6329363" cy="1752600"/>
            <a:chOff x="1828800" y="4953000"/>
            <a:chExt cx="6329363" cy="1752600"/>
          </a:xfrm>
        </p:grpSpPr>
        <p:sp>
          <p:nvSpPr>
            <p:cNvPr id="9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100" name="Freeform 6"/>
            <p:cNvSpPr>
              <a:spLocks/>
            </p:cNvSpPr>
            <p:nvPr/>
          </p:nvSpPr>
          <p:spPr bwMode="auto">
            <a:xfrm>
              <a:off x="1828800" y="5553075"/>
              <a:ext cx="6308725" cy="665163"/>
            </a:xfrm>
            <a:custGeom>
              <a:avLst/>
              <a:gdLst/>
              <a:ahLst/>
              <a:cxnLst>
                <a:cxn ang="0">
                  <a:pos x="0" y="418"/>
                </a:cxn>
                <a:cxn ang="0">
                  <a:pos x="0" y="0"/>
                </a:cxn>
                <a:cxn ang="0">
                  <a:pos x="3973" y="0"/>
                </a:cxn>
                <a:cxn ang="0">
                  <a:pos x="3973" y="418"/>
                </a:cxn>
                <a:cxn ang="0">
                  <a:pos x="0" y="418"/>
                </a:cxn>
              </a:cxnLst>
              <a:rect l="0" t="0" r="r" b="b"/>
              <a:pathLst>
                <a:path w="3974" h="419">
                  <a:moveTo>
                    <a:pt x="0" y="418"/>
                  </a:moveTo>
                  <a:lnTo>
                    <a:pt x="0" y="0"/>
                  </a:lnTo>
                  <a:lnTo>
                    <a:pt x="3973" y="0"/>
                  </a:lnTo>
                  <a:lnTo>
                    <a:pt x="3973" y="418"/>
                  </a:lnTo>
                  <a:lnTo>
                    <a:pt x="0" y="418"/>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01" name="Freeform 7"/>
            <p:cNvSpPr>
              <a:spLocks/>
            </p:cNvSpPr>
            <p:nvPr/>
          </p:nvSpPr>
          <p:spPr bwMode="auto">
            <a:xfrm>
              <a:off x="2332038" y="5553075"/>
              <a:ext cx="638175" cy="665163"/>
            </a:xfrm>
            <a:custGeom>
              <a:avLst/>
              <a:gdLst/>
              <a:ahLst/>
              <a:cxnLst>
                <a:cxn ang="0">
                  <a:pos x="0" y="418"/>
                </a:cxn>
                <a:cxn ang="0">
                  <a:pos x="0" y="0"/>
                </a:cxn>
                <a:cxn ang="0">
                  <a:pos x="401" y="0"/>
                </a:cxn>
                <a:cxn ang="0">
                  <a:pos x="401" y="418"/>
                </a:cxn>
                <a:cxn ang="0">
                  <a:pos x="0" y="418"/>
                </a:cxn>
              </a:cxnLst>
              <a:rect l="0" t="0" r="r" b="b"/>
              <a:pathLst>
                <a:path w="402" h="419">
                  <a:moveTo>
                    <a:pt x="0" y="418"/>
                  </a:moveTo>
                  <a:lnTo>
                    <a:pt x="0" y="0"/>
                  </a:lnTo>
                  <a:lnTo>
                    <a:pt x="401" y="0"/>
                  </a:lnTo>
                  <a:lnTo>
                    <a:pt x="401" y="418"/>
                  </a:lnTo>
                  <a:lnTo>
                    <a:pt x="0" y="418"/>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02" name="Freeform 8"/>
            <p:cNvSpPr>
              <a:spLocks/>
            </p:cNvSpPr>
            <p:nvPr/>
          </p:nvSpPr>
          <p:spPr bwMode="auto">
            <a:xfrm>
              <a:off x="3452813" y="5553075"/>
              <a:ext cx="652462" cy="665163"/>
            </a:xfrm>
            <a:custGeom>
              <a:avLst/>
              <a:gdLst/>
              <a:ahLst/>
              <a:cxnLst>
                <a:cxn ang="0">
                  <a:pos x="0" y="418"/>
                </a:cxn>
                <a:cxn ang="0">
                  <a:pos x="0" y="0"/>
                </a:cxn>
                <a:cxn ang="0">
                  <a:pos x="410" y="0"/>
                </a:cxn>
                <a:cxn ang="0">
                  <a:pos x="410" y="418"/>
                </a:cxn>
                <a:cxn ang="0">
                  <a:pos x="0" y="418"/>
                </a:cxn>
              </a:cxnLst>
              <a:rect l="0" t="0" r="r" b="b"/>
              <a:pathLst>
                <a:path w="411" h="419">
                  <a:moveTo>
                    <a:pt x="0" y="418"/>
                  </a:moveTo>
                  <a:lnTo>
                    <a:pt x="0" y="0"/>
                  </a:lnTo>
                  <a:lnTo>
                    <a:pt x="410" y="0"/>
                  </a:lnTo>
                  <a:lnTo>
                    <a:pt x="410" y="418"/>
                  </a:lnTo>
                  <a:lnTo>
                    <a:pt x="0" y="418"/>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03" name="Freeform 9"/>
            <p:cNvSpPr>
              <a:spLocks/>
            </p:cNvSpPr>
            <p:nvPr/>
          </p:nvSpPr>
          <p:spPr bwMode="auto">
            <a:xfrm>
              <a:off x="5391150" y="5846763"/>
              <a:ext cx="77788" cy="52387"/>
            </a:xfrm>
            <a:custGeom>
              <a:avLst/>
              <a:gdLst/>
              <a:ahLst/>
              <a:cxnLst>
                <a:cxn ang="0">
                  <a:pos x="48" y="16"/>
                </a:cxn>
                <a:cxn ang="0">
                  <a:pos x="25" y="0"/>
                </a:cxn>
                <a:cxn ang="0">
                  <a:pos x="0" y="16"/>
                </a:cxn>
                <a:cxn ang="0">
                  <a:pos x="25" y="32"/>
                </a:cxn>
                <a:cxn ang="0">
                  <a:pos x="48" y="16"/>
                </a:cxn>
              </a:cxnLst>
              <a:rect l="0" t="0" r="r" b="b"/>
              <a:pathLst>
                <a:path w="49" h="33">
                  <a:moveTo>
                    <a:pt x="48" y="16"/>
                  </a:moveTo>
                  <a:lnTo>
                    <a:pt x="25" y="0"/>
                  </a:lnTo>
                  <a:lnTo>
                    <a:pt x="0" y="16"/>
                  </a:lnTo>
                  <a:lnTo>
                    <a:pt x="25" y="32"/>
                  </a:lnTo>
                  <a:lnTo>
                    <a:pt x="48" y="16"/>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04" name="Freeform 10"/>
            <p:cNvSpPr>
              <a:spLocks/>
            </p:cNvSpPr>
            <p:nvPr/>
          </p:nvSpPr>
          <p:spPr bwMode="auto">
            <a:xfrm>
              <a:off x="5730875" y="5846763"/>
              <a:ext cx="73025" cy="52387"/>
            </a:xfrm>
            <a:custGeom>
              <a:avLst/>
              <a:gdLst/>
              <a:ahLst/>
              <a:cxnLst>
                <a:cxn ang="0">
                  <a:pos x="45" y="16"/>
                </a:cxn>
                <a:cxn ang="0">
                  <a:pos x="22" y="0"/>
                </a:cxn>
                <a:cxn ang="0">
                  <a:pos x="0" y="16"/>
                </a:cxn>
                <a:cxn ang="0">
                  <a:pos x="22" y="32"/>
                </a:cxn>
                <a:cxn ang="0">
                  <a:pos x="45" y="16"/>
                </a:cxn>
              </a:cxnLst>
              <a:rect l="0" t="0" r="r" b="b"/>
              <a:pathLst>
                <a:path w="46" h="33">
                  <a:moveTo>
                    <a:pt x="45" y="16"/>
                  </a:moveTo>
                  <a:lnTo>
                    <a:pt x="22" y="0"/>
                  </a:lnTo>
                  <a:lnTo>
                    <a:pt x="0" y="16"/>
                  </a:lnTo>
                  <a:lnTo>
                    <a:pt x="22" y="32"/>
                  </a:lnTo>
                  <a:lnTo>
                    <a:pt x="45" y="16"/>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05" name="Freeform 11"/>
            <p:cNvSpPr>
              <a:spLocks/>
            </p:cNvSpPr>
            <p:nvPr/>
          </p:nvSpPr>
          <p:spPr bwMode="auto">
            <a:xfrm>
              <a:off x="6061075" y="5846763"/>
              <a:ext cx="76200" cy="52387"/>
            </a:xfrm>
            <a:custGeom>
              <a:avLst/>
              <a:gdLst/>
              <a:ahLst/>
              <a:cxnLst>
                <a:cxn ang="0">
                  <a:pos x="47" y="16"/>
                </a:cxn>
                <a:cxn ang="0">
                  <a:pos x="24" y="0"/>
                </a:cxn>
                <a:cxn ang="0">
                  <a:pos x="0" y="16"/>
                </a:cxn>
                <a:cxn ang="0">
                  <a:pos x="24" y="32"/>
                </a:cxn>
                <a:cxn ang="0">
                  <a:pos x="47" y="16"/>
                </a:cxn>
              </a:cxnLst>
              <a:rect l="0" t="0" r="r" b="b"/>
              <a:pathLst>
                <a:path w="48" h="33">
                  <a:moveTo>
                    <a:pt x="47" y="16"/>
                  </a:moveTo>
                  <a:lnTo>
                    <a:pt x="24" y="0"/>
                  </a:lnTo>
                  <a:lnTo>
                    <a:pt x="0" y="16"/>
                  </a:lnTo>
                  <a:lnTo>
                    <a:pt x="24" y="32"/>
                  </a:lnTo>
                  <a:lnTo>
                    <a:pt x="47" y="16"/>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06" name="Freeform 12"/>
            <p:cNvSpPr>
              <a:spLocks/>
            </p:cNvSpPr>
            <p:nvPr/>
          </p:nvSpPr>
          <p:spPr bwMode="auto">
            <a:xfrm>
              <a:off x="6994525" y="5553075"/>
              <a:ext cx="655638" cy="665163"/>
            </a:xfrm>
            <a:custGeom>
              <a:avLst/>
              <a:gdLst/>
              <a:ahLst/>
              <a:cxnLst>
                <a:cxn ang="0">
                  <a:pos x="0" y="418"/>
                </a:cxn>
                <a:cxn ang="0">
                  <a:pos x="0" y="0"/>
                </a:cxn>
                <a:cxn ang="0">
                  <a:pos x="412" y="0"/>
                </a:cxn>
                <a:cxn ang="0">
                  <a:pos x="412" y="418"/>
                </a:cxn>
                <a:cxn ang="0">
                  <a:pos x="0" y="418"/>
                </a:cxn>
              </a:cxnLst>
              <a:rect l="0" t="0" r="r" b="b"/>
              <a:pathLst>
                <a:path w="413" h="419">
                  <a:moveTo>
                    <a:pt x="0" y="418"/>
                  </a:moveTo>
                  <a:lnTo>
                    <a:pt x="0" y="0"/>
                  </a:lnTo>
                  <a:lnTo>
                    <a:pt x="412" y="0"/>
                  </a:lnTo>
                  <a:lnTo>
                    <a:pt x="412" y="418"/>
                  </a:lnTo>
                  <a:lnTo>
                    <a:pt x="0" y="418"/>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07" name="Freeform 13"/>
            <p:cNvSpPr>
              <a:spLocks/>
            </p:cNvSpPr>
            <p:nvPr/>
          </p:nvSpPr>
          <p:spPr bwMode="auto">
            <a:xfrm>
              <a:off x="4103688" y="5553075"/>
              <a:ext cx="487362" cy="665163"/>
            </a:xfrm>
            <a:custGeom>
              <a:avLst/>
              <a:gdLst/>
              <a:ahLst/>
              <a:cxnLst>
                <a:cxn ang="0">
                  <a:pos x="0" y="418"/>
                </a:cxn>
                <a:cxn ang="0">
                  <a:pos x="0" y="0"/>
                </a:cxn>
                <a:cxn ang="0">
                  <a:pos x="306" y="0"/>
                </a:cxn>
                <a:cxn ang="0">
                  <a:pos x="306" y="418"/>
                </a:cxn>
                <a:cxn ang="0">
                  <a:pos x="0" y="418"/>
                </a:cxn>
              </a:cxnLst>
              <a:rect l="0" t="0" r="r" b="b"/>
              <a:pathLst>
                <a:path w="307" h="419">
                  <a:moveTo>
                    <a:pt x="0" y="418"/>
                  </a:moveTo>
                  <a:lnTo>
                    <a:pt x="0" y="0"/>
                  </a:lnTo>
                  <a:lnTo>
                    <a:pt x="306" y="0"/>
                  </a:lnTo>
                  <a:lnTo>
                    <a:pt x="306" y="418"/>
                  </a:lnTo>
                  <a:lnTo>
                    <a:pt x="0" y="418"/>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08" name="Freeform 14"/>
            <p:cNvSpPr>
              <a:spLocks/>
            </p:cNvSpPr>
            <p:nvPr/>
          </p:nvSpPr>
          <p:spPr bwMode="auto">
            <a:xfrm>
              <a:off x="1995488" y="6000750"/>
              <a:ext cx="1587" cy="552450"/>
            </a:xfrm>
            <a:custGeom>
              <a:avLst/>
              <a:gdLst/>
              <a:ahLst/>
              <a:cxnLst>
                <a:cxn ang="0">
                  <a:pos x="0" y="0"/>
                </a:cxn>
                <a:cxn ang="0">
                  <a:pos x="0" y="347"/>
                </a:cxn>
                <a:cxn ang="0">
                  <a:pos x="0" y="0"/>
                </a:cxn>
              </a:cxnLst>
              <a:rect l="0" t="0" r="r" b="b"/>
              <a:pathLst>
                <a:path w="1" h="348">
                  <a:moveTo>
                    <a:pt x="0" y="0"/>
                  </a:moveTo>
                  <a:lnTo>
                    <a:pt x="0" y="347"/>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09" name="Freeform 15"/>
            <p:cNvSpPr>
              <a:spLocks/>
            </p:cNvSpPr>
            <p:nvPr/>
          </p:nvSpPr>
          <p:spPr bwMode="auto">
            <a:xfrm>
              <a:off x="1958975" y="6450013"/>
              <a:ext cx="76200" cy="103187"/>
            </a:xfrm>
            <a:custGeom>
              <a:avLst/>
              <a:gdLst/>
              <a:ahLst/>
              <a:cxnLst>
                <a:cxn ang="0">
                  <a:pos x="47" y="0"/>
                </a:cxn>
                <a:cxn ang="0">
                  <a:pos x="24" y="64"/>
                </a:cxn>
                <a:cxn ang="0">
                  <a:pos x="0" y="0"/>
                </a:cxn>
                <a:cxn ang="0">
                  <a:pos x="47" y="0"/>
                </a:cxn>
              </a:cxnLst>
              <a:rect l="0" t="0" r="r" b="b"/>
              <a:pathLst>
                <a:path w="48" h="65">
                  <a:moveTo>
                    <a:pt x="47" y="0"/>
                  </a:moveTo>
                  <a:lnTo>
                    <a:pt x="24" y="64"/>
                  </a:lnTo>
                  <a:lnTo>
                    <a:pt x="0" y="0"/>
                  </a:lnTo>
                  <a:lnTo>
                    <a:pt x="47"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10" name="Freeform 16"/>
            <p:cNvSpPr>
              <a:spLocks/>
            </p:cNvSpPr>
            <p:nvPr/>
          </p:nvSpPr>
          <p:spPr bwMode="auto">
            <a:xfrm>
              <a:off x="3116263" y="6000750"/>
              <a:ext cx="1587" cy="552450"/>
            </a:xfrm>
            <a:custGeom>
              <a:avLst/>
              <a:gdLst/>
              <a:ahLst/>
              <a:cxnLst>
                <a:cxn ang="0">
                  <a:pos x="0" y="0"/>
                </a:cxn>
                <a:cxn ang="0">
                  <a:pos x="0" y="347"/>
                </a:cxn>
                <a:cxn ang="0">
                  <a:pos x="0" y="0"/>
                </a:cxn>
              </a:cxnLst>
              <a:rect l="0" t="0" r="r" b="b"/>
              <a:pathLst>
                <a:path w="1" h="348">
                  <a:moveTo>
                    <a:pt x="0" y="0"/>
                  </a:moveTo>
                  <a:lnTo>
                    <a:pt x="0" y="347"/>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11" name="Freeform 17"/>
            <p:cNvSpPr>
              <a:spLocks/>
            </p:cNvSpPr>
            <p:nvPr/>
          </p:nvSpPr>
          <p:spPr bwMode="auto">
            <a:xfrm>
              <a:off x="3079750" y="6450013"/>
              <a:ext cx="77788" cy="103187"/>
            </a:xfrm>
            <a:custGeom>
              <a:avLst/>
              <a:gdLst/>
              <a:ahLst/>
              <a:cxnLst>
                <a:cxn ang="0">
                  <a:pos x="48" y="0"/>
                </a:cxn>
                <a:cxn ang="0">
                  <a:pos x="24" y="64"/>
                </a:cxn>
                <a:cxn ang="0">
                  <a:pos x="0" y="0"/>
                </a:cxn>
                <a:cxn ang="0">
                  <a:pos x="48" y="0"/>
                </a:cxn>
              </a:cxnLst>
              <a:rect l="0" t="0" r="r" b="b"/>
              <a:pathLst>
                <a:path w="49" h="65">
                  <a:moveTo>
                    <a:pt x="48" y="0"/>
                  </a:moveTo>
                  <a:lnTo>
                    <a:pt x="24" y="64"/>
                  </a:lnTo>
                  <a:lnTo>
                    <a:pt x="0" y="0"/>
                  </a:lnTo>
                  <a:lnTo>
                    <a:pt x="48"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12" name="Freeform 18"/>
            <p:cNvSpPr>
              <a:spLocks/>
            </p:cNvSpPr>
            <p:nvPr/>
          </p:nvSpPr>
          <p:spPr bwMode="auto">
            <a:xfrm>
              <a:off x="4251325" y="6000750"/>
              <a:ext cx="1588" cy="552450"/>
            </a:xfrm>
            <a:custGeom>
              <a:avLst/>
              <a:gdLst/>
              <a:ahLst/>
              <a:cxnLst>
                <a:cxn ang="0">
                  <a:pos x="0" y="0"/>
                </a:cxn>
                <a:cxn ang="0">
                  <a:pos x="0" y="347"/>
                </a:cxn>
                <a:cxn ang="0">
                  <a:pos x="0" y="0"/>
                </a:cxn>
              </a:cxnLst>
              <a:rect l="0" t="0" r="r" b="b"/>
              <a:pathLst>
                <a:path w="1" h="348">
                  <a:moveTo>
                    <a:pt x="0" y="0"/>
                  </a:moveTo>
                  <a:lnTo>
                    <a:pt x="0" y="347"/>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13" name="Freeform 19"/>
            <p:cNvSpPr>
              <a:spLocks/>
            </p:cNvSpPr>
            <p:nvPr/>
          </p:nvSpPr>
          <p:spPr bwMode="auto">
            <a:xfrm>
              <a:off x="4214813" y="6450013"/>
              <a:ext cx="77787" cy="103187"/>
            </a:xfrm>
            <a:custGeom>
              <a:avLst/>
              <a:gdLst/>
              <a:ahLst/>
              <a:cxnLst>
                <a:cxn ang="0">
                  <a:pos x="48" y="0"/>
                </a:cxn>
                <a:cxn ang="0">
                  <a:pos x="25" y="64"/>
                </a:cxn>
                <a:cxn ang="0">
                  <a:pos x="0" y="0"/>
                </a:cxn>
                <a:cxn ang="0">
                  <a:pos x="48" y="0"/>
                </a:cxn>
              </a:cxnLst>
              <a:rect l="0" t="0" r="r" b="b"/>
              <a:pathLst>
                <a:path w="49" h="65">
                  <a:moveTo>
                    <a:pt x="48" y="0"/>
                  </a:moveTo>
                  <a:lnTo>
                    <a:pt x="25" y="64"/>
                  </a:lnTo>
                  <a:lnTo>
                    <a:pt x="0" y="0"/>
                  </a:lnTo>
                  <a:lnTo>
                    <a:pt x="48"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14" name="Freeform 20"/>
            <p:cNvSpPr>
              <a:spLocks/>
            </p:cNvSpPr>
            <p:nvPr/>
          </p:nvSpPr>
          <p:spPr bwMode="auto">
            <a:xfrm>
              <a:off x="7797800" y="6000750"/>
              <a:ext cx="1588" cy="552450"/>
            </a:xfrm>
            <a:custGeom>
              <a:avLst/>
              <a:gdLst/>
              <a:ahLst/>
              <a:cxnLst>
                <a:cxn ang="0">
                  <a:pos x="0" y="0"/>
                </a:cxn>
                <a:cxn ang="0">
                  <a:pos x="0" y="347"/>
                </a:cxn>
                <a:cxn ang="0">
                  <a:pos x="0" y="0"/>
                </a:cxn>
              </a:cxnLst>
              <a:rect l="0" t="0" r="r" b="b"/>
              <a:pathLst>
                <a:path w="1" h="348">
                  <a:moveTo>
                    <a:pt x="0" y="0"/>
                  </a:moveTo>
                  <a:lnTo>
                    <a:pt x="0" y="347"/>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15" name="Freeform 21"/>
            <p:cNvSpPr>
              <a:spLocks/>
            </p:cNvSpPr>
            <p:nvPr/>
          </p:nvSpPr>
          <p:spPr bwMode="auto">
            <a:xfrm>
              <a:off x="7759700" y="6450013"/>
              <a:ext cx="74613" cy="103187"/>
            </a:xfrm>
            <a:custGeom>
              <a:avLst/>
              <a:gdLst/>
              <a:ahLst/>
              <a:cxnLst>
                <a:cxn ang="0">
                  <a:pos x="46" y="0"/>
                </a:cxn>
                <a:cxn ang="0">
                  <a:pos x="23" y="64"/>
                </a:cxn>
                <a:cxn ang="0">
                  <a:pos x="0" y="0"/>
                </a:cxn>
                <a:cxn ang="0">
                  <a:pos x="46" y="0"/>
                </a:cxn>
              </a:cxnLst>
              <a:rect l="0" t="0" r="r" b="b"/>
              <a:pathLst>
                <a:path w="47" h="65">
                  <a:moveTo>
                    <a:pt x="46" y="0"/>
                  </a:moveTo>
                  <a:lnTo>
                    <a:pt x="23" y="64"/>
                  </a:lnTo>
                  <a:lnTo>
                    <a:pt x="0" y="0"/>
                  </a:lnTo>
                  <a:lnTo>
                    <a:pt x="46"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16" name="Freeform 22"/>
            <p:cNvSpPr>
              <a:spLocks/>
            </p:cNvSpPr>
            <p:nvPr/>
          </p:nvSpPr>
          <p:spPr bwMode="auto">
            <a:xfrm>
              <a:off x="2332038" y="5334000"/>
              <a:ext cx="1122362" cy="1588"/>
            </a:xfrm>
            <a:custGeom>
              <a:avLst/>
              <a:gdLst/>
              <a:ahLst/>
              <a:cxnLst>
                <a:cxn ang="0">
                  <a:pos x="0" y="0"/>
                </a:cxn>
                <a:cxn ang="0">
                  <a:pos x="706" y="0"/>
                </a:cxn>
                <a:cxn ang="0">
                  <a:pos x="0" y="0"/>
                </a:cxn>
              </a:cxnLst>
              <a:rect l="0" t="0" r="r" b="b"/>
              <a:pathLst>
                <a:path w="707" h="1">
                  <a:moveTo>
                    <a:pt x="0" y="0"/>
                  </a:moveTo>
                  <a:lnTo>
                    <a:pt x="706" y="0"/>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17" name="Freeform 23"/>
            <p:cNvSpPr>
              <a:spLocks/>
            </p:cNvSpPr>
            <p:nvPr/>
          </p:nvSpPr>
          <p:spPr bwMode="auto">
            <a:xfrm>
              <a:off x="3468688" y="5334000"/>
              <a:ext cx="1587" cy="79375"/>
            </a:xfrm>
            <a:custGeom>
              <a:avLst/>
              <a:gdLst/>
              <a:ahLst/>
              <a:cxnLst>
                <a:cxn ang="0">
                  <a:pos x="0" y="0"/>
                </a:cxn>
                <a:cxn ang="0">
                  <a:pos x="0" y="49"/>
                </a:cxn>
                <a:cxn ang="0">
                  <a:pos x="0" y="0"/>
                </a:cxn>
              </a:cxnLst>
              <a:rect l="0" t="0" r="r" b="b"/>
              <a:pathLst>
                <a:path w="1" h="50">
                  <a:moveTo>
                    <a:pt x="0" y="0"/>
                  </a:moveTo>
                  <a:lnTo>
                    <a:pt x="0" y="49"/>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18" name="Freeform 24"/>
            <p:cNvSpPr>
              <a:spLocks/>
            </p:cNvSpPr>
            <p:nvPr/>
          </p:nvSpPr>
          <p:spPr bwMode="auto">
            <a:xfrm>
              <a:off x="2332038" y="5334000"/>
              <a:ext cx="1587" cy="106363"/>
            </a:xfrm>
            <a:custGeom>
              <a:avLst/>
              <a:gdLst/>
              <a:ahLst/>
              <a:cxnLst>
                <a:cxn ang="0">
                  <a:pos x="0" y="66"/>
                </a:cxn>
                <a:cxn ang="0">
                  <a:pos x="0" y="0"/>
                </a:cxn>
                <a:cxn ang="0">
                  <a:pos x="0" y="66"/>
                </a:cxn>
              </a:cxnLst>
              <a:rect l="0" t="0" r="r" b="b"/>
              <a:pathLst>
                <a:path w="1" h="67">
                  <a:moveTo>
                    <a:pt x="0" y="66"/>
                  </a:moveTo>
                  <a:lnTo>
                    <a:pt x="0" y="0"/>
                  </a:lnTo>
                  <a:lnTo>
                    <a:pt x="0" y="66"/>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19" name="Rectangle 25"/>
            <p:cNvSpPr>
              <a:spLocks noChangeArrowheads="1"/>
            </p:cNvSpPr>
            <p:nvPr/>
          </p:nvSpPr>
          <p:spPr bwMode="auto">
            <a:xfrm>
              <a:off x="1870075" y="5648325"/>
              <a:ext cx="300038" cy="301625"/>
            </a:xfrm>
            <a:prstGeom prst="rect">
              <a:avLst/>
            </a:prstGeom>
            <a:noFill/>
            <a:ln w="9525">
              <a:noFill/>
              <a:miter lim="800000"/>
              <a:headEnd/>
              <a:tailEnd/>
            </a:ln>
            <a:effectLst/>
          </p:spPr>
          <p:txBody>
            <a:bodyPr wrap="none" lIns="90488" tIns="44450" rIns="90488" bIns="44450">
              <a:spAutoFit/>
            </a:bodyPr>
            <a:lstStyle/>
            <a:p>
              <a:r>
                <a:rPr lang="en-US" sz="1400" b="1">
                  <a:solidFill>
                    <a:srgbClr val="000000"/>
                  </a:solidFill>
                  <a:latin typeface="Arial" pitchFamily="34" charset="0"/>
                </a:rPr>
                <a:t>P</a:t>
              </a:r>
            </a:p>
          </p:txBody>
        </p:sp>
        <p:sp>
          <p:nvSpPr>
            <p:cNvPr id="120" name="Rectangle 26"/>
            <p:cNvSpPr>
              <a:spLocks noChangeArrowheads="1"/>
            </p:cNvSpPr>
            <p:nvPr/>
          </p:nvSpPr>
          <p:spPr bwMode="auto">
            <a:xfrm>
              <a:off x="1979613" y="5724525"/>
              <a:ext cx="279400" cy="301625"/>
            </a:xfrm>
            <a:prstGeom prst="rect">
              <a:avLst/>
            </a:prstGeom>
            <a:noFill/>
            <a:ln w="9525">
              <a:noFill/>
              <a:miter lim="800000"/>
              <a:headEnd/>
              <a:tailEnd/>
            </a:ln>
            <a:effectLst/>
          </p:spPr>
          <p:txBody>
            <a:bodyPr wrap="none" lIns="90488" tIns="44450" rIns="90488" bIns="44450">
              <a:spAutoFit/>
            </a:bodyPr>
            <a:lstStyle/>
            <a:p>
              <a:r>
                <a:rPr lang="en-US" sz="1400" b="1">
                  <a:solidFill>
                    <a:srgbClr val="000000"/>
                  </a:solidFill>
                  <a:latin typeface="Arial" pitchFamily="34" charset="0"/>
                </a:rPr>
                <a:t>0</a:t>
              </a:r>
            </a:p>
          </p:txBody>
        </p:sp>
        <p:sp>
          <p:nvSpPr>
            <p:cNvPr id="121" name="Rectangle 27"/>
            <p:cNvSpPr>
              <a:spLocks noChangeArrowheads="1"/>
            </p:cNvSpPr>
            <p:nvPr/>
          </p:nvSpPr>
          <p:spPr bwMode="auto">
            <a:xfrm>
              <a:off x="2428875" y="5648325"/>
              <a:ext cx="309563" cy="301625"/>
            </a:xfrm>
            <a:prstGeom prst="rect">
              <a:avLst/>
            </a:prstGeom>
            <a:noFill/>
            <a:ln w="9525">
              <a:noFill/>
              <a:miter lim="800000"/>
              <a:headEnd/>
              <a:tailEnd/>
            </a:ln>
            <a:effectLst/>
          </p:spPr>
          <p:txBody>
            <a:bodyPr wrap="none" lIns="90488" tIns="44450" rIns="90488" bIns="44450">
              <a:spAutoFit/>
            </a:bodyPr>
            <a:lstStyle/>
            <a:p>
              <a:r>
                <a:rPr lang="en-US" sz="1400" b="1">
                  <a:solidFill>
                    <a:srgbClr val="000000"/>
                  </a:solidFill>
                  <a:latin typeface="Arial" pitchFamily="34" charset="0"/>
                </a:rPr>
                <a:t>K</a:t>
              </a:r>
            </a:p>
          </p:txBody>
        </p:sp>
        <p:sp>
          <p:nvSpPr>
            <p:cNvPr id="122" name="Rectangle 28"/>
            <p:cNvSpPr>
              <a:spLocks noChangeArrowheads="1"/>
            </p:cNvSpPr>
            <p:nvPr/>
          </p:nvSpPr>
          <p:spPr bwMode="auto">
            <a:xfrm>
              <a:off x="2654300" y="5724525"/>
              <a:ext cx="279400" cy="301625"/>
            </a:xfrm>
            <a:prstGeom prst="rect">
              <a:avLst/>
            </a:prstGeom>
            <a:noFill/>
            <a:ln w="9525">
              <a:noFill/>
              <a:miter lim="800000"/>
              <a:headEnd/>
              <a:tailEnd/>
            </a:ln>
            <a:effectLst/>
          </p:spPr>
          <p:txBody>
            <a:bodyPr wrap="none" lIns="90488" tIns="44450" rIns="90488" bIns="44450">
              <a:spAutoFit/>
            </a:bodyPr>
            <a:lstStyle/>
            <a:p>
              <a:r>
                <a:rPr lang="en-US" sz="1400" b="1">
                  <a:solidFill>
                    <a:srgbClr val="000000"/>
                  </a:solidFill>
                  <a:latin typeface="Arial" pitchFamily="34" charset="0"/>
                </a:rPr>
                <a:t>1</a:t>
              </a:r>
            </a:p>
          </p:txBody>
        </p:sp>
        <p:sp>
          <p:nvSpPr>
            <p:cNvPr id="123" name="Rectangle 29"/>
            <p:cNvSpPr>
              <a:spLocks noChangeArrowheads="1"/>
            </p:cNvSpPr>
            <p:nvPr/>
          </p:nvSpPr>
          <p:spPr bwMode="auto">
            <a:xfrm>
              <a:off x="3006725" y="5661025"/>
              <a:ext cx="300038" cy="301625"/>
            </a:xfrm>
            <a:prstGeom prst="rect">
              <a:avLst/>
            </a:prstGeom>
            <a:noFill/>
            <a:ln w="9525">
              <a:noFill/>
              <a:miter lim="800000"/>
              <a:headEnd/>
              <a:tailEnd/>
            </a:ln>
            <a:effectLst/>
          </p:spPr>
          <p:txBody>
            <a:bodyPr wrap="none" lIns="90488" tIns="44450" rIns="90488" bIns="44450">
              <a:spAutoFit/>
            </a:bodyPr>
            <a:lstStyle/>
            <a:p>
              <a:r>
                <a:rPr lang="en-US" sz="1400" b="1">
                  <a:solidFill>
                    <a:srgbClr val="000000"/>
                  </a:solidFill>
                  <a:latin typeface="Arial" pitchFamily="34" charset="0"/>
                </a:rPr>
                <a:t>P</a:t>
              </a:r>
            </a:p>
          </p:txBody>
        </p:sp>
        <p:sp>
          <p:nvSpPr>
            <p:cNvPr id="124" name="Rectangle 30"/>
            <p:cNvSpPr>
              <a:spLocks noChangeArrowheads="1"/>
            </p:cNvSpPr>
            <p:nvPr/>
          </p:nvSpPr>
          <p:spPr bwMode="auto">
            <a:xfrm>
              <a:off x="3194050" y="5738813"/>
              <a:ext cx="279400" cy="301625"/>
            </a:xfrm>
            <a:prstGeom prst="rect">
              <a:avLst/>
            </a:prstGeom>
            <a:noFill/>
            <a:ln w="9525">
              <a:noFill/>
              <a:miter lim="800000"/>
              <a:headEnd/>
              <a:tailEnd/>
            </a:ln>
            <a:effectLst/>
          </p:spPr>
          <p:txBody>
            <a:bodyPr wrap="none" lIns="90488" tIns="44450" rIns="90488" bIns="44450">
              <a:spAutoFit/>
            </a:bodyPr>
            <a:lstStyle/>
            <a:p>
              <a:r>
                <a:rPr lang="en-US" sz="1400" b="1">
                  <a:solidFill>
                    <a:srgbClr val="000000"/>
                  </a:solidFill>
                  <a:latin typeface="Arial" pitchFamily="34" charset="0"/>
                </a:rPr>
                <a:t>1</a:t>
              </a:r>
            </a:p>
          </p:txBody>
        </p:sp>
        <p:sp>
          <p:nvSpPr>
            <p:cNvPr id="125" name="Rectangle 31"/>
            <p:cNvSpPr>
              <a:spLocks noChangeArrowheads="1"/>
            </p:cNvSpPr>
            <p:nvPr/>
          </p:nvSpPr>
          <p:spPr bwMode="auto">
            <a:xfrm>
              <a:off x="3586163" y="5661025"/>
              <a:ext cx="309562" cy="301625"/>
            </a:xfrm>
            <a:prstGeom prst="rect">
              <a:avLst/>
            </a:prstGeom>
            <a:noFill/>
            <a:ln w="9525">
              <a:noFill/>
              <a:miter lim="800000"/>
              <a:headEnd/>
              <a:tailEnd/>
            </a:ln>
            <a:effectLst/>
          </p:spPr>
          <p:txBody>
            <a:bodyPr wrap="none" lIns="90488" tIns="44450" rIns="90488" bIns="44450">
              <a:spAutoFit/>
            </a:bodyPr>
            <a:lstStyle/>
            <a:p>
              <a:r>
                <a:rPr lang="en-US" sz="1400" b="1">
                  <a:solidFill>
                    <a:srgbClr val="000000"/>
                  </a:solidFill>
                  <a:latin typeface="Arial" pitchFamily="34" charset="0"/>
                </a:rPr>
                <a:t>K</a:t>
              </a:r>
            </a:p>
          </p:txBody>
        </p:sp>
        <p:sp>
          <p:nvSpPr>
            <p:cNvPr id="126" name="Rectangle 32"/>
            <p:cNvSpPr>
              <a:spLocks noChangeArrowheads="1"/>
            </p:cNvSpPr>
            <p:nvPr/>
          </p:nvSpPr>
          <p:spPr bwMode="auto">
            <a:xfrm>
              <a:off x="3827463" y="5724525"/>
              <a:ext cx="279400" cy="301625"/>
            </a:xfrm>
            <a:prstGeom prst="rect">
              <a:avLst/>
            </a:prstGeom>
            <a:noFill/>
            <a:ln w="9525">
              <a:noFill/>
              <a:miter lim="800000"/>
              <a:headEnd/>
              <a:tailEnd/>
            </a:ln>
            <a:effectLst/>
          </p:spPr>
          <p:txBody>
            <a:bodyPr wrap="none" lIns="90488" tIns="44450" rIns="90488" bIns="44450">
              <a:spAutoFit/>
            </a:bodyPr>
            <a:lstStyle/>
            <a:p>
              <a:r>
                <a:rPr lang="en-US" sz="1400" b="1">
                  <a:solidFill>
                    <a:srgbClr val="000000"/>
                  </a:solidFill>
                  <a:latin typeface="Arial" pitchFamily="34" charset="0"/>
                </a:rPr>
                <a:t>2</a:t>
              </a:r>
            </a:p>
          </p:txBody>
        </p:sp>
        <p:sp>
          <p:nvSpPr>
            <p:cNvPr id="127" name="Rectangle 33"/>
            <p:cNvSpPr>
              <a:spLocks noChangeArrowheads="1"/>
            </p:cNvSpPr>
            <p:nvPr/>
          </p:nvSpPr>
          <p:spPr bwMode="auto">
            <a:xfrm>
              <a:off x="4146550" y="5672138"/>
              <a:ext cx="300038" cy="301625"/>
            </a:xfrm>
            <a:prstGeom prst="rect">
              <a:avLst/>
            </a:prstGeom>
            <a:noFill/>
            <a:ln w="9525">
              <a:noFill/>
              <a:miter lim="800000"/>
              <a:headEnd/>
              <a:tailEnd/>
            </a:ln>
            <a:effectLst/>
          </p:spPr>
          <p:txBody>
            <a:bodyPr wrap="none" lIns="90488" tIns="44450" rIns="90488" bIns="44450">
              <a:spAutoFit/>
            </a:bodyPr>
            <a:lstStyle/>
            <a:p>
              <a:r>
                <a:rPr lang="en-US" sz="1400" b="1">
                  <a:solidFill>
                    <a:srgbClr val="000000"/>
                  </a:solidFill>
                  <a:latin typeface="Arial" pitchFamily="34" charset="0"/>
                </a:rPr>
                <a:t>P</a:t>
              </a:r>
            </a:p>
          </p:txBody>
        </p:sp>
        <p:sp>
          <p:nvSpPr>
            <p:cNvPr id="128" name="Rectangle 34"/>
            <p:cNvSpPr>
              <a:spLocks noChangeArrowheads="1"/>
            </p:cNvSpPr>
            <p:nvPr/>
          </p:nvSpPr>
          <p:spPr bwMode="auto">
            <a:xfrm>
              <a:off x="4351338" y="5751513"/>
              <a:ext cx="279400" cy="301625"/>
            </a:xfrm>
            <a:prstGeom prst="rect">
              <a:avLst/>
            </a:prstGeom>
            <a:noFill/>
            <a:ln w="9525">
              <a:noFill/>
              <a:miter lim="800000"/>
              <a:headEnd/>
              <a:tailEnd/>
            </a:ln>
            <a:effectLst/>
          </p:spPr>
          <p:txBody>
            <a:bodyPr wrap="none" lIns="90488" tIns="44450" rIns="90488" bIns="44450">
              <a:spAutoFit/>
            </a:bodyPr>
            <a:lstStyle/>
            <a:p>
              <a:r>
                <a:rPr lang="en-US" sz="1400" b="1">
                  <a:solidFill>
                    <a:srgbClr val="000000"/>
                  </a:solidFill>
                  <a:latin typeface="Arial" pitchFamily="34" charset="0"/>
                </a:rPr>
                <a:t>2</a:t>
              </a:r>
            </a:p>
          </p:txBody>
        </p:sp>
        <p:sp>
          <p:nvSpPr>
            <p:cNvPr id="129" name="Rectangle 35"/>
            <p:cNvSpPr>
              <a:spLocks noChangeArrowheads="1"/>
            </p:cNvSpPr>
            <p:nvPr/>
          </p:nvSpPr>
          <p:spPr bwMode="auto">
            <a:xfrm>
              <a:off x="7073900" y="5672138"/>
              <a:ext cx="309563" cy="301625"/>
            </a:xfrm>
            <a:prstGeom prst="rect">
              <a:avLst/>
            </a:prstGeom>
            <a:noFill/>
            <a:ln w="9525">
              <a:noFill/>
              <a:miter lim="800000"/>
              <a:headEnd/>
              <a:tailEnd/>
            </a:ln>
            <a:effectLst/>
          </p:spPr>
          <p:txBody>
            <a:bodyPr wrap="none" lIns="90488" tIns="44450" rIns="90488" bIns="44450">
              <a:spAutoFit/>
            </a:bodyPr>
            <a:lstStyle/>
            <a:p>
              <a:r>
                <a:rPr lang="en-US" sz="1400" b="1">
                  <a:solidFill>
                    <a:srgbClr val="000000"/>
                  </a:solidFill>
                  <a:latin typeface="Arial" pitchFamily="34" charset="0"/>
                </a:rPr>
                <a:t>K</a:t>
              </a:r>
            </a:p>
          </p:txBody>
        </p:sp>
        <p:sp>
          <p:nvSpPr>
            <p:cNvPr id="130" name="Rectangle 36"/>
            <p:cNvSpPr>
              <a:spLocks noChangeArrowheads="1"/>
            </p:cNvSpPr>
            <p:nvPr/>
          </p:nvSpPr>
          <p:spPr bwMode="auto">
            <a:xfrm>
              <a:off x="7299325" y="5738813"/>
              <a:ext cx="339725" cy="301625"/>
            </a:xfrm>
            <a:prstGeom prst="rect">
              <a:avLst/>
            </a:prstGeom>
            <a:noFill/>
            <a:ln w="9525">
              <a:noFill/>
              <a:miter lim="800000"/>
              <a:headEnd/>
              <a:tailEnd/>
            </a:ln>
            <a:effectLst/>
          </p:spPr>
          <p:txBody>
            <a:bodyPr wrap="none" lIns="90488" tIns="44450" rIns="90488" bIns="44450">
              <a:spAutoFit/>
            </a:bodyPr>
            <a:lstStyle/>
            <a:p>
              <a:r>
                <a:rPr lang="en-US" sz="1400" b="1">
                  <a:solidFill>
                    <a:srgbClr val="000000"/>
                  </a:solidFill>
                  <a:latin typeface="Arial" pitchFamily="34" charset="0"/>
                </a:rPr>
                <a:t>m</a:t>
              </a:r>
            </a:p>
          </p:txBody>
        </p:sp>
        <p:sp>
          <p:nvSpPr>
            <p:cNvPr id="131" name="Rectangle 37"/>
            <p:cNvSpPr>
              <a:spLocks noChangeArrowheads="1"/>
            </p:cNvSpPr>
            <p:nvPr/>
          </p:nvSpPr>
          <p:spPr bwMode="auto">
            <a:xfrm>
              <a:off x="7632700" y="5661025"/>
              <a:ext cx="300038" cy="301625"/>
            </a:xfrm>
            <a:prstGeom prst="rect">
              <a:avLst/>
            </a:prstGeom>
            <a:noFill/>
            <a:ln w="9525">
              <a:noFill/>
              <a:miter lim="800000"/>
              <a:headEnd/>
              <a:tailEnd/>
            </a:ln>
            <a:effectLst/>
          </p:spPr>
          <p:txBody>
            <a:bodyPr wrap="none" lIns="90488" tIns="44450" rIns="90488" bIns="44450">
              <a:spAutoFit/>
            </a:bodyPr>
            <a:lstStyle/>
            <a:p>
              <a:r>
                <a:rPr lang="en-US" sz="1400" b="1">
                  <a:solidFill>
                    <a:srgbClr val="000000"/>
                  </a:solidFill>
                  <a:latin typeface="Arial" pitchFamily="34" charset="0"/>
                </a:rPr>
                <a:t>P</a:t>
              </a:r>
            </a:p>
          </p:txBody>
        </p:sp>
        <p:sp>
          <p:nvSpPr>
            <p:cNvPr id="132" name="Rectangle 38"/>
            <p:cNvSpPr>
              <a:spLocks noChangeArrowheads="1"/>
            </p:cNvSpPr>
            <p:nvPr/>
          </p:nvSpPr>
          <p:spPr bwMode="auto">
            <a:xfrm>
              <a:off x="7818438" y="5700713"/>
              <a:ext cx="339725" cy="301625"/>
            </a:xfrm>
            <a:prstGeom prst="rect">
              <a:avLst/>
            </a:prstGeom>
            <a:noFill/>
            <a:ln w="9525">
              <a:noFill/>
              <a:miter lim="800000"/>
              <a:headEnd/>
              <a:tailEnd/>
            </a:ln>
            <a:effectLst/>
          </p:spPr>
          <p:txBody>
            <a:bodyPr wrap="none" lIns="90488" tIns="44450" rIns="90488" bIns="44450">
              <a:spAutoFit/>
            </a:bodyPr>
            <a:lstStyle/>
            <a:p>
              <a:r>
                <a:rPr lang="en-US" sz="1400" b="1">
                  <a:solidFill>
                    <a:srgbClr val="000000"/>
                  </a:solidFill>
                  <a:latin typeface="Arial" pitchFamily="34" charset="0"/>
                </a:rPr>
                <a:t>m</a:t>
              </a:r>
            </a:p>
          </p:txBody>
        </p:sp>
        <p:sp>
          <p:nvSpPr>
            <p:cNvPr id="133" name="Rectangle 39"/>
            <p:cNvSpPr>
              <a:spLocks noChangeArrowheads="1"/>
            </p:cNvSpPr>
            <p:nvPr/>
          </p:nvSpPr>
          <p:spPr bwMode="auto">
            <a:xfrm>
              <a:off x="2286000" y="4953000"/>
              <a:ext cx="1335088" cy="347663"/>
            </a:xfrm>
            <a:prstGeom prst="rect">
              <a:avLst/>
            </a:prstGeom>
            <a:noFill/>
            <a:ln w="9525">
              <a:noFill/>
              <a:miter lim="800000"/>
              <a:headEnd/>
              <a:tailEnd/>
            </a:ln>
            <a:effectLst/>
          </p:spPr>
          <p:txBody>
            <a:bodyPr wrap="none" lIns="90488" tIns="44450" rIns="90488" bIns="44450">
              <a:spAutoFit/>
            </a:bodyPr>
            <a:lstStyle/>
            <a:p>
              <a:r>
                <a:rPr lang="en-US" sz="1700" b="1">
                  <a:solidFill>
                    <a:srgbClr val="000000"/>
                  </a:solidFill>
                  <a:latin typeface="Arial" pitchFamily="34" charset="0"/>
                </a:rPr>
                <a:t>index entry</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87362"/>
          </a:xfrm>
        </p:spPr>
        <p:txBody>
          <a:bodyPr/>
          <a:lstStyle/>
          <a:p>
            <a:r>
              <a:rPr lang="en-US" dirty="0" smtClean="0"/>
              <a:t>Example B+ Tree</a:t>
            </a:r>
            <a:endParaRPr lang="en-US" dirty="0"/>
          </a:p>
        </p:txBody>
      </p:sp>
      <p:sp>
        <p:nvSpPr>
          <p:cNvPr id="3" name="Content Placeholder 2"/>
          <p:cNvSpPr>
            <a:spLocks noGrp="1"/>
          </p:cNvSpPr>
          <p:nvPr>
            <p:ph idx="1"/>
          </p:nvPr>
        </p:nvSpPr>
        <p:spPr>
          <a:xfrm>
            <a:off x="457200" y="4572000"/>
            <a:ext cx="8229600" cy="1554163"/>
          </a:xfrm>
        </p:spPr>
        <p:txBody>
          <a:bodyPr>
            <a:normAutofit fontScale="92500" lnSpcReduction="20000"/>
          </a:bodyPr>
          <a:lstStyle/>
          <a:p>
            <a:pPr>
              <a:lnSpc>
                <a:spcPct val="90000"/>
              </a:lnSpc>
            </a:pPr>
            <a:r>
              <a:rPr lang="en-US" dirty="0" smtClean="0"/>
              <a:t>Find 28*? 29*? All &gt; 15* and &lt; 30*</a:t>
            </a:r>
          </a:p>
          <a:p>
            <a:pPr>
              <a:lnSpc>
                <a:spcPct val="90000"/>
              </a:lnSpc>
            </a:pPr>
            <a:r>
              <a:rPr lang="en-US" dirty="0" smtClean="0"/>
              <a:t>Insert/delete:  Find data entry in leaf, then change it. Need to adjust parent sometimes.</a:t>
            </a:r>
          </a:p>
          <a:p>
            <a:pPr lvl="1">
              <a:lnSpc>
                <a:spcPct val="90000"/>
              </a:lnSpc>
            </a:pPr>
            <a:r>
              <a:rPr lang="en-US" dirty="0" smtClean="0"/>
              <a:t>And change sometimes bubbles up the tree</a:t>
            </a:r>
          </a:p>
          <a:p>
            <a:endParaRPr lang="en-US" dirty="0"/>
          </a:p>
        </p:txBody>
      </p:sp>
      <p:sp>
        <p:nvSpPr>
          <p:cNvPr id="4" name="Date Placeholder 3"/>
          <p:cNvSpPr>
            <a:spLocks noGrp="1"/>
          </p:cNvSpPr>
          <p:nvPr>
            <p:ph type="dt" sz="half" idx="10"/>
          </p:nvPr>
        </p:nvSpPr>
        <p:spPr/>
        <p:txBody>
          <a:bodyPr/>
          <a:lstStyle/>
          <a:p>
            <a:pPr>
              <a:defRPr/>
            </a:pPr>
            <a:r>
              <a:rPr lang="en-US" smtClean="0"/>
              <a:t>11/7/2012</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25FF8921-895E-45E0-9340-BEA72188B09F}" type="slidenum">
              <a:rPr lang="en-US" smtClean="0"/>
              <a:pPr/>
              <a:t>15</a:t>
            </a:fld>
            <a:endParaRPr lang="en-US"/>
          </a:p>
        </p:txBody>
      </p:sp>
      <p:grpSp>
        <p:nvGrpSpPr>
          <p:cNvPr id="107" name="Group 106"/>
          <p:cNvGrpSpPr/>
          <p:nvPr/>
        </p:nvGrpSpPr>
        <p:grpSpPr>
          <a:xfrm>
            <a:off x="304800" y="838200"/>
            <a:ext cx="8550275" cy="3282950"/>
            <a:chOff x="293688" y="1066800"/>
            <a:chExt cx="8550275" cy="3282950"/>
          </a:xfrm>
        </p:grpSpPr>
        <p:sp>
          <p:nvSpPr>
            <p:cNvPr id="7" name="Oval 2"/>
            <p:cNvSpPr>
              <a:spLocks noChangeArrowheads="1"/>
            </p:cNvSpPr>
            <p:nvPr/>
          </p:nvSpPr>
          <p:spPr bwMode="auto">
            <a:xfrm>
              <a:off x="6313488" y="2209800"/>
              <a:ext cx="457200" cy="457200"/>
            </a:xfrm>
            <a:prstGeom prst="ellipse">
              <a:avLst/>
            </a:prstGeom>
            <a:solidFill>
              <a:schemeClr val="bg1"/>
            </a:solidFill>
            <a:ln w="12700">
              <a:solidFill>
                <a:schemeClr val="accent2"/>
              </a:solidFill>
              <a:round/>
              <a:headEnd/>
              <a:tailEnd/>
            </a:ln>
            <a:effectLst/>
          </p:spPr>
          <p:txBody>
            <a:bodyPr wrap="none" anchor="ctr"/>
            <a:lstStyle/>
            <a:p>
              <a:endParaRPr lang="en-US"/>
            </a:p>
          </p:txBody>
        </p:sp>
        <p:sp>
          <p:nvSpPr>
            <p:cNvPr id="8" name="Oval 3"/>
            <p:cNvSpPr>
              <a:spLocks noChangeArrowheads="1"/>
            </p:cNvSpPr>
            <p:nvPr/>
          </p:nvSpPr>
          <p:spPr bwMode="auto">
            <a:xfrm>
              <a:off x="3505200" y="1676400"/>
              <a:ext cx="457200" cy="457200"/>
            </a:xfrm>
            <a:prstGeom prst="ellipse">
              <a:avLst/>
            </a:prstGeom>
            <a:solidFill>
              <a:schemeClr val="bg1"/>
            </a:solidFill>
            <a:ln w="12700">
              <a:solidFill>
                <a:schemeClr val="accent2"/>
              </a:solidFill>
              <a:round/>
              <a:headEnd/>
              <a:tailEnd/>
            </a:ln>
            <a:effectLst/>
          </p:spPr>
          <p:txBody>
            <a:bodyPr wrap="none" anchor="ctr"/>
            <a:lstStyle/>
            <a:p>
              <a:endParaRPr lang="en-US"/>
            </a:p>
          </p:txBody>
        </p:sp>
        <p:sp>
          <p:nvSpPr>
            <p:cNvPr id="9" name="Oval 4"/>
            <p:cNvSpPr>
              <a:spLocks noChangeArrowheads="1"/>
            </p:cNvSpPr>
            <p:nvPr/>
          </p:nvSpPr>
          <p:spPr bwMode="auto">
            <a:xfrm>
              <a:off x="2046288" y="2209800"/>
              <a:ext cx="457200" cy="457200"/>
            </a:xfrm>
            <a:prstGeom prst="ellipse">
              <a:avLst/>
            </a:prstGeom>
            <a:solidFill>
              <a:schemeClr val="bg1"/>
            </a:solidFill>
            <a:ln w="12700">
              <a:solidFill>
                <a:schemeClr val="accent2"/>
              </a:solidFill>
              <a:round/>
              <a:headEnd/>
              <a:tailEnd/>
            </a:ln>
            <a:effectLst/>
          </p:spPr>
          <p:txBody>
            <a:bodyPr wrap="none" anchor="ctr"/>
            <a:lstStyle/>
            <a:p>
              <a:endParaRPr lang="en-US"/>
            </a:p>
          </p:txBody>
        </p:sp>
        <p:sp>
          <p:nvSpPr>
            <p:cNvPr id="10" name="Freeform 9"/>
            <p:cNvSpPr>
              <a:spLocks/>
            </p:cNvSpPr>
            <p:nvPr/>
          </p:nvSpPr>
          <p:spPr bwMode="auto">
            <a:xfrm>
              <a:off x="293688" y="4016375"/>
              <a:ext cx="327025" cy="325438"/>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1" name="Freeform 10"/>
            <p:cNvSpPr>
              <a:spLocks/>
            </p:cNvSpPr>
            <p:nvPr/>
          </p:nvSpPr>
          <p:spPr bwMode="auto">
            <a:xfrm>
              <a:off x="619125" y="4016375"/>
              <a:ext cx="325438" cy="325438"/>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2" name="Freeform 11"/>
            <p:cNvSpPr>
              <a:spLocks/>
            </p:cNvSpPr>
            <p:nvPr/>
          </p:nvSpPr>
          <p:spPr bwMode="auto">
            <a:xfrm>
              <a:off x="942975" y="4016375"/>
              <a:ext cx="327025" cy="325438"/>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3" name="Freeform 12"/>
            <p:cNvSpPr>
              <a:spLocks/>
            </p:cNvSpPr>
            <p:nvPr/>
          </p:nvSpPr>
          <p:spPr bwMode="auto">
            <a:xfrm>
              <a:off x="1268413" y="4016375"/>
              <a:ext cx="325437" cy="325438"/>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4" name="Rectangle 13"/>
            <p:cNvSpPr>
              <a:spLocks noChangeArrowheads="1"/>
            </p:cNvSpPr>
            <p:nvPr/>
          </p:nvSpPr>
          <p:spPr bwMode="auto">
            <a:xfrm>
              <a:off x="304800" y="3995738"/>
              <a:ext cx="3365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a:t>
              </a:r>
            </a:p>
          </p:txBody>
        </p:sp>
        <p:sp>
          <p:nvSpPr>
            <p:cNvPr id="15" name="Rectangle 14"/>
            <p:cNvSpPr>
              <a:spLocks noChangeArrowheads="1"/>
            </p:cNvSpPr>
            <p:nvPr/>
          </p:nvSpPr>
          <p:spPr bwMode="auto">
            <a:xfrm>
              <a:off x="630238" y="3995738"/>
              <a:ext cx="3365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a:t>
              </a:r>
            </a:p>
          </p:txBody>
        </p:sp>
        <p:sp>
          <p:nvSpPr>
            <p:cNvPr id="16" name="Freeform 15"/>
            <p:cNvSpPr>
              <a:spLocks/>
            </p:cNvSpPr>
            <p:nvPr/>
          </p:nvSpPr>
          <p:spPr bwMode="auto">
            <a:xfrm>
              <a:off x="3449638" y="1724025"/>
              <a:ext cx="487362" cy="404813"/>
            </a:xfrm>
            <a:custGeom>
              <a:avLst/>
              <a:gdLst/>
              <a:ahLst/>
              <a:cxnLst>
                <a:cxn ang="0">
                  <a:pos x="0" y="254"/>
                </a:cxn>
                <a:cxn ang="0">
                  <a:pos x="0" y="0"/>
                </a:cxn>
                <a:cxn ang="0">
                  <a:pos x="306" y="0"/>
                </a:cxn>
                <a:cxn ang="0">
                  <a:pos x="306" y="254"/>
                </a:cxn>
                <a:cxn ang="0">
                  <a:pos x="0" y="254"/>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7" name="Freeform 16"/>
            <p:cNvSpPr>
              <a:spLocks/>
            </p:cNvSpPr>
            <p:nvPr/>
          </p:nvSpPr>
          <p:spPr bwMode="auto">
            <a:xfrm>
              <a:off x="3529013" y="1724025"/>
              <a:ext cx="1587" cy="404813"/>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8" name="Freeform 17"/>
            <p:cNvSpPr>
              <a:spLocks/>
            </p:cNvSpPr>
            <p:nvPr/>
          </p:nvSpPr>
          <p:spPr bwMode="auto">
            <a:xfrm>
              <a:off x="3935413" y="1724025"/>
              <a:ext cx="488950" cy="404813"/>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9" name="Freeform 18"/>
            <p:cNvSpPr>
              <a:spLocks/>
            </p:cNvSpPr>
            <p:nvPr/>
          </p:nvSpPr>
          <p:spPr bwMode="auto">
            <a:xfrm>
              <a:off x="4016375" y="1724025"/>
              <a:ext cx="1588" cy="404813"/>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20" name="Freeform 19"/>
            <p:cNvSpPr>
              <a:spLocks/>
            </p:cNvSpPr>
            <p:nvPr/>
          </p:nvSpPr>
          <p:spPr bwMode="auto">
            <a:xfrm>
              <a:off x="4422775" y="1724025"/>
              <a:ext cx="488950" cy="404813"/>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21" name="Freeform 20"/>
            <p:cNvSpPr>
              <a:spLocks/>
            </p:cNvSpPr>
            <p:nvPr/>
          </p:nvSpPr>
          <p:spPr bwMode="auto">
            <a:xfrm>
              <a:off x="4503738" y="1724025"/>
              <a:ext cx="1587" cy="404813"/>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22" name="Freeform 21"/>
            <p:cNvSpPr>
              <a:spLocks/>
            </p:cNvSpPr>
            <p:nvPr/>
          </p:nvSpPr>
          <p:spPr bwMode="auto">
            <a:xfrm>
              <a:off x="4910138" y="1724025"/>
              <a:ext cx="488950" cy="404813"/>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23" name="Freeform 22"/>
            <p:cNvSpPr>
              <a:spLocks/>
            </p:cNvSpPr>
            <p:nvPr/>
          </p:nvSpPr>
          <p:spPr bwMode="auto">
            <a:xfrm>
              <a:off x="4991100" y="1724025"/>
              <a:ext cx="1588" cy="404813"/>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24" name="Freeform 23"/>
            <p:cNvSpPr>
              <a:spLocks/>
            </p:cNvSpPr>
            <p:nvPr/>
          </p:nvSpPr>
          <p:spPr bwMode="auto">
            <a:xfrm>
              <a:off x="5397500" y="1724025"/>
              <a:ext cx="82550" cy="404813"/>
            </a:xfrm>
            <a:custGeom>
              <a:avLst/>
              <a:gdLst/>
              <a:ahLst/>
              <a:cxnLst>
                <a:cxn ang="0">
                  <a:pos x="0" y="254"/>
                </a:cxn>
                <a:cxn ang="0">
                  <a:pos x="0" y="0"/>
                </a:cxn>
                <a:cxn ang="0">
                  <a:pos x="51" y="0"/>
                </a:cxn>
                <a:cxn ang="0">
                  <a:pos x="51" y="254"/>
                </a:cxn>
                <a:cxn ang="0">
                  <a:pos x="0" y="254"/>
                </a:cxn>
              </a:cxnLst>
              <a:rect l="0" t="0" r="r" b="b"/>
              <a:pathLst>
                <a:path w="52" h="255">
                  <a:moveTo>
                    <a:pt x="0" y="254"/>
                  </a:moveTo>
                  <a:lnTo>
                    <a:pt x="0" y="0"/>
                  </a:lnTo>
                  <a:lnTo>
                    <a:pt x="51" y="0"/>
                  </a:lnTo>
                  <a:lnTo>
                    <a:pt x="51"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25" name="Freeform 24"/>
            <p:cNvSpPr>
              <a:spLocks/>
            </p:cNvSpPr>
            <p:nvPr/>
          </p:nvSpPr>
          <p:spPr bwMode="auto">
            <a:xfrm>
              <a:off x="3074988" y="40243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26" name="Freeform 25"/>
            <p:cNvSpPr>
              <a:spLocks/>
            </p:cNvSpPr>
            <p:nvPr/>
          </p:nvSpPr>
          <p:spPr bwMode="auto">
            <a:xfrm>
              <a:off x="3400425" y="40243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27" name="Freeform 26"/>
            <p:cNvSpPr>
              <a:spLocks/>
            </p:cNvSpPr>
            <p:nvPr/>
          </p:nvSpPr>
          <p:spPr bwMode="auto">
            <a:xfrm>
              <a:off x="3725863" y="4024313"/>
              <a:ext cx="325437" cy="325437"/>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28" name="Freeform 27"/>
            <p:cNvSpPr>
              <a:spLocks/>
            </p:cNvSpPr>
            <p:nvPr/>
          </p:nvSpPr>
          <p:spPr bwMode="auto">
            <a:xfrm>
              <a:off x="4049713" y="40243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29" name="Freeform 28"/>
            <p:cNvSpPr>
              <a:spLocks/>
            </p:cNvSpPr>
            <p:nvPr/>
          </p:nvSpPr>
          <p:spPr bwMode="auto">
            <a:xfrm>
              <a:off x="4486275" y="40243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0" name="Freeform 29"/>
            <p:cNvSpPr>
              <a:spLocks/>
            </p:cNvSpPr>
            <p:nvPr/>
          </p:nvSpPr>
          <p:spPr bwMode="auto">
            <a:xfrm>
              <a:off x="4811713" y="40243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1" name="Freeform 30"/>
            <p:cNvSpPr>
              <a:spLocks/>
            </p:cNvSpPr>
            <p:nvPr/>
          </p:nvSpPr>
          <p:spPr bwMode="auto">
            <a:xfrm>
              <a:off x="5137150" y="4024313"/>
              <a:ext cx="323850" cy="325437"/>
            </a:xfrm>
            <a:custGeom>
              <a:avLst/>
              <a:gdLst/>
              <a:ahLst/>
              <a:cxnLst>
                <a:cxn ang="0">
                  <a:pos x="0" y="204"/>
                </a:cxn>
                <a:cxn ang="0">
                  <a:pos x="0" y="0"/>
                </a:cxn>
                <a:cxn ang="0">
                  <a:pos x="203" y="0"/>
                </a:cxn>
                <a:cxn ang="0">
                  <a:pos x="203" y="204"/>
                </a:cxn>
                <a:cxn ang="0">
                  <a:pos x="0" y="204"/>
                </a:cxn>
              </a:cxnLst>
              <a:rect l="0" t="0" r="r" b="b"/>
              <a:pathLst>
                <a:path w="204" h="205">
                  <a:moveTo>
                    <a:pt x="0" y="204"/>
                  </a:moveTo>
                  <a:lnTo>
                    <a:pt x="0" y="0"/>
                  </a:lnTo>
                  <a:lnTo>
                    <a:pt x="203" y="0"/>
                  </a:lnTo>
                  <a:lnTo>
                    <a:pt x="203"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2" name="Freeform 31"/>
            <p:cNvSpPr>
              <a:spLocks/>
            </p:cNvSpPr>
            <p:nvPr/>
          </p:nvSpPr>
          <p:spPr bwMode="auto">
            <a:xfrm>
              <a:off x="5459413" y="40243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3" name="Freeform 32"/>
            <p:cNvSpPr>
              <a:spLocks/>
            </p:cNvSpPr>
            <p:nvPr/>
          </p:nvSpPr>
          <p:spPr bwMode="auto">
            <a:xfrm>
              <a:off x="5897563" y="40243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4" name="Freeform 33"/>
            <p:cNvSpPr>
              <a:spLocks/>
            </p:cNvSpPr>
            <p:nvPr/>
          </p:nvSpPr>
          <p:spPr bwMode="auto">
            <a:xfrm>
              <a:off x="6223000" y="4024313"/>
              <a:ext cx="325438" cy="325437"/>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5" name="Freeform 34"/>
            <p:cNvSpPr>
              <a:spLocks/>
            </p:cNvSpPr>
            <p:nvPr/>
          </p:nvSpPr>
          <p:spPr bwMode="auto">
            <a:xfrm>
              <a:off x="6546850" y="4024313"/>
              <a:ext cx="325438" cy="325437"/>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6" name="Freeform 35"/>
            <p:cNvSpPr>
              <a:spLocks/>
            </p:cNvSpPr>
            <p:nvPr/>
          </p:nvSpPr>
          <p:spPr bwMode="auto">
            <a:xfrm>
              <a:off x="6870700" y="40243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7" name="Freeform 36"/>
            <p:cNvSpPr>
              <a:spLocks/>
            </p:cNvSpPr>
            <p:nvPr/>
          </p:nvSpPr>
          <p:spPr bwMode="auto">
            <a:xfrm>
              <a:off x="7297738" y="40243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8" name="Freeform 37"/>
            <p:cNvSpPr>
              <a:spLocks/>
            </p:cNvSpPr>
            <p:nvPr/>
          </p:nvSpPr>
          <p:spPr bwMode="auto">
            <a:xfrm>
              <a:off x="7623175" y="4024313"/>
              <a:ext cx="325438" cy="325437"/>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9" name="Freeform 38"/>
            <p:cNvSpPr>
              <a:spLocks/>
            </p:cNvSpPr>
            <p:nvPr/>
          </p:nvSpPr>
          <p:spPr bwMode="auto">
            <a:xfrm>
              <a:off x="7947025" y="4024313"/>
              <a:ext cx="325438" cy="325437"/>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40" name="Freeform 39"/>
            <p:cNvSpPr>
              <a:spLocks/>
            </p:cNvSpPr>
            <p:nvPr/>
          </p:nvSpPr>
          <p:spPr bwMode="auto">
            <a:xfrm>
              <a:off x="8270875" y="40243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41" name="Freeform 40"/>
            <p:cNvSpPr>
              <a:spLocks/>
            </p:cNvSpPr>
            <p:nvPr/>
          </p:nvSpPr>
          <p:spPr bwMode="auto">
            <a:xfrm>
              <a:off x="1341438" y="3167063"/>
              <a:ext cx="487362" cy="404812"/>
            </a:xfrm>
            <a:custGeom>
              <a:avLst/>
              <a:gdLst/>
              <a:ahLst/>
              <a:cxnLst>
                <a:cxn ang="0">
                  <a:pos x="0" y="254"/>
                </a:cxn>
                <a:cxn ang="0">
                  <a:pos x="0" y="0"/>
                </a:cxn>
                <a:cxn ang="0">
                  <a:pos x="306" y="0"/>
                </a:cxn>
                <a:cxn ang="0">
                  <a:pos x="306" y="254"/>
                </a:cxn>
                <a:cxn ang="0">
                  <a:pos x="0" y="254"/>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42" name="Freeform 41"/>
            <p:cNvSpPr>
              <a:spLocks/>
            </p:cNvSpPr>
            <p:nvPr/>
          </p:nvSpPr>
          <p:spPr bwMode="auto">
            <a:xfrm>
              <a:off x="1422400" y="3167063"/>
              <a:ext cx="1588"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43" name="Freeform 42"/>
            <p:cNvSpPr>
              <a:spLocks/>
            </p:cNvSpPr>
            <p:nvPr/>
          </p:nvSpPr>
          <p:spPr bwMode="auto">
            <a:xfrm>
              <a:off x="1827213" y="3167063"/>
              <a:ext cx="488950" cy="404812"/>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44" name="Freeform 43"/>
            <p:cNvSpPr>
              <a:spLocks/>
            </p:cNvSpPr>
            <p:nvPr/>
          </p:nvSpPr>
          <p:spPr bwMode="auto">
            <a:xfrm>
              <a:off x="1908175" y="3167063"/>
              <a:ext cx="1588"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45" name="Freeform 44"/>
            <p:cNvSpPr>
              <a:spLocks/>
            </p:cNvSpPr>
            <p:nvPr/>
          </p:nvSpPr>
          <p:spPr bwMode="auto">
            <a:xfrm>
              <a:off x="2314575" y="3167063"/>
              <a:ext cx="488950" cy="404812"/>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46" name="Freeform 45"/>
            <p:cNvSpPr>
              <a:spLocks/>
            </p:cNvSpPr>
            <p:nvPr/>
          </p:nvSpPr>
          <p:spPr bwMode="auto">
            <a:xfrm>
              <a:off x="2395538" y="3167063"/>
              <a:ext cx="1587"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47" name="Freeform 46"/>
            <p:cNvSpPr>
              <a:spLocks/>
            </p:cNvSpPr>
            <p:nvPr/>
          </p:nvSpPr>
          <p:spPr bwMode="auto">
            <a:xfrm>
              <a:off x="2801938" y="3167063"/>
              <a:ext cx="488950" cy="404812"/>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48" name="Freeform 47"/>
            <p:cNvSpPr>
              <a:spLocks/>
            </p:cNvSpPr>
            <p:nvPr/>
          </p:nvSpPr>
          <p:spPr bwMode="auto">
            <a:xfrm>
              <a:off x="2882900" y="3167063"/>
              <a:ext cx="1588"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49" name="Freeform 48"/>
            <p:cNvSpPr>
              <a:spLocks/>
            </p:cNvSpPr>
            <p:nvPr/>
          </p:nvSpPr>
          <p:spPr bwMode="auto">
            <a:xfrm>
              <a:off x="3289300" y="3167063"/>
              <a:ext cx="82550" cy="404812"/>
            </a:xfrm>
            <a:custGeom>
              <a:avLst/>
              <a:gdLst/>
              <a:ahLst/>
              <a:cxnLst>
                <a:cxn ang="0">
                  <a:pos x="0" y="254"/>
                </a:cxn>
                <a:cxn ang="0">
                  <a:pos x="0" y="0"/>
                </a:cxn>
                <a:cxn ang="0">
                  <a:pos x="51" y="0"/>
                </a:cxn>
                <a:cxn ang="0">
                  <a:pos x="51" y="254"/>
                </a:cxn>
                <a:cxn ang="0">
                  <a:pos x="0" y="254"/>
                </a:cxn>
              </a:cxnLst>
              <a:rect l="0" t="0" r="r" b="b"/>
              <a:pathLst>
                <a:path w="52" h="255">
                  <a:moveTo>
                    <a:pt x="0" y="254"/>
                  </a:moveTo>
                  <a:lnTo>
                    <a:pt x="0" y="0"/>
                  </a:lnTo>
                  <a:lnTo>
                    <a:pt x="51" y="0"/>
                  </a:lnTo>
                  <a:lnTo>
                    <a:pt x="51"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0" name="Freeform 49"/>
            <p:cNvSpPr>
              <a:spLocks/>
            </p:cNvSpPr>
            <p:nvPr/>
          </p:nvSpPr>
          <p:spPr bwMode="auto">
            <a:xfrm>
              <a:off x="5551488" y="3167063"/>
              <a:ext cx="488950" cy="404812"/>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1" name="Freeform 50"/>
            <p:cNvSpPr>
              <a:spLocks/>
            </p:cNvSpPr>
            <p:nvPr/>
          </p:nvSpPr>
          <p:spPr bwMode="auto">
            <a:xfrm>
              <a:off x="5632450" y="3167063"/>
              <a:ext cx="1588"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2" name="Freeform 51"/>
            <p:cNvSpPr>
              <a:spLocks/>
            </p:cNvSpPr>
            <p:nvPr/>
          </p:nvSpPr>
          <p:spPr bwMode="auto">
            <a:xfrm>
              <a:off x="6038850" y="3167063"/>
              <a:ext cx="488950" cy="404812"/>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3" name="Freeform 52"/>
            <p:cNvSpPr>
              <a:spLocks/>
            </p:cNvSpPr>
            <p:nvPr/>
          </p:nvSpPr>
          <p:spPr bwMode="auto">
            <a:xfrm>
              <a:off x="6119813" y="3167063"/>
              <a:ext cx="1587"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4" name="Freeform 53"/>
            <p:cNvSpPr>
              <a:spLocks/>
            </p:cNvSpPr>
            <p:nvPr/>
          </p:nvSpPr>
          <p:spPr bwMode="auto">
            <a:xfrm>
              <a:off x="6526213" y="3167063"/>
              <a:ext cx="487362" cy="404812"/>
            </a:xfrm>
            <a:custGeom>
              <a:avLst/>
              <a:gdLst/>
              <a:ahLst/>
              <a:cxnLst>
                <a:cxn ang="0">
                  <a:pos x="0" y="254"/>
                </a:cxn>
                <a:cxn ang="0">
                  <a:pos x="0" y="0"/>
                </a:cxn>
                <a:cxn ang="0">
                  <a:pos x="306" y="0"/>
                </a:cxn>
                <a:cxn ang="0">
                  <a:pos x="306" y="254"/>
                </a:cxn>
                <a:cxn ang="0">
                  <a:pos x="0" y="254"/>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5" name="Freeform 54"/>
            <p:cNvSpPr>
              <a:spLocks/>
            </p:cNvSpPr>
            <p:nvPr/>
          </p:nvSpPr>
          <p:spPr bwMode="auto">
            <a:xfrm>
              <a:off x="6607175" y="3167063"/>
              <a:ext cx="1588"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6" name="Freeform 55"/>
            <p:cNvSpPr>
              <a:spLocks/>
            </p:cNvSpPr>
            <p:nvPr/>
          </p:nvSpPr>
          <p:spPr bwMode="auto">
            <a:xfrm>
              <a:off x="7011988" y="3167063"/>
              <a:ext cx="488950" cy="404812"/>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7" name="Freeform 56"/>
            <p:cNvSpPr>
              <a:spLocks/>
            </p:cNvSpPr>
            <p:nvPr/>
          </p:nvSpPr>
          <p:spPr bwMode="auto">
            <a:xfrm>
              <a:off x="7096125" y="3167063"/>
              <a:ext cx="1588"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8" name="Freeform 57"/>
            <p:cNvSpPr>
              <a:spLocks/>
            </p:cNvSpPr>
            <p:nvPr/>
          </p:nvSpPr>
          <p:spPr bwMode="auto">
            <a:xfrm>
              <a:off x="7499350" y="3167063"/>
              <a:ext cx="84138" cy="404812"/>
            </a:xfrm>
            <a:custGeom>
              <a:avLst/>
              <a:gdLst/>
              <a:ahLst/>
              <a:cxnLst>
                <a:cxn ang="0">
                  <a:pos x="0" y="254"/>
                </a:cxn>
                <a:cxn ang="0">
                  <a:pos x="0" y="0"/>
                </a:cxn>
                <a:cxn ang="0">
                  <a:pos x="52" y="0"/>
                </a:cxn>
                <a:cxn ang="0">
                  <a:pos x="52" y="254"/>
                </a:cxn>
                <a:cxn ang="0">
                  <a:pos x="0" y="254"/>
                </a:cxn>
              </a:cxnLst>
              <a:rect l="0" t="0" r="r" b="b"/>
              <a:pathLst>
                <a:path w="53" h="255">
                  <a:moveTo>
                    <a:pt x="0" y="254"/>
                  </a:moveTo>
                  <a:lnTo>
                    <a:pt x="0" y="0"/>
                  </a:lnTo>
                  <a:lnTo>
                    <a:pt x="52" y="0"/>
                  </a:lnTo>
                  <a:lnTo>
                    <a:pt x="52"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9" name="Freeform 58"/>
            <p:cNvSpPr>
              <a:spLocks/>
            </p:cNvSpPr>
            <p:nvPr/>
          </p:nvSpPr>
          <p:spPr bwMode="auto">
            <a:xfrm>
              <a:off x="925513" y="3489325"/>
              <a:ext cx="446087" cy="496888"/>
            </a:xfrm>
            <a:custGeom>
              <a:avLst/>
              <a:gdLst/>
              <a:ahLst/>
              <a:cxnLst>
                <a:cxn ang="0">
                  <a:pos x="280" y="0"/>
                </a:cxn>
                <a:cxn ang="0">
                  <a:pos x="0" y="312"/>
                </a:cxn>
                <a:cxn ang="0">
                  <a:pos x="280" y="0"/>
                </a:cxn>
              </a:cxnLst>
              <a:rect l="0" t="0" r="r" b="b"/>
              <a:pathLst>
                <a:path w="281" h="313">
                  <a:moveTo>
                    <a:pt x="280" y="0"/>
                  </a:moveTo>
                  <a:lnTo>
                    <a:pt x="0" y="312"/>
                  </a:lnTo>
                  <a:lnTo>
                    <a:pt x="28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60" name="Freeform 59"/>
            <p:cNvSpPr>
              <a:spLocks/>
            </p:cNvSpPr>
            <p:nvPr/>
          </p:nvSpPr>
          <p:spPr bwMode="auto">
            <a:xfrm>
              <a:off x="925513" y="3892550"/>
              <a:ext cx="87312" cy="93663"/>
            </a:xfrm>
            <a:custGeom>
              <a:avLst/>
              <a:gdLst/>
              <a:ahLst/>
              <a:cxnLst>
                <a:cxn ang="0">
                  <a:pos x="54" y="21"/>
                </a:cxn>
                <a:cxn ang="0">
                  <a:pos x="0" y="58"/>
                </a:cxn>
                <a:cxn ang="0">
                  <a:pos x="30" y="0"/>
                </a:cxn>
                <a:cxn ang="0">
                  <a:pos x="54" y="21"/>
                </a:cxn>
              </a:cxnLst>
              <a:rect l="0" t="0" r="r" b="b"/>
              <a:pathLst>
                <a:path w="55" h="59">
                  <a:moveTo>
                    <a:pt x="54" y="21"/>
                  </a:moveTo>
                  <a:lnTo>
                    <a:pt x="0" y="58"/>
                  </a:lnTo>
                  <a:lnTo>
                    <a:pt x="30" y="0"/>
                  </a:lnTo>
                  <a:lnTo>
                    <a:pt x="54" y="2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61" name="Freeform 60"/>
            <p:cNvSpPr>
              <a:spLocks/>
            </p:cNvSpPr>
            <p:nvPr/>
          </p:nvSpPr>
          <p:spPr bwMode="auto">
            <a:xfrm>
              <a:off x="1857375" y="3489325"/>
              <a:ext cx="449263" cy="506413"/>
            </a:xfrm>
            <a:custGeom>
              <a:avLst/>
              <a:gdLst/>
              <a:ahLst/>
              <a:cxnLst>
                <a:cxn ang="0">
                  <a:pos x="0" y="0"/>
                </a:cxn>
                <a:cxn ang="0">
                  <a:pos x="282" y="318"/>
                </a:cxn>
                <a:cxn ang="0">
                  <a:pos x="0" y="0"/>
                </a:cxn>
              </a:cxnLst>
              <a:rect l="0" t="0" r="r" b="b"/>
              <a:pathLst>
                <a:path w="283" h="319">
                  <a:moveTo>
                    <a:pt x="0" y="0"/>
                  </a:moveTo>
                  <a:lnTo>
                    <a:pt x="282" y="318"/>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62" name="Freeform 61"/>
            <p:cNvSpPr>
              <a:spLocks/>
            </p:cNvSpPr>
            <p:nvPr/>
          </p:nvSpPr>
          <p:spPr bwMode="auto">
            <a:xfrm>
              <a:off x="2217738" y="3903663"/>
              <a:ext cx="88900" cy="92075"/>
            </a:xfrm>
            <a:custGeom>
              <a:avLst/>
              <a:gdLst/>
              <a:ahLst/>
              <a:cxnLst>
                <a:cxn ang="0">
                  <a:pos x="24" y="0"/>
                </a:cxn>
                <a:cxn ang="0">
                  <a:pos x="55" y="57"/>
                </a:cxn>
                <a:cxn ang="0">
                  <a:pos x="0" y="21"/>
                </a:cxn>
                <a:cxn ang="0">
                  <a:pos x="24" y="0"/>
                </a:cxn>
              </a:cxnLst>
              <a:rect l="0" t="0" r="r" b="b"/>
              <a:pathLst>
                <a:path w="56" h="58">
                  <a:moveTo>
                    <a:pt x="24" y="0"/>
                  </a:moveTo>
                  <a:lnTo>
                    <a:pt x="55" y="57"/>
                  </a:lnTo>
                  <a:lnTo>
                    <a:pt x="0" y="21"/>
                  </a:lnTo>
                  <a:lnTo>
                    <a:pt x="24"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63" name="Freeform 62"/>
            <p:cNvSpPr>
              <a:spLocks/>
            </p:cNvSpPr>
            <p:nvPr/>
          </p:nvSpPr>
          <p:spPr bwMode="auto">
            <a:xfrm>
              <a:off x="2355850" y="3489325"/>
              <a:ext cx="1330325" cy="517525"/>
            </a:xfrm>
            <a:custGeom>
              <a:avLst/>
              <a:gdLst/>
              <a:ahLst/>
              <a:cxnLst>
                <a:cxn ang="0">
                  <a:pos x="0" y="0"/>
                </a:cxn>
                <a:cxn ang="0">
                  <a:pos x="837" y="325"/>
                </a:cxn>
                <a:cxn ang="0">
                  <a:pos x="0" y="0"/>
                </a:cxn>
              </a:cxnLst>
              <a:rect l="0" t="0" r="r" b="b"/>
              <a:pathLst>
                <a:path w="838" h="326">
                  <a:moveTo>
                    <a:pt x="0" y="0"/>
                  </a:moveTo>
                  <a:lnTo>
                    <a:pt x="837" y="325"/>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64" name="Freeform 63"/>
            <p:cNvSpPr>
              <a:spLocks/>
            </p:cNvSpPr>
            <p:nvPr/>
          </p:nvSpPr>
          <p:spPr bwMode="auto">
            <a:xfrm>
              <a:off x="3581400" y="3944938"/>
              <a:ext cx="104775" cy="61912"/>
            </a:xfrm>
            <a:custGeom>
              <a:avLst/>
              <a:gdLst/>
              <a:ahLst/>
              <a:cxnLst>
                <a:cxn ang="0">
                  <a:pos x="11" y="0"/>
                </a:cxn>
                <a:cxn ang="0">
                  <a:pos x="65" y="38"/>
                </a:cxn>
                <a:cxn ang="0">
                  <a:pos x="0" y="30"/>
                </a:cxn>
                <a:cxn ang="0">
                  <a:pos x="11" y="0"/>
                </a:cxn>
              </a:cxnLst>
              <a:rect l="0" t="0" r="r" b="b"/>
              <a:pathLst>
                <a:path w="66" h="39">
                  <a:moveTo>
                    <a:pt x="11" y="0"/>
                  </a:moveTo>
                  <a:lnTo>
                    <a:pt x="65" y="38"/>
                  </a:lnTo>
                  <a:lnTo>
                    <a:pt x="0" y="30"/>
                  </a:lnTo>
                  <a:lnTo>
                    <a:pt x="11"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65" name="Freeform 64"/>
            <p:cNvSpPr>
              <a:spLocks/>
            </p:cNvSpPr>
            <p:nvPr/>
          </p:nvSpPr>
          <p:spPr bwMode="auto">
            <a:xfrm>
              <a:off x="5137150" y="3509963"/>
              <a:ext cx="446088" cy="496887"/>
            </a:xfrm>
            <a:custGeom>
              <a:avLst/>
              <a:gdLst/>
              <a:ahLst/>
              <a:cxnLst>
                <a:cxn ang="0">
                  <a:pos x="280" y="0"/>
                </a:cxn>
                <a:cxn ang="0">
                  <a:pos x="0" y="312"/>
                </a:cxn>
                <a:cxn ang="0">
                  <a:pos x="280" y="0"/>
                </a:cxn>
              </a:cxnLst>
              <a:rect l="0" t="0" r="r" b="b"/>
              <a:pathLst>
                <a:path w="281" h="313">
                  <a:moveTo>
                    <a:pt x="280" y="0"/>
                  </a:moveTo>
                  <a:lnTo>
                    <a:pt x="0" y="312"/>
                  </a:lnTo>
                  <a:lnTo>
                    <a:pt x="28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66" name="Freeform 65"/>
            <p:cNvSpPr>
              <a:spLocks/>
            </p:cNvSpPr>
            <p:nvPr/>
          </p:nvSpPr>
          <p:spPr bwMode="auto">
            <a:xfrm>
              <a:off x="5137150" y="3913188"/>
              <a:ext cx="87313" cy="93662"/>
            </a:xfrm>
            <a:custGeom>
              <a:avLst/>
              <a:gdLst/>
              <a:ahLst/>
              <a:cxnLst>
                <a:cxn ang="0">
                  <a:pos x="54" y="21"/>
                </a:cxn>
                <a:cxn ang="0">
                  <a:pos x="0" y="58"/>
                </a:cxn>
                <a:cxn ang="0">
                  <a:pos x="30" y="0"/>
                </a:cxn>
                <a:cxn ang="0">
                  <a:pos x="54" y="21"/>
                </a:cxn>
              </a:cxnLst>
              <a:rect l="0" t="0" r="r" b="b"/>
              <a:pathLst>
                <a:path w="55" h="59">
                  <a:moveTo>
                    <a:pt x="54" y="21"/>
                  </a:moveTo>
                  <a:lnTo>
                    <a:pt x="0" y="58"/>
                  </a:lnTo>
                  <a:lnTo>
                    <a:pt x="30" y="0"/>
                  </a:lnTo>
                  <a:lnTo>
                    <a:pt x="54" y="2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67" name="Freeform 66"/>
            <p:cNvSpPr>
              <a:spLocks/>
            </p:cNvSpPr>
            <p:nvPr/>
          </p:nvSpPr>
          <p:spPr bwMode="auto">
            <a:xfrm>
              <a:off x="6069013" y="3509963"/>
              <a:ext cx="458787" cy="476250"/>
            </a:xfrm>
            <a:custGeom>
              <a:avLst/>
              <a:gdLst/>
              <a:ahLst/>
              <a:cxnLst>
                <a:cxn ang="0">
                  <a:pos x="0" y="0"/>
                </a:cxn>
                <a:cxn ang="0">
                  <a:pos x="288" y="299"/>
                </a:cxn>
                <a:cxn ang="0">
                  <a:pos x="0" y="0"/>
                </a:cxn>
              </a:cxnLst>
              <a:rect l="0" t="0" r="r" b="b"/>
              <a:pathLst>
                <a:path w="289" h="300">
                  <a:moveTo>
                    <a:pt x="0" y="0"/>
                  </a:moveTo>
                  <a:lnTo>
                    <a:pt x="288" y="299"/>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68" name="Freeform 67"/>
            <p:cNvSpPr>
              <a:spLocks/>
            </p:cNvSpPr>
            <p:nvPr/>
          </p:nvSpPr>
          <p:spPr bwMode="auto">
            <a:xfrm>
              <a:off x="6437313" y="3894138"/>
              <a:ext cx="90487" cy="92075"/>
            </a:xfrm>
            <a:custGeom>
              <a:avLst/>
              <a:gdLst/>
              <a:ahLst/>
              <a:cxnLst>
                <a:cxn ang="0">
                  <a:pos x="23" y="0"/>
                </a:cxn>
                <a:cxn ang="0">
                  <a:pos x="56" y="57"/>
                </a:cxn>
                <a:cxn ang="0">
                  <a:pos x="0" y="22"/>
                </a:cxn>
                <a:cxn ang="0">
                  <a:pos x="23" y="0"/>
                </a:cxn>
              </a:cxnLst>
              <a:rect l="0" t="0" r="r" b="b"/>
              <a:pathLst>
                <a:path w="57" h="58">
                  <a:moveTo>
                    <a:pt x="23" y="0"/>
                  </a:moveTo>
                  <a:lnTo>
                    <a:pt x="56" y="57"/>
                  </a:lnTo>
                  <a:lnTo>
                    <a:pt x="0" y="22"/>
                  </a:lnTo>
                  <a:lnTo>
                    <a:pt x="23"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69" name="Freeform 68"/>
            <p:cNvSpPr>
              <a:spLocks/>
            </p:cNvSpPr>
            <p:nvPr/>
          </p:nvSpPr>
          <p:spPr bwMode="auto">
            <a:xfrm>
              <a:off x="6556375" y="3519488"/>
              <a:ext cx="1362075" cy="476250"/>
            </a:xfrm>
            <a:custGeom>
              <a:avLst/>
              <a:gdLst/>
              <a:ahLst/>
              <a:cxnLst>
                <a:cxn ang="0">
                  <a:pos x="0" y="0"/>
                </a:cxn>
                <a:cxn ang="0">
                  <a:pos x="857" y="299"/>
                </a:cxn>
                <a:cxn ang="0">
                  <a:pos x="0" y="0"/>
                </a:cxn>
              </a:cxnLst>
              <a:rect l="0" t="0" r="r" b="b"/>
              <a:pathLst>
                <a:path w="858" h="300">
                  <a:moveTo>
                    <a:pt x="0" y="0"/>
                  </a:moveTo>
                  <a:lnTo>
                    <a:pt x="857" y="299"/>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70" name="Freeform 69"/>
            <p:cNvSpPr>
              <a:spLocks/>
            </p:cNvSpPr>
            <p:nvPr/>
          </p:nvSpPr>
          <p:spPr bwMode="auto">
            <a:xfrm>
              <a:off x="7812088" y="3937000"/>
              <a:ext cx="106362" cy="58738"/>
            </a:xfrm>
            <a:custGeom>
              <a:avLst/>
              <a:gdLst/>
              <a:ahLst/>
              <a:cxnLst>
                <a:cxn ang="0">
                  <a:pos x="11" y="0"/>
                </a:cxn>
                <a:cxn ang="0">
                  <a:pos x="66" y="36"/>
                </a:cxn>
                <a:cxn ang="0">
                  <a:pos x="0" y="31"/>
                </a:cxn>
                <a:cxn ang="0">
                  <a:pos x="11" y="0"/>
                </a:cxn>
              </a:cxnLst>
              <a:rect l="0" t="0" r="r" b="b"/>
              <a:pathLst>
                <a:path w="67" h="37">
                  <a:moveTo>
                    <a:pt x="11" y="0"/>
                  </a:moveTo>
                  <a:lnTo>
                    <a:pt x="66" y="36"/>
                  </a:lnTo>
                  <a:lnTo>
                    <a:pt x="0" y="31"/>
                  </a:lnTo>
                  <a:lnTo>
                    <a:pt x="11"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71" name="Freeform 70"/>
            <p:cNvSpPr>
              <a:spLocks/>
            </p:cNvSpPr>
            <p:nvPr/>
          </p:nvSpPr>
          <p:spPr bwMode="auto">
            <a:xfrm>
              <a:off x="2314575" y="1981200"/>
              <a:ext cx="1190625" cy="1163638"/>
            </a:xfrm>
            <a:custGeom>
              <a:avLst/>
              <a:gdLst/>
              <a:ahLst/>
              <a:cxnLst>
                <a:cxn ang="0">
                  <a:pos x="749" y="0"/>
                </a:cxn>
                <a:cxn ang="0">
                  <a:pos x="0" y="732"/>
                </a:cxn>
                <a:cxn ang="0">
                  <a:pos x="749" y="0"/>
                </a:cxn>
              </a:cxnLst>
              <a:rect l="0" t="0" r="r" b="b"/>
              <a:pathLst>
                <a:path w="750" h="733">
                  <a:moveTo>
                    <a:pt x="749" y="0"/>
                  </a:moveTo>
                  <a:lnTo>
                    <a:pt x="0" y="732"/>
                  </a:lnTo>
                  <a:lnTo>
                    <a:pt x="749"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72" name="Freeform 71"/>
            <p:cNvSpPr>
              <a:spLocks/>
            </p:cNvSpPr>
            <p:nvPr/>
          </p:nvSpPr>
          <p:spPr bwMode="auto">
            <a:xfrm>
              <a:off x="2209800" y="3124200"/>
              <a:ext cx="106363" cy="58738"/>
            </a:xfrm>
            <a:custGeom>
              <a:avLst/>
              <a:gdLst/>
              <a:ahLst/>
              <a:cxnLst>
                <a:cxn ang="0">
                  <a:pos x="66" y="31"/>
                </a:cxn>
                <a:cxn ang="0">
                  <a:pos x="0" y="36"/>
                </a:cxn>
                <a:cxn ang="0">
                  <a:pos x="56" y="0"/>
                </a:cxn>
                <a:cxn ang="0">
                  <a:pos x="66" y="31"/>
                </a:cxn>
              </a:cxnLst>
              <a:rect l="0" t="0" r="r" b="b"/>
              <a:pathLst>
                <a:path w="67" h="37">
                  <a:moveTo>
                    <a:pt x="66" y="31"/>
                  </a:moveTo>
                  <a:lnTo>
                    <a:pt x="0" y="36"/>
                  </a:lnTo>
                  <a:lnTo>
                    <a:pt x="56" y="0"/>
                  </a:lnTo>
                  <a:lnTo>
                    <a:pt x="66" y="3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73" name="Freeform 72"/>
            <p:cNvSpPr>
              <a:spLocks/>
            </p:cNvSpPr>
            <p:nvPr/>
          </p:nvSpPr>
          <p:spPr bwMode="auto">
            <a:xfrm>
              <a:off x="3962400" y="1981200"/>
              <a:ext cx="1905000" cy="1139825"/>
            </a:xfrm>
            <a:custGeom>
              <a:avLst/>
              <a:gdLst/>
              <a:ahLst/>
              <a:cxnLst>
                <a:cxn ang="0">
                  <a:pos x="0" y="0"/>
                </a:cxn>
                <a:cxn ang="0">
                  <a:pos x="1199" y="717"/>
                </a:cxn>
                <a:cxn ang="0">
                  <a:pos x="0" y="0"/>
                </a:cxn>
              </a:cxnLst>
              <a:rect l="0" t="0" r="r" b="b"/>
              <a:pathLst>
                <a:path w="1200" h="718">
                  <a:moveTo>
                    <a:pt x="0" y="0"/>
                  </a:moveTo>
                  <a:lnTo>
                    <a:pt x="1199" y="717"/>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74" name="Freeform 73"/>
            <p:cNvSpPr>
              <a:spLocks/>
            </p:cNvSpPr>
            <p:nvPr/>
          </p:nvSpPr>
          <p:spPr bwMode="auto">
            <a:xfrm>
              <a:off x="5864225" y="3101975"/>
              <a:ext cx="106363" cy="50800"/>
            </a:xfrm>
            <a:custGeom>
              <a:avLst/>
              <a:gdLst/>
              <a:ahLst/>
              <a:cxnLst>
                <a:cxn ang="0">
                  <a:pos x="6" y="0"/>
                </a:cxn>
                <a:cxn ang="0">
                  <a:pos x="66" y="28"/>
                </a:cxn>
                <a:cxn ang="0">
                  <a:pos x="0" y="31"/>
                </a:cxn>
                <a:cxn ang="0">
                  <a:pos x="6" y="0"/>
                </a:cxn>
              </a:cxnLst>
              <a:rect l="0" t="0" r="r" b="b"/>
              <a:pathLst>
                <a:path w="67" h="32">
                  <a:moveTo>
                    <a:pt x="6" y="0"/>
                  </a:moveTo>
                  <a:lnTo>
                    <a:pt x="66" y="28"/>
                  </a:lnTo>
                  <a:lnTo>
                    <a:pt x="0" y="31"/>
                  </a:lnTo>
                  <a:lnTo>
                    <a:pt x="6"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75" name="Freeform 74"/>
            <p:cNvSpPr>
              <a:spLocks/>
            </p:cNvSpPr>
            <p:nvPr/>
          </p:nvSpPr>
          <p:spPr bwMode="auto">
            <a:xfrm>
              <a:off x="1676400" y="4024313"/>
              <a:ext cx="325438" cy="325437"/>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76" name="Freeform 75"/>
            <p:cNvSpPr>
              <a:spLocks/>
            </p:cNvSpPr>
            <p:nvPr/>
          </p:nvSpPr>
          <p:spPr bwMode="auto">
            <a:xfrm>
              <a:off x="2000250" y="40243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77" name="Freeform 76"/>
            <p:cNvSpPr>
              <a:spLocks/>
            </p:cNvSpPr>
            <p:nvPr/>
          </p:nvSpPr>
          <p:spPr bwMode="auto">
            <a:xfrm>
              <a:off x="2325688" y="4024313"/>
              <a:ext cx="325437" cy="325437"/>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78" name="Freeform 77"/>
            <p:cNvSpPr>
              <a:spLocks/>
            </p:cNvSpPr>
            <p:nvPr/>
          </p:nvSpPr>
          <p:spPr bwMode="auto">
            <a:xfrm>
              <a:off x="2649538" y="4024313"/>
              <a:ext cx="325437" cy="325437"/>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79" name="Rectangle 78"/>
            <p:cNvSpPr>
              <a:spLocks noChangeArrowheads="1"/>
            </p:cNvSpPr>
            <p:nvPr/>
          </p:nvSpPr>
          <p:spPr bwMode="auto">
            <a:xfrm>
              <a:off x="2855913" y="1354138"/>
              <a:ext cx="585787" cy="301625"/>
            </a:xfrm>
            <a:prstGeom prst="rect">
              <a:avLst/>
            </a:prstGeom>
            <a:noFill/>
            <a:ln w="9525">
              <a:noFill/>
              <a:miter lim="800000"/>
              <a:headEnd/>
              <a:tailEnd/>
            </a:ln>
            <a:effectLst/>
          </p:spPr>
          <p:txBody>
            <a:bodyPr wrap="none" lIns="90488" tIns="44450" rIns="90488" bIns="44450">
              <a:spAutoFit/>
            </a:bodyPr>
            <a:lstStyle/>
            <a:p>
              <a:r>
                <a:rPr lang="en-US" sz="1400" b="1">
                  <a:solidFill>
                    <a:srgbClr val="000000"/>
                  </a:solidFill>
                  <a:latin typeface="Arial" pitchFamily="34" charset="0"/>
                </a:rPr>
                <a:t>Root</a:t>
              </a:r>
            </a:p>
          </p:txBody>
        </p:sp>
        <p:sp>
          <p:nvSpPr>
            <p:cNvPr id="80" name="Rectangle 79"/>
            <p:cNvSpPr>
              <a:spLocks noChangeArrowheads="1"/>
            </p:cNvSpPr>
            <p:nvPr/>
          </p:nvSpPr>
          <p:spPr bwMode="auto">
            <a:xfrm>
              <a:off x="3505200" y="1752600"/>
              <a:ext cx="422275" cy="347663"/>
            </a:xfrm>
            <a:prstGeom prst="rect">
              <a:avLst/>
            </a:prstGeom>
            <a:noFill/>
            <a:ln w="9525">
              <a:noFill/>
              <a:miter lim="800000"/>
              <a:headEnd/>
              <a:tailEnd/>
            </a:ln>
            <a:effectLst/>
          </p:spPr>
          <p:txBody>
            <a:bodyPr wrap="none" lIns="90488" tIns="44450" rIns="90488" bIns="44450">
              <a:spAutoFit/>
            </a:bodyPr>
            <a:lstStyle/>
            <a:p>
              <a:r>
                <a:rPr lang="en-US" sz="1700" b="1">
                  <a:solidFill>
                    <a:schemeClr val="accent2"/>
                  </a:solidFill>
                  <a:latin typeface="Arial" pitchFamily="34" charset="0"/>
                </a:rPr>
                <a:t>17</a:t>
              </a:r>
            </a:p>
          </p:txBody>
        </p:sp>
        <p:sp>
          <p:nvSpPr>
            <p:cNvPr id="81" name="Rectangle 80"/>
            <p:cNvSpPr>
              <a:spLocks noChangeArrowheads="1"/>
            </p:cNvSpPr>
            <p:nvPr/>
          </p:nvSpPr>
          <p:spPr bwMode="auto">
            <a:xfrm>
              <a:off x="6161088" y="3195638"/>
              <a:ext cx="3651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30</a:t>
              </a:r>
            </a:p>
          </p:txBody>
        </p:sp>
        <p:sp>
          <p:nvSpPr>
            <p:cNvPr id="82" name="Rectangle 81"/>
            <p:cNvSpPr>
              <a:spLocks noChangeArrowheads="1"/>
            </p:cNvSpPr>
            <p:nvPr/>
          </p:nvSpPr>
          <p:spPr bwMode="auto">
            <a:xfrm>
              <a:off x="3036888" y="4022725"/>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14*</a:t>
              </a:r>
            </a:p>
          </p:txBody>
        </p:sp>
        <p:sp>
          <p:nvSpPr>
            <p:cNvPr id="83" name="Rectangle 82"/>
            <p:cNvSpPr>
              <a:spLocks noChangeArrowheads="1"/>
            </p:cNvSpPr>
            <p:nvPr/>
          </p:nvSpPr>
          <p:spPr bwMode="auto">
            <a:xfrm>
              <a:off x="3360738" y="4022725"/>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16*</a:t>
              </a:r>
            </a:p>
          </p:txBody>
        </p:sp>
        <p:sp>
          <p:nvSpPr>
            <p:cNvPr id="84" name="Rectangle 83"/>
            <p:cNvSpPr>
              <a:spLocks noChangeArrowheads="1"/>
            </p:cNvSpPr>
            <p:nvPr/>
          </p:nvSpPr>
          <p:spPr bwMode="auto">
            <a:xfrm>
              <a:off x="7267575" y="401320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33*</a:t>
              </a:r>
            </a:p>
          </p:txBody>
        </p:sp>
        <p:sp>
          <p:nvSpPr>
            <p:cNvPr id="85" name="Rectangle 84"/>
            <p:cNvSpPr>
              <a:spLocks noChangeArrowheads="1"/>
            </p:cNvSpPr>
            <p:nvPr/>
          </p:nvSpPr>
          <p:spPr bwMode="auto">
            <a:xfrm>
              <a:off x="7593013" y="401320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34*</a:t>
              </a:r>
            </a:p>
          </p:txBody>
        </p:sp>
        <p:sp>
          <p:nvSpPr>
            <p:cNvPr id="86" name="Rectangle 85"/>
            <p:cNvSpPr>
              <a:spLocks noChangeArrowheads="1"/>
            </p:cNvSpPr>
            <p:nvPr/>
          </p:nvSpPr>
          <p:spPr bwMode="auto">
            <a:xfrm>
              <a:off x="7907338" y="4002088"/>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38*</a:t>
              </a:r>
            </a:p>
          </p:txBody>
        </p:sp>
        <p:sp>
          <p:nvSpPr>
            <p:cNvPr id="87" name="Rectangle 86"/>
            <p:cNvSpPr>
              <a:spLocks noChangeArrowheads="1"/>
            </p:cNvSpPr>
            <p:nvPr/>
          </p:nvSpPr>
          <p:spPr bwMode="auto">
            <a:xfrm>
              <a:off x="8231188" y="3992563"/>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39*</a:t>
              </a:r>
            </a:p>
          </p:txBody>
        </p:sp>
        <p:sp>
          <p:nvSpPr>
            <p:cNvPr id="88" name="Rectangle 87"/>
            <p:cNvSpPr>
              <a:spLocks noChangeArrowheads="1"/>
            </p:cNvSpPr>
            <p:nvPr/>
          </p:nvSpPr>
          <p:spPr bwMode="auto">
            <a:xfrm>
              <a:off x="1939925" y="3195638"/>
              <a:ext cx="3651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13</a:t>
              </a:r>
            </a:p>
          </p:txBody>
        </p:sp>
        <p:sp>
          <p:nvSpPr>
            <p:cNvPr id="89" name="Rectangle 88"/>
            <p:cNvSpPr>
              <a:spLocks noChangeArrowheads="1"/>
            </p:cNvSpPr>
            <p:nvPr/>
          </p:nvSpPr>
          <p:spPr bwMode="auto">
            <a:xfrm>
              <a:off x="1473200" y="3195638"/>
              <a:ext cx="2730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5</a:t>
              </a:r>
            </a:p>
          </p:txBody>
        </p:sp>
        <p:sp>
          <p:nvSpPr>
            <p:cNvPr id="90" name="Rectangle 89"/>
            <p:cNvSpPr>
              <a:spLocks noChangeArrowheads="1"/>
            </p:cNvSpPr>
            <p:nvPr/>
          </p:nvSpPr>
          <p:spPr bwMode="auto">
            <a:xfrm>
              <a:off x="2009775" y="4002088"/>
              <a:ext cx="3365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7*</a:t>
              </a:r>
            </a:p>
          </p:txBody>
        </p:sp>
        <p:sp>
          <p:nvSpPr>
            <p:cNvPr id="91" name="Rectangle 90"/>
            <p:cNvSpPr>
              <a:spLocks noChangeArrowheads="1"/>
            </p:cNvSpPr>
            <p:nvPr/>
          </p:nvSpPr>
          <p:spPr bwMode="auto">
            <a:xfrm>
              <a:off x="1687513" y="4002088"/>
              <a:ext cx="3365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5*</a:t>
              </a:r>
            </a:p>
          </p:txBody>
        </p:sp>
        <p:sp>
          <p:nvSpPr>
            <p:cNvPr id="92" name="Rectangle 91"/>
            <p:cNvSpPr>
              <a:spLocks noChangeArrowheads="1"/>
            </p:cNvSpPr>
            <p:nvPr/>
          </p:nvSpPr>
          <p:spPr bwMode="auto">
            <a:xfrm>
              <a:off x="2325688" y="4002088"/>
              <a:ext cx="3365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8*</a:t>
              </a:r>
            </a:p>
          </p:txBody>
        </p:sp>
        <p:sp>
          <p:nvSpPr>
            <p:cNvPr id="93" name="Rectangle 92"/>
            <p:cNvSpPr>
              <a:spLocks noChangeArrowheads="1"/>
            </p:cNvSpPr>
            <p:nvPr/>
          </p:nvSpPr>
          <p:spPr bwMode="auto">
            <a:xfrm>
              <a:off x="4486275" y="4002088"/>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22*</a:t>
              </a:r>
            </a:p>
          </p:txBody>
        </p:sp>
        <p:sp>
          <p:nvSpPr>
            <p:cNvPr id="94" name="Rectangle 93"/>
            <p:cNvSpPr>
              <a:spLocks noChangeArrowheads="1"/>
            </p:cNvSpPr>
            <p:nvPr/>
          </p:nvSpPr>
          <p:spPr bwMode="auto">
            <a:xfrm>
              <a:off x="4792663" y="4002088"/>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24*</a:t>
              </a:r>
            </a:p>
          </p:txBody>
        </p:sp>
        <p:sp>
          <p:nvSpPr>
            <p:cNvPr id="95" name="Rectangle 94"/>
            <p:cNvSpPr>
              <a:spLocks noChangeArrowheads="1"/>
            </p:cNvSpPr>
            <p:nvPr/>
          </p:nvSpPr>
          <p:spPr bwMode="auto">
            <a:xfrm>
              <a:off x="5664200" y="3184525"/>
              <a:ext cx="3651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27</a:t>
              </a:r>
            </a:p>
          </p:txBody>
        </p:sp>
        <p:sp>
          <p:nvSpPr>
            <p:cNvPr id="96" name="Rectangle 95"/>
            <p:cNvSpPr>
              <a:spLocks noChangeArrowheads="1"/>
            </p:cNvSpPr>
            <p:nvPr/>
          </p:nvSpPr>
          <p:spPr bwMode="auto">
            <a:xfrm>
              <a:off x="5857875" y="4002088"/>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27*</a:t>
              </a:r>
            </a:p>
          </p:txBody>
        </p:sp>
        <p:sp>
          <p:nvSpPr>
            <p:cNvPr id="97" name="Rectangle 96"/>
            <p:cNvSpPr>
              <a:spLocks noChangeArrowheads="1"/>
            </p:cNvSpPr>
            <p:nvPr/>
          </p:nvSpPr>
          <p:spPr bwMode="auto">
            <a:xfrm>
              <a:off x="6192838" y="4002088"/>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29*</a:t>
              </a:r>
            </a:p>
          </p:txBody>
        </p:sp>
        <p:sp>
          <p:nvSpPr>
            <p:cNvPr id="98" name="Line 97"/>
            <p:cNvSpPr>
              <a:spLocks noChangeShapeType="1"/>
            </p:cNvSpPr>
            <p:nvPr/>
          </p:nvSpPr>
          <p:spPr bwMode="auto">
            <a:xfrm>
              <a:off x="3263900" y="1306513"/>
              <a:ext cx="609600" cy="381000"/>
            </a:xfrm>
            <a:prstGeom prst="line">
              <a:avLst/>
            </a:prstGeom>
            <a:noFill/>
            <a:ln w="12700">
              <a:solidFill>
                <a:schemeClr val="tx1"/>
              </a:solidFill>
              <a:round/>
              <a:headEnd type="none" w="sm" len="sm"/>
              <a:tailEnd type="stealth" w="med" len="med"/>
            </a:ln>
            <a:effectLst/>
          </p:spPr>
          <p:txBody>
            <a:bodyPr/>
            <a:lstStyle/>
            <a:p>
              <a:endParaRPr lang="en-US"/>
            </a:p>
          </p:txBody>
        </p:sp>
        <p:sp>
          <p:nvSpPr>
            <p:cNvPr id="99" name="Arc 98"/>
            <p:cNvSpPr>
              <a:spLocks/>
            </p:cNvSpPr>
            <p:nvPr/>
          </p:nvSpPr>
          <p:spPr bwMode="auto">
            <a:xfrm rot="18420000">
              <a:off x="1447800" y="3825875"/>
              <a:ext cx="3048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stealth" w="med" len="med"/>
              <a:tailEnd type="stealth" w="med" len="med"/>
            </a:ln>
            <a:effectLst/>
          </p:spPr>
          <p:txBody>
            <a:bodyPr/>
            <a:lstStyle/>
            <a:p>
              <a:endParaRPr lang="en-US"/>
            </a:p>
          </p:txBody>
        </p:sp>
        <p:sp>
          <p:nvSpPr>
            <p:cNvPr id="100" name="Arc 99"/>
            <p:cNvSpPr>
              <a:spLocks/>
            </p:cNvSpPr>
            <p:nvPr/>
          </p:nvSpPr>
          <p:spPr bwMode="auto">
            <a:xfrm rot="18420000">
              <a:off x="2895600" y="3825875"/>
              <a:ext cx="3048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stealth" w="med" len="med"/>
              <a:tailEnd type="stealth" w="med" len="med"/>
            </a:ln>
            <a:effectLst/>
          </p:spPr>
          <p:txBody>
            <a:bodyPr/>
            <a:lstStyle/>
            <a:p>
              <a:endParaRPr lang="en-US"/>
            </a:p>
          </p:txBody>
        </p:sp>
        <p:sp>
          <p:nvSpPr>
            <p:cNvPr id="101" name="Arc 100"/>
            <p:cNvSpPr>
              <a:spLocks/>
            </p:cNvSpPr>
            <p:nvPr/>
          </p:nvSpPr>
          <p:spPr bwMode="auto">
            <a:xfrm rot="18420000">
              <a:off x="4267200" y="3825875"/>
              <a:ext cx="3048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stealth" w="med" len="med"/>
              <a:tailEnd type="stealth" w="med" len="med"/>
            </a:ln>
            <a:effectLst/>
          </p:spPr>
          <p:txBody>
            <a:bodyPr/>
            <a:lstStyle/>
            <a:p>
              <a:endParaRPr lang="en-US"/>
            </a:p>
          </p:txBody>
        </p:sp>
        <p:sp>
          <p:nvSpPr>
            <p:cNvPr id="102" name="Arc 101"/>
            <p:cNvSpPr>
              <a:spLocks/>
            </p:cNvSpPr>
            <p:nvPr/>
          </p:nvSpPr>
          <p:spPr bwMode="auto">
            <a:xfrm rot="18420000">
              <a:off x="5715000" y="3825875"/>
              <a:ext cx="3048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stealth" w="med" len="med"/>
              <a:tailEnd type="stealth" w="med" len="med"/>
            </a:ln>
            <a:effectLst/>
          </p:spPr>
          <p:txBody>
            <a:bodyPr/>
            <a:lstStyle/>
            <a:p>
              <a:endParaRPr lang="en-US"/>
            </a:p>
          </p:txBody>
        </p:sp>
        <p:sp>
          <p:nvSpPr>
            <p:cNvPr id="103" name="Arc 102"/>
            <p:cNvSpPr>
              <a:spLocks/>
            </p:cNvSpPr>
            <p:nvPr/>
          </p:nvSpPr>
          <p:spPr bwMode="auto">
            <a:xfrm rot="18420000">
              <a:off x="7162800" y="3825875"/>
              <a:ext cx="3048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stealth" w="med" len="med"/>
              <a:tailEnd type="stealth" w="med" len="med"/>
            </a:ln>
            <a:effectLst/>
          </p:spPr>
          <p:txBody>
            <a:bodyPr/>
            <a:lstStyle/>
            <a:p>
              <a:endParaRPr lang="en-US"/>
            </a:p>
          </p:txBody>
        </p:sp>
        <p:sp>
          <p:nvSpPr>
            <p:cNvPr id="104" name="Rectangle 103"/>
            <p:cNvSpPr>
              <a:spLocks noChangeArrowheads="1"/>
            </p:cNvSpPr>
            <p:nvPr/>
          </p:nvSpPr>
          <p:spPr bwMode="auto">
            <a:xfrm>
              <a:off x="914400" y="2286000"/>
              <a:ext cx="1922463" cy="457200"/>
            </a:xfrm>
            <a:prstGeom prst="rect">
              <a:avLst/>
            </a:prstGeom>
            <a:noFill/>
            <a:ln w="9525">
              <a:noFill/>
              <a:miter lim="800000"/>
              <a:headEnd/>
              <a:tailEnd/>
            </a:ln>
            <a:effectLst/>
          </p:spPr>
          <p:txBody>
            <a:bodyPr wrap="none" lIns="92075" tIns="46038" rIns="92075" bIns="46038">
              <a:spAutoFit/>
            </a:bodyPr>
            <a:lstStyle/>
            <a:p>
              <a:r>
                <a:rPr lang="en-US">
                  <a:solidFill>
                    <a:schemeClr val="accent2"/>
                  </a:solidFill>
                </a:rPr>
                <a:t>Entries &lt;=  17</a:t>
              </a:r>
            </a:p>
          </p:txBody>
        </p:sp>
        <p:sp>
          <p:nvSpPr>
            <p:cNvPr id="105" name="Rectangle 104"/>
            <p:cNvSpPr>
              <a:spLocks noChangeArrowheads="1"/>
            </p:cNvSpPr>
            <p:nvPr/>
          </p:nvSpPr>
          <p:spPr bwMode="auto">
            <a:xfrm>
              <a:off x="5257800" y="2286000"/>
              <a:ext cx="1751013" cy="457200"/>
            </a:xfrm>
            <a:prstGeom prst="rect">
              <a:avLst/>
            </a:prstGeom>
            <a:noFill/>
            <a:ln w="9525">
              <a:noFill/>
              <a:miter lim="800000"/>
              <a:headEnd/>
              <a:tailEnd/>
            </a:ln>
            <a:effectLst/>
          </p:spPr>
          <p:txBody>
            <a:bodyPr wrap="none" lIns="92075" tIns="46038" rIns="92075" bIns="46038">
              <a:spAutoFit/>
            </a:bodyPr>
            <a:lstStyle/>
            <a:p>
              <a:r>
                <a:rPr lang="en-US" dirty="0">
                  <a:solidFill>
                    <a:schemeClr val="accent2"/>
                  </a:solidFill>
                </a:rPr>
                <a:t>Entries &gt;  17</a:t>
              </a:r>
            </a:p>
          </p:txBody>
        </p:sp>
        <p:sp>
          <p:nvSpPr>
            <p:cNvPr id="106" name="Rectangle 105"/>
            <p:cNvSpPr>
              <a:spLocks noChangeArrowheads="1"/>
            </p:cNvSpPr>
            <p:nvPr/>
          </p:nvSpPr>
          <p:spPr bwMode="auto">
            <a:xfrm>
              <a:off x="5943600" y="1066800"/>
              <a:ext cx="2900363" cy="835025"/>
            </a:xfrm>
            <a:prstGeom prst="rect">
              <a:avLst/>
            </a:prstGeom>
            <a:noFill/>
            <a:ln w="12700">
              <a:solidFill>
                <a:schemeClr val="tx1"/>
              </a:solidFill>
              <a:miter lim="800000"/>
              <a:headEnd/>
              <a:tailEnd/>
            </a:ln>
            <a:effectLst/>
          </p:spPr>
          <p:txBody>
            <a:bodyPr wrap="none" lIns="92075" tIns="46038" rIns="92075" bIns="46038">
              <a:spAutoFit/>
            </a:bodyPr>
            <a:lstStyle/>
            <a:p>
              <a:r>
                <a:rPr lang="en-US" dirty="0">
                  <a:solidFill>
                    <a:schemeClr val="accent2"/>
                  </a:solidFill>
                </a:rPr>
                <a:t>Note how data entries</a:t>
              </a:r>
            </a:p>
            <a:p>
              <a:r>
                <a:rPr lang="en-US" dirty="0">
                  <a:solidFill>
                    <a:schemeClr val="accent2"/>
                  </a:solidFill>
                </a:rPr>
                <a:t>in leaf level are sorted</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Bitmap Indexes</a:t>
            </a:r>
            <a:endParaRPr lang="en-US" dirty="0"/>
          </a:p>
        </p:txBody>
      </p:sp>
      <p:sp>
        <p:nvSpPr>
          <p:cNvPr id="3" name="Content Placeholder 2"/>
          <p:cNvSpPr>
            <a:spLocks noGrp="1"/>
          </p:cNvSpPr>
          <p:nvPr>
            <p:ph idx="1"/>
          </p:nvPr>
        </p:nvSpPr>
        <p:spPr>
          <a:xfrm>
            <a:off x="457200" y="3733800"/>
            <a:ext cx="8229600" cy="2590800"/>
          </a:xfrm>
        </p:spPr>
        <p:txBody>
          <a:bodyPr>
            <a:normAutofit fontScale="92500" lnSpcReduction="10000"/>
          </a:bodyPr>
          <a:lstStyle/>
          <a:p>
            <a:r>
              <a:rPr lang="en-US" dirty="0" smtClean="0"/>
              <a:t>One bit vector for each distinct column value</a:t>
            </a:r>
          </a:p>
          <a:p>
            <a:r>
              <a:rPr lang="en-US" dirty="0" smtClean="0"/>
              <a:t>Length of bit vector is the cardinality of the relation instance</a:t>
            </a:r>
          </a:p>
          <a:p>
            <a:r>
              <a:rPr lang="en-US" dirty="0" smtClean="0"/>
              <a:t>Logical bitwise operations used to answer queries</a:t>
            </a:r>
          </a:p>
          <a:p>
            <a:r>
              <a:rPr lang="en-US" dirty="0" smtClean="0"/>
              <a:t>Bit vectors can be encoded and compressed</a:t>
            </a:r>
          </a:p>
          <a:p>
            <a:endParaRPr lang="en-US" dirty="0"/>
          </a:p>
        </p:txBody>
      </p:sp>
      <p:sp>
        <p:nvSpPr>
          <p:cNvPr id="4" name="Date Placeholder 3"/>
          <p:cNvSpPr>
            <a:spLocks noGrp="1"/>
          </p:cNvSpPr>
          <p:nvPr>
            <p:ph type="dt" sz="half" idx="10"/>
          </p:nvPr>
        </p:nvSpPr>
        <p:spPr/>
        <p:txBody>
          <a:bodyPr/>
          <a:lstStyle/>
          <a:p>
            <a:pPr>
              <a:defRPr/>
            </a:pPr>
            <a:r>
              <a:rPr lang="en-US" smtClean="0"/>
              <a:t>1/7/2013</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952EA0A-7120-44ED-85C4-2A1ED99A75B1}" type="slidenum">
              <a:rPr lang="en-US" smtClean="0"/>
              <a:pPr/>
              <a:t>16</a:t>
            </a:fld>
            <a:endParaRPr lang="en-US"/>
          </a:p>
        </p:txBody>
      </p:sp>
      <p:graphicFrame>
        <p:nvGraphicFramePr>
          <p:cNvPr id="7" name="Table 6"/>
          <p:cNvGraphicFramePr>
            <a:graphicFrameLocks noGrp="1"/>
          </p:cNvGraphicFramePr>
          <p:nvPr/>
        </p:nvGraphicFramePr>
        <p:xfrm>
          <a:off x="762000" y="1600200"/>
          <a:ext cx="2514601" cy="1834636"/>
        </p:xfrm>
        <a:graphic>
          <a:graphicData uri="http://schemas.openxmlformats.org/drawingml/2006/table">
            <a:tbl>
              <a:tblPr firstRow="1" bandRow="1">
                <a:tableStyleId>{5C22544A-7EE6-4342-B048-85BDC9FD1C3A}</a:tableStyleId>
              </a:tblPr>
              <a:tblGrid>
                <a:gridCol w="621046"/>
                <a:gridCol w="1107742"/>
                <a:gridCol w="785813"/>
              </a:tblGrid>
              <a:tr h="287615">
                <a:tc>
                  <a:txBody>
                    <a:bodyPr/>
                    <a:lstStyle/>
                    <a:p>
                      <a:r>
                        <a:rPr lang="en-US" dirty="0" smtClean="0"/>
                        <a:t>bid</a:t>
                      </a:r>
                      <a:endParaRPr lang="en-US" dirty="0"/>
                    </a:p>
                  </a:txBody>
                  <a:tcPr/>
                </a:tc>
                <a:tc>
                  <a:txBody>
                    <a:bodyPr/>
                    <a:lstStyle/>
                    <a:p>
                      <a:r>
                        <a:rPr lang="en-US" dirty="0" err="1" smtClean="0"/>
                        <a:t>bname</a:t>
                      </a:r>
                      <a:endParaRPr lang="en-US" dirty="0"/>
                    </a:p>
                  </a:txBody>
                  <a:tcPr/>
                </a:tc>
                <a:tc>
                  <a:txBody>
                    <a:bodyPr/>
                    <a:lstStyle/>
                    <a:p>
                      <a:r>
                        <a:rPr lang="en-US" dirty="0" smtClean="0"/>
                        <a:t>color</a:t>
                      </a:r>
                      <a:endParaRPr lang="en-US" dirty="0"/>
                    </a:p>
                  </a:txBody>
                  <a:tcPr/>
                </a:tc>
              </a:tr>
              <a:tr h="368678">
                <a:tc>
                  <a:txBody>
                    <a:bodyPr/>
                    <a:lstStyle/>
                    <a:p>
                      <a:r>
                        <a:rPr lang="en-US" dirty="0" smtClean="0"/>
                        <a:t>101</a:t>
                      </a:r>
                      <a:endParaRPr lang="en-US" dirty="0"/>
                    </a:p>
                  </a:txBody>
                  <a:tcPr/>
                </a:tc>
                <a:tc>
                  <a:txBody>
                    <a:bodyPr/>
                    <a:lstStyle/>
                    <a:p>
                      <a:r>
                        <a:rPr lang="en-US" dirty="0" smtClean="0"/>
                        <a:t>Interlake</a:t>
                      </a:r>
                      <a:endParaRPr lang="en-US" dirty="0"/>
                    </a:p>
                  </a:txBody>
                  <a:tcPr/>
                </a:tc>
                <a:tc>
                  <a:txBody>
                    <a:bodyPr/>
                    <a:lstStyle/>
                    <a:p>
                      <a:r>
                        <a:rPr lang="en-US" dirty="0" smtClean="0"/>
                        <a:t>Blue</a:t>
                      </a:r>
                      <a:endParaRPr lang="en-US" dirty="0"/>
                    </a:p>
                  </a:txBody>
                  <a:tcPr/>
                </a:tc>
              </a:tr>
              <a:tr h="368678">
                <a:tc>
                  <a:txBody>
                    <a:bodyPr/>
                    <a:lstStyle/>
                    <a:p>
                      <a:r>
                        <a:rPr lang="en-US" dirty="0" smtClean="0"/>
                        <a:t>102</a:t>
                      </a:r>
                      <a:endParaRPr lang="en-US" dirty="0"/>
                    </a:p>
                  </a:txBody>
                  <a:tcPr/>
                </a:tc>
                <a:tc>
                  <a:txBody>
                    <a:bodyPr/>
                    <a:lstStyle/>
                    <a:p>
                      <a:r>
                        <a:rPr lang="en-US" dirty="0" smtClean="0"/>
                        <a:t>Interlake</a:t>
                      </a:r>
                      <a:endParaRPr lang="en-US" dirty="0"/>
                    </a:p>
                  </a:txBody>
                  <a:tcPr/>
                </a:tc>
                <a:tc>
                  <a:txBody>
                    <a:bodyPr/>
                    <a:lstStyle/>
                    <a:p>
                      <a:r>
                        <a:rPr lang="en-US" dirty="0" smtClean="0"/>
                        <a:t>Red</a:t>
                      </a:r>
                      <a:endParaRPr lang="en-US" dirty="0"/>
                    </a:p>
                  </a:txBody>
                  <a:tcPr/>
                </a:tc>
              </a:tr>
              <a:tr h="287615">
                <a:tc>
                  <a:txBody>
                    <a:bodyPr/>
                    <a:lstStyle/>
                    <a:p>
                      <a:r>
                        <a:rPr lang="en-US" dirty="0" smtClean="0"/>
                        <a:t>103</a:t>
                      </a:r>
                      <a:endParaRPr lang="en-US" dirty="0"/>
                    </a:p>
                  </a:txBody>
                  <a:tcPr/>
                </a:tc>
                <a:tc>
                  <a:txBody>
                    <a:bodyPr/>
                    <a:lstStyle/>
                    <a:p>
                      <a:r>
                        <a:rPr lang="en-US" dirty="0" smtClean="0"/>
                        <a:t>Clipper</a:t>
                      </a:r>
                      <a:endParaRPr lang="en-US" dirty="0"/>
                    </a:p>
                  </a:txBody>
                  <a:tcPr/>
                </a:tc>
                <a:tc>
                  <a:txBody>
                    <a:bodyPr/>
                    <a:lstStyle/>
                    <a:p>
                      <a:r>
                        <a:rPr lang="en-US" dirty="0" smtClean="0"/>
                        <a:t>green</a:t>
                      </a:r>
                      <a:endParaRPr lang="en-US" dirty="0"/>
                    </a:p>
                  </a:txBody>
                  <a:tcPr/>
                </a:tc>
              </a:tr>
              <a:tr h="287615">
                <a:tc>
                  <a:txBody>
                    <a:bodyPr/>
                    <a:lstStyle/>
                    <a:p>
                      <a:r>
                        <a:rPr lang="en-US" dirty="0" smtClean="0"/>
                        <a:t>104</a:t>
                      </a:r>
                      <a:endParaRPr lang="en-US" dirty="0"/>
                    </a:p>
                  </a:txBody>
                  <a:tcPr/>
                </a:tc>
                <a:tc>
                  <a:txBody>
                    <a:bodyPr/>
                    <a:lstStyle/>
                    <a:p>
                      <a:r>
                        <a:rPr lang="en-US" dirty="0" smtClean="0"/>
                        <a:t>Marine</a:t>
                      </a:r>
                      <a:endParaRPr lang="en-US" dirty="0"/>
                    </a:p>
                  </a:txBody>
                  <a:tcPr/>
                </a:tc>
                <a:tc>
                  <a:txBody>
                    <a:bodyPr/>
                    <a:lstStyle/>
                    <a:p>
                      <a:r>
                        <a:rPr lang="en-US" dirty="0" smtClean="0"/>
                        <a:t>Red</a:t>
                      </a:r>
                      <a:endParaRPr lang="en-US" dirty="0"/>
                    </a:p>
                  </a:txBody>
                  <a:tcPr/>
                </a:tc>
              </a:tr>
            </a:tbl>
          </a:graphicData>
        </a:graphic>
      </p:graphicFrame>
      <p:graphicFrame>
        <p:nvGraphicFramePr>
          <p:cNvPr id="8" name="Table 7"/>
          <p:cNvGraphicFramePr>
            <a:graphicFrameLocks noGrp="1"/>
          </p:cNvGraphicFramePr>
          <p:nvPr/>
        </p:nvGraphicFramePr>
        <p:xfrm>
          <a:off x="4419600" y="1600200"/>
          <a:ext cx="2514601" cy="1834636"/>
        </p:xfrm>
        <a:graphic>
          <a:graphicData uri="http://schemas.openxmlformats.org/drawingml/2006/table">
            <a:tbl>
              <a:tblPr firstRow="1" bandRow="1">
                <a:tableStyleId>{5C22544A-7EE6-4342-B048-85BDC9FD1C3A}</a:tableStyleId>
              </a:tblPr>
              <a:tblGrid>
                <a:gridCol w="762000"/>
                <a:gridCol w="762000"/>
                <a:gridCol w="990601"/>
              </a:tblGrid>
              <a:tr h="287615">
                <a:tc>
                  <a:txBody>
                    <a:bodyPr/>
                    <a:lstStyle/>
                    <a:p>
                      <a:r>
                        <a:rPr lang="en-US" dirty="0" smtClean="0"/>
                        <a:t>Blue</a:t>
                      </a:r>
                      <a:endParaRPr lang="en-US" dirty="0"/>
                    </a:p>
                  </a:txBody>
                  <a:tcPr/>
                </a:tc>
                <a:tc>
                  <a:txBody>
                    <a:bodyPr/>
                    <a:lstStyle/>
                    <a:p>
                      <a:r>
                        <a:rPr lang="en-US" dirty="0" smtClean="0"/>
                        <a:t>Red</a:t>
                      </a:r>
                      <a:endParaRPr lang="en-US" dirty="0"/>
                    </a:p>
                  </a:txBody>
                  <a:tcPr/>
                </a:tc>
                <a:tc>
                  <a:txBody>
                    <a:bodyPr/>
                    <a:lstStyle/>
                    <a:p>
                      <a:r>
                        <a:rPr lang="en-US" dirty="0" smtClean="0"/>
                        <a:t>Green</a:t>
                      </a:r>
                      <a:endParaRPr lang="en-US" dirty="0"/>
                    </a:p>
                  </a:txBody>
                  <a:tcPr/>
                </a:tc>
              </a:tr>
              <a:tr h="368678">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68678">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287615">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287615">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bl>
          </a:graphicData>
        </a:graphic>
      </p:graphicFrame>
      <p:sp>
        <p:nvSpPr>
          <p:cNvPr id="9" name="TextBox 8"/>
          <p:cNvSpPr txBox="1"/>
          <p:nvPr/>
        </p:nvSpPr>
        <p:spPr>
          <a:xfrm>
            <a:off x="4419600" y="1219200"/>
            <a:ext cx="2416046" cy="369332"/>
          </a:xfrm>
          <a:prstGeom prst="rect">
            <a:avLst/>
          </a:prstGeom>
          <a:noFill/>
        </p:spPr>
        <p:txBody>
          <a:bodyPr wrap="none" rtlCol="0">
            <a:spAutoFit/>
          </a:bodyPr>
          <a:lstStyle/>
          <a:p>
            <a:r>
              <a:rPr lang="en-US" dirty="0" smtClean="0"/>
              <a:t>Bitmap index for color</a:t>
            </a:r>
            <a:endParaRPr lang="en-US" dirty="0"/>
          </a:p>
        </p:txBody>
      </p:sp>
      <p:sp>
        <p:nvSpPr>
          <p:cNvPr id="10" name="TextBox 9"/>
          <p:cNvSpPr txBox="1"/>
          <p:nvPr/>
        </p:nvSpPr>
        <p:spPr>
          <a:xfrm>
            <a:off x="762000" y="1143000"/>
            <a:ext cx="1685077" cy="369332"/>
          </a:xfrm>
          <a:prstGeom prst="rect">
            <a:avLst/>
          </a:prstGeom>
          <a:noFill/>
        </p:spPr>
        <p:txBody>
          <a:bodyPr wrap="none" rtlCol="0">
            <a:spAutoFit/>
          </a:bodyPr>
          <a:lstStyle/>
          <a:p>
            <a:r>
              <a:rPr lang="en-US" dirty="0" smtClean="0"/>
              <a:t>Boats Relation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Stream Processing</a:t>
            </a:r>
            <a:endParaRPr lang="en-US" dirty="0"/>
          </a:p>
        </p:txBody>
      </p:sp>
      <p:sp>
        <p:nvSpPr>
          <p:cNvPr id="3" name="Content Placeholder 2"/>
          <p:cNvSpPr>
            <a:spLocks noGrp="1"/>
          </p:cNvSpPr>
          <p:nvPr>
            <p:ph idx="1"/>
          </p:nvPr>
        </p:nvSpPr>
        <p:spPr>
          <a:xfrm>
            <a:off x="457200" y="990600"/>
            <a:ext cx="8229600" cy="3200400"/>
          </a:xfrm>
        </p:spPr>
        <p:txBody>
          <a:bodyPr>
            <a:normAutofit fontScale="92500" lnSpcReduction="20000"/>
          </a:bodyPr>
          <a:lstStyle/>
          <a:p>
            <a:r>
              <a:rPr lang="en-US" dirty="0" smtClean="0"/>
              <a:t>Continuous, unbounded, rapid, time-varying streams of data elements (</a:t>
            </a:r>
            <a:r>
              <a:rPr lang="en-US" dirty="0" err="1" smtClean="0"/>
              <a:t>tuples</a:t>
            </a:r>
            <a:r>
              <a:rPr lang="en-US" dirty="0" smtClean="0"/>
              <a:t>).</a:t>
            </a:r>
          </a:p>
          <a:p>
            <a:r>
              <a:rPr lang="en-US" dirty="0" smtClean="0"/>
              <a:t>Examples of streaming applications</a:t>
            </a:r>
          </a:p>
          <a:p>
            <a:pPr lvl="1"/>
            <a:r>
              <a:rPr lang="en-US" dirty="0" smtClean="0"/>
              <a:t>Network monitoring and traffic engineering, Sensor networks, RFID tags, Telecom call records, Financial applications, Web logs and click-streams, Manufacturing processes</a:t>
            </a:r>
          </a:p>
          <a:p>
            <a:r>
              <a:rPr lang="en-US" dirty="0" smtClean="0"/>
              <a:t>DSMS = Data Stream Management System</a:t>
            </a:r>
          </a:p>
          <a:p>
            <a:endParaRPr lang="en-US" dirty="0"/>
          </a:p>
        </p:txBody>
      </p:sp>
      <p:sp>
        <p:nvSpPr>
          <p:cNvPr id="4" name="Date Placeholder 3"/>
          <p:cNvSpPr>
            <a:spLocks noGrp="1"/>
          </p:cNvSpPr>
          <p:nvPr>
            <p:ph type="dt" sz="half" idx="10"/>
          </p:nvPr>
        </p:nvSpPr>
        <p:spPr/>
        <p:txBody>
          <a:bodyPr/>
          <a:lstStyle/>
          <a:p>
            <a:pPr>
              <a:defRPr/>
            </a:pPr>
            <a:r>
              <a:rPr lang="en-US" smtClean="0"/>
              <a:t>1/7/2013</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952EA0A-7120-44ED-85C4-2A1ED99A75B1}" type="slidenum">
              <a:rPr lang="en-US" smtClean="0"/>
              <a:pPr/>
              <a:t>17</a:t>
            </a:fld>
            <a:endParaRPr lang="en-US"/>
          </a:p>
        </p:txBody>
      </p:sp>
      <p:graphicFrame>
        <p:nvGraphicFramePr>
          <p:cNvPr id="7" name="Table 6"/>
          <p:cNvGraphicFramePr>
            <a:graphicFrameLocks noGrp="1"/>
          </p:cNvGraphicFramePr>
          <p:nvPr/>
        </p:nvGraphicFramePr>
        <p:xfrm>
          <a:off x="838200" y="4191000"/>
          <a:ext cx="7467600" cy="2057400"/>
        </p:xfrm>
        <a:graphic>
          <a:graphicData uri="http://schemas.openxmlformats.org/drawingml/2006/table">
            <a:tbl>
              <a:tblPr firstRow="1" bandRow="1">
                <a:tableStyleId>{5C22544A-7EE6-4342-B048-85BDC9FD1C3A}</a:tableStyleId>
              </a:tblPr>
              <a:tblGrid>
                <a:gridCol w="3733800"/>
                <a:gridCol w="3733800"/>
              </a:tblGrid>
              <a:tr h="411480">
                <a:tc>
                  <a:txBody>
                    <a:bodyPr/>
                    <a:lstStyle/>
                    <a:p>
                      <a:r>
                        <a:rPr lang="en-US" dirty="0" smtClean="0"/>
                        <a:t>DBMS</a:t>
                      </a:r>
                      <a:endParaRPr lang="en-US" dirty="0"/>
                    </a:p>
                  </a:txBody>
                  <a:tcPr/>
                </a:tc>
                <a:tc>
                  <a:txBody>
                    <a:bodyPr/>
                    <a:lstStyle/>
                    <a:p>
                      <a:r>
                        <a:rPr lang="en-US" dirty="0" smtClean="0"/>
                        <a:t>Streaming System</a:t>
                      </a:r>
                      <a:endParaRPr lang="en-US" dirty="0"/>
                    </a:p>
                  </a:txBody>
                  <a:tcPr/>
                </a:tc>
              </a:tr>
              <a:tr h="411480">
                <a:tc>
                  <a:txBody>
                    <a:bodyPr/>
                    <a:lstStyle/>
                    <a:p>
                      <a:r>
                        <a:rPr lang="en-US" dirty="0" smtClean="0"/>
                        <a:t>Persistent</a:t>
                      </a:r>
                      <a:r>
                        <a:rPr lang="en-US" baseline="0" dirty="0" smtClean="0"/>
                        <a:t> relations</a:t>
                      </a:r>
                      <a:endParaRPr lang="en-US" dirty="0"/>
                    </a:p>
                  </a:txBody>
                  <a:tcPr/>
                </a:tc>
                <a:tc>
                  <a:txBody>
                    <a:bodyPr/>
                    <a:lstStyle/>
                    <a:p>
                      <a:r>
                        <a:rPr lang="en-US" dirty="0" smtClean="0"/>
                        <a:t>Transient Streams (&amp;</a:t>
                      </a:r>
                      <a:r>
                        <a:rPr lang="en-US" baseline="0" dirty="0" smtClean="0"/>
                        <a:t> relations)</a:t>
                      </a:r>
                      <a:endParaRPr lang="en-US" dirty="0"/>
                    </a:p>
                  </a:txBody>
                  <a:tcPr/>
                </a:tc>
              </a:tr>
              <a:tr h="411480">
                <a:tc>
                  <a:txBody>
                    <a:bodyPr/>
                    <a:lstStyle/>
                    <a:p>
                      <a:r>
                        <a:rPr lang="en-US" dirty="0" smtClean="0"/>
                        <a:t>One time queries</a:t>
                      </a:r>
                      <a:endParaRPr lang="en-US" dirty="0"/>
                    </a:p>
                  </a:txBody>
                  <a:tcPr/>
                </a:tc>
                <a:tc>
                  <a:txBody>
                    <a:bodyPr/>
                    <a:lstStyle/>
                    <a:p>
                      <a:r>
                        <a:rPr lang="en-US" dirty="0" smtClean="0"/>
                        <a:t>Continuous Queries</a:t>
                      </a:r>
                      <a:endParaRPr lang="en-US" dirty="0"/>
                    </a:p>
                  </a:txBody>
                  <a:tcPr/>
                </a:tc>
              </a:tr>
              <a:tr h="411480">
                <a:tc>
                  <a:txBody>
                    <a:bodyPr/>
                    <a:lstStyle/>
                    <a:p>
                      <a:r>
                        <a:rPr lang="en-US" dirty="0" smtClean="0"/>
                        <a:t>Random Access</a:t>
                      </a:r>
                      <a:endParaRPr lang="en-US" dirty="0"/>
                    </a:p>
                  </a:txBody>
                  <a:tcPr/>
                </a:tc>
                <a:tc>
                  <a:txBody>
                    <a:bodyPr/>
                    <a:lstStyle/>
                    <a:p>
                      <a:r>
                        <a:rPr lang="en-US" dirty="0" smtClean="0"/>
                        <a:t>Sequential Access</a:t>
                      </a:r>
                      <a:endParaRPr lang="en-US" dirty="0"/>
                    </a:p>
                  </a:txBody>
                  <a:tcPr/>
                </a:tc>
              </a:tr>
              <a:tr h="411480">
                <a:tc>
                  <a:txBody>
                    <a:bodyPr/>
                    <a:lstStyle/>
                    <a:p>
                      <a:r>
                        <a:rPr lang="en-US" dirty="0" smtClean="0"/>
                        <a:t>Access</a:t>
                      </a:r>
                      <a:r>
                        <a:rPr lang="en-US" baseline="0" dirty="0" smtClean="0"/>
                        <a:t> plan determined by DBMS</a:t>
                      </a:r>
                      <a:endParaRPr lang="en-US" dirty="0"/>
                    </a:p>
                  </a:txBody>
                  <a:tcPr/>
                </a:tc>
                <a:tc>
                  <a:txBody>
                    <a:bodyPr/>
                    <a:lstStyle/>
                    <a:p>
                      <a:r>
                        <a:rPr lang="en-US" dirty="0" smtClean="0"/>
                        <a:t>Unpredictable data characteristics</a:t>
                      </a:r>
                      <a:endParaRPr lang="en-US" dirty="0"/>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 </a:t>
            </a:r>
            <a:r>
              <a:rPr lang="en-US" dirty="0" err="1" smtClean="0"/>
              <a:t>vs</a:t>
            </a:r>
            <a:r>
              <a:rPr lang="en-US" dirty="0" smtClean="0"/>
              <a:t> Push</a:t>
            </a:r>
            <a:endParaRPr lang="en-US" dirty="0"/>
          </a:p>
        </p:txBody>
      </p:sp>
      <p:sp>
        <p:nvSpPr>
          <p:cNvPr id="4" name="Date Placeholder 3"/>
          <p:cNvSpPr>
            <a:spLocks noGrp="1"/>
          </p:cNvSpPr>
          <p:nvPr>
            <p:ph type="dt" sz="half" idx="10"/>
          </p:nvPr>
        </p:nvSpPr>
        <p:spPr/>
        <p:txBody>
          <a:bodyPr/>
          <a:lstStyle/>
          <a:p>
            <a:pPr>
              <a:defRPr/>
            </a:pPr>
            <a:r>
              <a:rPr lang="en-US" smtClean="0"/>
              <a:t>1/7/2013</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952EA0A-7120-44ED-85C4-2A1ED99A75B1}" type="slidenum">
              <a:rPr lang="en-US" smtClean="0"/>
              <a:pPr/>
              <a:t>18</a:t>
            </a:fld>
            <a:endParaRPr lang="en-US"/>
          </a:p>
        </p:txBody>
      </p:sp>
      <p:pic>
        <p:nvPicPr>
          <p:cNvPr id="66562" name="Picture 2"/>
          <p:cNvPicPr>
            <a:picLocks noGrp="1" noChangeAspect="1" noChangeArrowheads="1"/>
          </p:cNvPicPr>
          <p:nvPr>
            <p:ph idx="1"/>
          </p:nvPr>
        </p:nvPicPr>
        <p:blipFill>
          <a:blip r:embed="rId3" cstate="print"/>
          <a:srcRect/>
          <a:stretch>
            <a:fillRect/>
          </a:stretch>
        </p:blipFill>
        <p:spPr bwMode="auto">
          <a:xfrm>
            <a:off x="381000" y="2362200"/>
            <a:ext cx="4064754" cy="3078163"/>
          </a:xfrm>
          <a:prstGeom prst="rect">
            <a:avLst/>
          </a:prstGeom>
          <a:noFill/>
          <a:ln w="9525">
            <a:noFill/>
            <a:miter lim="800000"/>
            <a:headEnd/>
            <a:tailEnd/>
          </a:ln>
        </p:spPr>
      </p:pic>
      <p:pic>
        <p:nvPicPr>
          <p:cNvPr id="66563" name="Picture 3"/>
          <p:cNvPicPr>
            <a:picLocks noChangeAspect="1" noChangeArrowheads="1"/>
          </p:cNvPicPr>
          <p:nvPr/>
        </p:nvPicPr>
        <p:blipFill>
          <a:blip r:embed="rId4" cstate="print"/>
          <a:srcRect/>
          <a:stretch>
            <a:fillRect/>
          </a:stretch>
        </p:blipFill>
        <p:spPr bwMode="auto">
          <a:xfrm>
            <a:off x="4572000" y="1219200"/>
            <a:ext cx="4210148" cy="4231849"/>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Process Model</a:t>
            </a:r>
            <a:endParaRPr lang="en-US" dirty="0"/>
          </a:p>
        </p:txBody>
      </p:sp>
      <p:sp>
        <p:nvSpPr>
          <p:cNvPr id="3" name="Content Placeholder 2"/>
          <p:cNvSpPr>
            <a:spLocks noGrp="1"/>
          </p:cNvSpPr>
          <p:nvPr>
            <p:ph idx="1"/>
          </p:nvPr>
        </p:nvSpPr>
        <p:spPr>
          <a:xfrm>
            <a:off x="457200" y="1219200"/>
            <a:ext cx="8229600" cy="2819400"/>
          </a:xfrm>
        </p:spPr>
        <p:txBody>
          <a:bodyPr>
            <a:normAutofit fontScale="92500" lnSpcReduction="10000"/>
          </a:bodyPr>
          <a:lstStyle/>
          <a:p>
            <a:r>
              <a:rPr lang="en-US" dirty="0" smtClean="0"/>
              <a:t>An </a:t>
            </a:r>
            <a:r>
              <a:rPr lang="en-US" b="1" dirty="0" smtClean="0"/>
              <a:t>Operating System Process </a:t>
            </a:r>
            <a:r>
              <a:rPr lang="en-US" dirty="0" smtClean="0"/>
              <a:t>combines an operating system (OS) program execution unit (a thread of control) with an address space private to the process. This single unit of program execution is scheduled by the OS kernel and each process has its own unique address space.</a:t>
            </a:r>
          </a:p>
          <a:p>
            <a:endParaRPr lang="en-US" dirty="0"/>
          </a:p>
        </p:txBody>
      </p:sp>
      <p:sp>
        <p:nvSpPr>
          <p:cNvPr id="4" name="Date Placeholder 3"/>
          <p:cNvSpPr>
            <a:spLocks noGrp="1"/>
          </p:cNvSpPr>
          <p:nvPr>
            <p:ph type="dt" sz="half" idx="10"/>
          </p:nvPr>
        </p:nvSpPr>
        <p:spPr/>
        <p:txBody>
          <a:bodyPr/>
          <a:lstStyle/>
          <a:p>
            <a:pPr>
              <a:defRPr/>
            </a:pPr>
            <a:r>
              <a:rPr lang="en-US" smtClean="0"/>
              <a:t>1/7/2013</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952EA0A-7120-44ED-85C4-2A1ED99A75B1}" type="slidenum">
              <a:rPr lang="en-US" smtClean="0"/>
              <a:pPr/>
              <a:t>19</a:t>
            </a:fld>
            <a:endParaRPr lang="en-US"/>
          </a:p>
        </p:txBody>
      </p:sp>
      <p:sp>
        <p:nvSpPr>
          <p:cNvPr id="7" name="Rounded Rectangle 6"/>
          <p:cNvSpPr/>
          <p:nvPr/>
        </p:nvSpPr>
        <p:spPr>
          <a:xfrm>
            <a:off x="685800" y="4724400"/>
            <a:ext cx="2590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Application Process</a:t>
            </a:r>
            <a:endParaRPr lang="en-US" sz="2000" dirty="0"/>
          </a:p>
        </p:txBody>
      </p:sp>
      <p:sp>
        <p:nvSpPr>
          <p:cNvPr id="8" name="Rounded Rectangle 7"/>
          <p:cNvSpPr/>
          <p:nvPr/>
        </p:nvSpPr>
        <p:spPr>
          <a:xfrm>
            <a:off x="5791200" y="4724400"/>
            <a:ext cx="2590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DBMS Server Process</a:t>
            </a:r>
            <a:endParaRPr lang="en-US" sz="2000" dirty="0"/>
          </a:p>
        </p:txBody>
      </p:sp>
      <p:sp>
        <p:nvSpPr>
          <p:cNvPr id="9" name="Left-Right Arrow 8"/>
          <p:cNvSpPr/>
          <p:nvPr/>
        </p:nvSpPr>
        <p:spPr>
          <a:xfrm>
            <a:off x="3352800" y="4953000"/>
            <a:ext cx="2362200" cy="457200"/>
          </a:xfrm>
          <a:prstGeom prst="leftRightArrow">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429000" y="4267200"/>
            <a:ext cx="1903085" cy="646331"/>
          </a:xfrm>
          <a:prstGeom prst="rect">
            <a:avLst/>
          </a:prstGeom>
          <a:noFill/>
        </p:spPr>
        <p:txBody>
          <a:bodyPr wrap="none" rtlCol="0">
            <a:spAutoFit/>
          </a:bodyPr>
          <a:lstStyle/>
          <a:p>
            <a:r>
              <a:rPr lang="en-US" dirty="0" smtClean="0"/>
              <a:t>Inter-Process </a:t>
            </a:r>
          </a:p>
          <a:p>
            <a:r>
              <a:rPr lang="en-US" dirty="0" smtClean="0"/>
              <a:t>Communications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Size Fits All</a:t>
            </a:r>
            <a:endParaRPr lang="en-US" dirty="0"/>
          </a:p>
        </p:txBody>
      </p:sp>
      <p:sp>
        <p:nvSpPr>
          <p:cNvPr id="3" name="Content Placeholder 2"/>
          <p:cNvSpPr>
            <a:spLocks noGrp="1"/>
          </p:cNvSpPr>
          <p:nvPr>
            <p:ph idx="1"/>
          </p:nvPr>
        </p:nvSpPr>
        <p:spPr/>
        <p:txBody>
          <a:bodyPr/>
          <a:lstStyle/>
          <a:p>
            <a:r>
              <a:rPr lang="en-US" dirty="0" smtClean="0"/>
              <a:t>Different applications have very different data management requirements</a:t>
            </a:r>
          </a:p>
          <a:p>
            <a:r>
              <a:rPr lang="en-US" dirty="0" smtClean="0"/>
              <a:t>DBMS vendors try to sell DBMS as DM solution to almost every application</a:t>
            </a:r>
          </a:p>
          <a:p>
            <a:r>
              <a:rPr lang="en-US" dirty="0" smtClean="0"/>
              <a:t>DBMSs are too bloated – “elephants” -- for many of today’s applications</a:t>
            </a:r>
          </a:p>
          <a:p>
            <a:endParaRPr lang="en-US" dirty="0"/>
          </a:p>
        </p:txBody>
      </p:sp>
      <p:sp>
        <p:nvSpPr>
          <p:cNvPr id="4" name="Date Placeholder 3"/>
          <p:cNvSpPr>
            <a:spLocks noGrp="1"/>
          </p:cNvSpPr>
          <p:nvPr>
            <p:ph type="dt" sz="half" idx="10"/>
          </p:nvPr>
        </p:nvSpPr>
        <p:spPr/>
        <p:txBody>
          <a:bodyPr/>
          <a:lstStyle/>
          <a:p>
            <a:pPr>
              <a:defRPr/>
            </a:pPr>
            <a:r>
              <a:rPr lang="en-US" smtClean="0"/>
              <a:t>1/7/2013</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952EA0A-7120-44ED-85C4-2A1ED99A75B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a:t>
            </a:r>
            <a:endParaRPr lang="en-US" dirty="0"/>
          </a:p>
        </p:txBody>
      </p:sp>
      <p:sp>
        <p:nvSpPr>
          <p:cNvPr id="4" name="Date Placeholder 3"/>
          <p:cNvSpPr>
            <a:spLocks noGrp="1"/>
          </p:cNvSpPr>
          <p:nvPr>
            <p:ph type="dt" sz="half" idx="10"/>
          </p:nvPr>
        </p:nvSpPr>
        <p:spPr/>
        <p:txBody>
          <a:bodyPr/>
          <a:lstStyle/>
          <a:p>
            <a:pPr>
              <a:defRPr/>
            </a:pPr>
            <a:r>
              <a:rPr lang="en-US" smtClean="0"/>
              <a:t>1/7/2013</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952EA0A-7120-44ED-85C4-2A1ED99A75B1}" type="slidenum">
              <a:rPr lang="en-US" smtClean="0"/>
              <a:pPr/>
              <a:t>20</a:t>
            </a:fld>
            <a:endParaRPr lang="en-US"/>
          </a:p>
        </p:txBody>
      </p:sp>
      <p:graphicFrame>
        <p:nvGraphicFramePr>
          <p:cNvPr id="7" name="Table 6"/>
          <p:cNvGraphicFramePr>
            <a:graphicFrameLocks noGrp="1"/>
          </p:cNvGraphicFramePr>
          <p:nvPr/>
        </p:nvGraphicFramePr>
        <p:xfrm>
          <a:off x="762000" y="1600200"/>
          <a:ext cx="1905000" cy="2819400"/>
        </p:xfrm>
        <a:graphic>
          <a:graphicData uri="http://schemas.openxmlformats.org/drawingml/2006/table">
            <a:tbl>
              <a:tblPr firstRow="1" bandRow="1">
                <a:tableStyleId>{69CF1AB2-1976-4502-BF36-3FF5EA218861}</a:tableStyleId>
              </a:tblPr>
              <a:tblGrid>
                <a:gridCol w="1905000"/>
              </a:tblGrid>
              <a:tr h="704850">
                <a:tc>
                  <a:txBody>
                    <a:bodyPr/>
                    <a:lstStyle/>
                    <a:p>
                      <a:r>
                        <a:rPr lang="en-US" sz="2400" b="1" dirty="0" smtClean="0"/>
                        <a:t>Atomicity</a:t>
                      </a:r>
                      <a:endParaRPr lang="en-US" sz="2400" b="1" dirty="0"/>
                    </a:p>
                  </a:txBody>
                  <a:tcPr/>
                </a:tc>
              </a:tr>
              <a:tr h="704850">
                <a:tc>
                  <a:txBody>
                    <a:bodyPr/>
                    <a:lstStyle/>
                    <a:p>
                      <a:r>
                        <a:rPr lang="en-US" sz="2400" b="1" dirty="0" smtClean="0"/>
                        <a:t>Isolation</a:t>
                      </a:r>
                      <a:endParaRPr lang="en-US" sz="2400" b="1" dirty="0"/>
                    </a:p>
                  </a:txBody>
                  <a:tcPr/>
                </a:tc>
              </a:tr>
              <a:tr h="704850">
                <a:tc>
                  <a:txBody>
                    <a:bodyPr/>
                    <a:lstStyle/>
                    <a:p>
                      <a:r>
                        <a:rPr lang="en-US" sz="2400" b="1" dirty="0" smtClean="0"/>
                        <a:t>Consistency</a:t>
                      </a:r>
                      <a:endParaRPr lang="en-US" sz="2400" b="1" dirty="0"/>
                    </a:p>
                  </a:txBody>
                  <a:tcPr/>
                </a:tc>
              </a:tr>
              <a:tr h="704850">
                <a:tc>
                  <a:txBody>
                    <a:bodyPr/>
                    <a:lstStyle/>
                    <a:p>
                      <a:r>
                        <a:rPr lang="en-US" sz="2400" b="1" dirty="0" smtClean="0"/>
                        <a:t>Durability</a:t>
                      </a:r>
                      <a:endParaRPr lang="en-US" sz="2400" b="1" dirty="0"/>
                    </a:p>
                  </a:txBody>
                  <a:tcPr/>
                </a:tc>
              </a:tr>
            </a:tbl>
          </a:graphicData>
        </a:graphic>
      </p:graphicFrame>
      <p:cxnSp>
        <p:nvCxnSpPr>
          <p:cNvPr id="10" name="Straight Arrow Connector 9"/>
          <p:cNvCxnSpPr>
            <a:endCxn id="11" idx="1"/>
          </p:cNvCxnSpPr>
          <p:nvPr/>
        </p:nvCxnSpPr>
        <p:spPr>
          <a:xfrm>
            <a:off x="2667000" y="1905000"/>
            <a:ext cx="2286000" cy="114300"/>
          </a:xfrm>
          <a:prstGeom prst="straightConnector1">
            <a:avLst/>
          </a:prstGeom>
          <a:ln w="25400">
            <a:headEnd type="triangle" w="lg" len="lg"/>
            <a:tailEnd type="none" w="lg" len="med"/>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4953000" y="1600200"/>
            <a:ext cx="3048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Write Ahead Log</a:t>
            </a:r>
            <a:endParaRPr lang="en-US" sz="2400" dirty="0"/>
          </a:p>
        </p:txBody>
      </p:sp>
      <p:cxnSp>
        <p:nvCxnSpPr>
          <p:cNvPr id="13" name="Straight Arrow Connector 12"/>
          <p:cNvCxnSpPr>
            <a:endCxn id="11" idx="1"/>
          </p:cNvCxnSpPr>
          <p:nvPr/>
        </p:nvCxnSpPr>
        <p:spPr>
          <a:xfrm flipV="1">
            <a:off x="2667000" y="2019300"/>
            <a:ext cx="2286000" cy="2095500"/>
          </a:xfrm>
          <a:prstGeom prst="straightConnector1">
            <a:avLst/>
          </a:prstGeom>
          <a:ln w="25400">
            <a:headEnd type="triangle" w="lg" len="lg"/>
            <a:tailEnd type="none" w="lg" len="med"/>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4953000" y="2819400"/>
            <a:ext cx="3048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Locking Protocols</a:t>
            </a:r>
            <a:endParaRPr lang="en-US" sz="2400" dirty="0"/>
          </a:p>
        </p:txBody>
      </p:sp>
      <p:cxnSp>
        <p:nvCxnSpPr>
          <p:cNvPr id="18" name="Straight Arrow Connector 17"/>
          <p:cNvCxnSpPr>
            <a:endCxn id="17" idx="1"/>
          </p:cNvCxnSpPr>
          <p:nvPr/>
        </p:nvCxnSpPr>
        <p:spPr>
          <a:xfrm>
            <a:off x="2667000" y="2667000"/>
            <a:ext cx="2286000" cy="571500"/>
          </a:xfrm>
          <a:prstGeom prst="straightConnector1">
            <a:avLst/>
          </a:prstGeom>
          <a:ln w="25400">
            <a:headEnd type="triangle" w="lg" len="lg"/>
            <a:tailEnd type="none" w="lg" len="med"/>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029200" y="4038600"/>
            <a:ext cx="3048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User enforced</a:t>
            </a:r>
            <a:endParaRPr lang="en-US" sz="2400" dirty="0"/>
          </a:p>
        </p:txBody>
      </p:sp>
      <p:cxnSp>
        <p:nvCxnSpPr>
          <p:cNvPr id="22" name="Straight Arrow Connector 21"/>
          <p:cNvCxnSpPr>
            <a:endCxn id="21" idx="1"/>
          </p:cNvCxnSpPr>
          <p:nvPr/>
        </p:nvCxnSpPr>
        <p:spPr>
          <a:xfrm>
            <a:off x="2667000" y="3429000"/>
            <a:ext cx="2362200" cy="1028700"/>
          </a:xfrm>
          <a:prstGeom prst="straightConnector1">
            <a:avLst/>
          </a:prstGeom>
          <a:ln w="25400">
            <a:headEnd type="triangle" w="lg" len="lg"/>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11" idx="1"/>
          </p:cNvCxnSpPr>
          <p:nvPr/>
        </p:nvCxnSpPr>
        <p:spPr>
          <a:xfrm flipV="1">
            <a:off x="2667000" y="2019300"/>
            <a:ext cx="2286000" cy="1333500"/>
          </a:xfrm>
          <a:prstGeom prst="straightConnector1">
            <a:avLst/>
          </a:prstGeom>
          <a:ln w="25400">
            <a:prstDash val="dash"/>
            <a:headEnd type="triangle" w="lg" len="lg"/>
            <a:tailEnd type="none" w="lg"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smtClean="0"/>
              <a:t>The Log</a:t>
            </a:r>
            <a:endParaRPr lang="en-US" dirty="0"/>
          </a:p>
        </p:txBody>
      </p:sp>
      <p:sp>
        <p:nvSpPr>
          <p:cNvPr id="3" name="Content Placeholder 2"/>
          <p:cNvSpPr>
            <a:spLocks noGrp="1"/>
          </p:cNvSpPr>
          <p:nvPr>
            <p:ph idx="1"/>
          </p:nvPr>
        </p:nvSpPr>
        <p:spPr>
          <a:xfrm>
            <a:off x="457200" y="1066800"/>
            <a:ext cx="8229600" cy="5257800"/>
          </a:xfrm>
        </p:spPr>
        <p:txBody>
          <a:bodyPr>
            <a:normAutofit fontScale="92500" lnSpcReduction="20000"/>
          </a:bodyPr>
          <a:lstStyle/>
          <a:p>
            <a:r>
              <a:rPr lang="en-US" dirty="0" smtClean="0"/>
              <a:t>The following actions are recorded in the log:</a:t>
            </a:r>
          </a:p>
          <a:p>
            <a:pPr lvl="1">
              <a:buSzPct val="75000"/>
            </a:pPr>
            <a:r>
              <a:rPr lang="en-US" i="1" dirty="0" smtClean="0">
                <a:solidFill>
                  <a:schemeClr val="accent2"/>
                </a:solidFill>
              </a:rPr>
              <a:t>Ti writes an object</a:t>
            </a:r>
            <a:r>
              <a:rPr lang="en-US" dirty="0" smtClean="0">
                <a:solidFill>
                  <a:schemeClr val="accent2"/>
                </a:solidFill>
              </a:rPr>
              <a:t>:  </a:t>
            </a:r>
            <a:r>
              <a:rPr lang="en-US" dirty="0" smtClean="0"/>
              <a:t>the old value and the new value.</a:t>
            </a:r>
          </a:p>
          <a:p>
            <a:pPr lvl="2"/>
            <a:r>
              <a:rPr lang="en-US" dirty="0" smtClean="0"/>
              <a:t>Log record must go to disk</a:t>
            </a:r>
            <a:r>
              <a:rPr lang="en-US" dirty="0" smtClean="0">
                <a:solidFill>
                  <a:schemeClr val="accent2"/>
                </a:solidFill>
              </a:rPr>
              <a:t> </a:t>
            </a:r>
            <a:r>
              <a:rPr lang="en-US" i="1" u="sng" dirty="0" smtClean="0">
                <a:solidFill>
                  <a:schemeClr val="accent2"/>
                </a:solidFill>
              </a:rPr>
              <a:t>before</a:t>
            </a:r>
            <a:r>
              <a:rPr lang="en-US" dirty="0" smtClean="0">
                <a:solidFill>
                  <a:schemeClr val="accent2"/>
                </a:solidFill>
              </a:rPr>
              <a:t> </a:t>
            </a:r>
            <a:r>
              <a:rPr lang="en-US" dirty="0" smtClean="0"/>
              <a:t>the changed page! (Write Ahead Log property)</a:t>
            </a:r>
          </a:p>
          <a:p>
            <a:pPr lvl="1">
              <a:buSzPct val="75000"/>
            </a:pPr>
            <a:r>
              <a:rPr lang="en-US" i="1" dirty="0" smtClean="0">
                <a:solidFill>
                  <a:schemeClr val="accent2"/>
                </a:solidFill>
              </a:rPr>
              <a:t>Ti commits/aborts</a:t>
            </a:r>
            <a:r>
              <a:rPr lang="en-US" dirty="0" smtClean="0">
                <a:solidFill>
                  <a:schemeClr val="accent2"/>
                </a:solidFill>
              </a:rPr>
              <a:t>:  </a:t>
            </a:r>
            <a:r>
              <a:rPr lang="en-US" dirty="0" smtClean="0"/>
              <a:t>a log record indicating this action.</a:t>
            </a:r>
          </a:p>
          <a:p>
            <a:r>
              <a:rPr lang="en-US" dirty="0" smtClean="0"/>
              <a:t>Log records are chained together by </a:t>
            </a:r>
            <a:r>
              <a:rPr lang="en-US" dirty="0" err="1" smtClean="0"/>
              <a:t>Xact</a:t>
            </a:r>
            <a:r>
              <a:rPr lang="en-US" dirty="0" smtClean="0"/>
              <a:t> id, so it’s easy to undo a specific </a:t>
            </a:r>
            <a:r>
              <a:rPr lang="en-US" dirty="0" err="1" smtClean="0"/>
              <a:t>Xact</a:t>
            </a:r>
            <a:r>
              <a:rPr lang="en-US" dirty="0" smtClean="0"/>
              <a:t>.</a:t>
            </a:r>
          </a:p>
          <a:p>
            <a:r>
              <a:rPr lang="en-US" dirty="0" smtClean="0"/>
              <a:t>Log is often </a:t>
            </a:r>
            <a:r>
              <a:rPr lang="en-US" i="1" dirty="0" err="1" smtClean="0"/>
              <a:t>duplexed</a:t>
            </a:r>
            <a:r>
              <a:rPr lang="en-US" i="1" dirty="0" smtClean="0"/>
              <a:t> </a:t>
            </a:r>
            <a:r>
              <a:rPr lang="en-US" dirty="0" smtClean="0"/>
              <a:t>and </a:t>
            </a:r>
            <a:r>
              <a:rPr lang="en-US" i="1" dirty="0" smtClean="0"/>
              <a:t>archived</a:t>
            </a:r>
            <a:r>
              <a:rPr lang="en-US" dirty="0" smtClean="0"/>
              <a:t> on stable storage.</a:t>
            </a:r>
          </a:p>
          <a:p>
            <a:r>
              <a:rPr lang="en-US" dirty="0" smtClean="0"/>
              <a:t>All log related activities (and in fact, all CC related activities such as lock/unlock, dealing with deadlocks etc.) are handled transparently by the DBMS.</a:t>
            </a:r>
          </a:p>
          <a:p>
            <a:endParaRPr lang="en-US" dirty="0"/>
          </a:p>
        </p:txBody>
      </p:sp>
      <p:sp>
        <p:nvSpPr>
          <p:cNvPr id="4" name="Date Placeholder 3"/>
          <p:cNvSpPr>
            <a:spLocks noGrp="1"/>
          </p:cNvSpPr>
          <p:nvPr>
            <p:ph type="dt" sz="half" idx="10"/>
          </p:nvPr>
        </p:nvSpPr>
        <p:spPr/>
        <p:txBody>
          <a:bodyPr/>
          <a:lstStyle/>
          <a:p>
            <a:pPr>
              <a:defRPr/>
            </a:pPr>
            <a:r>
              <a:rPr lang="en-US" smtClean="0"/>
              <a:t>10/31/2012</a:t>
            </a:r>
            <a:endParaRPr lang="en-US" dirty="0"/>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BAB42CC9-B689-4CE3-8FB0-B9D6B2166FBE}"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Recovering from a Crash</a:t>
            </a:r>
            <a:endParaRPr lang="en-US" dirty="0"/>
          </a:p>
        </p:txBody>
      </p:sp>
      <p:sp>
        <p:nvSpPr>
          <p:cNvPr id="3" name="Content Placeholder 2"/>
          <p:cNvSpPr>
            <a:spLocks noGrp="1"/>
          </p:cNvSpPr>
          <p:nvPr>
            <p:ph idx="1"/>
          </p:nvPr>
        </p:nvSpPr>
        <p:spPr>
          <a:xfrm>
            <a:off x="457200" y="1219200"/>
            <a:ext cx="8229600" cy="5181600"/>
          </a:xfrm>
        </p:spPr>
        <p:txBody>
          <a:bodyPr>
            <a:normAutofit fontScale="92500" lnSpcReduction="20000"/>
          </a:bodyPr>
          <a:lstStyle/>
          <a:p>
            <a:r>
              <a:rPr lang="en-US" dirty="0" smtClean="0"/>
              <a:t>There are 3 phases in the </a:t>
            </a:r>
            <a:r>
              <a:rPr lang="en-US" i="1" dirty="0" smtClean="0"/>
              <a:t>Aries</a:t>
            </a:r>
            <a:r>
              <a:rPr lang="en-US" dirty="0" smtClean="0"/>
              <a:t> recovery algorithm:</a:t>
            </a:r>
          </a:p>
          <a:p>
            <a:pPr lvl="1">
              <a:buSzPct val="75000"/>
            </a:pPr>
            <a:r>
              <a:rPr lang="en-US" i="1" u="sng" dirty="0" smtClean="0">
                <a:solidFill>
                  <a:schemeClr val="accent2"/>
                </a:solidFill>
              </a:rPr>
              <a:t>Analysis</a:t>
            </a:r>
            <a:r>
              <a:rPr lang="en-US" dirty="0" smtClean="0">
                <a:solidFill>
                  <a:schemeClr val="accent2"/>
                </a:solidFill>
              </a:rPr>
              <a:t>:  </a:t>
            </a:r>
            <a:r>
              <a:rPr lang="en-US" dirty="0" smtClean="0"/>
              <a:t>Scan the log forward (from the most recent </a:t>
            </a:r>
            <a:r>
              <a:rPr lang="en-US" i="1" dirty="0" smtClean="0">
                <a:solidFill>
                  <a:schemeClr val="accent2"/>
                </a:solidFill>
              </a:rPr>
              <a:t>checkpoint</a:t>
            </a:r>
            <a:r>
              <a:rPr lang="en-US" dirty="0" smtClean="0"/>
              <a:t>) to identify all </a:t>
            </a:r>
            <a:r>
              <a:rPr lang="en-US" dirty="0" err="1" smtClean="0"/>
              <a:t>Xacts</a:t>
            </a:r>
            <a:r>
              <a:rPr lang="en-US" dirty="0" smtClean="0"/>
              <a:t> that were active, and all dirty pages in the buffer pool at the time of the crash.</a:t>
            </a:r>
          </a:p>
          <a:p>
            <a:pPr lvl="1">
              <a:buSzPct val="75000"/>
            </a:pPr>
            <a:r>
              <a:rPr lang="en-US" i="1" u="sng" dirty="0" smtClean="0">
                <a:solidFill>
                  <a:schemeClr val="accent2"/>
                </a:solidFill>
              </a:rPr>
              <a:t>Redo</a:t>
            </a:r>
            <a:r>
              <a:rPr lang="en-US" dirty="0" smtClean="0">
                <a:solidFill>
                  <a:schemeClr val="accent2"/>
                </a:solidFill>
              </a:rPr>
              <a:t>:  </a:t>
            </a:r>
            <a:r>
              <a:rPr lang="en-US" dirty="0" smtClean="0"/>
              <a:t>Redoes all updates to dirty pages in the buffer pool, as needed, to ensure that all logged updates are in fact carried out and written to disk.</a:t>
            </a:r>
          </a:p>
          <a:p>
            <a:pPr lvl="1">
              <a:buSzPct val="75000"/>
            </a:pPr>
            <a:r>
              <a:rPr lang="en-US" i="1" u="sng" dirty="0" smtClean="0">
                <a:solidFill>
                  <a:schemeClr val="accent2"/>
                </a:solidFill>
              </a:rPr>
              <a:t>Undo</a:t>
            </a:r>
            <a:r>
              <a:rPr lang="en-US" dirty="0" smtClean="0">
                <a:solidFill>
                  <a:schemeClr val="accent2"/>
                </a:solidFill>
              </a:rPr>
              <a:t>:  </a:t>
            </a:r>
            <a:r>
              <a:rPr lang="en-US" dirty="0" smtClean="0"/>
              <a:t>The  writes of all </a:t>
            </a:r>
            <a:r>
              <a:rPr lang="en-US" dirty="0" err="1" smtClean="0"/>
              <a:t>Xacts</a:t>
            </a:r>
            <a:r>
              <a:rPr lang="en-US" dirty="0" smtClean="0"/>
              <a:t> that were active at the crash are undone (by restoring the </a:t>
            </a:r>
            <a:r>
              <a:rPr lang="en-US" i="1" dirty="0" smtClean="0"/>
              <a:t>before value </a:t>
            </a:r>
            <a:r>
              <a:rPr lang="en-US" dirty="0" smtClean="0"/>
              <a:t>of the update, which is in the log record for the update), working backwards in the log.  (Some care must be taken to handle the case of a crash occurring during the recovery process!)</a:t>
            </a:r>
          </a:p>
          <a:p>
            <a:endParaRPr lang="en-US" dirty="0"/>
          </a:p>
        </p:txBody>
      </p:sp>
      <p:sp>
        <p:nvSpPr>
          <p:cNvPr id="4" name="Date Placeholder 3"/>
          <p:cNvSpPr>
            <a:spLocks noGrp="1"/>
          </p:cNvSpPr>
          <p:nvPr>
            <p:ph type="dt" sz="half" idx="10"/>
          </p:nvPr>
        </p:nvSpPr>
        <p:spPr/>
        <p:txBody>
          <a:bodyPr/>
          <a:lstStyle/>
          <a:p>
            <a:pPr>
              <a:defRPr/>
            </a:pPr>
            <a:r>
              <a:rPr lang="en-US" smtClean="0"/>
              <a:t>10/31/2012</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BAB42CC9-B689-4CE3-8FB0-B9D6B2166FBE}"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dirty="0" smtClean="0"/>
              <a:t>Lock-based Concurrency Control</a:t>
            </a:r>
            <a:endParaRPr lang="en-US" dirty="0"/>
          </a:p>
        </p:txBody>
      </p:sp>
      <p:sp>
        <p:nvSpPr>
          <p:cNvPr id="3" name="Content Placeholder 2"/>
          <p:cNvSpPr>
            <a:spLocks noGrp="1"/>
          </p:cNvSpPr>
          <p:nvPr>
            <p:ph idx="1"/>
          </p:nvPr>
        </p:nvSpPr>
        <p:spPr>
          <a:xfrm>
            <a:off x="457200" y="1066800"/>
            <a:ext cx="8229600" cy="5334000"/>
          </a:xfrm>
        </p:spPr>
        <p:txBody>
          <a:bodyPr>
            <a:normAutofit/>
          </a:bodyPr>
          <a:lstStyle/>
          <a:p>
            <a:pPr>
              <a:lnSpc>
                <a:spcPct val="90000"/>
              </a:lnSpc>
            </a:pPr>
            <a:r>
              <a:rPr lang="en-US" i="1" u="sng" dirty="0" smtClean="0">
                <a:solidFill>
                  <a:schemeClr val="accent2"/>
                </a:solidFill>
              </a:rPr>
              <a:t>Strict Two-phase Locking (Strict 2PL) Protocol</a:t>
            </a:r>
            <a:r>
              <a:rPr lang="en-US" dirty="0" smtClean="0"/>
              <a:t>:</a:t>
            </a:r>
          </a:p>
          <a:p>
            <a:pPr lvl="1">
              <a:lnSpc>
                <a:spcPct val="90000"/>
              </a:lnSpc>
              <a:buSzPct val="75000"/>
            </a:pPr>
            <a:r>
              <a:rPr lang="en-US" dirty="0" smtClean="0"/>
              <a:t>Each </a:t>
            </a:r>
            <a:r>
              <a:rPr lang="en-US" dirty="0" err="1" smtClean="0"/>
              <a:t>Xact</a:t>
            </a:r>
            <a:r>
              <a:rPr lang="en-US" dirty="0" smtClean="0"/>
              <a:t> must obtain a </a:t>
            </a:r>
            <a:r>
              <a:rPr lang="en-US" dirty="0" smtClean="0">
                <a:solidFill>
                  <a:schemeClr val="accent2"/>
                </a:solidFill>
              </a:rPr>
              <a:t>S (</a:t>
            </a:r>
            <a:r>
              <a:rPr lang="en-US" i="1" dirty="0" smtClean="0">
                <a:solidFill>
                  <a:schemeClr val="accent2"/>
                </a:solidFill>
              </a:rPr>
              <a:t>shared</a:t>
            </a:r>
            <a:r>
              <a:rPr lang="en-US" dirty="0" smtClean="0">
                <a:solidFill>
                  <a:schemeClr val="accent2"/>
                </a:solidFill>
              </a:rPr>
              <a:t>) lock </a:t>
            </a:r>
            <a:r>
              <a:rPr lang="en-US" dirty="0" smtClean="0"/>
              <a:t>on object before reading, and an </a:t>
            </a:r>
            <a:r>
              <a:rPr lang="en-US" dirty="0" smtClean="0">
                <a:solidFill>
                  <a:schemeClr val="accent2"/>
                </a:solidFill>
              </a:rPr>
              <a:t>X (</a:t>
            </a:r>
            <a:r>
              <a:rPr lang="en-US" i="1" dirty="0" smtClean="0">
                <a:solidFill>
                  <a:schemeClr val="accent2"/>
                </a:solidFill>
              </a:rPr>
              <a:t>exclusive</a:t>
            </a:r>
            <a:r>
              <a:rPr lang="en-US" dirty="0" smtClean="0">
                <a:solidFill>
                  <a:schemeClr val="accent2"/>
                </a:solidFill>
              </a:rPr>
              <a:t>) lock </a:t>
            </a:r>
            <a:r>
              <a:rPr lang="en-US" dirty="0" smtClean="0"/>
              <a:t>on object before writing.</a:t>
            </a:r>
          </a:p>
          <a:p>
            <a:pPr lvl="1">
              <a:lnSpc>
                <a:spcPct val="90000"/>
              </a:lnSpc>
              <a:buSzPct val="75000"/>
            </a:pPr>
            <a:r>
              <a:rPr lang="en-US" dirty="0" smtClean="0"/>
              <a:t>All locks held by a transaction are released when the transaction completes</a:t>
            </a:r>
          </a:p>
          <a:p>
            <a:pPr lvl="1">
              <a:lnSpc>
                <a:spcPct val="90000"/>
              </a:lnSpc>
              <a:buSzPct val="75000"/>
            </a:pPr>
            <a:r>
              <a:rPr lang="en-US" dirty="0" smtClean="0"/>
              <a:t>If an </a:t>
            </a:r>
            <a:r>
              <a:rPr lang="en-US" dirty="0" err="1" smtClean="0"/>
              <a:t>Xact</a:t>
            </a:r>
            <a:r>
              <a:rPr lang="en-US" dirty="0" smtClean="0"/>
              <a:t> holds an X lock on an object, no other </a:t>
            </a:r>
            <a:r>
              <a:rPr lang="en-US" dirty="0" err="1" smtClean="0"/>
              <a:t>Xact</a:t>
            </a:r>
            <a:r>
              <a:rPr lang="en-US" dirty="0" smtClean="0"/>
              <a:t> can get a lock (S or X) on that object.</a:t>
            </a:r>
          </a:p>
          <a:p>
            <a:pPr>
              <a:lnSpc>
                <a:spcPct val="90000"/>
              </a:lnSpc>
            </a:pPr>
            <a:r>
              <a:rPr lang="en-US" dirty="0" smtClean="0"/>
              <a:t>Strict 2PL allows only </a:t>
            </a:r>
            <a:r>
              <a:rPr lang="en-US" dirty="0" err="1" smtClean="0"/>
              <a:t>serializable</a:t>
            </a:r>
            <a:r>
              <a:rPr lang="en-US" dirty="0" smtClean="0"/>
              <a:t> schedules.</a:t>
            </a:r>
          </a:p>
          <a:p>
            <a:pPr lvl="1">
              <a:lnSpc>
                <a:spcPct val="90000"/>
              </a:lnSpc>
            </a:pPr>
            <a:r>
              <a:rPr lang="en-US" dirty="0" smtClean="0"/>
              <a:t>Additionally, it simplifies transaction aborts</a:t>
            </a:r>
          </a:p>
          <a:p>
            <a:endParaRPr lang="en-US" dirty="0"/>
          </a:p>
        </p:txBody>
      </p:sp>
      <p:sp>
        <p:nvSpPr>
          <p:cNvPr id="4" name="Date Placeholder 3"/>
          <p:cNvSpPr>
            <a:spLocks noGrp="1"/>
          </p:cNvSpPr>
          <p:nvPr>
            <p:ph type="dt" sz="half" idx="10"/>
          </p:nvPr>
        </p:nvSpPr>
        <p:spPr/>
        <p:txBody>
          <a:bodyPr/>
          <a:lstStyle/>
          <a:p>
            <a:pPr>
              <a:defRPr/>
            </a:pPr>
            <a:r>
              <a:rPr lang="en-US" smtClean="0"/>
              <a:t>10/31/2012</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05287D2E-D906-4160-A3D6-0FE8A3CF41F4}"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High Availability</a:t>
            </a:r>
            <a:endParaRPr lang="en-US" dirty="0"/>
          </a:p>
        </p:txBody>
      </p:sp>
      <p:sp>
        <p:nvSpPr>
          <p:cNvPr id="3" name="Content Placeholder 2"/>
          <p:cNvSpPr>
            <a:spLocks noGrp="1"/>
          </p:cNvSpPr>
          <p:nvPr>
            <p:ph idx="1"/>
          </p:nvPr>
        </p:nvSpPr>
        <p:spPr>
          <a:xfrm>
            <a:off x="457200" y="3886200"/>
            <a:ext cx="8229600" cy="2239963"/>
          </a:xfrm>
        </p:spPr>
        <p:txBody>
          <a:bodyPr>
            <a:normAutofit fontScale="85000" lnSpcReduction="10000"/>
          </a:bodyPr>
          <a:lstStyle/>
          <a:p>
            <a:r>
              <a:rPr lang="en-US" dirty="0" smtClean="0"/>
              <a:t>A database system is highly available (HA) if it remains accessible to users in the face of hardware failures.</a:t>
            </a:r>
          </a:p>
          <a:p>
            <a:r>
              <a:rPr lang="en-US" dirty="0" smtClean="0"/>
              <a:t>Transaction logging techniques already provides crash recovery</a:t>
            </a:r>
          </a:p>
          <a:p>
            <a:r>
              <a:rPr lang="en-US" dirty="0" smtClean="0"/>
              <a:t>HA requires close to zero down time.</a:t>
            </a:r>
            <a:endParaRPr lang="en-US" dirty="0"/>
          </a:p>
        </p:txBody>
      </p:sp>
      <p:sp>
        <p:nvSpPr>
          <p:cNvPr id="4" name="Date Placeholder 3"/>
          <p:cNvSpPr>
            <a:spLocks noGrp="1"/>
          </p:cNvSpPr>
          <p:nvPr>
            <p:ph type="dt" sz="half" idx="10"/>
          </p:nvPr>
        </p:nvSpPr>
        <p:spPr/>
        <p:txBody>
          <a:bodyPr/>
          <a:lstStyle/>
          <a:p>
            <a:pPr>
              <a:defRPr/>
            </a:pPr>
            <a:r>
              <a:rPr lang="en-US" smtClean="0"/>
              <a:t>1/7/2013</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952EA0A-7120-44ED-85C4-2A1ED99A75B1}" type="slidenum">
              <a:rPr lang="en-US" smtClean="0"/>
              <a:pPr/>
              <a:t>24</a:t>
            </a:fld>
            <a:endParaRPr lang="en-US"/>
          </a:p>
        </p:txBody>
      </p:sp>
      <p:grpSp>
        <p:nvGrpSpPr>
          <p:cNvPr id="19" name="Group 18"/>
          <p:cNvGrpSpPr/>
          <p:nvPr/>
        </p:nvGrpSpPr>
        <p:grpSpPr>
          <a:xfrm>
            <a:off x="5105400" y="2057400"/>
            <a:ext cx="1828800" cy="1524000"/>
            <a:chOff x="914400" y="1828800"/>
            <a:chExt cx="1828800" cy="1524000"/>
          </a:xfrm>
        </p:grpSpPr>
        <p:sp>
          <p:nvSpPr>
            <p:cNvPr id="7" name="Can 6"/>
            <p:cNvSpPr/>
            <p:nvPr/>
          </p:nvSpPr>
          <p:spPr>
            <a:xfrm>
              <a:off x="914400" y="2819400"/>
              <a:ext cx="1828800" cy="533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Disk</a:t>
              </a:r>
              <a:endParaRPr lang="en-US" dirty="0"/>
            </a:p>
          </p:txBody>
        </p:sp>
        <p:sp>
          <p:nvSpPr>
            <p:cNvPr id="8" name="Rectangle 7"/>
            <p:cNvSpPr/>
            <p:nvPr/>
          </p:nvSpPr>
          <p:spPr>
            <a:xfrm>
              <a:off x="914400" y="2209800"/>
              <a:ext cx="1828800" cy="4572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Backup Server</a:t>
              </a:r>
              <a:endParaRPr lang="en-US" dirty="0" smtClean="0"/>
            </a:p>
          </p:txBody>
        </p:sp>
        <p:sp>
          <p:nvSpPr>
            <p:cNvPr id="9" name="Rectangle 8"/>
            <p:cNvSpPr/>
            <p:nvPr/>
          </p:nvSpPr>
          <p:spPr>
            <a:xfrm>
              <a:off x="914400" y="1828800"/>
              <a:ext cx="1828800" cy="381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DBMS Process</a:t>
              </a:r>
              <a:endParaRPr lang="en-US" dirty="0" smtClean="0"/>
            </a:p>
          </p:txBody>
        </p:sp>
      </p:grpSp>
      <p:cxnSp>
        <p:nvCxnSpPr>
          <p:cNvPr id="14" name="Straight Arrow Connector 13"/>
          <p:cNvCxnSpPr>
            <a:stCxn id="21" idx="4"/>
            <a:endCxn id="7" idx="2"/>
          </p:cNvCxnSpPr>
          <p:nvPr/>
        </p:nvCxnSpPr>
        <p:spPr>
          <a:xfrm>
            <a:off x="3962400" y="3314700"/>
            <a:ext cx="1143000" cy="0"/>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14800" y="2590800"/>
            <a:ext cx="877163" cy="646331"/>
          </a:xfrm>
          <a:prstGeom prst="rect">
            <a:avLst/>
          </a:prstGeom>
          <a:noFill/>
        </p:spPr>
        <p:txBody>
          <a:bodyPr wrap="none" rtlCol="0">
            <a:spAutoFit/>
          </a:bodyPr>
          <a:lstStyle/>
          <a:p>
            <a:r>
              <a:rPr lang="en-US" dirty="0" smtClean="0"/>
              <a:t>Log </a:t>
            </a:r>
          </a:p>
          <a:p>
            <a:r>
              <a:rPr lang="en-US" dirty="0" smtClean="0"/>
              <a:t>entries</a:t>
            </a:r>
            <a:endParaRPr lang="en-US" dirty="0"/>
          </a:p>
        </p:txBody>
      </p:sp>
      <p:grpSp>
        <p:nvGrpSpPr>
          <p:cNvPr id="20" name="Group 19"/>
          <p:cNvGrpSpPr/>
          <p:nvPr/>
        </p:nvGrpSpPr>
        <p:grpSpPr>
          <a:xfrm>
            <a:off x="2133600" y="2057400"/>
            <a:ext cx="1828800" cy="1524000"/>
            <a:chOff x="914400" y="1828800"/>
            <a:chExt cx="1828800" cy="1524000"/>
          </a:xfrm>
        </p:grpSpPr>
        <p:sp>
          <p:nvSpPr>
            <p:cNvPr id="21" name="Can 20"/>
            <p:cNvSpPr/>
            <p:nvPr/>
          </p:nvSpPr>
          <p:spPr>
            <a:xfrm>
              <a:off x="914400" y="2819400"/>
              <a:ext cx="1828800" cy="533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Disk</a:t>
              </a:r>
              <a:endParaRPr lang="en-US" dirty="0"/>
            </a:p>
          </p:txBody>
        </p:sp>
        <p:sp>
          <p:nvSpPr>
            <p:cNvPr id="22" name="Rectangle 21"/>
            <p:cNvSpPr/>
            <p:nvPr/>
          </p:nvSpPr>
          <p:spPr>
            <a:xfrm>
              <a:off x="914400" y="2209800"/>
              <a:ext cx="1828800" cy="4572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Primary Server</a:t>
              </a:r>
              <a:endParaRPr lang="en-US" dirty="0" smtClean="0"/>
            </a:p>
          </p:txBody>
        </p:sp>
        <p:sp>
          <p:nvSpPr>
            <p:cNvPr id="23" name="Rectangle 22"/>
            <p:cNvSpPr/>
            <p:nvPr/>
          </p:nvSpPr>
          <p:spPr>
            <a:xfrm>
              <a:off x="914400" y="1828800"/>
              <a:ext cx="1828800" cy="381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DBMS Process</a:t>
              </a:r>
              <a:endParaRPr lang="en-US" dirty="0" smtClean="0"/>
            </a:p>
          </p:txBody>
        </p:sp>
      </p:grpSp>
      <p:sp>
        <p:nvSpPr>
          <p:cNvPr id="27" name="TextBox 26"/>
          <p:cNvSpPr txBox="1"/>
          <p:nvPr/>
        </p:nvSpPr>
        <p:spPr>
          <a:xfrm>
            <a:off x="1447800" y="1371600"/>
            <a:ext cx="1219200" cy="369332"/>
          </a:xfrm>
          <a:prstGeom prst="rect">
            <a:avLst/>
          </a:prstGeom>
          <a:noFill/>
        </p:spPr>
        <p:txBody>
          <a:bodyPr wrap="square" rtlCol="0">
            <a:spAutoFit/>
          </a:bodyPr>
          <a:lstStyle/>
          <a:p>
            <a:r>
              <a:rPr lang="en-US" dirty="0" smtClean="0"/>
              <a:t>Requests</a:t>
            </a:r>
            <a:endParaRPr lang="en-US" dirty="0"/>
          </a:p>
        </p:txBody>
      </p:sp>
      <p:cxnSp>
        <p:nvCxnSpPr>
          <p:cNvPr id="29" name="Straight Arrow Connector 28"/>
          <p:cNvCxnSpPr>
            <a:stCxn id="83970" idx="2"/>
            <a:endCxn id="23" idx="0"/>
          </p:cNvCxnSpPr>
          <p:nvPr/>
        </p:nvCxnSpPr>
        <p:spPr>
          <a:xfrm flipH="1">
            <a:off x="3048000" y="1809122"/>
            <a:ext cx="10059" cy="248278"/>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pic>
        <p:nvPicPr>
          <p:cNvPr id="83970" name="Picture 2" descr="C:\Program Files (x86)\Microsoft Office\MEDIA\CAGCAT10\j0292020.wmf"/>
          <p:cNvPicPr>
            <a:picLocks noChangeAspect="1" noChangeArrowheads="1"/>
          </p:cNvPicPr>
          <p:nvPr/>
        </p:nvPicPr>
        <p:blipFill>
          <a:blip r:embed="rId3" cstate="print"/>
          <a:srcRect/>
          <a:stretch>
            <a:fillRect/>
          </a:stretch>
        </p:blipFill>
        <p:spPr bwMode="auto">
          <a:xfrm>
            <a:off x="2667000" y="1066800"/>
            <a:ext cx="782117" cy="742322"/>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smtClean="0"/>
              <a:t>Row </a:t>
            </a:r>
            <a:r>
              <a:rPr lang="en-US" dirty="0" err="1" smtClean="0"/>
              <a:t>vs</a:t>
            </a:r>
            <a:r>
              <a:rPr lang="en-US" dirty="0" smtClean="0"/>
              <a:t> Column Storage</a:t>
            </a:r>
            <a:endParaRPr lang="en-US" dirty="0"/>
          </a:p>
        </p:txBody>
      </p:sp>
      <p:sp>
        <p:nvSpPr>
          <p:cNvPr id="4" name="Date Placeholder 3"/>
          <p:cNvSpPr>
            <a:spLocks noGrp="1"/>
          </p:cNvSpPr>
          <p:nvPr>
            <p:ph type="dt" sz="half" idx="10"/>
          </p:nvPr>
        </p:nvSpPr>
        <p:spPr/>
        <p:txBody>
          <a:bodyPr/>
          <a:lstStyle/>
          <a:p>
            <a:pPr>
              <a:defRPr/>
            </a:pPr>
            <a:r>
              <a:rPr lang="en-US" smtClean="0"/>
              <a:t>1/7/2013</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952EA0A-7120-44ED-85C4-2A1ED99A75B1}" type="slidenum">
              <a:rPr lang="en-US" smtClean="0"/>
              <a:pPr/>
              <a:t>25</a:t>
            </a:fld>
            <a:endParaRPr lang="en-US"/>
          </a:p>
        </p:txBody>
      </p:sp>
      <p:grpSp>
        <p:nvGrpSpPr>
          <p:cNvPr id="7" name="Group 22"/>
          <p:cNvGrpSpPr>
            <a:grpSpLocks/>
          </p:cNvGrpSpPr>
          <p:nvPr/>
        </p:nvGrpSpPr>
        <p:grpSpPr bwMode="auto">
          <a:xfrm>
            <a:off x="457200" y="1066800"/>
            <a:ext cx="7974013" cy="5241925"/>
            <a:chOff x="384" y="922"/>
            <a:chExt cx="5023" cy="3302"/>
          </a:xfrm>
        </p:grpSpPr>
        <p:sp>
          <p:nvSpPr>
            <p:cNvPr id="8" name="Line 3"/>
            <p:cNvSpPr>
              <a:spLocks noChangeShapeType="1"/>
            </p:cNvSpPr>
            <p:nvPr/>
          </p:nvSpPr>
          <p:spPr bwMode="auto">
            <a:xfrm flipV="1">
              <a:off x="501" y="2638"/>
              <a:ext cx="4906" cy="6"/>
            </a:xfrm>
            <a:prstGeom prst="line">
              <a:avLst/>
            </a:prstGeom>
            <a:noFill/>
            <a:ln w="28575">
              <a:solidFill>
                <a:schemeClr val="tx1"/>
              </a:solidFill>
              <a:round/>
              <a:headEnd/>
              <a:tailEnd/>
            </a:ln>
          </p:spPr>
          <p:txBody>
            <a:bodyPr anchor="ctr"/>
            <a:lstStyle/>
            <a:p>
              <a:endParaRPr lang="en-US"/>
            </a:p>
          </p:txBody>
        </p:sp>
        <p:sp>
          <p:nvSpPr>
            <p:cNvPr id="9" name="Oval 5"/>
            <p:cNvSpPr>
              <a:spLocks noChangeArrowheads="1"/>
            </p:cNvSpPr>
            <p:nvPr/>
          </p:nvSpPr>
          <p:spPr bwMode="auto">
            <a:xfrm>
              <a:off x="1670" y="2596"/>
              <a:ext cx="3389" cy="476"/>
            </a:xfrm>
            <a:prstGeom prst="ellipse">
              <a:avLst/>
            </a:prstGeom>
            <a:solidFill>
              <a:srgbClr val="FFCCCC"/>
            </a:solidFill>
            <a:ln w="9525">
              <a:round/>
              <a:headEnd/>
              <a:tailEnd/>
            </a:ln>
            <a:scene3d>
              <a:camera prst="legacyPerspectiveTop">
                <a:rot lat="17099992" lon="0" rev="0"/>
              </a:camera>
              <a:lightRig rig="legacyFlat3" dir="b"/>
            </a:scene3d>
            <a:sp3d extrusionH="1801800" prstMaterial="legacyPlastic">
              <a:bevelT w="13500" h="13500" prst="angle"/>
              <a:bevelB w="13500" h="13500" prst="angle"/>
              <a:extrusionClr>
                <a:srgbClr val="FFFFFF"/>
              </a:extrusionClr>
            </a:sp3d>
          </p:spPr>
          <p:txBody>
            <a:bodyPr wrap="none" anchor="ctr">
              <a:flatTx/>
            </a:bodyPr>
            <a:lstStyle/>
            <a:p>
              <a:endParaRPr lang="tr-TR"/>
            </a:p>
          </p:txBody>
        </p:sp>
        <p:sp>
          <p:nvSpPr>
            <p:cNvPr id="10" name="Rectangle 6"/>
            <p:cNvSpPr>
              <a:spLocks noChangeArrowheads="1"/>
            </p:cNvSpPr>
            <p:nvPr/>
          </p:nvSpPr>
          <p:spPr bwMode="auto">
            <a:xfrm>
              <a:off x="1907" y="3462"/>
              <a:ext cx="2898" cy="331"/>
            </a:xfrm>
            <a:prstGeom prst="rect">
              <a:avLst/>
            </a:prstGeom>
            <a:solidFill>
              <a:schemeClr val="accent1"/>
            </a:solidFill>
            <a:ln w="12700">
              <a:solidFill>
                <a:schemeClr val="tx1"/>
              </a:solidFill>
              <a:miter lim="800000"/>
              <a:headEnd type="none" w="sm" len="sm"/>
              <a:tailEnd type="none" w="sm" len="sm"/>
            </a:ln>
          </p:spPr>
          <p:txBody>
            <a:bodyPr wrap="none" lIns="0" tIns="0" rIns="0" bIns="0" anchor="ctr"/>
            <a:lstStyle/>
            <a:p>
              <a:pPr algn="ctr">
                <a:spcAft>
                  <a:spcPct val="20000"/>
                </a:spcAft>
              </a:pPr>
              <a:endParaRPr lang="tr-TR" sz="1800" b="1"/>
            </a:p>
          </p:txBody>
        </p:sp>
        <p:sp>
          <p:nvSpPr>
            <p:cNvPr id="11" name="Rectangle 7"/>
            <p:cNvSpPr>
              <a:spLocks noChangeArrowheads="1"/>
            </p:cNvSpPr>
            <p:nvPr/>
          </p:nvSpPr>
          <p:spPr bwMode="auto">
            <a:xfrm>
              <a:off x="1907" y="3078"/>
              <a:ext cx="2898" cy="336"/>
            </a:xfrm>
            <a:prstGeom prst="rect">
              <a:avLst/>
            </a:prstGeom>
            <a:solidFill>
              <a:schemeClr val="accent1"/>
            </a:solidFill>
            <a:ln w="12700">
              <a:solidFill>
                <a:schemeClr val="tx1"/>
              </a:solidFill>
              <a:miter lim="800000"/>
              <a:headEnd type="none" w="sm" len="sm"/>
              <a:tailEnd type="none" w="sm" len="sm"/>
            </a:ln>
          </p:spPr>
          <p:txBody>
            <a:bodyPr wrap="none" lIns="0" tIns="0" rIns="0" bIns="0" anchor="ctr"/>
            <a:lstStyle/>
            <a:p>
              <a:endParaRPr lang="tr-TR"/>
            </a:p>
          </p:txBody>
        </p:sp>
        <p:sp>
          <p:nvSpPr>
            <p:cNvPr id="12" name="Text Box 8"/>
            <p:cNvSpPr txBox="1">
              <a:spLocks noChangeArrowheads="1"/>
            </p:cNvSpPr>
            <p:nvPr/>
          </p:nvSpPr>
          <p:spPr bwMode="auto">
            <a:xfrm>
              <a:off x="2012" y="3154"/>
              <a:ext cx="3065" cy="173"/>
            </a:xfrm>
            <a:prstGeom prst="rect">
              <a:avLst/>
            </a:prstGeom>
            <a:noFill/>
            <a:ln w="12700">
              <a:noFill/>
              <a:miter lim="800000"/>
              <a:headEnd type="none" w="sm" len="sm"/>
              <a:tailEnd type="none" w="sm" len="sm"/>
            </a:ln>
          </p:spPr>
          <p:txBody>
            <a:bodyPr lIns="0" tIns="0" rIns="0" bIns="0">
              <a:spAutoFit/>
            </a:bodyPr>
            <a:lstStyle/>
            <a:p>
              <a:pPr>
                <a:spcBef>
                  <a:spcPct val="50000"/>
                </a:spcBef>
                <a:spcAft>
                  <a:spcPct val="20000"/>
                </a:spcAft>
                <a:tabLst>
                  <a:tab pos="857250" algn="l"/>
                  <a:tab pos="1030288" algn="l"/>
                  <a:tab pos="1885950" algn="l"/>
                  <a:tab pos="3090863" algn="l"/>
                </a:tabLst>
              </a:pPr>
              <a:r>
                <a:rPr lang="en-US" sz="1800" b="1"/>
                <a:t>IBM	    60.25	     10,000	    1/15/2006</a:t>
              </a:r>
            </a:p>
          </p:txBody>
        </p:sp>
        <p:sp>
          <p:nvSpPr>
            <p:cNvPr id="13" name="Text Box 9"/>
            <p:cNvSpPr txBox="1">
              <a:spLocks noChangeArrowheads="1"/>
            </p:cNvSpPr>
            <p:nvPr/>
          </p:nvSpPr>
          <p:spPr bwMode="auto">
            <a:xfrm>
              <a:off x="2012" y="3561"/>
              <a:ext cx="3065" cy="173"/>
            </a:xfrm>
            <a:prstGeom prst="rect">
              <a:avLst/>
            </a:prstGeom>
            <a:noFill/>
            <a:ln w="12700">
              <a:noFill/>
              <a:miter lim="800000"/>
              <a:headEnd type="none" w="sm" len="sm"/>
              <a:tailEnd type="none" w="sm" len="sm"/>
            </a:ln>
          </p:spPr>
          <p:txBody>
            <a:bodyPr lIns="0" tIns="0" rIns="0" bIns="0">
              <a:spAutoFit/>
            </a:bodyPr>
            <a:lstStyle/>
            <a:p>
              <a:pPr>
                <a:spcBef>
                  <a:spcPct val="50000"/>
                </a:spcBef>
                <a:spcAft>
                  <a:spcPct val="20000"/>
                </a:spcAft>
                <a:tabLst>
                  <a:tab pos="857250" algn="l"/>
                  <a:tab pos="1030288" algn="l"/>
                  <a:tab pos="1885950" algn="l"/>
                  <a:tab pos="3090863" algn="l"/>
                </a:tabLst>
              </a:pPr>
              <a:r>
                <a:rPr lang="en-US" sz="1800" b="1"/>
                <a:t>MSFT	    60.53	     12,500	    1/15/2006</a:t>
              </a:r>
            </a:p>
          </p:txBody>
        </p:sp>
        <p:sp>
          <p:nvSpPr>
            <p:cNvPr id="14" name="Rectangle 10"/>
            <p:cNvSpPr>
              <a:spLocks noChangeArrowheads="1"/>
            </p:cNvSpPr>
            <p:nvPr/>
          </p:nvSpPr>
          <p:spPr bwMode="auto">
            <a:xfrm>
              <a:off x="467" y="3143"/>
              <a:ext cx="1087" cy="324"/>
            </a:xfrm>
            <a:prstGeom prst="rect">
              <a:avLst/>
            </a:prstGeom>
            <a:noFill/>
            <a:ln w="9525">
              <a:noFill/>
              <a:miter lim="800000"/>
              <a:headEnd/>
              <a:tailEnd/>
            </a:ln>
          </p:spPr>
          <p:txBody>
            <a:bodyPr/>
            <a:lstStyle/>
            <a:p>
              <a:pPr marL="228600" indent="-228600" eaLnBrk="1" hangingPunct="1">
                <a:spcBef>
                  <a:spcPct val="20000"/>
                </a:spcBef>
              </a:pPr>
              <a:r>
                <a:rPr lang="en-US" sz="2000" i="1">
                  <a:solidFill>
                    <a:srgbClr val="2A4F64"/>
                  </a:solidFill>
                </a:rPr>
                <a:t> Row Store:</a:t>
              </a:r>
              <a:endParaRPr lang="en-US" sz="2000" i="1">
                <a:solidFill>
                  <a:srgbClr val="FF0000"/>
                </a:solidFill>
              </a:endParaRPr>
            </a:p>
          </p:txBody>
        </p:sp>
        <p:sp>
          <p:nvSpPr>
            <p:cNvPr id="15" name="Text Box 11"/>
            <p:cNvSpPr txBox="1">
              <a:spLocks noChangeArrowheads="1"/>
            </p:cNvSpPr>
            <p:nvPr/>
          </p:nvSpPr>
          <p:spPr bwMode="auto">
            <a:xfrm>
              <a:off x="2016" y="3993"/>
              <a:ext cx="2595" cy="231"/>
            </a:xfrm>
            <a:prstGeom prst="rect">
              <a:avLst/>
            </a:prstGeom>
            <a:noFill/>
            <a:ln w="9525">
              <a:noFill/>
              <a:miter lim="800000"/>
              <a:headEnd/>
              <a:tailEnd/>
            </a:ln>
          </p:spPr>
          <p:txBody>
            <a:bodyPr wrap="none">
              <a:spAutoFit/>
            </a:bodyPr>
            <a:lstStyle/>
            <a:p>
              <a:r>
                <a:rPr lang="en-US" sz="1800">
                  <a:latin typeface="Arial Narrow" charset="0"/>
                </a:rPr>
                <a:t>Used in:  Oracle, SQL Server, DB2, Netezza,…</a:t>
              </a:r>
            </a:p>
          </p:txBody>
        </p:sp>
        <p:grpSp>
          <p:nvGrpSpPr>
            <p:cNvPr id="16" name="Group 12"/>
            <p:cNvGrpSpPr>
              <a:grpSpLocks/>
            </p:cNvGrpSpPr>
            <p:nvPr/>
          </p:nvGrpSpPr>
          <p:grpSpPr bwMode="auto">
            <a:xfrm>
              <a:off x="384" y="922"/>
              <a:ext cx="4725" cy="1612"/>
              <a:chOff x="384" y="616"/>
              <a:chExt cx="4725" cy="1612"/>
            </a:xfrm>
          </p:grpSpPr>
          <p:sp>
            <p:nvSpPr>
              <p:cNvPr id="17" name="Oval 13"/>
              <p:cNvSpPr>
                <a:spLocks noChangeArrowheads="1"/>
              </p:cNvSpPr>
              <p:nvPr/>
            </p:nvSpPr>
            <p:spPr bwMode="auto">
              <a:xfrm>
                <a:off x="1693" y="616"/>
                <a:ext cx="3389" cy="476"/>
              </a:xfrm>
              <a:prstGeom prst="ellipse">
                <a:avLst/>
              </a:prstGeom>
              <a:solidFill>
                <a:srgbClr val="FFCCCC"/>
              </a:solidFill>
              <a:ln w="9525">
                <a:round/>
                <a:headEnd/>
                <a:tailEnd/>
              </a:ln>
              <a:scene3d>
                <a:camera prst="legacyPerspectiveTop">
                  <a:rot lat="17099992" lon="0" rev="0"/>
                </a:camera>
                <a:lightRig rig="legacyFlat3" dir="b"/>
              </a:scene3d>
              <a:sp3d extrusionH="1801800" prstMaterial="legacyPlastic">
                <a:bevelT w="13500" h="13500" prst="angle"/>
                <a:bevelB w="13500" h="13500" prst="angle"/>
                <a:extrusionClr>
                  <a:srgbClr val="FFFFFF"/>
                </a:extrusionClr>
              </a:sp3d>
            </p:spPr>
            <p:txBody>
              <a:bodyPr wrap="none" anchor="ctr">
                <a:flatTx/>
              </a:bodyPr>
              <a:lstStyle/>
              <a:p>
                <a:endParaRPr lang="tr-TR"/>
              </a:p>
            </p:txBody>
          </p:sp>
          <p:sp>
            <p:nvSpPr>
              <p:cNvPr id="18" name="Rectangle 14"/>
              <p:cNvSpPr>
                <a:spLocks noChangeArrowheads="1"/>
              </p:cNvSpPr>
              <p:nvPr/>
            </p:nvSpPr>
            <p:spPr bwMode="auto">
              <a:xfrm>
                <a:off x="1956" y="1068"/>
                <a:ext cx="528" cy="726"/>
              </a:xfrm>
              <a:prstGeom prst="rect">
                <a:avLst/>
              </a:prstGeom>
              <a:solidFill>
                <a:schemeClr val="accent1"/>
              </a:solidFill>
              <a:ln w="12700">
                <a:solidFill>
                  <a:schemeClr val="tx1"/>
                </a:solidFill>
                <a:miter lim="800000"/>
                <a:headEnd type="none" w="sm" len="sm"/>
                <a:tailEnd type="none" w="sm" len="sm"/>
              </a:ln>
            </p:spPr>
            <p:txBody>
              <a:bodyPr wrap="none" lIns="0" tIns="0" rIns="0" bIns="0" anchor="ctr"/>
              <a:lstStyle/>
              <a:p>
                <a:endParaRPr lang="tr-TR"/>
              </a:p>
            </p:txBody>
          </p:sp>
          <p:sp>
            <p:nvSpPr>
              <p:cNvPr id="19" name="Rectangle 15"/>
              <p:cNvSpPr>
                <a:spLocks noChangeArrowheads="1"/>
              </p:cNvSpPr>
              <p:nvPr/>
            </p:nvSpPr>
            <p:spPr bwMode="auto">
              <a:xfrm>
                <a:off x="2682" y="1068"/>
                <a:ext cx="528" cy="730"/>
              </a:xfrm>
              <a:prstGeom prst="rect">
                <a:avLst/>
              </a:prstGeom>
              <a:solidFill>
                <a:schemeClr val="accent1"/>
              </a:solidFill>
              <a:ln w="12700">
                <a:solidFill>
                  <a:schemeClr val="tx1"/>
                </a:solidFill>
                <a:miter lim="800000"/>
                <a:headEnd type="none" w="sm" len="sm"/>
                <a:tailEnd type="none" w="sm" len="sm"/>
              </a:ln>
            </p:spPr>
            <p:txBody>
              <a:bodyPr wrap="none" lIns="0" tIns="0" rIns="0" bIns="0" anchor="ctr"/>
              <a:lstStyle/>
              <a:p>
                <a:endParaRPr lang="tr-TR"/>
              </a:p>
            </p:txBody>
          </p:sp>
          <p:sp>
            <p:nvSpPr>
              <p:cNvPr id="20" name="Rectangle 16"/>
              <p:cNvSpPr>
                <a:spLocks noChangeArrowheads="1"/>
              </p:cNvSpPr>
              <p:nvPr/>
            </p:nvSpPr>
            <p:spPr bwMode="auto">
              <a:xfrm>
                <a:off x="3402" y="1068"/>
                <a:ext cx="528" cy="721"/>
              </a:xfrm>
              <a:prstGeom prst="rect">
                <a:avLst/>
              </a:prstGeom>
              <a:solidFill>
                <a:schemeClr val="accent1"/>
              </a:solidFill>
              <a:ln w="12700">
                <a:solidFill>
                  <a:schemeClr val="tx1"/>
                </a:solidFill>
                <a:miter lim="800000"/>
                <a:headEnd type="none" w="sm" len="sm"/>
                <a:tailEnd type="none" w="sm" len="sm"/>
              </a:ln>
            </p:spPr>
            <p:txBody>
              <a:bodyPr wrap="none" lIns="0" tIns="0" rIns="0" bIns="0" anchor="ctr"/>
              <a:lstStyle/>
              <a:p>
                <a:endParaRPr lang="tr-TR"/>
              </a:p>
            </p:txBody>
          </p:sp>
          <p:sp>
            <p:nvSpPr>
              <p:cNvPr id="21" name="Rectangle 17"/>
              <p:cNvSpPr>
                <a:spLocks noChangeArrowheads="1"/>
              </p:cNvSpPr>
              <p:nvPr/>
            </p:nvSpPr>
            <p:spPr bwMode="auto">
              <a:xfrm>
                <a:off x="4122" y="1068"/>
                <a:ext cx="716" cy="720"/>
              </a:xfrm>
              <a:prstGeom prst="rect">
                <a:avLst/>
              </a:prstGeom>
              <a:solidFill>
                <a:schemeClr val="accent1"/>
              </a:solidFill>
              <a:ln w="12700">
                <a:solidFill>
                  <a:schemeClr val="tx1"/>
                </a:solidFill>
                <a:miter lim="800000"/>
                <a:headEnd type="none" w="sm" len="sm"/>
                <a:tailEnd type="none" w="sm" len="sm"/>
              </a:ln>
            </p:spPr>
            <p:txBody>
              <a:bodyPr wrap="none" lIns="0" tIns="0" rIns="0" bIns="0" anchor="ctr"/>
              <a:lstStyle/>
              <a:p>
                <a:endParaRPr lang="tr-TR"/>
              </a:p>
            </p:txBody>
          </p:sp>
          <p:sp>
            <p:nvSpPr>
              <p:cNvPr id="22" name="Text Box 18"/>
              <p:cNvSpPr txBox="1">
                <a:spLocks noChangeArrowheads="1"/>
              </p:cNvSpPr>
              <p:nvPr/>
            </p:nvSpPr>
            <p:spPr bwMode="auto">
              <a:xfrm>
                <a:off x="2044" y="1199"/>
                <a:ext cx="3065" cy="173"/>
              </a:xfrm>
              <a:prstGeom prst="rect">
                <a:avLst/>
              </a:prstGeom>
              <a:noFill/>
              <a:ln w="12700">
                <a:noFill/>
                <a:miter lim="800000"/>
                <a:headEnd type="none" w="sm" len="sm"/>
                <a:tailEnd type="none" w="sm" len="sm"/>
              </a:ln>
            </p:spPr>
            <p:txBody>
              <a:bodyPr lIns="0" tIns="0" rIns="0" bIns="0">
                <a:spAutoFit/>
              </a:bodyPr>
              <a:lstStyle/>
              <a:p>
                <a:pPr>
                  <a:spcBef>
                    <a:spcPct val="50000"/>
                  </a:spcBef>
                  <a:spcAft>
                    <a:spcPct val="20000"/>
                  </a:spcAft>
                  <a:tabLst>
                    <a:tab pos="857250" algn="l"/>
                    <a:tab pos="1030288" algn="l"/>
                    <a:tab pos="1885950" algn="l"/>
                    <a:tab pos="3090863" algn="l"/>
                  </a:tabLst>
                </a:pPr>
                <a:r>
                  <a:rPr lang="en-US" sz="1800" b="1"/>
                  <a:t>IBM	    60.25	     10,000	    1/15/2006</a:t>
                </a:r>
              </a:p>
            </p:txBody>
          </p:sp>
          <p:sp>
            <p:nvSpPr>
              <p:cNvPr id="23" name="Text Box 19"/>
              <p:cNvSpPr txBox="1">
                <a:spLocks noChangeArrowheads="1"/>
              </p:cNvSpPr>
              <p:nvPr/>
            </p:nvSpPr>
            <p:spPr bwMode="auto">
              <a:xfrm>
                <a:off x="2044" y="1525"/>
                <a:ext cx="3065" cy="173"/>
              </a:xfrm>
              <a:prstGeom prst="rect">
                <a:avLst/>
              </a:prstGeom>
              <a:noFill/>
              <a:ln w="12700">
                <a:noFill/>
                <a:miter lim="800000"/>
                <a:headEnd type="none" w="sm" len="sm"/>
                <a:tailEnd type="none" w="sm" len="sm"/>
              </a:ln>
            </p:spPr>
            <p:txBody>
              <a:bodyPr lIns="0" tIns="0" rIns="0" bIns="0">
                <a:spAutoFit/>
              </a:bodyPr>
              <a:lstStyle/>
              <a:p>
                <a:pPr>
                  <a:spcBef>
                    <a:spcPct val="50000"/>
                  </a:spcBef>
                  <a:spcAft>
                    <a:spcPct val="20000"/>
                  </a:spcAft>
                  <a:tabLst>
                    <a:tab pos="857250" algn="l"/>
                    <a:tab pos="1030288" algn="l"/>
                    <a:tab pos="1885950" algn="l"/>
                    <a:tab pos="3090863" algn="l"/>
                  </a:tabLst>
                </a:pPr>
                <a:r>
                  <a:rPr lang="en-US" sz="1800" b="1" dirty="0"/>
                  <a:t>MSFT	    60.53	     12,500	    1/15/2006</a:t>
                </a:r>
              </a:p>
            </p:txBody>
          </p:sp>
          <p:sp>
            <p:nvSpPr>
              <p:cNvPr id="24" name="Rectangle 20"/>
              <p:cNvSpPr>
                <a:spLocks noChangeArrowheads="1"/>
              </p:cNvSpPr>
              <p:nvPr/>
            </p:nvSpPr>
            <p:spPr bwMode="auto">
              <a:xfrm>
                <a:off x="384" y="956"/>
                <a:ext cx="1300" cy="324"/>
              </a:xfrm>
              <a:prstGeom prst="rect">
                <a:avLst/>
              </a:prstGeom>
              <a:noFill/>
              <a:ln w="9525">
                <a:noFill/>
                <a:miter lim="800000"/>
                <a:headEnd/>
                <a:tailEnd/>
              </a:ln>
            </p:spPr>
            <p:txBody>
              <a:bodyPr/>
              <a:lstStyle/>
              <a:p>
                <a:pPr marL="228600" indent="-228600" eaLnBrk="1" hangingPunct="1">
                  <a:spcBef>
                    <a:spcPct val="20000"/>
                  </a:spcBef>
                </a:pPr>
                <a:r>
                  <a:rPr lang="en-US" sz="2000" i="1" dirty="0">
                    <a:solidFill>
                      <a:srgbClr val="2A4F64"/>
                    </a:solidFill>
                  </a:rPr>
                  <a:t> Column Store:</a:t>
                </a:r>
                <a:endParaRPr lang="en-US" sz="2000" i="1" dirty="0">
                  <a:solidFill>
                    <a:srgbClr val="FF0000"/>
                  </a:solidFill>
                </a:endParaRPr>
              </a:p>
            </p:txBody>
          </p:sp>
          <p:sp>
            <p:nvSpPr>
              <p:cNvPr id="25" name="Text Box 21"/>
              <p:cNvSpPr txBox="1">
                <a:spLocks noChangeArrowheads="1"/>
              </p:cNvSpPr>
              <p:nvPr/>
            </p:nvSpPr>
            <p:spPr bwMode="auto">
              <a:xfrm>
                <a:off x="2061" y="1997"/>
                <a:ext cx="1630" cy="231"/>
              </a:xfrm>
              <a:prstGeom prst="rect">
                <a:avLst/>
              </a:prstGeom>
              <a:noFill/>
              <a:ln w="9525">
                <a:noFill/>
                <a:miter lim="800000"/>
                <a:headEnd/>
                <a:tailEnd/>
              </a:ln>
            </p:spPr>
            <p:txBody>
              <a:bodyPr wrap="none">
                <a:spAutoFit/>
              </a:bodyPr>
              <a:lstStyle/>
              <a:p>
                <a:r>
                  <a:rPr lang="en-US" sz="1800">
                    <a:latin typeface="Arial Narrow" charset="0"/>
                  </a:rPr>
                  <a:t>Used in:  Sybase IQ</a:t>
                </a:r>
                <a:r>
                  <a:rPr lang="en-US" sz="1800">
                    <a:solidFill>
                      <a:srgbClr val="595959"/>
                    </a:solidFill>
                    <a:latin typeface="Arial Narrow" charset="0"/>
                  </a:rPr>
                  <a:t>, </a:t>
                </a:r>
                <a:r>
                  <a:rPr lang="en-US" sz="1800" b="1">
                    <a:solidFill>
                      <a:srgbClr val="595959"/>
                    </a:solidFill>
                    <a:latin typeface="Arial Narrow" charset="0"/>
                  </a:rPr>
                  <a:t>Vertica</a:t>
                </a:r>
              </a:p>
            </p:txBody>
          </p:sp>
        </p:gr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smtClean="0"/>
              <a:t>Financial-Feed Streaming Application</a:t>
            </a:r>
            <a:endParaRPr lang="en-US" dirty="0"/>
          </a:p>
        </p:txBody>
      </p:sp>
      <p:sp>
        <p:nvSpPr>
          <p:cNvPr id="3" name="Date Placeholder 2"/>
          <p:cNvSpPr>
            <a:spLocks noGrp="1"/>
          </p:cNvSpPr>
          <p:nvPr>
            <p:ph type="dt" sz="half" idx="10"/>
          </p:nvPr>
        </p:nvSpPr>
        <p:spPr/>
        <p:txBody>
          <a:bodyPr/>
          <a:lstStyle/>
          <a:p>
            <a:pPr>
              <a:defRPr/>
            </a:pPr>
            <a:r>
              <a:rPr lang="en-US" smtClean="0"/>
              <a:t>1/7/2013</a:t>
            </a:r>
            <a:endParaRPr lang="en-US"/>
          </a:p>
        </p:txBody>
      </p:sp>
      <p:sp>
        <p:nvSpPr>
          <p:cNvPr id="4" name="Footer Placeholder 3"/>
          <p:cNvSpPr>
            <a:spLocks noGrp="1"/>
          </p:cNvSpPr>
          <p:nvPr>
            <p:ph type="ftr" sz="quarter" idx="11"/>
          </p:nvPr>
        </p:nvSpPr>
        <p:spPr/>
        <p:txBody>
          <a:bodyPr/>
          <a:lstStyle/>
          <a:p>
            <a:pPr>
              <a:defRPr/>
            </a:pPr>
            <a:r>
              <a:rPr lang="en-US" smtClean="0"/>
              <a:t>Lipyeow Lim -- University of Hawaii at Manoa</a:t>
            </a:r>
            <a:endParaRPr lang="en-US"/>
          </a:p>
        </p:txBody>
      </p:sp>
      <p:sp>
        <p:nvSpPr>
          <p:cNvPr id="5" name="Slide Number Placeholder 4"/>
          <p:cNvSpPr>
            <a:spLocks noGrp="1"/>
          </p:cNvSpPr>
          <p:nvPr>
            <p:ph type="sldNum" sz="quarter" idx="12"/>
          </p:nvPr>
        </p:nvSpPr>
        <p:spPr/>
        <p:txBody>
          <a:bodyPr/>
          <a:lstStyle/>
          <a:p>
            <a:fld id="{75D5DB97-3F65-4F9D-86E1-1EDC69DB3651}" type="slidenum">
              <a:rPr lang="en-US" smtClean="0"/>
              <a:pPr/>
              <a:t>26</a:t>
            </a:fld>
            <a:endParaRPr lang="en-US"/>
          </a:p>
        </p:txBody>
      </p:sp>
      <p:pic>
        <p:nvPicPr>
          <p:cNvPr id="84994" name="Picture 2"/>
          <p:cNvPicPr>
            <a:picLocks noChangeAspect="1" noChangeArrowheads="1"/>
          </p:cNvPicPr>
          <p:nvPr/>
        </p:nvPicPr>
        <p:blipFill>
          <a:blip r:embed="rId3" cstate="print"/>
          <a:srcRect/>
          <a:stretch>
            <a:fillRect/>
          </a:stretch>
        </p:blipFill>
        <p:spPr bwMode="auto">
          <a:xfrm>
            <a:off x="381000" y="1219200"/>
            <a:ext cx="8305800" cy="4243412"/>
          </a:xfrm>
          <a:prstGeom prst="rect">
            <a:avLst/>
          </a:prstGeom>
          <a:noFill/>
          <a:ln w="9525">
            <a:noFill/>
            <a:miter lim="800000"/>
            <a:headEnd/>
            <a:tailEnd/>
          </a:ln>
        </p:spPr>
      </p:pic>
      <p:sp>
        <p:nvSpPr>
          <p:cNvPr id="7" name="Rounded Rectangular Callout 6"/>
          <p:cNvSpPr/>
          <p:nvPr/>
        </p:nvSpPr>
        <p:spPr>
          <a:xfrm>
            <a:off x="4191000" y="5257800"/>
            <a:ext cx="4495800" cy="838200"/>
          </a:xfrm>
          <a:prstGeom prst="wedgeRoundRectCallout">
            <a:avLst>
              <a:gd name="adj1" fmla="val -14078"/>
              <a:gd name="adj2" fmla="val -77016"/>
              <a:gd name="adj3" fmla="val 16667"/>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How would this app be implemented using DBMS technology ?</a:t>
            </a:r>
            <a:endParaRPr lang="en-US" dirty="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Applications</a:t>
            </a:r>
            <a:endParaRPr lang="en-US" dirty="0"/>
          </a:p>
        </p:txBody>
      </p:sp>
      <p:sp>
        <p:nvSpPr>
          <p:cNvPr id="6" name="Content Placeholder 5"/>
          <p:cNvSpPr>
            <a:spLocks noGrp="1"/>
          </p:cNvSpPr>
          <p:nvPr>
            <p:ph idx="1"/>
          </p:nvPr>
        </p:nvSpPr>
        <p:spPr/>
        <p:txBody>
          <a:bodyPr/>
          <a:lstStyle/>
          <a:p>
            <a:r>
              <a:rPr lang="en-US" b="1" dirty="0" smtClean="0"/>
              <a:t>Data Warehouse</a:t>
            </a:r>
            <a:r>
              <a:rPr lang="en-US" dirty="0" smtClean="0"/>
              <a:t>.</a:t>
            </a:r>
          </a:p>
          <a:p>
            <a:r>
              <a:rPr lang="en-US" b="1" dirty="0" smtClean="0"/>
              <a:t>Sensor Networks</a:t>
            </a:r>
            <a:r>
              <a:rPr lang="en-US" dirty="0" smtClean="0"/>
              <a:t>. </a:t>
            </a:r>
            <a:r>
              <a:rPr lang="en-US" dirty="0" err="1" smtClean="0"/>
              <a:t>eg</a:t>
            </a:r>
            <a:r>
              <a:rPr lang="en-US" dirty="0" smtClean="0"/>
              <a:t>. Medical monitoring, smart homes, etc</a:t>
            </a:r>
          </a:p>
          <a:p>
            <a:r>
              <a:rPr lang="en-US" b="1" dirty="0" smtClean="0"/>
              <a:t>Text Search</a:t>
            </a:r>
            <a:r>
              <a:rPr lang="en-US" dirty="0" smtClean="0"/>
              <a:t>. </a:t>
            </a:r>
            <a:r>
              <a:rPr lang="en-US" dirty="0" err="1" smtClean="0"/>
              <a:t>eg</a:t>
            </a:r>
            <a:r>
              <a:rPr lang="en-US" dirty="0" smtClean="0"/>
              <a:t>. Search engines</a:t>
            </a:r>
          </a:p>
          <a:p>
            <a:r>
              <a:rPr lang="en-US" b="1" dirty="0" smtClean="0"/>
              <a:t>Scientific Databases</a:t>
            </a:r>
            <a:r>
              <a:rPr lang="en-US" dirty="0" smtClean="0"/>
              <a:t>. </a:t>
            </a:r>
            <a:r>
              <a:rPr lang="en-US" dirty="0" err="1" smtClean="0"/>
              <a:t>Eg</a:t>
            </a:r>
            <a:r>
              <a:rPr lang="en-US" dirty="0" smtClean="0"/>
              <a:t>. Astronomy, Meteorology, Oceanography</a:t>
            </a:r>
          </a:p>
          <a:p>
            <a:r>
              <a:rPr lang="en-US" b="1" dirty="0" smtClean="0"/>
              <a:t>XML</a:t>
            </a:r>
            <a:endParaRPr lang="en-US" b="1" dirty="0"/>
          </a:p>
        </p:txBody>
      </p:sp>
      <p:sp>
        <p:nvSpPr>
          <p:cNvPr id="3" name="Date Placeholder 2"/>
          <p:cNvSpPr>
            <a:spLocks noGrp="1"/>
          </p:cNvSpPr>
          <p:nvPr>
            <p:ph type="dt" sz="half" idx="10"/>
          </p:nvPr>
        </p:nvSpPr>
        <p:spPr/>
        <p:txBody>
          <a:bodyPr/>
          <a:lstStyle/>
          <a:p>
            <a:pPr>
              <a:defRPr/>
            </a:pPr>
            <a:r>
              <a:rPr lang="en-US" smtClean="0"/>
              <a:t>1/7/2013</a:t>
            </a:r>
            <a:endParaRPr lang="en-US"/>
          </a:p>
        </p:txBody>
      </p:sp>
      <p:sp>
        <p:nvSpPr>
          <p:cNvPr id="4" name="Footer Placeholder 3"/>
          <p:cNvSpPr>
            <a:spLocks noGrp="1"/>
          </p:cNvSpPr>
          <p:nvPr>
            <p:ph type="ftr" sz="quarter" idx="11"/>
          </p:nvPr>
        </p:nvSpPr>
        <p:spPr/>
        <p:txBody>
          <a:bodyPr/>
          <a:lstStyle/>
          <a:p>
            <a:pPr>
              <a:defRPr/>
            </a:pPr>
            <a:r>
              <a:rPr lang="en-US" smtClean="0"/>
              <a:t>Lipyeow Lim -- University of Hawaii at Manoa</a:t>
            </a:r>
            <a:endParaRPr lang="en-US"/>
          </a:p>
        </p:txBody>
      </p:sp>
      <p:sp>
        <p:nvSpPr>
          <p:cNvPr id="5" name="Slide Number Placeholder 4"/>
          <p:cNvSpPr>
            <a:spLocks noGrp="1"/>
          </p:cNvSpPr>
          <p:nvPr>
            <p:ph type="sldNum" sz="quarter" idx="12"/>
          </p:nvPr>
        </p:nvSpPr>
        <p:spPr/>
        <p:txBody>
          <a:bodyPr/>
          <a:lstStyle/>
          <a:p>
            <a:fld id="{75D5DB97-3F65-4F9D-86E1-1EDC69DB3651}"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dirty="0" smtClean="0"/>
              <a:t>Software Architectures</a:t>
            </a:r>
            <a:endParaRPr lang="en-US" dirty="0"/>
          </a:p>
        </p:txBody>
      </p:sp>
      <p:sp>
        <p:nvSpPr>
          <p:cNvPr id="3" name="Content Placeholder 2"/>
          <p:cNvSpPr>
            <a:spLocks noGrp="1"/>
          </p:cNvSpPr>
          <p:nvPr>
            <p:ph idx="1"/>
          </p:nvPr>
        </p:nvSpPr>
        <p:spPr>
          <a:xfrm>
            <a:off x="304800" y="4495800"/>
            <a:ext cx="8305800" cy="1782763"/>
          </a:xfrm>
        </p:spPr>
        <p:txBody>
          <a:bodyPr>
            <a:normAutofit fontScale="92500" lnSpcReduction="20000"/>
          </a:bodyPr>
          <a:lstStyle/>
          <a:p>
            <a:r>
              <a:rPr lang="en-US" dirty="0" smtClean="0"/>
              <a:t>Three basic services</a:t>
            </a:r>
          </a:p>
          <a:p>
            <a:pPr lvl="1"/>
            <a:r>
              <a:rPr lang="en-US" dirty="0" smtClean="0"/>
              <a:t>Message Transport</a:t>
            </a:r>
          </a:p>
          <a:p>
            <a:pPr lvl="1"/>
            <a:r>
              <a:rPr lang="en-US" dirty="0" smtClean="0"/>
              <a:t>Storage of state</a:t>
            </a:r>
          </a:p>
          <a:p>
            <a:pPr lvl="1"/>
            <a:r>
              <a:rPr lang="en-US" dirty="0" smtClean="0"/>
              <a:t>Execution of application logic</a:t>
            </a:r>
          </a:p>
          <a:p>
            <a:endParaRPr lang="en-US" dirty="0"/>
          </a:p>
        </p:txBody>
      </p:sp>
      <p:sp>
        <p:nvSpPr>
          <p:cNvPr id="4" name="Date Placeholder 3"/>
          <p:cNvSpPr>
            <a:spLocks noGrp="1"/>
          </p:cNvSpPr>
          <p:nvPr>
            <p:ph type="dt" sz="half" idx="10"/>
          </p:nvPr>
        </p:nvSpPr>
        <p:spPr/>
        <p:txBody>
          <a:bodyPr/>
          <a:lstStyle/>
          <a:p>
            <a:pPr>
              <a:defRPr/>
            </a:pPr>
            <a:r>
              <a:rPr lang="en-US" smtClean="0"/>
              <a:t>1/7/2013</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952EA0A-7120-44ED-85C4-2A1ED99A75B1}" type="slidenum">
              <a:rPr lang="en-US" smtClean="0"/>
              <a:pPr/>
              <a:t>28</a:t>
            </a:fld>
            <a:endParaRPr lang="en-US"/>
          </a:p>
        </p:txBody>
      </p:sp>
      <p:pic>
        <p:nvPicPr>
          <p:cNvPr id="86018" name="Picture 2"/>
          <p:cNvPicPr>
            <a:picLocks noChangeAspect="1" noChangeArrowheads="1"/>
          </p:cNvPicPr>
          <p:nvPr/>
        </p:nvPicPr>
        <p:blipFill>
          <a:blip r:embed="rId3" cstate="print"/>
          <a:srcRect/>
          <a:stretch>
            <a:fillRect/>
          </a:stretch>
        </p:blipFill>
        <p:spPr bwMode="auto">
          <a:xfrm>
            <a:off x="3048000" y="1066800"/>
            <a:ext cx="5345424" cy="3355427"/>
          </a:xfrm>
          <a:prstGeom prst="rect">
            <a:avLst/>
          </a:prstGeom>
          <a:noFill/>
          <a:ln w="9525">
            <a:noFill/>
            <a:miter lim="800000"/>
            <a:headEnd/>
            <a:tailEnd/>
          </a:ln>
        </p:spPr>
      </p:pic>
      <p:grpSp>
        <p:nvGrpSpPr>
          <p:cNvPr id="15" name="Group 14"/>
          <p:cNvGrpSpPr/>
          <p:nvPr/>
        </p:nvGrpSpPr>
        <p:grpSpPr>
          <a:xfrm>
            <a:off x="533400" y="1066800"/>
            <a:ext cx="1887523" cy="2732690"/>
            <a:chOff x="533400" y="1371600"/>
            <a:chExt cx="3810000" cy="3962400"/>
          </a:xfrm>
        </p:grpSpPr>
        <p:sp>
          <p:nvSpPr>
            <p:cNvPr id="8" name="Cloud 7"/>
            <p:cNvSpPr/>
            <p:nvPr/>
          </p:nvSpPr>
          <p:spPr>
            <a:xfrm>
              <a:off x="838200" y="1371600"/>
              <a:ext cx="3200400" cy="1066800"/>
            </a:xfrm>
            <a:prstGeom prst="cloud">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Internet</a:t>
              </a:r>
              <a:endParaRPr lang="en-US" dirty="0">
                <a:solidFill>
                  <a:schemeClr val="tx1"/>
                </a:solidFill>
              </a:endParaRPr>
            </a:p>
          </p:txBody>
        </p:sp>
        <p:sp>
          <p:nvSpPr>
            <p:cNvPr id="9" name="Can 8"/>
            <p:cNvSpPr/>
            <p:nvPr/>
          </p:nvSpPr>
          <p:spPr>
            <a:xfrm>
              <a:off x="533400" y="4114800"/>
              <a:ext cx="3810000" cy="1219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Database Server </a:t>
              </a:r>
              <a:endParaRPr lang="en-US" sz="2000" dirty="0"/>
            </a:p>
          </p:txBody>
        </p:sp>
        <p:sp>
          <p:nvSpPr>
            <p:cNvPr id="10" name="Rounded Rectangle 9"/>
            <p:cNvSpPr/>
            <p:nvPr/>
          </p:nvSpPr>
          <p:spPr>
            <a:xfrm>
              <a:off x="533400" y="3200400"/>
              <a:ext cx="3810000" cy="838200"/>
            </a:xfrm>
            <a:prstGeom prst="round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Application Server</a:t>
              </a:r>
              <a:endParaRPr lang="en-US" sz="2000" dirty="0">
                <a:solidFill>
                  <a:schemeClr val="tx1"/>
                </a:solidFill>
              </a:endParaRPr>
            </a:p>
          </p:txBody>
        </p:sp>
        <p:sp>
          <p:nvSpPr>
            <p:cNvPr id="11" name="Rounded Rectangle 10"/>
            <p:cNvSpPr/>
            <p:nvPr/>
          </p:nvSpPr>
          <p:spPr>
            <a:xfrm>
              <a:off x="533400" y="2362200"/>
              <a:ext cx="3810000" cy="762000"/>
            </a:xfrm>
            <a:prstGeom prst="round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rPr>
                <a:t>Webserver</a:t>
              </a:r>
              <a:endParaRPr lang="en-US" sz="2000" dirty="0">
                <a:solidFill>
                  <a:schemeClr val="tx1"/>
                </a:solidFill>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smtClean="0"/>
              <a:t>Financial-Feed Streaming Application</a:t>
            </a:r>
            <a:endParaRPr lang="en-US" dirty="0"/>
          </a:p>
        </p:txBody>
      </p:sp>
      <p:sp>
        <p:nvSpPr>
          <p:cNvPr id="3" name="Date Placeholder 2"/>
          <p:cNvSpPr>
            <a:spLocks noGrp="1"/>
          </p:cNvSpPr>
          <p:nvPr>
            <p:ph type="dt" sz="half" idx="10"/>
          </p:nvPr>
        </p:nvSpPr>
        <p:spPr/>
        <p:txBody>
          <a:bodyPr/>
          <a:lstStyle/>
          <a:p>
            <a:pPr>
              <a:defRPr/>
            </a:pPr>
            <a:r>
              <a:rPr lang="en-US" smtClean="0"/>
              <a:t>1/7/2013</a:t>
            </a:r>
            <a:endParaRPr lang="en-US"/>
          </a:p>
        </p:txBody>
      </p:sp>
      <p:sp>
        <p:nvSpPr>
          <p:cNvPr id="4" name="Footer Placeholder 3"/>
          <p:cNvSpPr>
            <a:spLocks noGrp="1"/>
          </p:cNvSpPr>
          <p:nvPr>
            <p:ph type="ftr" sz="quarter" idx="11"/>
          </p:nvPr>
        </p:nvSpPr>
        <p:spPr/>
        <p:txBody>
          <a:bodyPr/>
          <a:lstStyle/>
          <a:p>
            <a:pPr>
              <a:defRPr/>
            </a:pPr>
            <a:r>
              <a:rPr lang="en-US" smtClean="0"/>
              <a:t>Lipyeow Lim -- University of Hawaii at Manoa</a:t>
            </a:r>
            <a:endParaRPr lang="en-US"/>
          </a:p>
        </p:txBody>
      </p:sp>
      <p:sp>
        <p:nvSpPr>
          <p:cNvPr id="5" name="Slide Number Placeholder 4"/>
          <p:cNvSpPr>
            <a:spLocks noGrp="1"/>
          </p:cNvSpPr>
          <p:nvPr>
            <p:ph type="sldNum" sz="quarter" idx="12"/>
          </p:nvPr>
        </p:nvSpPr>
        <p:spPr/>
        <p:txBody>
          <a:bodyPr/>
          <a:lstStyle/>
          <a:p>
            <a:fld id="{75D5DB97-3F65-4F9D-86E1-1EDC69DB3651}" type="slidenum">
              <a:rPr lang="en-US" smtClean="0"/>
              <a:pPr/>
              <a:t>3</a:t>
            </a:fld>
            <a:endParaRPr lang="en-US"/>
          </a:p>
        </p:txBody>
      </p:sp>
      <p:pic>
        <p:nvPicPr>
          <p:cNvPr id="84994" name="Picture 2"/>
          <p:cNvPicPr>
            <a:picLocks noChangeAspect="1" noChangeArrowheads="1"/>
          </p:cNvPicPr>
          <p:nvPr/>
        </p:nvPicPr>
        <p:blipFill>
          <a:blip r:embed="rId3" cstate="print"/>
          <a:srcRect/>
          <a:stretch>
            <a:fillRect/>
          </a:stretch>
        </p:blipFill>
        <p:spPr bwMode="auto">
          <a:xfrm>
            <a:off x="381000" y="1219200"/>
            <a:ext cx="8305800" cy="4243412"/>
          </a:xfrm>
          <a:prstGeom prst="rect">
            <a:avLst/>
          </a:prstGeom>
          <a:noFill/>
          <a:ln w="9525">
            <a:noFill/>
            <a:miter lim="800000"/>
            <a:headEnd/>
            <a:tailEnd/>
          </a:ln>
        </p:spPr>
      </p:pic>
      <p:sp>
        <p:nvSpPr>
          <p:cNvPr id="7" name="Rounded Rectangular Callout 6"/>
          <p:cNvSpPr/>
          <p:nvPr/>
        </p:nvSpPr>
        <p:spPr>
          <a:xfrm>
            <a:off x="4191000" y="5257800"/>
            <a:ext cx="4495800" cy="838200"/>
          </a:xfrm>
          <a:prstGeom prst="wedgeRoundRectCallout">
            <a:avLst>
              <a:gd name="adj1" fmla="val -14078"/>
              <a:gd name="adj2" fmla="val -77016"/>
              <a:gd name="adj3" fmla="val 16667"/>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How would this app be implemented using DBMS technology ?</a:t>
            </a:r>
            <a:endParaRPr 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8229600" cy="792162"/>
          </a:xfrm>
        </p:spPr>
        <p:txBody>
          <a:bodyPr/>
          <a:lstStyle/>
          <a:p>
            <a:r>
              <a:rPr lang="en-US" dirty="0" smtClean="0"/>
              <a:t>Outline</a:t>
            </a:r>
          </a:p>
        </p:txBody>
      </p:sp>
      <p:sp>
        <p:nvSpPr>
          <p:cNvPr id="14339" name="Content Placeholder 2"/>
          <p:cNvSpPr>
            <a:spLocks noGrp="1"/>
          </p:cNvSpPr>
          <p:nvPr>
            <p:ph idx="1"/>
          </p:nvPr>
        </p:nvSpPr>
        <p:spPr>
          <a:xfrm>
            <a:off x="457200" y="1066800"/>
            <a:ext cx="8229600" cy="5059363"/>
          </a:xfrm>
        </p:spPr>
        <p:txBody>
          <a:bodyPr>
            <a:normAutofit fontScale="92500" lnSpcReduction="20000"/>
          </a:bodyPr>
          <a:lstStyle/>
          <a:p>
            <a:r>
              <a:rPr lang="en-US" dirty="0" smtClean="0"/>
              <a:t>Background</a:t>
            </a:r>
            <a:endParaRPr lang="en-US" dirty="0" smtClean="0"/>
          </a:p>
          <a:p>
            <a:pPr lvl="1"/>
            <a:r>
              <a:rPr lang="en-US" dirty="0" smtClean="0"/>
              <a:t>Data Warehousing</a:t>
            </a:r>
          </a:p>
          <a:p>
            <a:pPr lvl="1"/>
            <a:r>
              <a:rPr lang="en-US" dirty="0" smtClean="0"/>
              <a:t>Indexing</a:t>
            </a:r>
          </a:p>
          <a:p>
            <a:pPr lvl="1"/>
            <a:r>
              <a:rPr lang="en-US" dirty="0" smtClean="0"/>
              <a:t>Views</a:t>
            </a:r>
          </a:p>
          <a:p>
            <a:pPr lvl="1"/>
            <a:r>
              <a:rPr lang="en-US" dirty="0" smtClean="0"/>
              <a:t>Transactions</a:t>
            </a:r>
          </a:p>
          <a:p>
            <a:pPr lvl="1"/>
            <a:r>
              <a:rPr lang="en-US" dirty="0" smtClean="0"/>
              <a:t>Stream Processing</a:t>
            </a:r>
            <a:endParaRPr lang="en-US" dirty="0" smtClean="0"/>
          </a:p>
          <a:p>
            <a:pPr lvl="1"/>
            <a:r>
              <a:rPr lang="en-US" dirty="0" smtClean="0"/>
              <a:t>High Availability</a:t>
            </a:r>
          </a:p>
          <a:p>
            <a:pPr lvl="1"/>
            <a:r>
              <a:rPr lang="en-US" dirty="0" smtClean="0"/>
              <a:t>Row </a:t>
            </a:r>
            <a:r>
              <a:rPr lang="en-US" dirty="0" err="1" smtClean="0"/>
              <a:t>vs</a:t>
            </a:r>
            <a:r>
              <a:rPr lang="en-US" dirty="0" smtClean="0"/>
              <a:t> Column storage</a:t>
            </a:r>
            <a:endParaRPr lang="en-US" dirty="0" smtClean="0"/>
          </a:p>
          <a:p>
            <a:r>
              <a:rPr lang="en-US" dirty="0" smtClean="0"/>
              <a:t>Financial-Feed Streaming Application (revisited)</a:t>
            </a:r>
          </a:p>
          <a:p>
            <a:r>
              <a:rPr lang="en-US" dirty="0" smtClean="0"/>
              <a:t>Other Applications</a:t>
            </a:r>
            <a:endParaRPr lang="en-US" dirty="0" smtClean="0"/>
          </a:p>
          <a:p>
            <a:r>
              <a:rPr lang="en-US" dirty="0" smtClean="0"/>
              <a:t>Software Architectures</a:t>
            </a:r>
            <a:endParaRPr lang="en-US" dirty="0" smtClean="0"/>
          </a:p>
        </p:txBody>
      </p:sp>
      <p:sp>
        <p:nvSpPr>
          <p:cNvPr id="4" name="Date Placeholder 3"/>
          <p:cNvSpPr>
            <a:spLocks noGrp="1"/>
          </p:cNvSpPr>
          <p:nvPr>
            <p:ph type="dt" sz="quarter" idx="10"/>
          </p:nvPr>
        </p:nvSpPr>
        <p:spPr/>
        <p:txBody>
          <a:bodyPr/>
          <a:lstStyle/>
          <a:p>
            <a:pPr>
              <a:defRPr/>
            </a:pPr>
            <a:r>
              <a:rPr lang="en-US" smtClean="0"/>
              <a:t>1/7/2013</a:t>
            </a:r>
            <a:endParaRPr lang="en-US"/>
          </a:p>
        </p:txBody>
      </p:sp>
      <p:sp>
        <p:nvSpPr>
          <p:cNvPr id="5" name="Footer Placeholder 4"/>
          <p:cNvSpPr>
            <a:spLocks noGrp="1"/>
          </p:cNvSpPr>
          <p:nvPr>
            <p:ph type="ftr" sz="quarter" idx="11"/>
          </p:nvPr>
        </p:nvSpPr>
        <p:spPr/>
        <p:txBody>
          <a:bodyPr/>
          <a:lstStyle/>
          <a:p>
            <a:pPr>
              <a:defRPr/>
            </a:pPr>
            <a:r>
              <a:rPr lang="en-US"/>
              <a:t>Lipyeow Lim -- University of Hawaii at Manoa</a:t>
            </a:r>
          </a:p>
        </p:txBody>
      </p:sp>
      <p:sp>
        <p:nvSpPr>
          <p:cNvPr id="6" name="Slide Number Placeholder 5"/>
          <p:cNvSpPr>
            <a:spLocks noGrp="1"/>
          </p:cNvSpPr>
          <p:nvPr>
            <p:ph type="sldNum" sz="quarter" idx="12"/>
          </p:nvPr>
        </p:nvSpPr>
        <p:spPr/>
        <p:txBody>
          <a:bodyPr/>
          <a:lstStyle/>
          <a:p>
            <a:fld id="{089B2EE0-5229-4FFC-B0D4-221A66BDB768}" type="slidenum">
              <a:rPr lang="en-US"/>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639762"/>
          </a:xfrm>
        </p:spPr>
        <p:txBody>
          <a:bodyPr/>
          <a:lstStyle/>
          <a:p>
            <a:r>
              <a:rPr lang="en-US" dirty="0" smtClean="0"/>
              <a:t>Data Warehousing</a:t>
            </a:r>
            <a:endParaRPr lang="en-US" dirty="0"/>
          </a:p>
        </p:txBody>
      </p:sp>
      <p:sp>
        <p:nvSpPr>
          <p:cNvPr id="6" name="Content Placeholder 5"/>
          <p:cNvSpPr>
            <a:spLocks noGrp="1"/>
          </p:cNvSpPr>
          <p:nvPr>
            <p:ph idx="1"/>
          </p:nvPr>
        </p:nvSpPr>
        <p:spPr>
          <a:xfrm>
            <a:off x="457200" y="3962400"/>
            <a:ext cx="8229600" cy="2438400"/>
          </a:xfrm>
        </p:spPr>
        <p:txBody>
          <a:bodyPr>
            <a:normAutofit lnSpcReduction="10000"/>
          </a:bodyPr>
          <a:lstStyle/>
          <a:p>
            <a:r>
              <a:rPr lang="en-US" dirty="0" smtClean="0"/>
              <a:t>Multi-dimensional  Data Model</a:t>
            </a:r>
          </a:p>
          <a:p>
            <a:r>
              <a:rPr lang="en-US" dirty="0" smtClean="0"/>
              <a:t>Collection of numeric </a:t>
            </a:r>
            <a:r>
              <a:rPr lang="en-US" u="sng" dirty="0" smtClean="0">
                <a:solidFill>
                  <a:schemeClr val="accent2"/>
                </a:solidFill>
              </a:rPr>
              <a:t>measures,</a:t>
            </a:r>
            <a:r>
              <a:rPr lang="en-US" dirty="0" smtClean="0"/>
              <a:t>  which depend on a set of </a:t>
            </a:r>
            <a:r>
              <a:rPr lang="en-US" u="sng" dirty="0" smtClean="0">
                <a:solidFill>
                  <a:schemeClr val="accent2"/>
                </a:solidFill>
              </a:rPr>
              <a:t>dimensions.</a:t>
            </a:r>
            <a:r>
              <a:rPr lang="en-US" dirty="0" smtClean="0"/>
              <a:t> </a:t>
            </a:r>
          </a:p>
          <a:p>
            <a:pPr lvl="1"/>
            <a:r>
              <a:rPr lang="en-US" dirty="0" smtClean="0"/>
              <a:t>E.g., measure </a:t>
            </a:r>
            <a:r>
              <a:rPr lang="en-US" b="1" dirty="0" smtClean="0">
                <a:solidFill>
                  <a:schemeClr val="accent2"/>
                </a:solidFill>
              </a:rPr>
              <a:t>Sales</a:t>
            </a:r>
            <a:r>
              <a:rPr lang="en-US" dirty="0" smtClean="0"/>
              <a:t>, dimensions     </a:t>
            </a:r>
            <a:r>
              <a:rPr lang="en-US" b="1" dirty="0" smtClean="0">
                <a:solidFill>
                  <a:schemeClr val="accent2"/>
                </a:solidFill>
              </a:rPr>
              <a:t>Product </a:t>
            </a:r>
            <a:r>
              <a:rPr lang="en-US" dirty="0" smtClean="0"/>
              <a:t>(key: </a:t>
            </a:r>
            <a:r>
              <a:rPr lang="en-US" dirty="0" err="1" smtClean="0"/>
              <a:t>pid</a:t>
            </a:r>
            <a:r>
              <a:rPr lang="en-US" dirty="0" smtClean="0"/>
              <a:t>), </a:t>
            </a:r>
            <a:r>
              <a:rPr lang="en-US" b="1" dirty="0" smtClean="0">
                <a:solidFill>
                  <a:schemeClr val="accent2"/>
                </a:solidFill>
              </a:rPr>
              <a:t>Location</a:t>
            </a:r>
            <a:r>
              <a:rPr lang="en-US" dirty="0" smtClean="0"/>
              <a:t> (</a:t>
            </a:r>
            <a:r>
              <a:rPr lang="en-US" dirty="0" err="1" smtClean="0"/>
              <a:t>locid</a:t>
            </a:r>
            <a:r>
              <a:rPr lang="en-US" dirty="0" smtClean="0"/>
              <a:t>),      and </a:t>
            </a:r>
            <a:r>
              <a:rPr lang="en-US" b="1" dirty="0" smtClean="0">
                <a:solidFill>
                  <a:schemeClr val="accent2"/>
                </a:solidFill>
              </a:rPr>
              <a:t>Time </a:t>
            </a:r>
            <a:r>
              <a:rPr lang="en-US" dirty="0" smtClean="0"/>
              <a:t>(</a:t>
            </a:r>
            <a:r>
              <a:rPr lang="en-US" dirty="0" err="1" smtClean="0"/>
              <a:t>timeid</a:t>
            </a:r>
            <a:r>
              <a:rPr lang="en-US" dirty="0" smtClean="0"/>
              <a:t>).</a:t>
            </a:r>
          </a:p>
          <a:p>
            <a:endParaRPr lang="en-US" dirty="0"/>
          </a:p>
        </p:txBody>
      </p:sp>
      <p:sp>
        <p:nvSpPr>
          <p:cNvPr id="2" name="Date Placeholder 1"/>
          <p:cNvSpPr>
            <a:spLocks noGrp="1"/>
          </p:cNvSpPr>
          <p:nvPr>
            <p:ph type="dt" sz="half" idx="10"/>
          </p:nvPr>
        </p:nvSpPr>
        <p:spPr/>
        <p:txBody>
          <a:bodyPr/>
          <a:lstStyle/>
          <a:p>
            <a:pPr>
              <a:defRPr/>
            </a:pPr>
            <a:r>
              <a:rPr lang="en-US" smtClean="0"/>
              <a:t>1/7/2013</a:t>
            </a:r>
            <a:endParaRPr lang="en-US"/>
          </a:p>
        </p:txBody>
      </p:sp>
      <p:sp>
        <p:nvSpPr>
          <p:cNvPr id="3" name="Footer Placeholder 2"/>
          <p:cNvSpPr>
            <a:spLocks noGrp="1"/>
          </p:cNvSpPr>
          <p:nvPr>
            <p:ph type="ftr" sz="quarter" idx="11"/>
          </p:nvPr>
        </p:nvSpPr>
        <p:spPr/>
        <p:txBody>
          <a:bodyPr/>
          <a:lstStyle/>
          <a:p>
            <a:pPr>
              <a:defRPr/>
            </a:pPr>
            <a:r>
              <a:rPr lang="en-US" smtClean="0"/>
              <a:t>Lipyeow Lim -- University of Hawaii at Manoa</a:t>
            </a:r>
            <a:endParaRPr lang="en-US"/>
          </a:p>
        </p:txBody>
      </p:sp>
      <p:sp>
        <p:nvSpPr>
          <p:cNvPr id="4" name="Slide Number Placeholder 3"/>
          <p:cNvSpPr>
            <a:spLocks noGrp="1"/>
          </p:cNvSpPr>
          <p:nvPr>
            <p:ph type="sldNum" sz="quarter" idx="12"/>
          </p:nvPr>
        </p:nvSpPr>
        <p:spPr/>
        <p:txBody>
          <a:bodyPr/>
          <a:lstStyle/>
          <a:p>
            <a:fld id="{E0EF1533-E015-48BD-B5A9-33FB43BC340B}" type="slidenum">
              <a:rPr lang="en-US" smtClean="0"/>
              <a:pPr/>
              <a:t>5</a:t>
            </a:fld>
            <a:endParaRPr lang="en-US"/>
          </a:p>
        </p:txBody>
      </p:sp>
      <p:sp>
        <p:nvSpPr>
          <p:cNvPr id="7" name="Rectangle 44"/>
          <p:cNvSpPr>
            <a:spLocks noChangeArrowheads="1"/>
          </p:cNvSpPr>
          <p:nvPr/>
        </p:nvSpPr>
        <p:spPr bwMode="auto">
          <a:xfrm>
            <a:off x="5638800" y="1066800"/>
            <a:ext cx="3276600" cy="2743200"/>
          </a:xfrm>
          <a:prstGeom prst="rect">
            <a:avLst/>
          </a:prstGeom>
          <a:solidFill>
            <a:schemeClr val="accent4">
              <a:lumMod val="60000"/>
              <a:lumOff val="40000"/>
            </a:schemeClr>
          </a:solidFill>
          <a:ln w="12700" algn="ctr">
            <a:noFill/>
            <a:miter lim="800000"/>
            <a:headEnd/>
            <a:tailEnd/>
          </a:ln>
          <a:effectLst/>
        </p:spPr>
        <p:txBody>
          <a:bodyPr wrap="none" anchor="ctr"/>
          <a:lstStyle/>
          <a:p>
            <a:endParaRPr lang="en-US"/>
          </a:p>
        </p:txBody>
      </p:sp>
      <p:sp>
        <p:nvSpPr>
          <p:cNvPr id="8" name="AutoShape 6"/>
          <p:cNvSpPr>
            <a:spLocks noChangeArrowheads="1"/>
          </p:cNvSpPr>
          <p:nvPr/>
        </p:nvSpPr>
        <p:spPr bwMode="auto">
          <a:xfrm>
            <a:off x="5943600" y="2286000"/>
            <a:ext cx="2667000" cy="1447800"/>
          </a:xfrm>
          <a:prstGeom prst="flowChartMagneticDisk">
            <a:avLst/>
          </a:prstGeom>
          <a:solidFill>
            <a:schemeClr val="accent1"/>
          </a:solidFill>
          <a:ln w="12700">
            <a:solidFill>
              <a:schemeClr val="tx1"/>
            </a:solidFill>
            <a:round/>
            <a:headEnd/>
            <a:tailEnd/>
          </a:ln>
          <a:effectLst/>
        </p:spPr>
        <p:txBody>
          <a:bodyPr wrap="none" anchor="ctr"/>
          <a:lstStyle/>
          <a:p>
            <a:endParaRPr lang="en-US" dirty="0"/>
          </a:p>
        </p:txBody>
      </p:sp>
      <p:grpSp>
        <p:nvGrpSpPr>
          <p:cNvPr id="9" name="Group 8"/>
          <p:cNvGrpSpPr/>
          <p:nvPr/>
        </p:nvGrpSpPr>
        <p:grpSpPr>
          <a:xfrm>
            <a:off x="7162800" y="3124200"/>
            <a:ext cx="609600" cy="533400"/>
            <a:chOff x="6629400" y="2971800"/>
            <a:chExt cx="609600" cy="533400"/>
          </a:xfrm>
        </p:grpSpPr>
        <p:sp>
          <p:nvSpPr>
            <p:cNvPr id="10" name="AutoShape 36"/>
            <p:cNvSpPr>
              <a:spLocks noChangeArrowheads="1"/>
            </p:cNvSpPr>
            <p:nvPr/>
          </p:nvSpPr>
          <p:spPr bwMode="auto">
            <a:xfrm>
              <a:off x="6629400" y="2971800"/>
              <a:ext cx="381000" cy="381000"/>
            </a:xfrm>
            <a:prstGeom prst="cube">
              <a:avLst>
                <a:gd name="adj" fmla="val 25000"/>
              </a:avLst>
            </a:prstGeom>
            <a:solidFill>
              <a:srgbClr val="CCFFFF"/>
            </a:solidFill>
            <a:ln w="12700">
              <a:solidFill>
                <a:schemeClr val="tx1"/>
              </a:solidFill>
              <a:miter lim="800000"/>
              <a:headEnd/>
              <a:tailEnd/>
            </a:ln>
            <a:effectLst/>
          </p:spPr>
          <p:txBody>
            <a:bodyPr wrap="none" anchor="ctr"/>
            <a:lstStyle/>
            <a:p>
              <a:endParaRPr lang="en-US"/>
            </a:p>
          </p:txBody>
        </p:sp>
        <p:sp>
          <p:nvSpPr>
            <p:cNvPr id="11" name="AutoShape 39"/>
            <p:cNvSpPr>
              <a:spLocks noChangeArrowheads="1"/>
            </p:cNvSpPr>
            <p:nvPr/>
          </p:nvSpPr>
          <p:spPr bwMode="auto">
            <a:xfrm>
              <a:off x="6781800" y="3048000"/>
              <a:ext cx="457200" cy="457200"/>
            </a:xfrm>
            <a:prstGeom prst="cube">
              <a:avLst>
                <a:gd name="adj" fmla="val 25000"/>
              </a:avLst>
            </a:prstGeom>
            <a:solidFill>
              <a:srgbClr val="CCFFFF"/>
            </a:solidFill>
            <a:ln w="12700">
              <a:solidFill>
                <a:schemeClr val="tx1"/>
              </a:solidFill>
              <a:miter lim="800000"/>
              <a:headEnd/>
              <a:tailEnd/>
            </a:ln>
            <a:effectLst/>
          </p:spPr>
          <p:txBody>
            <a:bodyPr wrap="none" anchor="ctr"/>
            <a:lstStyle/>
            <a:p>
              <a:endParaRPr lang="en-US"/>
            </a:p>
          </p:txBody>
        </p:sp>
      </p:grpSp>
      <p:grpSp>
        <p:nvGrpSpPr>
          <p:cNvPr id="12" name="Group 11"/>
          <p:cNvGrpSpPr/>
          <p:nvPr/>
        </p:nvGrpSpPr>
        <p:grpSpPr>
          <a:xfrm>
            <a:off x="7848600" y="3048000"/>
            <a:ext cx="609600" cy="533400"/>
            <a:chOff x="7467600" y="2971800"/>
            <a:chExt cx="609600" cy="533400"/>
          </a:xfrm>
        </p:grpSpPr>
        <p:sp>
          <p:nvSpPr>
            <p:cNvPr id="13" name="AutoShape 37"/>
            <p:cNvSpPr>
              <a:spLocks noChangeArrowheads="1"/>
            </p:cNvSpPr>
            <p:nvPr/>
          </p:nvSpPr>
          <p:spPr bwMode="auto">
            <a:xfrm>
              <a:off x="7467600" y="3048000"/>
              <a:ext cx="457200" cy="381000"/>
            </a:xfrm>
            <a:prstGeom prst="triangle">
              <a:avLst>
                <a:gd name="adj" fmla="val 50000"/>
              </a:avLst>
            </a:prstGeom>
            <a:solidFill>
              <a:srgbClr val="CCFFFF"/>
            </a:solidFill>
            <a:ln w="12700" algn="ctr">
              <a:solidFill>
                <a:schemeClr val="tx1"/>
              </a:solidFill>
              <a:miter lim="800000"/>
              <a:headEnd/>
              <a:tailEnd/>
            </a:ln>
            <a:effectLst/>
          </p:spPr>
          <p:txBody>
            <a:bodyPr wrap="none" anchor="ctr"/>
            <a:lstStyle/>
            <a:p>
              <a:endParaRPr lang="en-US"/>
            </a:p>
          </p:txBody>
        </p:sp>
        <p:sp>
          <p:nvSpPr>
            <p:cNvPr id="14" name="AutoShape 38"/>
            <p:cNvSpPr>
              <a:spLocks noChangeArrowheads="1"/>
            </p:cNvSpPr>
            <p:nvPr/>
          </p:nvSpPr>
          <p:spPr bwMode="auto">
            <a:xfrm>
              <a:off x="7620000" y="2971800"/>
              <a:ext cx="457200" cy="381000"/>
            </a:xfrm>
            <a:prstGeom prst="triangle">
              <a:avLst>
                <a:gd name="adj" fmla="val 50000"/>
              </a:avLst>
            </a:prstGeom>
            <a:solidFill>
              <a:srgbClr val="CCFFFF"/>
            </a:solidFill>
            <a:ln w="12700" algn="ctr">
              <a:solidFill>
                <a:schemeClr val="tx1"/>
              </a:solidFill>
              <a:miter lim="800000"/>
              <a:headEnd/>
              <a:tailEnd/>
            </a:ln>
            <a:effectLst/>
          </p:spPr>
          <p:txBody>
            <a:bodyPr wrap="none" anchor="ctr"/>
            <a:lstStyle/>
            <a:p>
              <a:endParaRPr lang="en-US"/>
            </a:p>
          </p:txBody>
        </p:sp>
        <p:sp>
          <p:nvSpPr>
            <p:cNvPr id="15" name="AutoShape 40"/>
            <p:cNvSpPr>
              <a:spLocks noChangeArrowheads="1"/>
            </p:cNvSpPr>
            <p:nvPr/>
          </p:nvSpPr>
          <p:spPr bwMode="auto">
            <a:xfrm>
              <a:off x="7620000" y="3124200"/>
              <a:ext cx="457200" cy="381000"/>
            </a:xfrm>
            <a:prstGeom prst="triangle">
              <a:avLst>
                <a:gd name="adj" fmla="val 50000"/>
              </a:avLst>
            </a:prstGeom>
            <a:solidFill>
              <a:srgbClr val="CCFFFF"/>
            </a:solidFill>
            <a:ln w="12700" algn="ctr">
              <a:solidFill>
                <a:schemeClr val="tx1"/>
              </a:solidFill>
              <a:miter lim="800000"/>
              <a:headEnd/>
              <a:tailEnd/>
            </a:ln>
            <a:effectLst/>
          </p:spPr>
          <p:txBody>
            <a:bodyPr wrap="none" anchor="ctr"/>
            <a:lstStyle/>
            <a:p>
              <a:endParaRPr lang="en-US"/>
            </a:p>
          </p:txBody>
        </p:sp>
      </p:grpSp>
      <p:sp>
        <p:nvSpPr>
          <p:cNvPr id="16" name="Text Box 17"/>
          <p:cNvSpPr txBox="1">
            <a:spLocks noChangeArrowheads="1"/>
          </p:cNvSpPr>
          <p:nvPr/>
        </p:nvSpPr>
        <p:spPr bwMode="auto">
          <a:xfrm>
            <a:off x="6324600" y="2743200"/>
            <a:ext cx="2057400" cy="366713"/>
          </a:xfrm>
          <a:prstGeom prst="rect">
            <a:avLst/>
          </a:prstGeom>
          <a:noFill/>
          <a:ln w="12700" algn="ctr">
            <a:noFill/>
            <a:miter lim="800000"/>
            <a:headEnd/>
            <a:tailEnd/>
          </a:ln>
          <a:effectLst/>
        </p:spPr>
        <p:txBody>
          <a:bodyPr>
            <a:spAutoFit/>
          </a:bodyPr>
          <a:lstStyle/>
          <a:p>
            <a:r>
              <a:rPr lang="en-US" sz="1800" b="1" dirty="0" smtClean="0"/>
              <a:t>Data Warehouse</a:t>
            </a:r>
            <a:endParaRPr lang="en-US" sz="1800" b="1" dirty="0"/>
          </a:p>
        </p:txBody>
      </p:sp>
      <p:sp>
        <p:nvSpPr>
          <p:cNvPr id="17" name="Rectangle 43"/>
          <p:cNvSpPr>
            <a:spLocks noChangeArrowheads="1"/>
          </p:cNvSpPr>
          <p:nvPr/>
        </p:nvSpPr>
        <p:spPr bwMode="auto">
          <a:xfrm>
            <a:off x="228600" y="1066800"/>
            <a:ext cx="2362200" cy="2743200"/>
          </a:xfrm>
          <a:prstGeom prst="rect">
            <a:avLst/>
          </a:prstGeom>
          <a:solidFill>
            <a:srgbClr val="FFCC99"/>
          </a:solidFill>
          <a:ln w="12700" algn="ctr">
            <a:noFill/>
            <a:miter lim="800000"/>
            <a:headEnd/>
            <a:tailEnd/>
          </a:ln>
          <a:effectLst/>
        </p:spPr>
        <p:txBody>
          <a:bodyPr wrap="none" anchor="ctr"/>
          <a:lstStyle/>
          <a:p>
            <a:endParaRPr lang="en-US"/>
          </a:p>
        </p:txBody>
      </p:sp>
      <p:sp>
        <p:nvSpPr>
          <p:cNvPr id="18" name="Rectangle 41"/>
          <p:cNvSpPr>
            <a:spLocks noChangeArrowheads="1"/>
          </p:cNvSpPr>
          <p:nvPr/>
        </p:nvSpPr>
        <p:spPr bwMode="auto">
          <a:xfrm>
            <a:off x="2667000" y="1066800"/>
            <a:ext cx="2895600" cy="2743200"/>
          </a:xfrm>
          <a:prstGeom prst="rect">
            <a:avLst/>
          </a:prstGeom>
          <a:solidFill>
            <a:schemeClr val="accent6">
              <a:lumMod val="75000"/>
              <a:alpha val="62000"/>
            </a:schemeClr>
          </a:solidFill>
          <a:ln w="12700" algn="ctr">
            <a:noFill/>
            <a:miter lim="800000"/>
            <a:headEnd/>
            <a:tailEnd/>
          </a:ln>
          <a:effectLst/>
        </p:spPr>
        <p:txBody>
          <a:bodyPr wrap="none" anchor="ctr"/>
          <a:lstStyle/>
          <a:p>
            <a:endParaRPr lang="en-US"/>
          </a:p>
        </p:txBody>
      </p:sp>
      <p:sp>
        <p:nvSpPr>
          <p:cNvPr id="19" name="Text Box 17"/>
          <p:cNvSpPr txBox="1">
            <a:spLocks noChangeArrowheads="1"/>
          </p:cNvSpPr>
          <p:nvPr/>
        </p:nvSpPr>
        <p:spPr bwMode="auto">
          <a:xfrm>
            <a:off x="304800" y="1219200"/>
            <a:ext cx="2057400" cy="923330"/>
          </a:xfrm>
          <a:prstGeom prst="rect">
            <a:avLst/>
          </a:prstGeom>
          <a:noFill/>
          <a:ln w="12700" algn="ctr">
            <a:noFill/>
            <a:miter lim="800000"/>
            <a:headEnd/>
            <a:tailEnd/>
          </a:ln>
          <a:effectLst/>
        </p:spPr>
        <p:txBody>
          <a:bodyPr>
            <a:spAutoFit/>
          </a:bodyPr>
          <a:lstStyle/>
          <a:p>
            <a:r>
              <a:rPr lang="en-US" sz="1800" dirty="0"/>
              <a:t>Operational </a:t>
            </a:r>
            <a:r>
              <a:rPr lang="en-US" sz="1800" dirty="0" smtClean="0"/>
              <a:t>DBs</a:t>
            </a:r>
          </a:p>
          <a:p>
            <a:r>
              <a:rPr lang="en-US" dirty="0" smtClean="0"/>
              <a:t>External Data Sources</a:t>
            </a:r>
            <a:endParaRPr lang="en-US" sz="1800" dirty="0"/>
          </a:p>
        </p:txBody>
      </p:sp>
      <p:sp>
        <p:nvSpPr>
          <p:cNvPr id="20" name="AutoShape 7"/>
          <p:cNvSpPr>
            <a:spLocks noChangeArrowheads="1"/>
          </p:cNvSpPr>
          <p:nvPr/>
        </p:nvSpPr>
        <p:spPr bwMode="auto">
          <a:xfrm>
            <a:off x="685800" y="2286000"/>
            <a:ext cx="762000" cy="838200"/>
          </a:xfrm>
          <a:prstGeom prst="flowChartMagneticDisk">
            <a:avLst/>
          </a:prstGeom>
          <a:solidFill>
            <a:schemeClr val="accent1"/>
          </a:solidFill>
          <a:ln w="12700">
            <a:solidFill>
              <a:schemeClr val="tx1"/>
            </a:solidFill>
            <a:round/>
            <a:headEnd/>
            <a:tailEnd/>
          </a:ln>
          <a:effectLst/>
        </p:spPr>
        <p:txBody>
          <a:bodyPr wrap="none" anchor="ctr"/>
          <a:lstStyle/>
          <a:p>
            <a:r>
              <a:rPr lang="en-US" dirty="0"/>
              <a:t>DB</a:t>
            </a:r>
          </a:p>
        </p:txBody>
      </p:sp>
      <p:sp>
        <p:nvSpPr>
          <p:cNvPr id="21" name="AutoShape 13"/>
          <p:cNvSpPr>
            <a:spLocks noChangeArrowheads="1"/>
          </p:cNvSpPr>
          <p:nvPr/>
        </p:nvSpPr>
        <p:spPr bwMode="auto">
          <a:xfrm>
            <a:off x="1143000" y="2057400"/>
            <a:ext cx="762000" cy="838200"/>
          </a:xfrm>
          <a:prstGeom prst="flowChartMagneticDisk">
            <a:avLst/>
          </a:prstGeom>
          <a:solidFill>
            <a:schemeClr val="accent1"/>
          </a:solidFill>
          <a:ln w="12700">
            <a:solidFill>
              <a:schemeClr val="tx1"/>
            </a:solidFill>
            <a:round/>
            <a:headEnd/>
            <a:tailEnd/>
          </a:ln>
          <a:effectLst/>
        </p:spPr>
        <p:txBody>
          <a:bodyPr wrap="none" anchor="ctr"/>
          <a:lstStyle/>
          <a:p>
            <a:r>
              <a:rPr lang="en-US"/>
              <a:t>DB</a:t>
            </a:r>
          </a:p>
        </p:txBody>
      </p:sp>
      <p:sp>
        <p:nvSpPr>
          <p:cNvPr id="22" name="AutoShape 22"/>
          <p:cNvSpPr>
            <a:spLocks noChangeArrowheads="1"/>
          </p:cNvSpPr>
          <p:nvPr/>
        </p:nvSpPr>
        <p:spPr bwMode="auto">
          <a:xfrm>
            <a:off x="1371600" y="2667000"/>
            <a:ext cx="762000" cy="838200"/>
          </a:xfrm>
          <a:prstGeom prst="flowChartMagneticDisk">
            <a:avLst/>
          </a:prstGeom>
          <a:solidFill>
            <a:schemeClr val="accent1"/>
          </a:solidFill>
          <a:ln w="12700">
            <a:solidFill>
              <a:schemeClr val="tx1"/>
            </a:solidFill>
            <a:round/>
            <a:headEnd/>
            <a:tailEnd/>
          </a:ln>
          <a:effectLst/>
        </p:spPr>
        <p:txBody>
          <a:bodyPr wrap="none" anchor="ctr"/>
          <a:lstStyle/>
          <a:p>
            <a:r>
              <a:rPr lang="en-US"/>
              <a:t>DB</a:t>
            </a:r>
          </a:p>
        </p:txBody>
      </p:sp>
      <p:sp>
        <p:nvSpPr>
          <p:cNvPr id="23" name="Text Box 42"/>
          <p:cNvSpPr txBox="1">
            <a:spLocks noChangeArrowheads="1"/>
          </p:cNvSpPr>
          <p:nvPr/>
        </p:nvSpPr>
        <p:spPr bwMode="auto">
          <a:xfrm>
            <a:off x="2743200" y="1143000"/>
            <a:ext cx="2743200" cy="1190625"/>
          </a:xfrm>
          <a:prstGeom prst="rect">
            <a:avLst/>
          </a:prstGeom>
          <a:noFill/>
          <a:ln w="12700" algn="ctr">
            <a:noFill/>
            <a:miter lim="800000"/>
            <a:headEnd/>
            <a:tailEnd/>
          </a:ln>
          <a:effectLst/>
        </p:spPr>
        <p:txBody>
          <a:bodyPr>
            <a:spAutoFit/>
          </a:bodyPr>
          <a:lstStyle/>
          <a:p>
            <a:r>
              <a:rPr lang="en-US" sz="1800" dirty="0"/>
              <a:t>ETL process </a:t>
            </a:r>
            <a:r>
              <a:rPr lang="en-US" sz="1800" dirty="0" err="1"/>
              <a:t>periodicly</a:t>
            </a:r>
            <a:r>
              <a:rPr lang="en-US" sz="1800" dirty="0"/>
              <a:t> (nightly, weekly) loads new data into data warehouse</a:t>
            </a:r>
          </a:p>
        </p:txBody>
      </p:sp>
      <p:grpSp>
        <p:nvGrpSpPr>
          <p:cNvPr id="24" name="Group 38"/>
          <p:cNvGrpSpPr>
            <a:grpSpLocks/>
          </p:cNvGrpSpPr>
          <p:nvPr/>
        </p:nvGrpSpPr>
        <p:grpSpPr bwMode="auto">
          <a:xfrm>
            <a:off x="7315200" y="1295400"/>
            <a:ext cx="1387475" cy="1295400"/>
            <a:chOff x="4646" y="3453"/>
            <a:chExt cx="874" cy="816"/>
          </a:xfrm>
        </p:grpSpPr>
        <p:sp>
          <p:nvSpPr>
            <p:cNvPr id="25" name="Rectangle 31"/>
            <p:cNvSpPr>
              <a:spLocks noChangeArrowheads="1"/>
            </p:cNvSpPr>
            <p:nvPr/>
          </p:nvSpPr>
          <p:spPr bwMode="auto">
            <a:xfrm>
              <a:off x="4661" y="3635"/>
              <a:ext cx="639" cy="633"/>
            </a:xfrm>
            <a:prstGeom prst="rect">
              <a:avLst/>
            </a:prstGeom>
            <a:solidFill>
              <a:schemeClr val="bg2"/>
            </a:solidFill>
            <a:ln w="12700">
              <a:solidFill>
                <a:schemeClr val="tx2"/>
              </a:solidFill>
              <a:miter lim="800000"/>
              <a:headEnd/>
              <a:tailEnd/>
            </a:ln>
            <a:effectLst/>
          </p:spPr>
          <p:txBody>
            <a:bodyPr wrap="none" anchor="ctr"/>
            <a:lstStyle/>
            <a:p>
              <a:endParaRPr lang="en-US"/>
            </a:p>
          </p:txBody>
        </p:sp>
        <p:sp>
          <p:nvSpPr>
            <p:cNvPr id="26" name="Line 32"/>
            <p:cNvSpPr>
              <a:spLocks noChangeShapeType="1"/>
            </p:cNvSpPr>
            <p:nvPr/>
          </p:nvSpPr>
          <p:spPr bwMode="auto">
            <a:xfrm flipV="1">
              <a:off x="4657" y="3453"/>
              <a:ext cx="216" cy="175"/>
            </a:xfrm>
            <a:prstGeom prst="line">
              <a:avLst/>
            </a:prstGeom>
            <a:noFill/>
            <a:ln w="12700">
              <a:solidFill>
                <a:schemeClr val="tx2"/>
              </a:solidFill>
              <a:round/>
              <a:headEnd type="none" w="sm" len="sm"/>
              <a:tailEnd type="none" w="sm" len="sm"/>
            </a:ln>
            <a:effectLst/>
          </p:spPr>
          <p:txBody>
            <a:bodyPr/>
            <a:lstStyle/>
            <a:p>
              <a:endParaRPr lang="en-US"/>
            </a:p>
          </p:txBody>
        </p:sp>
        <p:sp>
          <p:nvSpPr>
            <p:cNvPr id="27" name="Line 33"/>
            <p:cNvSpPr>
              <a:spLocks noChangeShapeType="1"/>
            </p:cNvSpPr>
            <p:nvPr/>
          </p:nvSpPr>
          <p:spPr bwMode="auto">
            <a:xfrm flipV="1">
              <a:off x="5304" y="3453"/>
              <a:ext cx="216" cy="175"/>
            </a:xfrm>
            <a:prstGeom prst="line">
              <a:avLst/>
            </a:prstGeom>
            <a:noFill/>
            <a:ln w="12700">
              <a:solidFill>
                <a:schemeClr val="tx2"/>
              </a:solidFill>
              <a:round/>
              <a:headEnd type="none" w="sm" len="sm"/>
              <a:tailEnd type="none" w="sm" len="sm"/>
            </a:ln>
            <a:effectLst/>
          </p:spPr>
          <p:txBody>
            <a:bodyPr/>
            <a:lstStyle/>
            <a:p>
              <a:endParaRPr lang="en-US"/>
            </a:p>
          </p:txBody>
        </p:sp>
        <p:sp>
          <p:nvSpPr>
            <p:cNvPr id="28" name="Line 34"/>
            <p:cNvSpPr>
              <a:spLocks noChangeShapeType="1"/>
            </p:cNvSpPr>
            <p:nvPr/>
          </p:nvSpPr>
          <p:spPr bwMode="auto">
            <a:xfrm>
              <a:off x="4873" y="3456"/>
              <a:ext cx="647" cy="0"/>
            </a:xfrm>
            <a:prstGeom prst="line">
              <a:avLst/>
            </a:prstGeom>
            <a:noFill/>
            <a:ln w="12700">
              <a:solidFill>
                <a:schemeClr val="tx2"/>
              </a:solidFill>
              <a:round/>
              <a:headEnd type="none" w="sm" len="sm"/>
              <a:tailEnd type="none" w="sm" len="sm"/>
            </a:ln>
            <a:effectLst/>
          </p:spPr>
          <p:txBody>
            <a:bodyPr/>
            <a:lstStyle/>
            <a:p>
              <a:endParaRPr lang="en-US"/>
            </a:p>
          </p:txBody>
        </p:sp>
        <p:sp>
          <p:nvSpPr>
            <p:cNvPr id="29" name="Line 35"/>
            <p:cNvSpPr>
              <a:spLocks noChangeShapeType="1"/>
            </p:cNvSpPr>
            <p:nvPr/>
          </p:nvSpPr>
          <p:spPr bwMode="auto">
            <a:xfrm>
              <a:off x="5520" y="3456"/>
              <a:ext cx="0" cy="641"/>
            </a:xfrm>
            <a:prstGeom prst="line">
              <a:avLst/>
            </a:prstGeom>
            <a:noFill/>
            <a:ln w="12700">
              <a:solidFill>
                <a:schemeClr val="tx2"/>
              </a:solidFill>
              <a:round/>
              <a:headEnd type="none" w="sm" len="sm"/>
              <a:tailEnd type="none" w="sm" len="sm"/>
            </a:ln>
            <a:effectLst/>
          </p:spPr>
          <p:txBody>
            <a:bodyPr/>
            <a:lstStyle/>
            <a:p>
              <a:endParaRPr lang="en-US"/>
            </a:p>
          </p:txBody>
        </p:sp>
        <p:sp>
          <p:nvSpPr>
            <p:cNvPr id="30" name="Line 36"/>
            <p:cNvSpPr>
              <a:spLocks noChangeShapeType="1"/>
            </p:cNvSpPr>
            <p:nvPr/>
          </p:nvSpPr>
          <p:spPr bwMode="auto">
            <a:xfrm flipV="1">
              <a:off x="5304" y="4094"/>
              <a:ext cx="216" cy="175"/>
            </a:xfrm>
            <a:prstGeom prst="line">
              <a:avLst/>
            </a:prstGeom>
            <a:noFill/>
            <a:ln w="12700">
              <a:solidFill>
                <a:schemeClr val="tx2"/>
              </a:solidFill>
              <a:round/>
              <a:headEnd type="none" w="sm" len="sm"/>
              <a:tailEnd type="none" w="sm" len="sm"/>
            </a:ln>
            <a:effectLst/>
          </p:spPr>
          <p:txBody>
            <a:bodyPr/>
            <a:lstStyle/>
            <a:p>
              <a:endParaRPr lang="en-US"/>
            </a:p>
          </p:txBody>
        </p:sp>
        <p:sp>
          <p:nvSpPr>
            <p:cNvPr id="31" name="Rectangle 37"/>
            <p:cNvSpPr>
              <a:spLocks noChangeArrowheads="1"/>
            </p:cNvSpPr>
            <p:nvPr/>
          </p:nvSpPr>
          <p:spPr bwMode="auto">
            <a:xfrm>
              <a:off x="4646" y="3800"/>
              <a:ext cx="660" cy="288"/>
            </a:xfrm>
            <a:prstGeom prst="rect">
              <a:avLst/>
            </a:prstGeom>
            <a:noFill/>
            <a:ln w="9525">
              <a:noFill/>
              <a:miter lim="800000"/>
              <a:headEnd/>
              <a:tailEnd/>
            </a:ln>
            <a:effectLst/>
          </p:spPr>
          <p:txBody>
            <a:bodyPr wrap="none" lIns="92075" tIns="46038" rIns="92075" bIns="46038">
              <a:spAutoFit/>
            </a:bodyPr>
            <a:lstStyle/>
            <a:p>
              <a:r>
                <a:rPr lang="en-US" b="1">
                  <a:solidFill>
                    <a:srgbClr val="0000FF"/>
                  </a:solidFill>
                </a:rPr>
                <a:t>OLAP</a:t>
              </a:r>
            </a:p>
          </p:txBody>
        </p:sp>
      </p:grpSp>
      <p:graphicFrame>
        <p:nvGraphicFramePr>
          <p:cNvPr id="32" name="Object 1024"/>
          <p:cNvGraphicFramePr>
            <a:graphicFrameLocks/>
          </p:cNvGraphicFramePr>
          <p:nvPr/>
        </p:nvGraphicFramePr>
        <p:xfrm>
          <a:off x="5715000" y="1143000"/>
          <a:ext cx="1627188" cy="1482725"/>
        </p:xfrm>
        <a:graphic>
          <a:graphicData uri="http://schemas.openxmlformats.org/presentationml/2006/ole">
            <p:oleObj spid="_x0000_s65538" name="Clip" r:id="rId4" imgW="1626840" imgH="1482480" progId="">
              <p:embed/>
            </p:oleObj>
          </a:graphicData>
        </a:graphic>
      </p:graphicFrame>
      <p:sp>
        <p:nvSpPr>
          <p:cNvPr id="33" name="Rectangle 40"/>
          <p:cNvSpPr>
            <a:spLocks noChangeArrowheads="1"/>
          </p:cNvSpPr>
          <p:nvPr/>
        </p:nvSpPr>
        <p:spPr bwMode="auto">
          <a:xfrm>
            <a:off x="6324600" y="1905000"/>
            <a:ext cx="1143000" cy="646973"/>
          </a:xfrm>
          <a:prstGeom prst="rect">
            <a:avLst/>
          </a:prstGeom>
          <a:noFill/>
          <a:ln w="9525">
            <a:noFill/>
            <a:miter lim="800000"/>
            <a:headEnd/>
            <a:tailEnd/>
          </a:ln>
          <a:effectLst/>
        </p:spPr>
        <p:txBody>
          <a:bodyPr wrap="square" lIns="92075" tIns="46038" rIns="92075" bIns="46038">
            <a:spAutoFit/>
          </a:bodyPr>
          <a:lstStyle/>
          <a:p>
            <a:r>
              <a:rPr lang="en-US" b="1" dirty="0">
                <a:solidFill>
                  <a:schemeClr val="bg1"/>
                </a:solidFill>
              </a:rPr>
              <a:t>DATA</a:t>
            </a:r>
          </a:p>
          <a:p>
            <a:r>
              <a:rPr lang="en-US" b="1" dirty="0">
                <a:solidFill>
                  <a:schemeClr val="bg1"/>
                </a:solidFill>
              </a:rPr>
              <a:t>MINING</a:t>
            </a:r>
          </a:p>
        </p:txBody>
      </p:sp>
      <p:sp>
        <p:nvSpPr>
          <p:cNvPr id="34" name="Right Arrow 33"/>
          <p:cNvSpPr/>
          <p:nvPr/>
        </p:nvSpPr>
        <p:spPr>
          <a:xfrm>
            <a:off x="2286000" y="2286000"/>
            <a:ext cx="3657600" cy="1295400"/>
          </a:xfrm>
          <a:prstGeom prst="rightArrow">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Extract, Transform, Load, Refresh</a:t>
            </a:r>
            <a:endParaRPr lang="en-US" dirty="0">
              <a:solidFill>
                <a:schemeClr val="tx1"/>
              </a:solidFill>
            </a:endParaRPr>
          </a:p>
        </p:txBody>
      </p:sp>
      <p:sp>
        <p:nvSpPr>
          <p:cNvPr id="35" name="AutoShape 22"/>
          <p:cNvSpPr>
            <a:spLocks noChangeArrowheads="1"/>
          </p:cNvSpPr>
          <p:nvPr/>
        </p:nvSpPr>
        <p:spPr bwMode="auto">
          <a:xfrm>
            <a:off x="5715000" y="3200400"/>
            <a:ext cx="1295400" cy="533400"/>
          </a:xfrm>
          <a:prstGeom prst="flowChartMagneticDisk">
            <a:avLst/>
          </a:prstGeom>
          <a:solidFill>
            <a:schemeClr val="accent6">
              <a:lumMod val="60000"/>
              <a:lumOff val="40000"/>
            </a:schemeClr>
          </a:solidFill>
          <a:ln w="12700">
            <a:solidFill>
              <a:schemeClr val="accent2">
                <a:lumMod val="75000"/>
              </a:schemeClr>
            </a:solidFill>
            <a:round/>
            <a:headEnd/>
            <a:tailEnd/>
          </a:ln>
          <a:effectLst/>
        </p:spPr>
        <p:txBody>
          <a:bodyPr wrap="none" anchor="ctr"/>
          <a:lstStyle/>
          <a:p>
            <a:r>
              <a:rPr lang="en-US" dirty="0" smtClean="0"/>
              <a:t>Metadata</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Conceptual Design of Data Warehouses</a:t>
            </a:r>
            <a:endParaRPr lang="en-US" sz="3600" dirty="0"/>
          </a:p>
        </p:txBody>
      </p:sp>
      <p:sp>
        <p:nvSpPr>
          <p:cNvPr id="3" name="Content Placeholder 2"/>
          <p:cNvSpPr>
            <a:spLocks noGrp="1"/>
          </p:cNvSpPr>
          <p:nvPr>
            <p:ph idx="1"/>
          </p:nvPr>
        </p:nvSpPr>
        <p:spPr>
          <a:xfrm>
            <a:off x="457200" y="3352800"/>
            <a:ext cx="8229600" cy="2971800"/>
          </a:xfrm>
        </p:spPr>
        <p:txBody>
          <a:bodyPr>
            <a:normAutofit fontScale="85000" lnSpcReduction="10000"/>
          </a:bodyPr>
          <a:lstStyle/>
          <a:p>
            <a:r>
              <a:rPr lang="en-US" dirty="0" smtClean="0"/>
              <a:t>Fact table in BCNF; dimension tables un-normalized.</a:t>
            </a:r>
          </a:p>
          <a:p>
            <a:pPr lvl="1"/>
            <a:r>
              <a:rPr lang="en-US" dirty="0" smtClean="0"/>
              <a:t>Dimension tables are small; updates/inserts/deletes are rare. So, anomalies less important than query performance.</a:t>
            </a:r>
          </a:p>
          <a:p>
            <a:r>
              <a:rPr lang="en-US" dirty="0" smtClean="0"/>
              <a:t>This kind of schema is very common in OLAP applications, and is called a </a:t>
            </a:r>
            <a:r>
              <a:rPr lang="en-US" dirty="0" smtClean="0">
                <a:solidFill>
                  <a:schemeClr val="accent2"/>
                </a:solidFill>
              </a:rPr>
              <a:t>star schema</a:t>
            </a:r>
            <a:r>
              <a:rPr lang="en-US" dirty="0" smtClean="0"/>
              <a:t>; computing the join of all these relations is called a </a:t>
            </a:r>
            <a:r>
              <a:rPr lang="en-US" dirty="0" smtClean="0">
                <a:solidFill>
                  <a:schemeClr val="accent2"/>
                </a:solidFill>
              </a:rPr>
              <a:t>star join</a:t>
            </a:r>
            <a:r>
              <a:rPr lang="en-US" dirty="0" smtClean="0"/>
              <a:t>.  </a:t>
            </a:r>
          </a:p>
          <a:p>
            <a:endParaRPr lang="en-US" dirty="0"/>
          </a:p>
        </p:txBody>
      </p:sp>
      <p:sp>
        <p:nvSpPr>
          <p:cNvPr id="4" name="Date Placeholder 3"/>
          <p:cNvSpPr>
            <a:spLocks noGrp="1"/>
          </p:cNvSpPr>
          <p:nvPr>
            <p:ph type="dt" sz="half" idx="10"/>
          </p:nvPr>
        </p:nvSpPr>
        <p:spPr/>
        <p:txBody>
          <a:bodyPr/>
          <a:lstStyle/>
          <a:p>
            <a:pPr>
              <a:defRPr/>
            </a:pPr>
            <a:r>
              <a:rPr lang="en-US" smtClean="0"/>
              <a:t>3/30/2010</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6</a:t>
            </a:fld>
            <a:endParaRPr lang="en-US"/>
          </a:p>
        </p:txBody>
      </p:sp>
      <p:graphicFrame>
        <p:nvGraphicFramePr>
          <p:cNvPr id="7" name="Table 6"/>
          <p:cNvGraphicFramePr>
            <a:graphicFrameLocks noGrp="1"/>
          </p:cNvGraphicFramePr>
          <p:nvPr/>
        </p:nvGraphicFramePr>
        <p:xfrm>
          <a:off x="1219200" y="1143000"/>
          <a:ext cx="4876800" cy="370840"/>
        </p:xfrm>
        <a:graphic>
          <a:graphicData uri="http://schemas.openxmlformats.org/drawingml/2006/table">
            <a:tbl>
              <a:tblPr firstRow="1" bandRow="1">
                <a:tableStyleId>{5C22544A-7EE6-4342-B048-85BDC9FD1C3A}</a:tableStyleId>
              </a:tblPr>
              <a:tblGrid>
                <a:gridCol w="914400"/>
                <a:gridCol w="711200"/>
                <a:gridCol w="812800"/>
                <a:gridCol w="838200"/>
                <a:gridCol w="914400"/>
                <a:gridCol w="685800"/>
              </a:tblGrid>
              <a:tr h="370840">
                <a:tc>
                  <a:txBody>
                    <a:bodyPr/>
                    <a:lstStyle/>
                    <a:p>
                      <a:r>
                        <a:rPr lang="en-US" dirty="0" err="1" smtClean="0"/>
                        <a:t>timeID</a:t>
                      </a:r>
                      <a:endParaRPr lang="en-US" dirty="0"/>
                    </a:p>
                  </a:txBody>
                  <a:tcPr/>
                </a:tc>
                <a:tc>
                  <a:txBody>
                    <a:bodyPr/>
                    <a:lstStyle/>
                    <a:p>
                      <a:r>
                        <a:rPr lang="en-US" dirty="0" smtClean="0"/>
                        <a:t>Date</a:t>
                      </a:r>
                      <a:endParaRPr lang="en-US" dirty="0"/>
                    </a:p>
                  </a:txBody>
                  <a:tcPr/>
                </a:tc>
                <a:tc>
                  <a:txBody>
                    <a:bodyPr/>
                    <a:lstStyle/>
                    <a:p>
                      <a:r>
                        <a:rPr lang="en-US" dirty="0" smtClean="0"/>
                        <a:t>Week</a:t>
                      </a:r>
                      <a:endParaRPr lang="en-US" dirty="0"/>
                    </a:p>
                  </a:txBody>
                  <a:tcPr/>
                </a:tc>
                <a:tc>
                  <a:txBody>
                    <a:bodyPr/>
                    <a:lstStyle/>
                    <a:p>
                      <a:r>
                        <a:rPr lang="en-US" dirty="0" smtClean="0"/>
                        <a:t>Month</a:t>
                      </a:r>
                      <a:endParaRPr lang="en-US" dirty="0"/>
                    </a:p>
                  </a:txBody>
                  <a:tcPr/>
                </a:tc>
                <a:tc>
                  <a:txBody>
                    <a:bodyPr/>
                    <a:lstStyle/>
                    <a:p>
                      <a:r>
                        <a:rPr lang="en-US" dirty="0" err="1" smtClean="0"/>
                        <a:t>Quater</a:t>
                      </a:r>
                      <a:endParaRPr lang="en-US" dirty="0"/>
                    </a:p>
                  </a:txBody>
                  <a:tcPr/>
                </a:tc>
                <a:tc>
                  <a:txBody>
                    <a:bodyPr/>
                    <a:lstStyle/>
                    <a:p>
                      <a:r>
                        <a:rPr lang="en-US" dirty="0" smtClean="0"/>
                        <a:t>Year</a:t>
                      </a:r>
                      <a:endParaRPr lang="en-US" dirty="0"/>
                    </a:p>
                  </a:txBody>
                  <a:tcPr/>
                </a:tc>
              </a:tr>
            </a:tbl>
          </a:graphicData>
        </a:graphic>
      </p:graphicFrame>
      <p:graphicFrame>
        <p:nvGraphicFramePr>
          <p:cNvPr id="8" name="Table 7"/>
          <p:cNvGraphicFramePr>
            <a:graphicFrameLocks noGrp="1"/>
          </p:cNvGraphicFramePr>
          <p:nvPr/>
        </p:nvGraphicFramePr>
        <p:xfrm>
          <a:off x="2438400" y="1981200"/>
          <a:ext cx="4064000" cy="370840"/>
        </p:xfrm>
        <a:graphic>
          <a:graphicData uri="http://schemas.openxmlformats.org/drawingml/2006/table">
            <a:tbl>
              <a:tblPr firstRow="1" bandRow="1">
                <a:tableStyleId>{21E4AEA4-8DFA-4A89-87EB-49C32662AFE0}</a:tableStyleId>
              </a:tblPr>
              <a:tblGrid>
                <a:gridCol w="1016000"/>
                <a:gridCol w="1016000"/>
                <a:gridCol w="1016000"/>
                <a:gridCol w="1016000"/>
              </a:tblGrid>
              <a:tr h="370840">
                <a:tc>
                  <a:txBody>
                    <a:bodyPr/>
                    <a:lstStyle/>
                    <a:p>
                      <a:r>
                        <a:rPr lang="en-US" dirty="0" err="1" smtClean="0"/>
                        <a:t>Pid</a:t>
                      </a:r>
                      <a:endParaRPr lang="en-US" dirty="0"/>
                    </a:p>
                  </a:txBody>
                  <a:tcPr/>
                </a:tc>
                <a:tc>
                  <a:txBody>
                    <a:bodyPr/>
                    <a:lstStyle/>
                    <a:p>
                      <a:r>
                        <a:rPr lang="en-US" dirty="0" err="1" smtClean="0"/>
                        <a:t>Timeid</a:t>
                      </a:r>
                      <a:endParaRPr lang="en-US" dirty="0"/>
                    </a:p>
                  </a:txBody>
                  <a:tcPr/>
                </a:tc>
                <a:tc>
                  <a:txBody>
                    <a:bodyPr/>
                    <a:lstStyle/>
                    <a:p>
                      <a:r>
                        <a:rPr lang="en-US" dirty="0" err="1" smtClean="0"/>
                        <a:t>Locid</a:t>
                      </a:r>
                      <a:endParaRPr lang="en-US" dirty="0"/>
                    </a:p>
                  </a:txBody>
                  <a:tcPr/>
                </a:tc>
                <a:tc>
                  <a:txBody>
                    <a:bodyPr/>
                    <a:lstStyle/>
                    <a:p>
                      <a:r>
                        <a:rPr lang="en-US" dirty="0" smtClean="0"/>
                        <a:t>Sales</a:t>
                      </a:r>
                      <a:endParaRPr lang="en-US" dirty="0"/>
                    </a:p>
                  </a:txBody>
                  <a:tcPr/>
                </a:tc>
              </a:tr>
            </a:tbl>
          </a:graphicData>
        </a:graphic>
      </p:graphicFrame>
      <p:graphicFrame>
        <p:nvGraphicFramePr>
          <p:cNvPr id="9" name="Table 8"/>
          <p:cNvGraphicFramePr>
            <a:graphicFrameLocks noGrp="1"/>
          </p:cNvGraphicFramePr>
          <p:nvPr/>
        </p:nvGraphicFramePr>
        <p:xfrm>
          <a:off x="1524000" y="2819400"/>
          <a:ext cx="3581400" cy="370840"/>
        </p:xfrm>
        <a:graphic>
          <a:graphicData uri="http://schemas.openxmlformats.org/drawingml/2006/table">
            <a:tbl>
              <a:tblPr firstRow="1" bandRow="1">
                <a:tableStyleId>{5C22544A-7EE6-4342-B048-85BDC9FD1C3A}</a:tableStyleId>
              </a:tblPr>
              <a:tblGrid>
                <a:gridCol w="533400"/>
                <a:gridCol w="990600"/>
                <a:gridCol w="1162050"/>
                <a:gridCol w="895350"/>
              </a:tblGrid>
              <a:tr h="370840">
                <a:tc>
                  <a:txBody>
                    <a:bodyPr/>
                    <a:lstStyle/>
                    <a:p>
                      <a:r>
                        <a:rPr lang="en-US" dirty="0" err="1" smtClean="0"/>
                        <a:t>Pid</a:t>
                      </a:r>
                      <a:endParaRPr lang="en-US" dirty="0"/>
                    </a:p>
                  </a:txBody>
                  <a:tcPr/>
                </a:tc>
                <a:tc>
                  <a:txBody>
                    <a:bodyPr/>
                    <a:lstStyle/>
                    <a:p>
                      <a:r>
                        <a:rPr lang="en-US" dirty="0" err="1" smtClean="0"/>
                        <a:t>Pname</a:t>
                      </a:r>
                      <a:endParaRPr lang="en-US" dirty="0"/>
                    </a:p>
                  </a:txBody>
                  <a:tcPr/>
                </a:tc>
                <a:tc>
                  <a:txBody>
                    <a:bodyPr/>
                    <a:lstStyle/>
                    <a:p>
                      <a:r>
                        <a:rPr lang="en-US" dirty="0" smtClean="0"/>
                        <a:t>Category</a:t>
                      </a:r>
                      <a:endParaRPr lang="en-US" dirty="0"/>
                    </a:p>
                  </a:txBody>
                  <a:tcPr/>
                </a:tc>
                <a:tc>
                  <a:txBody>
                    <a:bodyPr/>
                    <a:lstStyle/>
                    <a:p>
                      <a:r>
                        <a:rPr lang="en-US" dirty="0" smtClean="0"/>
                        <a:t>Price</a:t>
                      </a:r>
                      <a:endParaRPr lang="en-US" dirty="0"/>
                    </a:p>
                  </a:txBody>
                  <a:tcPr/>
                </a:tc>
              </a:tr>
            </a:tbl>
          </a:graphicData>
        </a:graphic>
      </p:graphicFrame>
      <p:graphicFrame>
        <p:nvGraphicFramePr>
          <p:cNvPr id="10" name="Table 9"/>
          <p:cNvGraphicFramePr>
            <a:graphicFrameLocks noGrp="1"/>
          </p:cNvGraphicFramePr>
          <p:nvPr/>
        </p:nvGraphicFramePr>
        <p:xfrm>
          <a:off x="5562600" y="2819400"/>
          <a:ext cx="3048000" cy="370840"/>
        </p:xfrm>
        <a:graphic>
          <a:graphicData uri="http://schemas.openxmlformats.org/drawingml/2006/table">
            <a:tbl>
              <a:tblPr firstRow="1" bandRow="1">
                <a:tableStyleId>{5C22544A-7EE6-4342-B048-85BDC9FD1C3A}</a:tableStyleId>
              </a:tblPr>
              <a:tblGrid>
                <a:gridCol w="703385"/>
                <a:gridCol w="625231"/>
                <a:gridCol w="728784"/>
                <a:gridCol w="990600"/>
              </a:tblGrid>
              <a:tr h="370840">
                <a:tc>
                  <a:txBody>
                    <a:bodyPr/>
                    <a:lstStyle/>
                    <a:p>
                      <a:r>
                        <a:rPr lang="en-US" dirty="0" err="1" smtClean="0"/>
                        <a:t>Locid</a:t>
                      </a:r>
                      <a:endParaRPr lang="en-US" dirty="0"/>
                    </a:p>
                  </a:txBody>
                  <a:tcPr/>
                </a:tc>
                <a:tc>
                  <a:txBody>
                    <a:bodyPr/>
                    <a:lstStyle/>
                    <a:p>
                      <a:r>
                        <a:rPr lang="en-US" dirty="0" smtClean="0"/>
                        <a:t>City</a:t>
                      </a:r>
                      <a:endParaRPr lang="en-US" dirty="0"/>
                    </a:p>
                  </a:txBody>
                  <a:tcPr/>
                </a:tc>
                <a:tc>
                  <a:txBody>
                    <a:bodyPr/>
                    <a:lstStyle/>
                    <a:p>
                      <a:r>
                        <a:rPr lang="en-US" dirty="0" smtClean="0"/>
                        <a:t>State</a:t>
                      </a:r>
                      <a:endParaRPr lang="en-US" dirty="0"/>
                    </a:p>
                  </a:txBody>
                  <a:tcPr/>
                </a:tc>
                <a:tc>
                  <a:txBody>
                    <a:bodyPr/>
                    <a:lstStyle/>
                    <a:p>
                      <a:r>
                        <a:rPr lang="en-US" dirty="0" smtClean="0"/>
                        <a:t>Country</a:t>
                      </a:r>
                    </a:p>
                  </a:txBody>
                  <a:tcPr/>
                </a:tc>
              </a:tr>
            </a:tbl>
          </a:graphicData>
        </a:graphic>
      </p:graphicFrame>
      <p:cxnSp>
        <p:nvCxnSpPr>
          <p:cNvPr id="12" name="Straight Arrow Connector 11"/>
          <p:cNvCxnSpPr/>
          <p:nvPr/>
        </p:nvCxnSpPr>
        <p:spPr>
          <a:xfrm>
            <a:off x="4953000" y="2362200"/>
            <a:ext cx="990600" cy="457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1752600" y="1524000"/>
            <a:ext cx="2132806" cy="45799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0800000" flipV="1">
            <a:off x="1828800" y="2362200"/>
            <a:ext cx="1143000" cy="457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72200" y="1143000"/>
            <a:ext cx="804451" cy="369332"/>
          </a:xfrm>
          <a:prstGeom prst="rect">
            <a:avLst/>
          </a:prstGeom>
          <a:noFill/>
        </p:spPr>
        <p:txBody>
          <a:bodyPr wrap="none" rtlCol="0">
            <a:spAutoFit/>
          </a:bodyPr>
          <a:lstStyle/>
          <a:p>
            <a:r>
              <a:rPr lang="en-US" dirty="0" smtClean="0"/>
              <a:t>Times</a:t>
            </a:r>
            <a:endParaRPr lang="en-US" dirty="0"/>
          </a:p>
        </p:txBody>
      </p:sp>
      <p:sp>
        <p:nvSpPr>
          <p:cNvPr id="23" name="TextBox 22"/>
          <p:cNvSpPr txBox="1"/>
          <p:nvPr/>
        </p:nvSpPr>
        <p:spPr>
          <a:xfrm>
            <a:off x="6172200" y="1676400"/>
            <a:ext cx="2040046" cy="369332"/>
          </a:xfrm>
          <a:prstGeom prst="rect">
            <a:avLst/>
          </a:prstGeom>
          <a:noFill/>
        </p:spPr>
        <p:txBody>
          <a:bodyPr wrap="none" rtlCol="0">
            <a:spAutoFit/>
          </a:bodyPr>
          <a:lstStyle/>
          <a:p>
            <a:r>
              <a:rPr lang="en-US" dirty="0" smtClean="0"/>
              <a:t>Sales (Fact Table)</a:t>
            </a:r>
            <a:endParaRPr lang="en-US" dirty="0"/>
          </a:p>
        </p:txBody>
      </p:sp>
      <p:sp>
        <p:nvSpPr>
          <p:cNvPr id="24" name="TextBox 23"/>
          <p:cNvSpPr txBox="1"/>
          <p:nvPr/>
        </p:nvSpPr>
        <p:spPr>
          <a:xfrm>
            <a:off x="381000" y="2819400"/>
            <a:ext cx="1095172" cy="369332"/>
          </a:xfrm>
          <a:prstGeom prst="rect">
            <a:avLst/>
          </a:prstGeom>
          <a:noFill/>
        </p:spPr>
        <p:txBody>
          <a:bodyPr wrap="none" rtlCol="0">
            <a:spAutoFit/>
          </a:bodyPr>
          <a:lstStyle/>
          <a:p>
            <a:r>
              <a:rPr lang="en-US" dirty="0" smtClean="0"/>
              <a:t>Products</a:t>
            </a:r>
            <a:endParaRPr lang="en-US" dirty="0"/>
          </a:p>
        </p:txBody>
      </p:sp>
      <p:sp>
        <p:nvSpPr>
          <p:cNvPr id="25" name="TextBox 24"/>
          <p:cNvSpPr txBox="1"/>
          <p:nvPr/>
        </p:nvSpPr>
        <p:spPr>
          <a:xfrm>
            <a:off x="7620000" y="2438400"/>
            <a:ext cx="1172116" cy="369332"/>
          </a:xfrm>
          <a:prstGeom prst="rect">
            <a:avLst/>
          </a:prstGeom>
          <a:noFill/>
        </p:spPr>
        <p:txBody>
          <a:bodyPr wrap="none" rtlCol="0">
            <a:spAutoFit/>
          </a:bodyPr>
          <a:lstStyle/>
          <a:p>
            <a:r>
              <a:rPr lang="en-US" dirty="0" smtClean="0"/>
              <a:t>Locations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smtClean="0"/>
              <a:t>OLAP Queries</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r>
              <a:rPr lang="en-US" dirty="0" smtClean="0"/>
              <a:t>Influenced by SQL and by spreadsheets.</a:t>
            </a:r>
          </a:p>
          <a:p>
            <a:r>
              <a:rPr lang="en-US" dirty="0" smtClean="0"/>
              <a:t>A common operation is to </a:t>
            </a:r>
            <a:r>
              <a:rPr lang="en-US" u="sng" dirty="0" smtClean="0">
                <a:solidFill>
                  <a:schemeClr val="accent2"/>
                </a:solidFill>
              </a:rPr>
              <a:t>aggregate</a:t>
            </a:r>
            <a:r>
              <a:rPr lang="en-US" dirty="0" smtClean="0"/>
              <a:t> a measure over one or more dimensions.</a:t>
            </a:r>
          </a:p>
          <a:p>
            <a:pPr lvl="1"/>
            <a:r>
              <a:rPr lang="en-US" dirty="0" smtClean="0"/>
              <a:t>Find total sales.</a:t>
            </a:r>
          </a:p>
          <a:p>
            <a:pPr lvl="1"/>
            <a:r>
              <a:rPr lang="en-US" dirty="0" smtClean="0"/>
              <a:t>Find total sales for each city, or for each state.</a:t>
            </a:r>
          </a:p>
          <a:p>
            <a:pPr lvl="1"/>
            <a:r>
              <a:rPr lang="en-US" dirty="0" smtClean="0"/>
              <a:t>Find top five products ranked by total sales.</a:t>
            </a:r>
          </a:p>
          <a:p>
            <a:r>
              <a:rPr lang="en-US" u="sng" dirty="0" smtClean="0">
                <a:solidFill>
                  <a:schemeClr val="accent2"/>
                </a:solidFill>
              </a:rPr>
              <a:t>Roll-up:</a:t>
            </a:r>
            <a:r>
              <a:rPr lang="en-US" dirty="0" smtClean="0"/>
              <a:t>  Aggregating at different levels of  a dimension hierarchy.  </a:t>
            </a:r>
          </a:p>
          <a:p>
            <a:pPr lvl="1"/>
            <a:r>
              <a:rPr lang="en-US" dirty="0" smtClean="0"/>
              <a:t>E.g., Given total sales by city, we can roll-up to get sales by state.</a:t>
            </a:r>
          </a:p>
          <a:p>
            <a:endParaRPr lang="en-US" dirty="0"/>
          </a:p>
        </p:txBody>
      </p:sp>
      <p:sp>
        <p:nvSpPr>
          <p:cNvPr id="4" name="Date Placeholder 3"/>
          <p:cNvSpPr>
            <a:spLocks noGrp="1"/>
          </p:cNvSpPr>
          <p:nvPr>
            <p:ph type="dt" sz="half" idx="10"/>
          </p:nvPr>
        </p:nvSpPr>
        <p:spPr/>
        <p:txBody>
          <a:bodyPr/>
          <a:lstStyle/>
          <a:p>
            <a:pPr>
              <a:defRPr/>
            </a:pPr>
            <a:r>
              <a:rPr lang="en-US" smtClean="0"/>
              <a:t>3/30/2010</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smtClean="0"/>
              <a:t>More OLAP Queries</a:t>
            </a:r>
            <a:endParaRPr lang="en-US" dirty="0"/>
          </a:p>
        </p:txBody>
      </p:sp>
      <p:sp>
        <p:nvSpPr>
          <p:cNvPr id="3" name="Content Placeholder 2"/>
          <p:cNvSpPr>
            <a:spLocks noGrp="1"/>
          </p:cNvSpPr>
          <p:nvPr>
            <p:ph idx="1"/>
          </p:nvPr>
        </p:nvSpPr>
        <p:spPr>
          <a:xfrm>
            <a:off x="457200" y="1066800"/>
            <a:ext cx="6096000" cy="5059363"/>
          </a:xfrm>
        </p:spPr>
        <p:txBody>
          <a:bodyPr>
            <a:normAutofit fontScale="92500" lnSpcReduction="20000"/>
          </a:bodyPr>
          <a:lstStyle/>
          <a:p>
            <a:r>
              <a:rPr lang="en-US" u="sng" dirty="0" smtClean="0">
                <a:solidFill>
                  <a:schemeClr val="accent2"/>
                </a:solidFill>
              </a:rPr>
              <a:t>Drill-down:</a:t>
            </a:r>
            <a:r>
              <a:rPr lang="en-US" dirty="0" smtClean="0"/>
              <a:t>  The inverse of roll-up.  </a:t>
            </a:r>
          </a:p>
          <a:p>
            <a:pPr lvl="1"/>
            <a:r>
              <a:rPr lang="en-US" dirty="0" smtClean="0"/>
              <a:t>E.g., Given total sales by state, can drill-down to get total sales by city.</a:t>
            </a:r>
          </a:p>
          <a:p>
            <a:pPr lvl="1"/>
            <a:r>
              <a:rPr lang="en-US" dirty="0" smtClean="0"/>
              <a:t>E.g., Can also drill-down on different dimension to get total sales by product for each state.</a:t>
            </a:r>
          </a:p>
          <a:p>
            <a:r>
              <a:rPr lang="en-US" u="sng" dirty="0" smtClean="0">
                <a:solidFill>
                  <a:schemeClr val="accent2"/>
                </a:solidFill>
              </a:rPr>
              <a:t>Pivoting:</a:t>
            </a:r>
            <a:r>
              <a:rPr lang="en-US" dirty="0" smtClean="0"/>
              <a:t>  Aggregation on selected dimensions.</a:t>
            </a:r>
          </a:p>
          <a:p>
            <a:pPr lvl="1"/>
            <a:r>
              <a:rPr lang="en-US" dirty="0" smtClean="0"/>
              <a:t>E.g., Pivoting on Location and Time yields this </a:t>
            </a:r>
            <a:r>
              <a:rPr lang="en-US" b="1" u="sng" dirty="0" smtClean="0">
                <a:solidFill>
                  <a:schemeClr val="accent2"/>
                </a:solidFill>
              </a:rPr>
              <a:t>cross-tabulation</a:t>
            </a:r>
            <a:r>
              <a:rPr lang="en-US" dirty="0" smtClean="0"/>
              <a:t>:</a:t>
            </a:r>
          </a:p>
          <a:p>
            <a:r>
              <a:rPr lang="en-US" u="sng" dirty="0" smtClean="0">
                <a:solidFill>
                  <a:schemeClr val="accent2"/>
                </a:solidFill>
              </a:rPr>
              <a:t>Slicing and Dicing</a:t>
            </a:r>
            <a:r>
              <a:rPr lang="en-US" dirty="0" smtClean="0"/>
              <a:t>:  Equality and range selections on one or more dimensions.</a:t>
            </a:r>
          </a:p>
          <a:p>
            <a:endParaRPr lang="en-US" dirty="0"/>
          </a:p>
        </p:txBody>
      </p:sp>
      <p:sp>
        <p:nvSpPr>
          <p:cNvPr id="4" name="Date Placeholder 3"/>
          <p:cNvSpPr>
            <a:spLocks noGrp="1"/>
          </p:cNvSpPr>
          <p:nvPr>
            <p:ph type="dt" sz="half" idx="10"/>
          </p:nvPr>
        </p:nvSpPr>
        <p:spPr/>
        <p:txBody>
          <a:bodyPr/>
          <a:lstStyle/>
          <a:p>
            <a:pPr>
              <a:defRPr/>
            </a:pPr>
            <a:r>
              <a:rPr lang="en-US" smtClean="0"/>
              <a:t>3/30/2010</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8</a:t>
            </a:fld>
            <a:endParaRPr lang="en-US"/>
          </a:p>
        </p:txBody>
      </p:sp>
      <p:graphicFrame>
        <p:nvGraphicFramePr>
          <p:cNvPr id="25" name="Table 24"/>
          <p:cNvGraphicFramePr>
            <a:graphicFrameLocks noGrp="1"/>
          </p:cNvGraphicFramePr>
          <p:nvPr/>
        </p:nvGraphicFramePr>
        <p:xfrm>
          <a:off x="6248400" y="4038600"/>
          <a:ext cx="2590800" cy="2123440"/>
        </p:xfrm>
        <a:graphic>
          <a:graphicData uri="http://schemas.openxmlformats.org/drawingml/2006/table">
            <a:tbl>
              <a:tblPr firstRow="1" bandRow="1">
                <a:tableStyleId>{72833802-FEF1-4C79-8D5D-14CF1EAF98D9}</a:tableStyleId>
              </a:tblPr>
              <a:tblGrid>
                <a:gridCol w="762000"/>
                <a:gridCol w="533400"/>
                <a:gridCol w="647700"/>
                <a:gridCol w="647700"/>
              </a:tblGrid>
              <a:tr h="370840">
                <a:tc>
                  <a:txBody>
                    <a:bodyPr/>
                    <a:lstStyle/>
                    <a:p>
                      <a:r>
                        <a:rPr lang="en-US" dirty="0" smtClean="0"/>
                        <a:t>Year\State</a:t>
                      </a:r>
                      <a:endParaRPr lang="en-US" dirty="0"/>
                    </a:p>
                  </a:txBody>
                  <a:tcPr/>
                </a:tc>
                <a:tc>
                  <a:txBody>
                    <a:bodyPr/>
                    <a:lstStyle/>
                    <a:p>
                      <a:r>
                        <a:rPr lang="en-US" dirty="0" smtClean="0"/>
                        <a:t>WI</a:t>
                      </a:r>
                      <a:endParaRPr lang="en-US" dirty="0"/>
                    </a:p>
                  </a:txBody>
                  <a:tcPr/>
                </a:tc>
                <a:tc>
                  <a:txBody>
                    <a:bodyPr/>
                    <a:lstStyle/>
                    <a:p>
                      <a:r>
                        <a:rPr lang="en-US" dirty="0" smtClean="0"/>
                        <a:t>CA</a:t>
                      </a:r>
                      <a:endParaRPr lang="en-US" dirty="0"/>
                    </a:p>
                  </a:txBody>
                  <a:tcPr/>
                </a:tc>
                <a:tc>
                  <a:txBody>
                    <a:bodyPr/>
                    <a:lstStyle/>
                    <a:p>
                      <a:r>
                        <a:rPr lang="en-US" dirty="0" smtClean="0"/>
                        <a:t>Total</a:t>
                      </a:r>
                      <a:endParaRPr lang="en-US" dirty="0"/>
                    </a:p>
                  </a:txBody>
                  <a:tcPr/>
                </a:tc>
              </a:tr>
              <a:tr h="370840">
                <a:tc>
                  <a:txBody>
                    <a:bodyPr/>
                    <a:lstStyle/>
                    <a:p>
                      <a:r>
                        <a:rPr lang="en-US" dirty="0" smtClean="0">
                          <a:solidFill>
                            <a:schemeClr val="bg1"/>
                          </a:solidFill>
                        </a:rPr>
                        <a:t>1995</a:t>
                      </a:r>
                      <a:endParaRPr lang="en-US" dirty="0">
                        <a:solidFill>
                          <a:schemeClr val="bg1"/>
                        </a:solidFill>
                      </a:endParaRPr>
                    </a:p>
                  </a:txBody>
                  <a:tcPr>
                    <a:solidFill>
                      <a:schemeClr val="accent2"/>
                    </a:solidFill>
                  </a:tcPr>
                </a:tc>
                <a:tc>
                  <a:txBody>
                    <a:bodyPr/>
                    <a:lstStyle/>
                    <a:p>
                      <a:r>
                        <a:rPr lang="en-US" dirty="0" smtClean="0"/>
                        <a:t>63</a:t>
                      </a:r>
                      <a:endParaRPr lang="en-US" dirty="0"/>
                    </a:p>
                  </a:txBody>
                  <a:tcPr/>
                </a:tc>
                <a:tc>
                  <a:txBody>
                    <a:bodyPr/>
                    <a:lstStyle/>
                    <a:p>
                      <a:r>
                        <a:rPr lang="en-US" dirty="0" smtClean="0"/>
                        <a:t>81</a:t>
                      </a:r>
                      <a:endParaRPr lang="en-US" dirty="0"/>
                    </a:p>
                  </a:txBody>
                  <a:tcPr/>
                </a:tc>
                <a:tc>
                  <a:txBody>
                    <a:bodyPr/>
                    <a:lstStyle/>
                    <a:p>
                      <a:r>
                        <a:rPr lang="en-US" dirty="0" smtClean="0"/>
                        <a:t>144</a:t>
                      </a:r>
                      <a:endParaRPr lang="en-US" dirty="0"/>
                    </a:p>
                  </a:txBody>
                  <a:tcPr>
                    <a:solidFill>
                      <a:schemeClr val="accent2">
                        <a:lumMod val="60000"/>
                        <a:lumOff val="40000"/>
                      </a:schemeClr>
                    </a:solidFill>
                  </a:tcPr>
                </a:tc>
              </a:tr>
              <a:tr h="370840">
                <a:tc>
                  <a:txBody>
                    <a:bodyPr/>
                    <a:lstStyle/>
                    <a:p>
                      <a:r>
                        <a:rPr lang="en-US" dirty="0" smtClean="0">
                          <a:solidFill>
                            <a:schemeClr val="bg1"/>
                          </a:solidFill>
                        </a:rPr>
                        <a:t>1996</a:t>
                      </a:r>
                      <a:endParaRPr lang="en-US" dirty="0">
                        <a:solidFill>
                          <a:schemeClr val="bg1"/>
                        </a:solidFill>
                      </a:endParaRPr>
                    </a:p>
                  </a:txBody>
                  <a:tcPr>
                    <a:solidFill>
                      <a:schemeClr val="accent2"/>
                    </a:solidFill>
                  </a:tcPr>
                </a:tc>
                <a:tc>
                  <a:txBody>
                    <a:bodyPr/>
                    <a:lstStyle/>
                    <a:p>
                      <a:r>
                        <a:rPr lang="en-US" dirty="0" smtClean="0"/>
                        <a:t>38</a:t>
                      </a:r>
                      <a:endParaRPr lang="en-US" dirty="0"/>
                    </a:p>
                  </a:txBody>
                  <a:tcPr/>
                </a:tc>
                <a:tc>
                  <a:txBody>
                    <a:bodyPr/>
                    <a:lstStyle/>
                    <a:p>
                      <a:r>
                        <a:rPr lang="en-US" dirty="0" smtClean="0"/>
                        <a:t>107</a:t>
                      </a:r>
                      <a:endParaRPr lang="en-US" dirty="0"/>
                    </a:p>
                  </a:txBody>
                  <a:tcPr/>
                </a:tc>
                <a:tc>
                  <a:txBody>
                    <a:bodyPr/>
                    <a:lstStyle/>
                    <a:p>
                      <a:r>
                        <a:rPr lang="en-US" dirty="0" smtClean="0"/>
                        <a:t>145</a:t>
                      </a:r>
                      <a:endParaRPr lang="en-US" dirty="0"/>
                    </a:p>
                  </a:txBody>
                  <a:tcPr>
                    <a:solidFill>
                      <a:schemeClr val="accent2">
                        <a:lumMod val="60000"/>
                        <a:lumOff val="40000"/>
                      </a:schemeClr>
                    </a:solidFill>
                  </a:tcPr>
                </a:tc>
              </a:tr>
              <a:tr h="370840">
                <a:tc>
                  <a:txBody>
                    <a:bodyPr/>
                    <a:lstStyle/>
                    <a:p>
                      <a:r>
                        <a:rPr lang="en-US" dirty="0" smtClean="0">
                          <a:solidFill>
                            <a:schemeClr val="bg1"/>
                          </a:solidFill>
                        </a:rPr>
                        <a:t>1997</a:t>
                      </a:r>
                      <a:endParaRPr lang="en-US" dirty="0">
                        <a:solidFill>
                          <a:schemeClr val="bg1"/>
                        </a:solidFill>
                      </a:endParaRPr>
                    </a:p>
                  </a:txBody>
                  <a:tcPr>
                    <a:solidFill>
                      <a:schemeClr val="accent2"/>
                    </a:solidFill>
                  </a:tcPr>
                </a:tc>
                <a:tc>
                  <a:txBody>
                    <a:bodyPr/>
                    <a:lstStyle/>
                    <a:p>
                      <a:r>
                        <a:rPr lang="en-US" dirty="0" smtClean="0"/>
                        <a:t>75</a:t>
                      </a:r>
                      <a:endParaRPr lang="en-US" dirty="0"/>
                    </a:p>
                  </a:txBody>
                  <a:tcPr/>
                </a:tc>
                <a:tc>
                  <a:txBody>
                    <a:bodyPr/>
                    <a:lstStyle/>
                    <a:p>
                      <a:r>
                        <a:rPr lang="en-US" dirty="0" smtClean="0"/>
                        <a:t>35</a:t>
                      </a:r>
                      <a:endParaRPr lang="en-US" dirty="0"/>
                    </a:p>
                  </a:txBody>
                  <a:tcPr/>
                </a:tc>
                <a:tc>
                  <a:txBody>
                    <a:bodyPr/>
                    <a:lstStyle/>
                    <a:p>
                      <a:r>
                        <a:rPr lang="en-US" dirty="0" smtClean="0"/>
                        <a:t>110</a:t>
                      </a:r>
                      <a:endParaRPr lang="en-US" dirty="0"/>
                    </a:p>
                  </a:txBody>
                  <a:tcPr>
                    <a:solidFill>
                      <a:schemeClr val="accent2">
                        <a:lumMod val="60000"/>
                        <a:lumOff val="40000"/>
                      </a:schemeClr>
                    </a:solidFill>
                  </a:tcPr>
                </a:tc>
              </a:tr>
              <a:tr h="370840">
                <a:tc>
                  <a:txBody>
                    <a:bodyPr/>
                    <a:lstStyle/>
                    <a:p>
                      <a:r>
                        <a:rPr lang="en-US" dirty="0" smtClean="0">
                          <a:solidFill>
                            <a:schemeClr val="bg1"/>
                          </a:solidFill>
                        </a:rPr>
                        <a:t>Total</a:t>
                      </a:r>
                      <a:endParaRPr lang="en-US" dirty="0">
                        <a:solidFill>
                          <a:schemeClr val="bg1"/>
                        </a:solidFill>
                      </a:endParaRPr>
                    </a:p>
                  </a:txBody>
                  <a:tcPr>
                    <a:solidFill>
                      <a:schemeClr val="accent2"/>
                    </a:solidFill>
                  </a:tcPr>
                </a:tc>
                <a:tc>
                  <a:txBody>
                    <a:bodyPr/>
                    <a:lstStyle/>
                    <a:p>
                      <a:r>
                        <a:rPr lang="en-US" dirty="0" smtClean="0"/>
                        <a:t>176</a:t>
                      </a:r>
                      <a:endParaRPr lang="en-US" dirty="0"/>
                    </a:p>
                  </a:txBody>
                  <a:tcPr>
                    <a:solidFill>
                      <a:schemeClr val="accent2">
                        <a:lumMod val="60000"/>
                        <a:lumOff val="40000"/>
                      </a:schemeClr>
                    </a:solidFill>
                  </a:tcPr>
                </a:tc>
                <a:tc>
                  <a:txBody>
                    <a:bodyPr/>
                    <a:lstStyle/>
                    <a:p>
                      <a:r>
                        <a:rPr lang="en-US" dirty="0" smtClean="0"/>
                        <a:t>223</a:t>
                      </a:r>
                      <a:endParaRPr lang="en-US" dirty="0"/>
                    </a:p>
                  </a:txBody>
                  <a:tcPr>
                    <a:solidFill>
                      <a:schemeClr val="accent2">
                        <a:lumMod val="60000"/>
                        <a:lumOff val="40000"/>
                      </a:schemeClr>
                    </a:solidFill>
                  </a:tcPr>
                </a:tc>
                <a:tc>
                  <a:txBody>
                    <a:bodyPr/>
                    <a:lstStyle/>
                    <a:p>
                      <a:r>
                        <a:rPr lang="en-US" dirty="0" smtClean="0">
                          <a:solidFill>
                            <a:schemeClr val="bg1"/>
                          </a:solidFill>
                        </a:rPr>
                        <a:t>339</a:t>
                      </a:r>
                      <a:endParaRPr lang="en-US" dirty="0">
                        <a:solidFill>
                          <a:schemeClr val="bg1"/>
                        </a:solidFill>
                      </a:endParaRPr>
                    </a:p>
                  </a:txBody>
                  <a:tcPr>
                    <a:solidFill>
                      <a:schemeClr val="accent2"/>
                    </a:solidFill>
                  </a:tcPr>
                </a:tc>
              </a:tr>
            </a:tbl>
          </a:graphicData>
        </a:graphic>
      </p:graphicFrame>
      <p:sp>
        <p:nvSpPr>
          <p:cNvPr id="28" name="Rounded Rectangle 27"/>
          <p:cNvSpPr/>
          <p:nvPr/>
        </p:nvSpPr>
        <p:spPr>
          <a:xfrm>
            <a:off x="6858000" y="1066800"/>
            <a:ext cx="1828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Year</a:t>
            </a:r>
            <a:endParaRPr lang="en-US" sz="2400" dirty="0"/>
          </a:p>
        </p:txBody>
      </p:sp>
      <p:sp>
        <p:nvSpPr>
          <p:cNvPr id="29" name="Rounded Rectangle 28"/>
          <p:cNvSpPr/>
          <p:nvPr/>
        </p:nvSpPr>
        <p:spPr>
          <a:xfrm>
            <a:off x="6858000" y="1752600"/>
            <a:ext cx="1828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Quarter</a:t>
            </a:r>
            <a:endParaRPr lang="en-US" sz="2400" dirty="0"/>
          </a:p>
        </p:txBody>
      </p:sp>
      <p:sp>
        <p:nvSpPr>
          <p:cNvPr id="30" name="Rounded Rectangle 29"/>
          <p:cNvSpPr/>
          <p:nvPr/>
        </p:nvSpPr>
        <p:spPr>
          <a:xfrm>
            <a:off x="6858000" y="2438400"/>
            <a:ext cx="1828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Month</a:t>
            </a:r>
            <a:endParaRPr lang="en-US" sz="2400" dirty="0"/>
          </a:p>
        </p:txBody>
      </p:sp>
      <p:sp>
        <p:nvSpPr>
          <p:cNvPr id="31" name="Rounded Rectangle 30"/>
          <p:cNvSpPr/>
          <p:nvPr/>
        </p:nvSpPr>
        <p:spPr>
          <a:xfrm>
            <a:off x="6858000" y="3124200"/>
            <a:ext cx="1828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Week</a:t>
            </a:r>
            <a:endParaRPr lang="en-US" sz="2400" dirty="0"/>
          </a:p>
        </p:txBody>
      </p:sp>
      <p:cxnSp>
        <p:nvCxnSpPr>
          <p:cNvPr id="33" name="Straight Connector 32"/>
          <p:cNvCxnSpPr>
            <a:stCxn id="28" idx="2"/>
            <a:endCxn id="29" idx="0"/>
          </p:cNvCxnSpPr>
          <p:nvPr/>
        </p:nvCxnSpPr>
        <p:spPr>
          <a:xfrm rot="5400000">
            <a:off x="7696200" y="16764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9" idx="2"/>
            <a:endCxn id="30" idx="0"/>
          </p:cNvCxnSpPr>
          <p:nvPr/>
        </p:nvCxnSpPr>
        <p:spPr>
          <a:xfrm rot="5400000">
            <a:off x="7696200" y="23622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0" idx="2"/>
            <a:endCxn id="31" idx="0"/>
          </p:cNvCxnSpPr>
          <p:nvPr/>
        </p:nvCxnSpPr>
        <p:spPr>
          <a:xfrm rot="5400000">
            <a:off x="7696200" y="3048000"/>
            <a:ext cx="1524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15962"/>
          </a:xfrm>
        </p:spPr>
        <p:txBody>
          <a:bodyPr/>
          <a:lstStyle/>
          <a:p>
            <a:r>
              <a:rPr lang="en-US" dirty="0" smtClean="0"/>
              <a:t>Comparison with SQL Queries</a:t>
            </a:r>
            <a:endParaRPr lang="en-US" dirty="0"/>
          </a:p>
        </p:txBody>
      </p:sp>
      <p:sp>
        <p:nvSpPr>
          <p:cNvPr id="3" name="Content Placeholder 2"/>
          <p:cNvSpPr>
            <a:spLocks noGrp="1"/>
          </p:cNvSpPr>
          <p:nvPr>
            <p:ph idx="1"/>
          </p:nvPr>
        </p:nvSpPr>
        <p:spPr>
          <a:xfrm>
            <a:off x="457200" y="914400"/>
            <a:ext cx="8229600" cy="1676400"/>
          </a:xfrm>
        </p:spPr>
        <p:txBody>
          <a:bodyPr/>
          <a:lstStyle/>
          <a:p>
            <a:r>
              <a:rPr lang="en-US" dirty="0" smtClean="0"/>
              <a:t>The cross-tabulation obtained by pivoting can also be computed using a collection of  </a:t>
            </a:r>
            <a:r>
              <a:rPr lang="en-US" dirty="0" err="1" smtClean="0"/>
              <a:t>SQLqueries</a:t>
            </a:r>
            <a:r>
              <a:rPr lang="en-US" dirty="0" smtClean="0"/>
              <a:t>:</a:t>
            </a:r>
          </a:p>
          <a:p>
            <a:endParaRPr lang="en-US" dirty="0"/>
          </a:p>
        </p:txBody>
      </p:sp>
      <p:sp>
        <p:nvSpPr>
          <p:cNvPr id="4" name="Date Placeholder 3"/>
          <p:cNvSpPr>
            <a:spLocks noGrp="1"/>
          </p:cNvSpPr>
          <p:nvPr>
            <p:ph type="dt" sz="half" idx="10"/>
          </p:nvPr>
        </p:nvSpPr>
        <p:spPr/>
        <p:txBody>
          <a:bodyPr/>
          <a:lstStyle/>
          <a:p>
            <a:pPr>
              <a:defRPr/>
            </a:pPr>
            <a:r>
              <a:rPr lang="en-US" smtClean="0"/>
              <a:t>3/30/2010</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9</a:t>
            </a:fld>
            <a:endParaRPr lang="en-US"/>
          </a:p>
        </p:txBody>
      </p:sp>
      <p:sp>
        <p:nvSpPr>
          <p:cNvPr id="7" name="Rectangle 4"/>
          <p:cNvSpPr>
            <a:spLocks noChangeArrowheads="1"/>
          </p:cNvSpPr>
          <p:nvPr/>
        </p:nvSpPr>
        <p:spPr bwMode="auto">
          <a:xfrm>
            <a:off x="3810000" y="2133600"/>
            <a:ext cx="4977773" cy="1324081"/>
          </a:xfrm>
          <a:prstGeom prst="rect">
            <a:avLst/>
          </a:prstGeom>
          <a:solidFill>
            <a:schemeClr val="accent6">
              <a:lumMod val="60000"/>
              <a:lumOff val="40000"/>
            </a:schemeClr>
          </a:solidFill>
          <a:ln w="12700">
            <a:solidFill>
              <a:schemeClr val="accent6">
                <a:lumMod val="50000"/>
              </a:schemeClr>
            </a:solidFill>
            <a:miter lim="800000"/>
            <a:headEnd/>
            <a:tailEnd/>
          </a:ln>
          <a:effectLst/>
        </p:spPr>
        <p:txBody>
          <a:bodyPr wrap="none" lIns="92075" tIns="46038" rIns="92075" bIns="46038">
            <a:spAutoFit/>
          </a:bodyPr>
          <a:lstStyle/>
          <a:p>
            <a:r>
              <a:rPr lang="en-US" sz="2000" b="1" dirty="0">
                <a:latin typeface="+mn-lt"/>
              </a:rPr>
              <a:t>SELECT SUM</a:t>
            </a:r>
            <a:r>
              <a:rPr lang="en-US" sz="2000" dirty="0">
                <a:latin typeface="+mn-lt"/>
              </a:rPr>
              <a:t>(</a:t>
            </a:r>
            <a:r>
              <a:rPr lang="en-US" sz="2000" dirty="0" err="1">
                <a:latin typeface="+mn-lt"/>
              </a:rPr>
              <a:t>S.sales</a:t>
            </a:r>
            <a:r>
              <a:rPr lang="en-US" sz="2000" dirty="0">
                <a:latin typeface="+mn-lt"/>
              </a:rPr>
              <a:t>)</a:t>
            </a:r>
          </a:p>
          <a:p>
            <a:r>
              <a:rPr lang="en-US" sz="2000" b="1" dirty="0">
                <a:latin typeface="+mn-lt"/>
              </a:rPr>
              <a:t>FROM  </a:t>
            </a:r>
            <a:r>
              <a:rPr lang="en-US" sz="2000" dirty="0">
                <a:latin typeface="+mn-lt"/>
              </a:rPr>
              <a:t>  Sales S, Times T, Locations L</a:t>
            </a:r>
          </a:p>
          <a:p>
            <a:r>
              <a:rPr lang="en-US" sz="2000" b="1" dirty="0">
                <a:latin typeface="+mn-lt"/>
              </a:rPr>
              <a:t>WHERE  </a:t>
            </a:r>
            <a:r>
              <a:rPr lang="en-US" sz="2000" dirty="0" err="1">
                <a:latin typeface="+mn-lt"/>
              </a:rPr>
              <a:t>S.timeid</a:t>
            </a:r>
            <a:r>
              <a:rPr lang="en-US" sz="2000" dirty="0">
                <a:latin typeface="+mn-lt"/>
              </a:rPr>
              <a:t>=</a:t>
            </a:r>
            <a:r>
              <a:rPr lang="en-US" sz="2000" dirty="0" err="1">
                <a:latin typeface="+mn-lt"/>
              </a:rPr>
              <a:t>T.timeid</a:t>
            </a:r>
            <a:r>
              <a:rPr lang="en-US" sz="2000" b="1" dirty="0">
                <a:latin typeface="+mn-lt"/>
              </a:rPr>
              <a:t> AND </a:t>
            </a:r>
            <a:r>
              <a:rPr lang="en-US" sz="2000" dirty="0" err="1" smtClean="0">
                <a:latin typeface="+mn-lt"/>
              </a:rPr>
              <a:t>S.locid</a:t>
            </a:r>
            <a:r>
              <a:rPr lang="en-US" sz="2000" dirty="0" smtClean="0">
                <a:latin typeface="+mn-lt"/>
              </a:rPr>
              <a:t>=</a:t>
            </a:r>
            <a:r>
              <a:rPr lang="en-US" sz="2000" dirty="0" err="1" smtClean="0">
                <a:latin typeface="+mn-lt"/>
              </a:rPr>
              <a:t>L.locid</a:t>
            </a:r>
            <a:endParaRPr lang="en-US" sz="2000" dirty="0">
              <a:latin typeface="+mn-lt"/>
            </a:endParaRPr>
          </a:p>
          <a:p>
            <a:r>
              <a:rPr lang="en-US" sz="2000" b="1" dirty="0">
                <a:latin typeface="+mn-lt"/>
              </a:rPr>
              <a:t>GROUP BY</a:t>
            </a:r>
            <a:r>
              <a:rPr lang="en-US" sz="2000" dirty="0">
                <a:latin typeface="+mn-lt"/>
              </a:rPr>
              <a:t> </a:t>
            </a:r>
            <a:r>
              <a:rPr lang="en-US" sz="2000" dirty="0" err="1">
                <a:latin typeface="+mn-lt"/>
              </a:rPr>
              <a:t>T.year</a:t>
            </a:r>
            <a:r>
              <a:rPr lang="en-US" sz="2000" dirty="0">
                <a:latin typeface="+mn-lt"/>
              </a:rPr>
              <a:t>, </a:t>
            </a:r>
            <a:r>
              <a:rPr lang="en-US" sz="2000" dirty="0" err="1">
                <a:latin typeface="+mn-lt"/>
              </a:rPr>
              <a:t>L.state</a:t>
            </a:r>
            <a:endParaRPr lang="en-US" sz="2000" dirty="0">
              <a:latin typeface="+mn-lt"/>
            </a:endParaRPr>
          </a:p>
        </p:txBody>
      </p:sp>
      <p:sp>
        <p:nvSpPr>
          <p:cNvPr id="8" name="Rectangle 5"/>
          <p:cNvSpPr>
            <a:spLocks noChangeArrowheads="1"/>
          </p:cNvSpPr>
          <p:nvPr/>
        </p:nvSpPr>
        <p:spPr bwMode="auto">
          <a:xfrm>
            <a:off x="5867400" y="4114800"/>
            <a:ext cx="2900281" cy="1324081"/>
          </a:xfrm>
          <a:prstGeom prst="rect">
            <a:avLst/>
          </a:prstGeom>
          <a:solidFill>
            <a:schemeClr val="accent6">
              <a:lumMod val="60000"/>
              <a:lumOff val="40000"/>
            </a:schemeClr>
          </a:solidFill>
          <a:ln w="12700">
            <a:solidFill>
              <a:schemeClr val="accent6">
                <a:lumMod val="50000"/>
              </a:schemeClr>
            </a:solidFill>
            <a:miter lim="800000"/>
            <a:headEnd/>
            <a:tailEnd/>
          </a:ln>
          <a:effectLst/>
        </p:spPr>
        <p:txBody>
          <a:bodyPr wrap="none" lIns="92075" tIns="46038" rIns="92075" bIns="46038">
            <a:spAutoFit/>
          </a:bodyPr>
          <a:lstStyle/>
          <a:p>
            <a:r>
              <a:rPr lang="en-US" sz="2000" b="1" dirty="0">
                <a:latin typeface="+mn-lt"/>
              </a:rPr>
              <a:t>SELECT SUM</a:t>
            </a:r>
            <a:r>
              <a:rPr lang="en-US" sz="2000" dirty="0">
                <a:latin typeface="+mn-lt"/>
              </a:rPr>
              <a:t>(</a:t>
            </a:r>
            <a:r>
              <a:rPr lang="en-US" sz="2000" dirty="0" err="1">
                <a:latin typeface="+mn-lt"/>
              </a:rPr>
              <a:t>S.sales</a:t>
            </a:r>
            <a:r>
              <a:rPr lang="en-US" sz="2000" dirty="0">
                <a:latin typeface="+mn-lt"/>
              </a:rPr>
              <a:t>)</a:t>
            </a:r>
          </a:p>
          <a:p>
            <a:r>
              <a:rPr lang="en-US" sz="2000" b="1" dirty="0">
                <a:latin typeface="+mn-lt"/>
              </a:rPr>
              <a:t>FROM  </a:t>
            </a:r>
            <a:r>
              <a:rPr lang="en-US" sz="2000" dirty="0">
                <a:latin typeface="+mn-lt"/>
              </a:rPr>
              <a:t>  Sales S, Times T</a:t>
            </a:r>
          </a:p>
          <a:p>
            <a:r>
              <a:rPr lang="en-US" sz="2000" b="1" dirty="0">
                <a:latin typeface="+mn-lt"/>
              </a:rPr>
              <a:t>WHERE  </a:t>
            </a:r>
            <a:r>
              <a:rPr lang="en-US" sz="2000" dirty="0" err="1">
                <a:latin typeface="+mn-lt"/>
              </a:rPr>
              <a:t>S.timeid</a:t>
            </a:r>
            <a:r>
              <a:rPr lang="en-US" sz="2000" dirty="0">
                <a:latin typeface="+mn-lt"/>
              </a:rPr>
              <a:t>=</a:t>
            </a:r>
            <a:r>
              <a:rPr lang="en-US" sz="2000" dirty="0" err="1">
                <a:latin typeface="+mn-lt"/>
              </a:rPr>
              <a:t>T.timeid</a:t>
            </a:r>
            <a:endParaRPr lang="en-US" sz="2000" dirty="0">
              <a:latin typeface="+mn-lt"/>
            </a:endParaRPr>
          </a:p>
          <a:p>
            <a:r>
              <a:rPr lang="en-US" sz="2000" b="1" dirty="0">
                <a:latin typeface="+mn-lt"/>
              </a:rPr>
              <a:t>GROUP BY</a:t>
            </a:r>
            <a:r>
              <a:rPr lang="en-US" sz="2000" dirty="0">
                <a:latin typeface="+mn-lt"/>
              </a:rPr>
              <a:t> </a:t>
            </a:r>
            <a:r>
              <a:rPr lang="en-US" sz="2000" dirty="0" err="1">
                <a:latin typeface="+mn-lt"/>
              </a:rPr>
              <a:t>T.year</a:t>
            </a:r>
            <a:endParaRPr lang="en-US" sz="2000" dirty="0">
              <a:latin typeface="+mn-lt"/>
            </a:endParaRPr>
          </a:p>
        </p:txBody>
      </p:sp>
      <p:sp>
        <p:nvSpPr>
          <p:cNvPr id="9" name="Rectangle 6"/>
          <p:cNvSpPr>
            <a:spLocks noChangeArrowheads="1"/>
          </p:cNvSpPr>
          <p:nvPr/>
        </p:nvSpPr>
        <p:spPr bwMode="auto">
          <a:xfrm>
            <a:off x="2667000" y="4876800"/>
            <a:ext cx="2952155" cy="1324081"/>
          </a:xfrm>
          <a:prstGeom prst="rect">
            <a:avLst/>
          </a:prstGeom>
          <a:solidFill>
            <a:schemeClr val="accent6">
              <a:lumMod val="60000"/>
              <a:lumOff val="40000"/>
            </a:schemeClr>
          </a:solidFill>
          <a:ln w="12700">
            <a:solidFill>
              <a:schemeClr val="accent6">
                <a:lumMod val="50000"/>
              </a:schemeClr>
            </a:solidFill>
            <a:miter lim="800000"/>
            <a:headEnd/>
            <a:tailEnd/>
          </a:ln>
          <a:effectLst/>
        </p:spPr>
        <p:txBody>
          <a:bodyPr wrap="none" lIns="92075" tIns="46038" rIns="92075" bIns="46038">
            <a:spAutoFit/>
          </a:bodyPr>
          <a:lstStyle/>
          <a:p>
            <a:r>
              <a:rPr lang="en-US" sz="2000" b="1" dirty="0">
                <a:latin typeface="+mn-lt"/>
              </a:rPr>
              <a:t>SELECT SUM</a:t>
            </a:r>
            <a:r>
              <a:rPr lang="en-US" sz="2000" dirty="0">
                <a:latin typeface="+mn-lt"/>
              </a:rPr>
              <a:t>(</a:t>
            </a:r>
            <a:r>
              <a:rPr lang="en-US" sz="2000" dirty="0" err="1">
                <a:latin typeface="+mn-lt"/>
              </a:rPr>
              <a:t>S.sales</a:t>
            </a:r>
            <a:r>
              <a:rPr lang="en-US" sz="2000" dirty="0">
                <a:latin typeface="+mn-lt"/>
              </a:rPr>
              <a:t>)</a:t>
            </a:r>
          </a:p>
          <a:p>
            <a:r>
              <a:rPr lang="en-US" sz="2000" b="1" dirty="0">
                <a:latin typeface="+mn-lt"/>
              </a:rPr>
              <a:t>FROM  </a:t>
            </a:r>
            <a:r>
              <a:rPr lang="en-US" sz="2000" dirty="0">
                <a:latin typeface="+mn-lt"/>
              </a:rPr>
              <a:t>  Sales S, Location L</a:t>
            </a:r>
          </a:p>
          <a:p>
            <a:r>
              <a:rPr lang="en-US" sz="2000" b="1" dirty="0">
                <a:latin typeface="+mn-lt"/>
              </a:rPr>
              <a:t>WHERE  </a:t>
            </a:r>
            <a:r>
              <a:rPr lang="en-US" sz="2000" dirty="0" err="1" smtClean="0">
                <a:latin typeface="+mn-lt"/>
              </a:rPr>
              <a:t>S.locid</a:t>
            </a:r>
            <a:r>
              <a:rPr lang="en-US" sz="2000" dirty="0" smtClean="0">
                <a:latin typeface="+mn-lt"/>
              </a:rPr>
              <a:t>=</a:t>
            </a:r>
            <a:r>
              <a:rPr lang="en-US" sz="2000" dirty="0" err="1" smtClean="0">
                <a:latin typeface="+mn-lt"/>
              </a:rPr>
              <a:t>L.locid</a:t>
            </a:r>
            <a:endParaRPr lang="en-US" sz="2000" dirty="0">
              <a:latin typeface="+mn-lt"/>
            </a:endParaRPr>
          </a:p>
          <a:p>
            <a:r>
              <a:rPr lang="en-US" sz="2000" b="1" dirty="0">
                <a:latin typeface="+mn-lt"/>
              </a:rPr>
              <a:t>GROUP BY </a:t>
            </a:r>
            <a:r>
              <a:rPr lang="en-US" sz="2000" dirty="0" err="1">
                <a:latin typeface="+mn-lt"/>
              </a:rPr>
              <a:t>L.state</a:t>
            </a:r>
            <a:endParaRPr lang="en-US" sz="2000" dirty="0">
              <a:latin typeface="+mn-lt"/>
            </a:endParaRPr>
          </a:p>
        </p:txBody>
      </p:sp>
      <p:graphicFrame>
        <p:nvGraphicFramePr>
          <p:cNvPr id="10" name="Table 9"/>
          <p:cNvGraphicFramePr>
            <a:graphicFrameLocks noGrp="1"/>
          </p:cNvGraphicFramePr>
          <p:nvPr/>
        </p:nvGraphicFramePr>
        <p:xfrm>
          <a:off x="457200" y="2590800"/>
          <a:ext cx="2590800" cy="2123440"/>
        </p:xfrm>
        <a:graphic>
          <a:graphicData uri="http://schemas.openxmlformats.org/drawingml/2006/table">
            <a:tbl>
              <a:tblPr firstRow="1" bandRow="1">
                <a:tableStyleId>{72833802-FEF1-4C79-8D5D-14CF1EAF98D9}</a:tableStyleId>
              </a:tblPr>
              <a:tblGrid>
                <a:gridCol w="762000"/>
                <a:gridCol w="533400"/>
                <a:gridCol w="647700"/>
                <a:gridCol w="647700"/>
              </a:tblGrid>
              <a:tr h="370840">
                <a:tc>
                  <a:txBody>
                    <a:bodyPr/>
                    <a:lstStyle/>
                    <a:p>
                      <a:r>
                        <a:rPr lang="en-US" dirty="0" smtClean="0"/>
                        <a:t>Year\State</a:t>
                      </a:r>
                      <a:endParaRPr lang="en-US" dirty="0"/>
                    </a:p>
                  </a:txBody>
                  <a:tcPr/>
                </a:tc>
                <a:tc>
                  <a:txBody>
                    <a:bodyPr/>
                    <a:lstStyle/>
                    <a:p>
                      <a:r>
                        <a:rPr lang="en-US" dirty="0" smtClean="0"/>
                        <a:t>WI</a:t>
                      </a:r>
                      <a:endParaRPr lang="en-US" dirty="0"/>
                    </a:p>
                  </a:txBody>
                  <a:tcPr/>
                </a:tc>
                <a:tc>
                  <a:txBody>
                    <a:bodyPr/>
                    <a:lstStyle/>
                    <a:p>
                      <a:r>
                        <a:rPr lang="en-US" dirty="0" smtClean="0"/>
                        <a:t>CA</a:t>
                      </a:r>
                      <a:endParaRPr lang="en-US" dirty="0"/>
                    </a:p>
                  </a:txBody>
                  <a:tcPr/>
                </a:tc>
                <a:tc>
                  <a:txBody>
                    <a:bodyPr/>
                    <a:lstStyle/>
                    <a:p>
                      <a:r>
                        <a:rPr lang="en-US" dirty="0" smtClean="0"/>
                        <a:t>Total</a:t>
                      </a:r>
                      <a:endParaRPr lang="en-US" dirty="0"/>
                    </a:p>
                  </a:txBody>
                  <a:tcPr/>
                </a:tc>
              </a:tr>
              <a:tr h="370840">
                <a:tc>
                  <a:txBody>
                    <a:bodyPr/>
                    <a:lstStyle/>
                    <a:p>
                      <a:r>
                        <a:rPr lang="en-US" dirty="0" smtClean="0">
                          <a:solidFill>
                            <a:schemeClr val="bg1"/>
                          </a:solidFill>
                        </a:rPr>
                        <a:t>1995</a:t>
                      </a:r>
                      <a:endParaRPr lang="en-US" dirty="0">
                        <a:solidFill>
                          <a:schemeClr val="bg1"/>
                        </a:solidFill>
                      </a:endParaRPr>
                    </a:p>
                  </a:txBody>
                  <a:tcPr>
                    <a:solidFill>
                      <a:schemeClr val="accent2"/>
                    </a:solidFill>
                  </a:tcPr>
                </a:tc>
                <a:tc>
                  <a:txBody>
                    <a:bodyPr/>
                    <a:lstStyle/>
                    <a:p>
                      <a:r>
                        <a:rPr lang="en-US" dirty="0" smtClean="0"/>
                        <a:t>63</a:t>
                      </a:r>
                      <a:endParaRPr lang="en-US" dirty="0"/>
                    </a:p>
                  </a:txBody>
                  <a:tcPr/>
                </a:tc>
                <a:tc>
                  <a:txBody>
                    <a:bodyPr/>
                    <a:lstStyle/>
                    <a:p>
                      <a:r>
                        <a:rPr lang="en-US" dirty="0" smtClean="0"/>
                        <a:t>81</a:t>
                      </a:r>
                      <a:endParaRPr lang="en-US" dirty="0"/>
                    </a:p>
                  </a:txBody>
                  <a:tcPr/>
                </a:tc>
                <a:tc>
                  <a:txBody>
                    <a:bodyPr/>
                    <a:lstStyle/>
                    <a:p>
                      <a:r>
                        <a:rPr lang="en-US" dirty="0" smtClean="0"/>
                        <a:t>144</a:t>
                      </a:r>
                      <a:endParaRPr lang="en-US" dirty="0"/>
                    </a:p>
                  </a:txBody>
                  <a:tcPr>
                    <a:solidFill>
                      <a:schemeClr val="accent2">
                        <a:lumMod val="60000"/>
                        <a:lumOff val="40000"/>
                      </a:schemeClr>
                    </a:solidFill>
                  </a:tcPr>
                </a:tc>
              </a:tr>
              <a:tr h="370840">
                <a:tc>
                  <a:txBody>
                    <a:bodyPr/>
                    <a:lstStyle/>
                    <a:p>
                      <a:r>
                        <a:rPr lang="en-US" dirty="0" smtClean="0">
                          <a:solidFill>
                            <a:schemeClr val="bg1"/>
                          </a:solidFill>
                        </a:rPr>
                        <a:t>1996</a:t>
                      </a:r>
                      <a:endParaRPr lang="en-US" dirty="0">
                        <a:solidFill>
                          <a:schemeClr val="bg1"/>
                        </a:solidFill>
                      </a:endParaRPr>
                    </a:p>
                  </a:txBody>
                  <a:tcPr>
                    <a:solidFill>
                      <a:schemeClr val="accent2"/>
                    </a:solidFill>
                  </a:tcPr>
                </a:tc>
                <a:tc>
                  <a:txBody>
                    <a:bodyPr/>
                    <a:lstStyle/>
                    <a:p>
                      <a:r>
                        <a:rPr lang="en-US" dirty="0" smtClean="0"/>
                        <a:t>38</a:t>
                      </a:r>
                      <a:endParaRPr lang="en-US" dirty="0"/>
                    </a:p>
                  </a:txBody>
                  <a:tcPr/>
                </a:tc>
                <a:tc>
                  <a:txBody>
                    <a:bodyPr/>
                    <a:lstStyle/>
                    <a:p>
                      <a:r>
                        <a:rPr lang="en-US" dirty="0" smtClean="0"/>
                        <a:t>107</a:t>
                      </a:r>
                      <a:endParaRPr lang="en-US" dirty="0"/>
                    </a:p>
                  </a:txBody>
                  <a:tcPr/>
                </a:tc>
                <a:tc>
                  <a:txBody>
                    <a:bodyPr/>
                    <a:lstStyle/>
                    <a:p>
                      <a:r>
                        <a:rPr lang="en-US" dirty="0" smtClean="0"/>
                        <a:t>145</a:t>
                      </a:r>
                      <a:endParaRPr lang="en-US" dirty="0"/>
                    </a:p>
                  </a:txBody>
                  <a:tcPr>
                    <a:solidFill>
                      <a:schemeClr val="accent2">
                        <a:lumMod val="60000"/>
                        <a:lumOff val="40000"/>
                      </a:schemeClr>
                    </a:solidFill>
                  </a:tcPr>
                </a:tc>
              </a:tr>
              <a:tr h="370840">
                <a:tc>
                  <a:txBody>
                    <a:bodyPr/>
                    <a:lstStyle/>
                    <a:p>
                      <a:r>
                        <a:rPr lang="en-US" dirty="0" smtClean="0">
                          <a:solidFill>
                            <a:schemeClr val="bg1"/>
                          </a:solidFill>
                        </a:rPr>
                        <a:t>1997</a:t>
                      </a:r>
                      <a:endParaRPr lang="en-US" dirty="0">
                        <a:solidFill>
                          <a:schemeClr val="bg1"/>
                        </a:solidFill>
                      </a:endParaRPr>
                    </a:p>
                  </a:txBody>
                  <a:tcPr>
                    <a:solidFill>
                      <a:schemeClr val="accent2"/>
                    </a:solidFill>
                  </a:tcPr>
                </a:tc>
                <a:tc>
                  <a:txBody>
                    <a:bodyPr/>
                    <a:lstStyle/>
                    <a:p>
                      <a:r>
                        <a:rPr lang="en-US" dirty="0" smtClean="0"/>
                        <a:t>75</a:t>
                      </a:r>
                      <a:endParaRPr lang="en-US" dirty="0"/>
                    </a:p>
                  </a:txBody>
                  <a:tcPr/>
                </a:tc>
                <a:tc>
                  <a:txBody>
                    <a:bodyPr/>
                    <a:lstStyle/>
                    <a:p>
                      <a:r>
                        <a:rPr lang="en-US" dirty="0" smtClean="0"/>
                        <a:t>35</a:t>
                      </a:r>
                      <a:endParaRPr lang="en-US" dirty="0"/>
                    </a:p>
                  </a:txBody>
                  <a:tcPr/>
                </a:tc>
                <a:tc>
                  <a:txBody>
                    <a:bodyPr/>
                    <a:lstStyle/>
                    <a:p>
                      <a:r>
                        <a:rPr lang="en-US" dirty="0" smtClean="0"/>
                        <a:t>110</a:t>
                      </a:r>
                      <a:endParaRPr lang="en-US" dirty="0"/>
                    </a:p>
                  </a:txBody>
                  <a:tcPr>
                    <a:solidFill>
                      <a:schemeClr val="accent2">
                        <a:lumMod val="60000"/>
                        <a:lumOff val="40000"/>
                      </a:schemeClr>
                    </a:solidFill>
                  </a:tcPr>
                </a:tc>
              </a:tr>
              <a:tr h="370840">
                <a:tc>
                  <a:txBody>
                    <a:bodyPr/>
                    <a:lstStyle/>
                    <a:p>
                      <a:r>
                        <a:rPr lang="en-US" dirty="0" smtClean="0">
                          <a:solidFill>
                            <a:schemeClr val="bg1"/>
                          </a:solidFill>
                        </a:rPr>
                        <a:t>Total</a:t>
                      </a:r>
                      <a:endParaRPr lang="en-US" dirty="0">
                        <a:solidFill>
                          <a:schemeClr val="bg1"/>
                        </a:solidFill>
                      </a:endParaRPr>
                    </a:p>
                  </a:txBody>
                  <a:tcPr>
                    <a:solidFill>
                      <a:schemeClr val="accent2"/>
                    </a:solidFill>
                  </a:tcPr>
                </a:tc>
                <a:tc>
                  <a:txBody>
                    <a:bodyPr/>
                    <a:lstStyle/>
                    <a:p>
                      <a:r>
                        <a:rPr lang="en-US" dirty="0" smtClean="0"/>
                        <a:t>176</a:t>
                      </a:r>
                      <a:endParaRPr lang="en-US" dirty="0"/>
                    </a:p>
                  </a:txBody>
                  <a:tcPr>
                    <a:solidFill>
                      <a:schemeClr val="accent2">
                        <a:lumMod val="60000"/>
                        <a:lumOff val="40000"/>
                      </a:schemeClr>
                    </a:solidFill>
                  </a:tcPr>
                </a:tc>
                <a:tc>
                  <a:txBody>
                    <a:bodyPr/>
                    <a:lstStyle/>
                    <a:p>
                      <a:r>
                        <a:rPr lang="en-US" dirty="0" smtClean="0"/>
                        <a:t>223</a:t>
                      </a:r>
                      <a:endParaRPr lang="en-US" dirty="0"/>
                    </a:p>
                  </a:txBody>
                  <a:tcPr>
                    <a:solidFill>
                      <a:schemeClr val="accent2">
                        <a:lumMod val="60000"/>
                        <a:lumOff val="40000"/>
                      </a:schemeClr>
                    </a:solidFill>
                  </a:tcPr>
                </a:tc>
                <a:tc>
                  <a:txBody>
                    <a:bodyPr/>
                    <a:lstStyle/>
                    <a:p>
                      <a:r>
                        <a:rPr lang="en-US" dirty="0" smtClean="0">
                          <a:solidFill>
                            <a:schemeClr val="bg1"/>
                          </a:solidFill>
                        </a:rPr>
                        <a:t>339</a:t>
                      </a:r>
                      <a:endParaRPr lang="en-US" dirty="0">
                        <a:solidFill>
                          <a:schemeClr val="bg1"/>
                        </a:solidFill>
                      </a:endParaRPr>
                    </a:p>
                  </a:txBody>
                  <a:tcPr>
                    <a:solidFill>
                      <a:schemeClr val="accent2"/>
                    </a:solidFill>
                  </a:tcPr>
                </a:tc>
              </a:tr>
            </a:tbl>
          </a:graphicData>
        </a:graphic>
      </p:graphicFrame>
      <p:sp>
        <p:nvSpPr>
          <p:cNvPr id="12" name="Left Brace 11"/>
          <p:cNvSpPr/>
          <p:nvPr/>
        </p:nvSpPr>
        <p:spPr>
          <a:xfrm rot="10800000">
            <a:off x="3200401" y="3276600"/>
            <a:ext cx="304800" cy="1066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p:cNvSpPr/>
          <p:nvPr/>
        </p:nvSpPr>
        <p:spPr>
          <a:xfrm rot="16200000">
            <a:off x="1600200" y="4419600"/>
            <a:ext cx="381000" cy="1143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Oval 13"/>
          <p:cNvSpPr/>
          <p:nvPr/>
        </p:nvSpPr>
        <p:spPr>
          <a:xfrm>
            <a:off x="990600" y="3124200"/>
            <a:ext cx="14478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urved Connector 15"/>
          <p:cNvCxnSpPr>
            <a:stCxn id="7" idx="1"/>
          </p:cNvCxnSpPr>
          <p:nvPr/>
        </p:nvCxnSpPr>
        <p:spPr>
          <a:xfrm rot="10800000" flipV="1">
            <a:off x="2133600" y="2795640"/>
            <a:ext cx="1676400" cy="404759"/>
          </a:xfrm>
          <a:prstGeom prst="curvedConnector3">
            <a:avLst>
              <a:gd name="adj1" fmla="val 30044"/>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8" idx="1"/>
            <a:endCxn id="12" idx="1"/>
          </p:cNvCxnSpPr>
          <p:nvPr/>
        </p:nvCxnSpPr>
        <p:spPr>
          <a:xfrm rot="10800000">
            <a:off x="3505202" y="3810001"/>
            <a:ext cx="2362199" cy="966841"/>
          </a:xfrm>
          <a:prstGeom prst="curved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1" name="Curved Connector 20"/>
          <p:cNvCxnSpPr>
            <a:stCxn id="9" idx="1"/>
            <a:endCxn id="13" idx="1"/>
          </p:cNvCxnSpPr>
          <p:nvPr/>
        </p:nvCxnSpPr>
        <p:spPr>
          <a:xfrm rot="10800000">
            <a:off x="1790700" y="5181601"/>
            <a:ext cx="876300" cy="35724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ox(i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ox(in)">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ox(in)">
                                      <p:cBhvr>
                                        <p:cTn id="25" dur="500"/>
                                        <p:tgtEl>
                                          <p:spTgt spid="18"/>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ox(i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ox(in)">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ox(in)">
                                      <p:cBhvr>
                                        <p:cTn id="38" dur="500"/>
                                        <p:tgtEl>
                                          <p:spTgt spid="21"/>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box(in)">
                                      <p:cBhvr>
                                        <p:cTn id="4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animBg="1"/>
      <p:bldP spid="13" grpId="0" animBg="1"/>
      <p:bldP spid="14" grpId="0" animBg="1"/>
    </p:bldLst>
  </p:timing>
</p:sld>
</file>

<file path=ppt/theme/theme1.xml><?xml version="1.0" encoding="utf-8"?>
<a:theme xmlns:a="http://schemas.openxmlformats.org/drawingml/2006/main" name="ICS 624 Spring 201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ICS 624 Spring 2011</Template>
  <TotalTime>385</TotalTime>
  <Words>2032</Words>
  <Application>Microsoft Office PowerPoint</Application>
  <PresentationFormat>On-screen Show (4:3)</PresentationFormat>
  <Paragraphs>475</Paragraphs>
  <Slides>28</Slides>
  <Notes>28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ICS 624 Spring 2011</vt:lpstr>
      <vt:lpstr>Clip</vt:lpstr>
      <vt:lpstr>ICS 624 Spring 2013 One Size Fits All: An Idea Whose Time Has Come and Gone</vt:lpstr>
      <vt:lpstr>One Size Fits All</vt:lpstr>
      <vt:lpstr>Financial-Feed Streaming Application</vt:lpstr>
      <vt:lpstr>Outline</vt:lpstr>
      <vt:lpstr>Data Warehousing</vt:lpstr>
      <vt:lpstr>Conceptual Design of Data Warehouses</vt:lpstr>
      <vt:lpstr>OLAP Queries</vt:lpstr>
      <vt:lpstr>More OLAP Queries</vt:lpstr>
      <vt:lpstr>Comparison with SQL Queries</vt:lpstr>
      <vt:lpstr>Views</vt:lpstr>
      <vt:lpstr>Querying Views</vt:lpstr>
      <vt:lpstr>Materialized Views</vt:lpstr>
      <vt:lpstr>Indexes</vt:lpstr>
      <vt:lpstr>B+ Tree Indexes</vt:lpstr>
      <vt:lpstr>Example B+ Tree</vt:lpstr>
      <vt:lpstr>Bitmap Indexes</vt:lpstr>
      <vt:lpstr>Stream Processing</vt:lpstr>
      <vt:lpstr>Pull vs Push</vt:lpstr>
      <vt:lpstr>Process Model</vt:lpstr>
      <vt:lpstr>Transactions</vt:lpstr>
      <vt:lpstr>The Log</vt:lpstr>
      <vt:lpstr>Recovering from a Crash</vt:lpstr>
      <vt:lpstr>Lock-based Concurrency Control</vt:lpstr>
      <vt:lpstr>High Availability</vt:lpstr>
      <vt:lpstr>Row vs Column Storage</vt:lpstr>
      <vt:lpstr>Financial-Feed Streaming Application</vt:lpstr>
      <vt:lpstr>Other Applications</vt:lpstr>
      <vt:lpstr>Software Architectures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 624 Spring 2013 Title</dc:title>
  <dc:creator>Lipyeow Lim</dc:creator>
  <cp:lastModifiedBy>Lipyeow Lim</cp:lastModifiedBy>
  <cp:revision>24</cp:revision>
  <dcterms:created xsi:type="dcterms:W3CDTF">2013-01-04T22:06:09Z</dcterms:created>
  <dcterms:modified xsi:type="dcterms:W3CDTF">2013-01-09T23:44:34Z</dcterms:modified>
</cp:coreProperties>
</file>