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01" y="-3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516164C-73EE-4A5A-AEB2-3421369AEB54}" type="datetimeFigureOut">
              <a:rPr lang="en-US"/>
              <a:pPr/>
              <a:t>1/11/2013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0376813-3E7A-4BF7-A8B2-EB66D4DE252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B64CA73-6A05-4533-A4CA-7EA79242E76F}" type="slidenum">
              <a:rPr lang="en-US">
                <a:solidFill>
                  <a:srgbClr val="000000"/>
                </a:solidFill>
              </a:rPr>
              <a:pPr/>
              <a:t>27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788AB64-B54E-48B7-95B4-918908A1135E}" type="slidenum">
              <a:rPr lang="en-US">
                <a:solidFill>
                  <a:srgbClr val="000000"/>
                </a:solidFill>
              </a:rPr>
              <a:pPr/>
              <a:t>28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41EEC11-BCD2-40F8-8293-FBB1FA691B16}" type="slidenum">
              <a:rPr lang="en-US">
                <a:solidFill>
                  <a:srgbClr val="000000"/>
                </a:solidFill>
              </a:rPr>
              <a:pPr/>
              <a:t>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A7E98-09F5-4938-A96A-AAC22828317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A7E98-09F5-4938-A96A-AAC22828317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CA7E98-09F5-4938-A96A-AAC22828317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1/14/2013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75B65-A670-4911-A7CB-4CAE0C46D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1/14/2013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1CF0C-7116-4E90-AE8C-938A4BC213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1/14/2013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27E-7F66-4A0A-AAD7-5BE02EF63F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1/14/2013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2EA0A-7120-44ED-85C4-2A1ED99A75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1/14/2013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512F1-EDC5-4AE7-A706-79421416C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1/14/2013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C1B78-1450-44D0-A5BD-445BF452B4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1/14/2013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72332-176C-4279-BAFC-87B6C65A7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1/14/2013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DB97-3F65-4F9D-86E1-1EDC69DB36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1/14/2013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F1533-E015-48BD-B5A9-33FB43BC34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1/14/2013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417AD-8E00-4AAA-9D4B-07F9EDED0B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1/14/2013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E1BE2-6902-4F7D-8A9F-ADA5439733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1/14/2013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D344D22-DF42-4193-8DBF-EB8713B968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771650"/>
          </a:xfrm>
        </p:spPr>
        <p:txBody>
          <a:bodyPr/>
          <a:lstStyle/>
          <a:p>
            <a:r>
              <a:rPr lang="en-US" sz="3200" dirty="0" smtClean="0"/>
              <a:t>ICS 624 Spring </a:t>
            </a:r>
            <a:r>
              <a:rPr lang="en-US" sz="3200" dirty="0" smtClean="0"/>
              <a:t>2013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Parallel Databases </a:t>
            </a:r>
            <a:br>
              <a:rPr lang="en-US" dirty="0" smtClean="0"/>
            </a:br>
            <a:r>
              <a:rPr lang="en-US" dirty="0" smtClean="0"/>
              <a:t>&amp; Map-Reduce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Asst. Prof. 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&amp; Computer Science Department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1/14/2013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3CB-9798-41F5-A006-0656CA0439A9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Automatic Data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9445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b="1" dirty="0" smtClean="0">
                <a:latin typeface="Arial" pitchFamily="34" charset="0"/>
              </a:rPr>
              <a:t>Shared disk and memory less sensitive to partitioning, </a:t>
            </a:r>
          </a:p>
          <a:p>
            <a:pPr>
              <a:lnSpc>
                <a:spcPct val="90000"/>
              </a:lnSpc>
            </a:pPr>
            <a:r>
              <a:rPr lang="en-US" b="1" dirty="0" smtClean="0">
                <a:latin typeface="Arial" pitchFamily="34" charset="0"/>
              </a:rPr>
              <a:t>Shared nothing benefits from "good" partitioning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8253" y="1295400"/>
            <a:ext cx="8815747" cy="800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7000"/>
              </a:lnSpc>
              <a:tabLst>
                <a:tab pos="4057650" algn="ctr"/>
                <a:tab pos="7486650" algn="ctr"/>
              </a:tabLst>
            </a:pPr>
            <a:r>
              <a:rPr lang="en-US" sz="2800" b="1" dirty="0" smtClean="0">
                <a:latin typeface="Arial" pitchFamily="34" charset="0"/>
              </a:rPr>
              <a:t>Partitioning </a:t>
            </a:r>
            <a:r>
              <a:rPr lang="en-US" sz="2800" b="1" dirty="0">
                <a:latin typeface="Arial" pitchFamily="34" charset="0"/>
              </a:rPr>
              <a:t>a table:</a:t>
            </a:r>
          </a:p>
          <a:p>
            <a:pPr>
              <a:lnSpc>
                <a:spcPct val="87000"/>
              </a:lnSpc>
              <a:tabLst>
                <a:tab pos="4057650" algn="ctr"/>
                <a:tab pos="7486650" algn="ctr"/>
              </a:tabLst>
            </a:pPr>
            <a:r>
              <a:rPr lang="en-US" sz="2800" b="1" dirty="0" smtClean="0">
                <a:solidFill>
                  <a:schemeClr val="accent2"/>
                </a:solidFill>
                <a:latin typeface="Arial" pitchFamily="34" charset="0"/>
              </a:rPr>
              <a:t>  Range</a:t>
            </a:r>
            <a:r>
              <a:rPr lang="en-US" sz="2800" b="1" dirty="0">
                <a:latin typeface="Arial" pitchFamily="34" charset="0"/>
              </a:rPr>
              <a:t>	</a:t>
            </a:r>
            <a:r>
              <a:rPr lang="en-US" sz="2800" b="1" dirty="0" smtClean="0">
                <a:solidFill>
                  <a:schemeClr val="accent2"/>
                </a:solidFill>
                <a:latin typeface="Arial" pitchFamily="34" charset="0"/>
              </a:rPr>
              <a:t>Hash</a:t>
            </a:r>
            <a:r>
              <a:rPr lang="en-US" sz="2800" b="1" dirty="0" smtClean="0">
                <a:latin typeface="Arial" pitchFamily="34" charset="0"/>
              </a:rPr>
              <a:t>  	</a:t>
            </a:r>
            <a:r>
              <a:rPr lang="en-US" sz="2800" b="1" dirty="0" smtClean="0">
                <a:solidFill>
                  <a:schemeClr val="accent2"/>
                </a:solidFill>
                <a:latin typeface="Arial" pitchFamily="34" charset="0"/>
              </a:rPr>
              <a:t>Round </a:t>
            </a:r>
            <a:r>
              <a:rPr lang="en-US" sz="2800" b="1" dirty="0">
                <a:solidFill>
                  <a:schemeClr val="accent2"/>
                </a:solidFill>
                <a:latin typeface="Arial" pitchFamily="34" charset="0"/>
              </a:rPr>
              <a:t>Robin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68300" y="3668713"/>
            <a:ext cx="2600325" cy="347662"/>
          </a:xfrm>
          <a:prstGeom prst="rect">
            <a:avLst/>
          </a:prstGeom>
          <a:pattFill prst="pct50">
            <a:fgClr>
              <a:srgbClr val="FCF305"/>
            </a:fgClr>
            <a:bgClr>
              <a:srgbClr val="FFFFFF"/>
            </a:bgClr>
          </a:patt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03225" y="3008313"/>
            <a:ext cx="376237" cy="201612"/>
          </a:xfrm>
          <a:prstGeom prst="rect">
            <a:avLst/>
          </a:prstGeom>
          <a:solidFill>
            <a:srgbClr val="0080FF"/>
          </a:solidFill>
          <a:ln w="12700">
            <a:solidFill>
              <a:srgbClr val="00A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74662" y="2216150"/>
            <a:ext cx="315913" cy="5191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37" y="2301875"/>
            <a:ext cx="317500" cy="506413"/>
          </a:xfrm>
          <a:prstGeom prst="rect">
            <a:avLst/>
          </a:prstGeom>
          <a:solidFill>
            <a:srgbClr val="00A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396875" y="2209800"/>
            <a:ext cx="377825" cy="592138"/>
          </a:xfrm>
          <a:custGeom>
            <a:avLst/>
            <a:gdLst/>
            <a:ahLst/>
            <a:cxnLst>
              <a:cxn ang="0">
                <a:pos x="0" y="45"/>
              </a:cxn>
              <a:cxn ang="0">
                <a:pos x="37" y="0"/>
              </a:cxn>
              <a:cxn ang="0">
                <a:pos x="237" y="0"/>
              </a:cxn>
              <a:cxn ang="0">
                <a:pos x="237" y="326"/>
              </a:cxn>
              <a:cxn ang="0">
                <a:pos x="208" y="372"/>
              </a:cxn>
              <a:cxn ang="0">
                <a:pos x="208" y="45"/>
              </a:cxn>
              <a:cxn ang="0">
                <a:pos x="104" y="45"/>
              </a:cxn>
              <a:cxn ang="0">
                <a:pos x="52" y="45"/>
              </a:cxn>
              <a:cxn ang="0">
                <a:pos x="0" y="45"/>
              </a:cxn>
            </a:cxnLst>
            <a:rect l="0" t="0" r="r" b="b"/>
            <a:pathLst>
              <a:path w="238" h="373">
                <a:moveTo>
                  <a:pt x="0" y="45"/>
                </a:moveTo>
                <a:lnTo>
                  <a:pt x="37" y="0"/>
                </a:lnTo>
                <a:lnTo>
                  <a:pt x="237" y="0"/>
                </a:lnTo>
                <a:lnTo>
                  <a:pt x="237" y="326"/>
                </a:lnTo>
                <a:lnTo>
                  <a:pt x="208" y="372"/>
                </a:lnTo>
                <a:lnTo>
                  <a:pt x="208" y="45"/>
                </a:lnTo>
                <a:lnTo>
                  <a:pt x="104" y="45"/>
                </a:lnTo>
                <a:lnTo>
                  <a:pt x="52" y="45"/>
                </a:lnTo>
                <a:lnTo>
                  <a:pt x="0" y="45"/>
                </a:lnTo>
              </a:path>
            </a:pathLst>
          </a:custGeom>
          <a:solidFill>
            <a:srgbClr val="0000CC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750887" y="2209800"/>
            <a:ext cx="46038" cy="841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403225" y="2978150"/>
            <a:ext cx="376237" cy="74613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17"/>
          <p:cNvGrpSpPr>
            <a:grpSpLocks/>
          </p:cNvGrpSpPr>
          <p:nvPr/>
        </p:nvGrpSpPr>
        <p:grpSpPr bwMode="auto">
          <a:xfrm>
            <a:off x="400050" y="3217863"/>
            <a:ext cx="385762" cy="60325"/>
            <a:chOff x="139" y="2189"/>
            <a:chExt cx="243" cy="38"/>
          </a:xfrm>
        </p:grpSpPr>
        <p:sp>
          <p:nvSpPr>
            <p:cNvPr id="16" name="Arc 13"/>
            <p:cNvSpPr>
              <a:spLocks/>
            </p:cNvSpPr>
            <p:nvPr/>
          </p:nvSpPr>
          <p:spPr bwMode="auto">
            <a:xfrm>
              <a:off x="256" y="2189"/>
              <a:ext cx="126" cy="28"/>
            </a:xfrm>
            <a:custGeom>
              <a:avLst/>
              <a:gdLst>
                <a:gd name="G0" fmla="+- 0 0 0"/>
                <a:gd name="G1" fmla="+- 806 0 0"/>
                <a:gd name="G2" fmla="+- 21600 0 0"/>
                <a:gd name="T0" fmla="*/ 21585 w 21600"/>
                <a:gd name="T1" fmla="*/ 0 h 22406"/>
                <a:gd name="T2" fmla="*/ 0 w 21600"/>
                <a:gd name="T3" fmla="*/ 22406 h 22406"/>
                <a:gd name="T4" fmla="*/ 0 w 21600"/>
                <a:gd name="T5" fmla="*/ 806 h 2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406" fill="none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5"/>
                    <a:pt x="0" y="22406"/>
                  </a:cubicBezTo>
                </a:path>
                <a:path w="21600" h="22406" stroke="0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5"/>
                    <a:pt x="0" y="22406"/>
                  </a:cubicBezTo>
                  <a:lnTo>
                    <a:pt x="0" y="806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rc 14"/>
            <p:cNvSpPr>
              <a:spLocks/>
            </p:cNvSpPr>
            <p:nvPr/>
          </p:nvSpPr>
          <p:spPr bwMode="auto">
            <a:xfrm>
              <a:off x="256" y="2189"/>
              <a:ext cx="126" cy="28"/>
            </a:xfrm>
            <a:custGeom>
              <a:avLst/>
              <a:gdLst>
                <a:gd name="G0" fmla="+- 0 0 0"/>
                <a:gd name="G1" fmla="+- 806 0 0"/>
                <a:gd name="G2" fmla="+- 21600 0 0"/>
                <a:gd name="T0" fmla="*/ 21585 w 21600"/>
                <a:gd name="T1" fmla="*/ 0 h 22406"/>
                <a:gd name="T2" fmla="*/ 0 w 21600"/>
                <a:gd name="T3" fmla="*/ 22406 h 22406"/>
                <a:gd name="T4" fmla="*/ 0 w 21600"/>
                <a:gd name="T5" fmla="*/ 806 h 2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406" fill="none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5"/>
                    <a:pt x="0" y="22406"/>
                  </a:cubicBezTo>
                </a:path>
                <a:path w="21600" h="22406" stroke="0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5"/>
                    <a:pt x="0" y="22406"/>
                  </a:cubicBezTo>
                  <a:lnTo>
                    <a:pt x="0" y="806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Arc 15"/>
            <p:cNvSpPr>
              <a:spLocks/>
            </p:cNvSpPr>
            <p:nvPr/>
          </p:nvSpPr>
          <p:spPr bwMode="auto">
            <a:xfrm>
              <a:off x="139" y="2192"/>
              <a:ext cx="123" cy="35"/>
            </a:xfrm>
            <a:custGeom>
              <a:avLst/>
              <a:gdLst>
                <a:gd name="G0" fmla="+- 21600 0 0"/>
                <a:gd name="G1" fmla="+- 2016 0 0"/>
                <a:gd name="G2" fmla="+- 21600 0 0"/>
                <a:gd name="T0" fmla="*/ 21056 w 21600"/>
                <a:gd name="T1" fmla="*/ 23609 h 23609"/>
                <a:gd name="T2" fmla="*/ 94 w 21600"/>
                <a:gd name="T3" fmla="*/ 0 h 23609"/>
                <a:gd name="T4" fmla="*/ 21600 w 21600"/>
                <a:gd name="T5" fmla="*/ 2016 h 23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609" fill="none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-1" y="1342"/>
                    <a:pt x="31" y="670"/>
                    <a:pt x="94" y="0"/>
                  </a:cubicBezTo>
                </a:path>
                <a:path w="21600" h="23609" stroke="0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-1" y="1342"/>
                    <a:pt x="31" y="670"/>
                    <a:pt x="94" y="0"/>
                  </a:cubicBezTo>
                  <a:lnTo>
                    <a:pt x="21600" y="2016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Arc 16"/>
            <p:cNvSpPr>
              <a:spLocks/>
            </p:cNvSpPr>
            <p:nvPr/>
          </p:nvSpPr>
          <p:spPr bwMode="auto">
            <a:xfrm>
              <a:off x="139" y="2192"/>
              <a:ext cx="123" cy="35"/>
            </a:xfrm>
            <a:custGeom>
              <a:avLst/>
              <a:gdLst>
                <a:gd name="G0" fmla="+- 21600 0 0"/>
                <a:gd name="G1" fmla="+- 2016 0 0"/>
                <a:gd name="G2" fmla="+- 21600 0 0"/>
                <a:gd name="T0" fmla="*/ 21056 w 21600"/>
                <a:gd name="T1" fmla="*/ 23609 h 23609"/>
                <a:gd name="T2" fmla="*/ 94 w 21600"/>
                <a:gd name="T3" fmla="*/ 0 h 23609"/>
                <a:gd name="T4" fmla="*/ 21600 w 21600"/>
                <a:gd name="T5" fmla="*/ 2016 h 23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609" fill="none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-1" y="1342"/>
                    <a:pt x="31" y="670"/>
                    <a:pt x="94" y="0"/>
                  </a:cubicBezTo>
                </a:path>
                <a:path w="21600" h="23609" stroke="0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-1" y="1342"/>
                    <a:pt x="31" y="670"/>
                    <a:pt x="94" y="0"/>
                  </a:cubicBezTo>
                  <a:lnTo>
                    <a:pt x="21600" y="2016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396875" y="3001963"/>
            <a:ext cx="0" cy="200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785812" y="3001963"/>
            <a:ext cx="0" cy="200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933450" y="3008313"/>
            <a:ext cx="387350" cy="201612"/>
          </a:xfrm>
          <a:prstGeom prst="rect">
            <a:avLst/>
          </a:prstGeom>
          <a:solidFill>
            <a:srgbClr val="0080FF"/>
          </a:solidFill>
          <a:ln w="12700">
            <a:solidFill>
              <a:srgbClr val="00A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1003300" y="2216150"/>
            <a:ext cx="328612" cy="5191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957262" y="2301875"/>
            <a:ext cx="315913" cy="506413"/>
          </a:xfrm>
          <a:prstGeom prst="rect">
            <a:avLst/>
          </a:prstGeom>
          <a:solidFill>
            <a:srgbClr val="00A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23"/>
          <p:cNvSpPr>
            <a:spLocks/>
          </p:cNvSpPr>
          <p:nvPr/>
        </p:nvSpPr>
        <p:spPr bwMode="auto">
          <a:xfrm>
            <a:off x="938212" y="2209800"/>
            <a:ext cx="390525" cy="592138"/>
          </a:xfrm>
          <a:custGeom>
            <a:avLst/>
            <a:gdLst/>
            <a:ahLst/>
            <a:cxnLst>
              <a:cxn ang="0">
                <a:pos x="0" y="45"/>
              </a:cxn>
              <a:cxn ang="0">
                <a:pos x="37" y="0"/>
              </a:cxn>
              <a:cxn ang="0">
                <a:pos x="245" y="0"/>
              </a:cxn>
              <a:cxn ang="0">
                <a:pos x="245" y="326"/>
              </a:cxn>
              <a:cxn ang="0">
                <a:pos x="200" y="372"/>
              </a:cxn>
              <a:cxn ang="0">
                <a:pos x="200" y="45"/>
              </a:cxn>
              <a:cxn ang="0">
                <a:pos x="104" y="45"/>
              </a:cxn>
              <a:cxn ang="0">
                <a:pos x="52" y="45"/>
              </a:cxn>
              <a:cxn ang="0">
                <a:pos x="0" y="45"/>
              </a:cxn>
            </a:cxnLst>
            <a:rect l="0" t="0" r="r" b="b"/>
            <a:pathLst>
              <a:path w="246" h="373">
                <a:moveTo>
                  <a:pt x="0" y="45"/>
                </a:moveTo>
                <a:lnTo>
                  <a:pt x="37" y="0"/>
                </a:lnTo>
                <a:lnTo>
                  <a:pt x="245" y="0"/>
                </a:lnTo>
                <a:lnTo>
                  <a:pt x="245" y="326"/>
                </a:lnTo>
                <a:lnTo>
                  <a:pt x="200" y="372"/>
                </a:lnTo>
                <a:lnTo>
                  <a:pt x="200" y="45"/>
                </a:lnTo>
                <a:lnTo>
                  <a:pt x="104" y="45"/>
                </a:lnTo>
                <a:lnTo>
                  <a:pt x="52" y="45"/>
                </a:lnTo>
                <a:lnTo>
                  <a:pt x="0" y="45"/>
                </a:lnTo>
              </a:path>
            </a:pathLst>
          </a:custGeom>
          <a:solidFill>
            <a:srgbClr val="0000CC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>
            <a:off x="1279525" y="2209800"/>
            <a:ext cx="58737" cy="85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933450" y="2978150"/>
            <a:ext cx="387350" cy="74613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" name="Group 30"/>
          <p:cNvGrpSpPr>
            <a:grpSpLocks/>
          </p:cNvGrpSpPr>
          <p:nvPr/>
        </p:nvGrpSpPr>
        <p:grpSpPr bwMode="auto">
          <a:xfrm>
            <a:off x="930275" y="3217863"/>
            <a:ext cx="384175" cy="60325"/>
            <a:chOff x="473" y="2189"/>
            <a:chExt cx="242" cy="38"/>
          </a:xfrm>
        </p:grpSpPr>
        <p:sp>
          <p:nvSpPr>
            <p:cNvPr id="29" name="Arc 26"/>
            <p:cNvSpPr>
              <a:spLocks/>
            </p:cNvSpPr>
            <p:nvPr/>
          </p:nvSpPr>
          <p:spPr bwMode="auto">
            <a:xfrm>
              <a:off x="589" y="2189"/>
              <a:ext cx="126" cy="28"/>
            </a:xfrm>
            <a:custGeom>
              <a:avLst/>
              <a:gdLst>
                <a:gd name="G0" fmla="+- 0 0 0"/>
                <a:gd name="G1" fmla="+- 806 0 0"/>
                <a:gd name="G2" fmla="+- 21600 0 0"/>
                <a:gd name="T0" fmla="*/ 21585 w 21600"/>
                <a:gd name="T1" fmla="*/ 0 h 22406"/>
                <a:gd name="T2" fmla="*/ 0 w 21600"/>
                <a:gd name="T3" fmla="*/ 22406 h 22406"/>
                <a:gd name="T4" fmla="*/ 0 w 21600"/>
                <a:gd name="T5" fmla="*/ 806 h 2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406" fill="none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5"/>
                    <a:pt x="0" y="22406"/>
                  </a:cubicBezTo>
                </a:path>
                <a:path w="21600" h="22406" stroke="0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5"/>
                    <a:pt x="0" y="22406"/>
                  </a:cubicBezTo>
                  <a:lnTo>
                    <a:pt x="0" y="806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Arc 27"/>
            <p:cNvSpPr>
              <a:spLocks/>
            </p:cNvSpPr>
            <p:nvPr/>
          </p:nvSpPr>
          <p:spPr bwMode="auto">
            <a:xfrm>
              <a:off x="589" y="2189"/>
              <a:ext cx="126" cy="28"/>
            </a:xfrm>
            <a:custGeom>
              <a:avLst/>
              <a:gdLst>
                <a:gd name="G0" fmla="+- 0 0 0"/>
                <a:gd name="G1" fmla="+- 806 0 0"/>
                <a:gd name="G2" fmla="+- 21600 0 0"/>
                <a:gd name="T0" fmla="*/ 21585 w 21600"/>
                <a:gd name="T1" fmla="*/ 0 h 22406"/>
                <a:gd name="T2" fmla="*/ 0 w 21600"/>
                <a:gd name="T3" fmla="*/ 22406 h 22406"/>
                <a:gd name="T4" fmla="*/ 0 w 21600"/>
                <a:gd name="T5" fmla="*/ 806 h 2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406" fill="none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5"/>
                    <a:pt x="0" y="22406"/>
                  </a:cubicBezTo>
                </a:path>
                <a:path w="21600" h="22406" stroke="0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5"/>
                    <a:pt x="0" y="22406"/>
                  </a:cubicBezTo>
                  <a:lnTo>
                    <a:pt x="0" y="806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Arc 28"/>
            <p:cNvSpPr>
              <a:spLocks/>
            </p:cNvSpPr>
            <p:nvPr/>
          </p:nvSpPr>
          <p:spPr bwMode="auto">
            <a:xfrm>
              <a:off x="473" y="2192"/>
              <a:ext cx="122" cy="35"/>
            </a:xfrm>
            <a:custGeom>
              <a:avLst/>
              <a:gdLst>
                <a:gd name="G0" fmla="+- 21600 0 0"/>
                <a:gd name="G1" fmla="+- 2016 0 0"/>
                <a:gd name="G2" fmla="+- 21600 0 0"/>
                <a:gd name="T0" fmla="*/ 21052 w 21600"/>
                <a:gd name="T1" fmla="*/ 23609 h 23609"/>
                <a:gd name="T2" fmla="*/ 94 w 21600"/>
                <a:gd name="T3" fmla="*/ 0 h 23609"/>
                <a:gd name="T4" fmla="*/ 21600 w 21600"/>
                <a:gd name="T5" fmla="*/ 2016 h 23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609" fill="none" extrusionOk="0">
                  <a:moveTo>
                    <a:pt x="21051" y="23609"/>
                  </a:moveTo>
                  <a:cubicBezTo>
                    <a:pt x="9339" y="23311"/>
                    <a:pt x="0" y="13731"/>
                    <a:pt x="0" y="2016"/>
                  </a:cubicBezTo>
                  <a:cubicBezTo>
                    <a:pt x="-1" y="1342"/>
                    <a:pt x="31" y="670"/>
                    <a:pt x="94" y="0"/>
                  </a:cubicBezTo>
                </a:path>
                <a:path w="21600" h="23609" stroke="0" extrusionOk="0">
                  <a:moveTo>
                    <a:pt x="21051" y="23609"/>
                  </a:moveTo>
                  <a:cubicBezTo>
                    <a:pt x="9339" y="23311"/>
                    <a:pt x="0" y="13731"/>
                    <a:pt x="0" y="2016"/>
                  </a:cubicBezTo>
                  <a:cubicBezTo>
                    <a:pt x="-1" y="1342"/>
                    <a:pt x="31" y="670"/>
                    <a:pt x="94" y="0"/>
                  </a:cubicBezTo>
                  <a:lnTo>
                    <a:pt x="21600" y="2016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Arc 29"/>
            <p:cNvSpPr>
              <a:spLocks/>
            </p:cNvSpPr>
            <p:nvPr/>
          </p:nvSpPr>
          <p:spPr bwMode="auto">
            <a:xfrm>
              <a:off x="473" y="2192"/>
              <a:ext cx="122" cy="35"/>
            </a:xfrm>
            <a:custGeom>
              <a:avLst/>
              <a:gdLst>
                <a:gd name="G0" fmla="+- 21600 0 0"/>
                <a:gd name="G1" fmla="+- 2016 0 0"/>
                <a:gd name="G2" fmla="+- 21600 0 0"/>
                <a:gd name="T0" fmla="*/ 21052 w 21600"/>
                <a:gd name="T1" fmla="*/ 23609 h 23609"/>
                <a:gd name="T2" fmla="*/ 94 w 21600"/>
                <a:gd name="T3" fmla="*/ 0 h 23609"/>
                <a:gd name="T4" fmla="*/ 21600 w 21600"/>
                <a:gd name="T5" fmla="*/ 2016 h 23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609" fill="none" extrusionOk="0">
                  <a:moveTo>
                    <a:pt x="21051" y="23609"/>
                  </a:moveTo>
                  <a:cubicBezTo>
                    <a:pt x="9339" y="23311"/>
                    <a:pt x="0" y="13731"/>
                    <a:pt x="0" y="2016"/>
                  </a:cubicBezTo>
                  <a:cubicBezTo>
                    <a:pt x="-1" y="1342"/>
                    <a:pt x="31" y="670"/>
                    <a:pt x="94" y="0"/>
                  </a:cubicBezTo>
                </a:path>
                <a:path w="21600" h="23609" stroke="0" extrusionOk="0">
                  <a:moveTo>
                    <a:pt x="21051" y="23609"/>
                  </a:moveTo>
                  <a:cubicBezTo>
                    <a:pt x="9339" y="23311"/>
                    <a:pt x="0" y="13731"/>
                    <a:pt x="0" y="2016"/>
                  </a:cubicBezTo>
                  <a:cubicBezTo>
                    <a:pt x="-1" y="1342"/>
                    <a:pt x="31" y="670"/>
                    <a:pt x="94" y="0"/>
                  </a:cubicBezTo>
                  <a:lnTo>
                    <a:pt x="21600" y="2016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927100" y="3001963"/>
            <a:ext cx="0" cy="200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1327150" y="3001963"/>
            <a:ext cx="0" cy="200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1485900" y="3008313"/>
            <a:ext cx="376237" cy="201612"/>
          </a:xfrm>
          <a:prstGeom prst="rect">
            <a:avLst/>
          </a:prstGeom>
          <a:solidFill>
            <a:srgbClr val="0080FF"/>
          </a:solidFill>
          <a:ln w="12700">
            <a:solidFill>
              <a:srgbClr val="00A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557337" y="2216150"/>
            <a:ext cx="315913" cy="5191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1485900" y="2301875"/>
            <a:ext cx="328612" cy="506413"/>
          </a:xfrm>
          <a:prstGeom prst="rect">
            <a:avLst/>
          </a:prstGeom>
          <a:solidFill>
            <a:srgbClr val="00A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36"/>
          <p:cNvSpPr>
            <a:spLocks/>
          </p:cNvSpPr>
          <p:nvPr/>
        </p:nvSpPr>
        <p:spPr bwMode="auto">
          <a:xfrm>
            <a:off x="1479550" y="2209800"/>
            <a:ext cx="390525" cy="592138"/>
          </a:xfrm>
          <a:custGeom>
            <a:avLst/>
            <a:gdLst/>
            <a:ahLst/>
            <a:cxnLst>
              <a:cxn ang="0">
                <a:pos x="0" y="45"/>
              </a:cxn>
              <a:cxn ang="0">
                <a:pos x="30" y="0"/>
              </a:cxn>
              <a:cxn ang="0">
                <a:pos x="245" y="0"/>
              </a:cxn>
              <a:cxn ang="0">
                <a:pos x="245" y="326"/>
              </a:cxn>
              <a:cxn ang="0">
                <a:pos x="208" y="372"/>
              </a:cxn>
              <a:cxn ang="0">
                <a:pos x="208" y="45"/>
              </a:cxn>
              <a:cxn ang="0">
                <a:pos x="97" y="45"/>
              </a:cxn>
              <a:cxn ang="0">
                <a:pos x="45" y="45"/>
              </a:cxn>
              <a:cxn ang="0">
                <a:pos x="0" y="45"/>
              </a:cxn>
            </a:cxnLst>
            <a:rect l="0" t="0" r="r" b="b"/>
            <a:pathLst>
              <a:path w="246" h="373">
                <a:moveTo>
                  <a:pt x="0" y="45"/>
                </a:moveTo>
                <a:lnTo>
                  <a:pt x="30" y="0"/>
                </a:lnTo>
                <a:lnTo>
                  <a:pt x="245" y="0"/>
                </a:lnTo>
                <a:lnTo>
                  <a:pt x="245" y="326"/>
                </a:lnTo>
                <a:lnTo>
                  <a:pt x="208" y="372"/>
                </a:lnTo>
                <a:lnTo>
                  <a:pt x="208" y="45"/>
                </a:lnTo>
                <a:lnTo>
                  <a:pt x="97" y="45"/>
                </a:lnTo>
                <a:lnTo>
                  <a:pt x="45" y="45"/>
                </a:lnTo>
                <a:lnTo>
                  <a:pt x="0" y="45"/>
                </a:lnTo>
              </a:path>
            </a:pathLst>
          </a:custGeom>
          <a:solidFill>
            <a:srgbClr val="0000CC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 flipH="1">
            <a:off x="1820862" y="2209800"/>
            <a:ext cx="47625" cy="85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Oval 38"/>
          <p:cNvSpPr>
            <a:spLocks noChangeArrowheads="1"/>
          </p:cNvSpPr>
          <p:nvPr/>
        </p:nvSpPr>
        <p:spPr bwMode="auto">
          <a:xfrm>
            <a:off x="1485900" y="2978150"/>
            <a:ext cx="376237" cy="74613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" name="Group 43"/>
          <p:cNvGrpSpPr>
            <a:grpSpLocks/>
          </p:cNvGrpSpPr>
          <p:nvPr/>
        </p:nvGrpSpPr>
        <p:grpSpPr bwMode="auto">
          <a:xfrm>
            <a:off x="1482725" y="3216275"/>
            <a:ext cx="376237" cy="61913"/>
            <a:chOff x="821" y="2188"/>
            <a:chExt cx="237" cy="39"/>
          </a:xfrm>
        </p:grpSpPr>
        <p:sp>
          <p:nvSpPr>
            <p:cNvPr id="42" name="Arc 39"/>
            <p:cNvSpPr>
              <a:spLocks/>
            </p:cNvSpPr>
            <p:nvPr/>
          </p:nvSpPr>
          <p:spPr bwMode="auto">
            <a:xfrm>
              <a:off x="932" y="2188"/>
              <a:ext cx="126" cy="29"/>
            </a:xfrm>
            <a:custGeom>
              <a:avLst/>
              <a:gdLst>
                <a:gd name="G0" fmla="+- 546 0 0"/>
                <a:gd name="G1" fmla="+- 777 0 0"/>
                <a:gd name="G2" fmla="+- 21600 0 0"/>
                <a:gd name="T0" fmla="*/ 22132 w 22146"/>
                <a:gd name="T1" fmla="*/ 0 h 22377"/>
                <a:gd name="T2" fmla="*/ 0 w 22146"/>
                <a:gd name="T3" fmla="*/ 22370 h 22377"/>
                <a:gd name="T4" fmla="*/ 546 w 22146"/>
                <a:gd name="T5" fmla="*/ 777 h 2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146" h="22377" fill="none" extrusionOk="0">
                  <a:moveTo>
                    <a:pt x="22132" y="-1"/>
                  </a:moveTo>
                  <a:cubicBezTo>
                    <a:pt x="22141" y="258"/>
                    <a:pt x="22146" y="517"/>
                    <a:pt x="22146" y="777"/>
                  </a:cubicBezTo>
                  <a:cubicBezTo>
                    <a:pt x="22146" y="12706"/>
                    <a:pt x="12475" y="22377"/>
                    <a:pt x="546" y="22377"/>
                  </a:cubicBezTo>
                  <a:cubicBezTo>
                    <a:pt x="363" y="22377"/>
                    <a:pt x="181" y="22374"/>
                    <a:pt x="-1" y="22370"/>
                  </a:cubicBezTo>
                </a:path>
                <a:path w="22146" h="22377" stroke="0" extrusionOk="0">
                  <a:moveTo>
                    <a:pt x="22132" y="-1"/>
                  </a:moveTo>
                  <a:cubicBezTo>
                    <a:pt x="22141" y="258"/>
                    <a:pt x="22146" y="517"/>
                    <a:pt x="22146" y="777"/>
                  </a:cubicBezTo>
                  <a:cubicBezTo>
                    <a:pt x="22146" y="12706"/>
                    <a:pt x="12475" y="22377"/>
                    <a:pt x="546" y="22377"/>
                  </a:cubicBezTo>
                  <a:cubicBezTo>
                    <a:pt x="363" y="22377"/>
                    <a:pt x="181" y="22374"/>
                    <a:pt x="-1" y="22370"/>
                  </a:cubicBezTo>
                  <a:lnTo>
                    <a:pt x="546" y="777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Arc 40"/>
            <p:cNvSpPr>
              <a:spLocks/>
            </p:cNvSpPr>
            <p:nvPr/>
          </p:nvSpPr>
          <p:spPr bwMode="auto">
            <a:xfrm>
              <a:off x="932" y="2188"/>
              <a:ext cx="126" cy="29"/>
            </a:xfrm>
            <a:custGeom>
              <a:avLst/>
              <a:gdLst>
                <a:gd name="G0" fmla="+- 546 0 0"/>
                <a:gd name="G1" fmla="+- 777 0 0"/>
                <a:gd name="G2" fmla="+- 21600 0 0"/>
                <a:gd name="T0" fmla="*/ 22132 w 22146"/>
                <a:gd name="T1" fmla="*/ 0 h 22377"/>
                <a:gd name="T2" fmla="*/ 0 w 22146"/>
                <a:gd name="T3" fmla="*/ 22370 h 22377"/>
                <a:gd name="T4" fmla="*/ 546 w 22146"/>
                <a:gd name="T5" fmla="*/ 777 h 2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146" h="22377" fill="none" extrusionOk="0">
                  <a:moveTo>
                    <a:pt x="22132" y="-1"/>
                  </a:moveTo>
                  <a:cubicBezTo>
                    <a:pt x="22141" y="258"/>
                    <a:pt x="22146" y="517"/>
                    <a:pt x="22146" y="777"/>
                  </a:cubicBezTo>
                  <a:cubicBezTo>
                    <a:pt x="22146" y="12706"/>
                    <a:pt x="12475" y="22377"/>
                    <a:pt x="546" y="22377"/>
                  </a:cubicBezTo>
                  <a:cubicBezTo>
                    <a:pt x="363" y="22377"/>
                    <a:pt x="181" y="22374"/>
                    <a:pt x="-1" y="22370"/>
                  </a:cubicBezTo>
                </a:path>
                <a:path w="22146" h="22377" stroke="0" extrusionOk="0">
                  <a:moveTo>
                    <a:pt x="22132" y="-1"/>
                  </a:moveTo>
                  <a:cubicBezTo>
                    <a:pt x="22141" y="258"/>
                    <a:pt x="22146" y="517"/>
                    <a:pt x="22146" y="777"/>
                  </a:cubicBezTo>
                  <a:cubicBezTo>
                    <a:pt x="22146" y="12706"/>
                    <a:pt x="12475" y="22377"/>
                    <a:pt x="546" y="22377"/>
                  </a:cubicBezTo>
                  <a:cubicBezTo>
                    <a:pt x="363" y="22377"/>
                    <a:pt x="181" y="22374"/>
                    <a:pt x="-1" y="22370"/>
                  </a:cubicBezTo>
                  <a:lnTo>
                    <a:pt x="546" y="777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Arc 41"/>
            <p:cNvSpPr>
              <a:spLocks/>
            </p:cNvSpPr>
            <p:nvPr/>
          </p:nvSpPr>
          <p:spPr bwMode="auto">
            <a:xfrm>
              <a:off x="821" y="2192"/>
              <a:ext cx="119" cy="35"/>
            </a:xfrm>
            <a:custGeom>
              <a:avLst/>
              <a:gdLst>
                <a:gd name="G0" fmla="+- 21600 0 0"/>
                <a:gd name="G1" fmla="+- 2016 0 0"/>
                <a:gd name="G2" fmla="+- 21600 0 0"/>
                <a:gd name="T0" fmla="*/ 21413 w 21600"/>
                <a:gd name="T1" fmla="*/ 23615 h 23615"/>
                <a:gd name="T2" fmla="*/ 94 w 21600"/>
                <a:gd name="T3" fmla="*/ 0 h 23615"/>
                <a:gd name="T4" fmla="*/ 21600 w 21600"/>
                <a:gd name="T5" fmla="*/ 2016 h 23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615" fill="none" extrusionOk="0">
                  <a:moveTo>
                    <a:pt x="21412" y="23615"/>
                  </a:moveTo>
                  <a:cubicBezTo>
                    <a:pt x="9557" y="23512"/>
                    <a:pt x="0" y="13872"/>
                    <a:pt x="0" y="2016"/>
                  </a:cubicBezTo>
                  <a:cubicBezTo>
                    <a:pt x="-1" y="1342"/>
                    <a:pt x="31" y="670"/>
                    <a:pt x="94" y="0"/>
                  </a:cubicBezTo>
                </a:path>
                <a:path w="21600" h="23615" stroke="0" extrusionOk="0">
                  <a:moveTo>
                    <a:pt x="21412" y="23615"/>
                  </a:moveTo>
                  <a:cubicBezTo>
                    <a:pt x="9557" y="23512"/>
                    <a:pt x="0" y="13872"/>
                    <a:pt x="0" y="2016"/>
                  </a:cubicBezTo>
                  <a:cubicBezTo>
                    <a:pt x="-1" y="1342"/>
                    <a:pt x="31" y="670"/>
                    <a:pt x="94" y="0"/>
                  </a:cubicBezTo>
                  <a:lnTo>
                    <a:pt x="21600" y="2016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Arc 42"/>
            <p:cNvSpPr>
              <a:spLocks/>
            </p:cNvSpPr>
            <p:nvPr/>
          </p:nvSpPr>
          <p:spPr bwMode="auto">
            <a:xfrm>
              <a:off x="821" y="2192"/>
              <a:ext cx="119" cy="35"/>
            </a:xfrm>
            <a:custGeom>
              <a:avLst/>
              <a:gdLst>
                <a:gd name="G0" fmla="+- 21600 0 0"/>
                <a:gd name="G1" fmla="+- 2016 0 0"/>
                <a:gd name="G2" fmla="+- 21600 0 0"/>
                <a:gd name="T0" fmla="*/ 21413 w 21600"/>
                <a:gd name="T1" fmla="*/ 23615 h 23615"/>
                <a:gd name="T2" fmla="*/ 94 w 21600"/>
                <a:gd name="T3" fmla="*/ 0 h 23615"/>
                <a:gd name="T4" fmla="*/ 21600 w 21600"/>
                <a:gd name="T5" fmla="*/ 2016 h 23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615" fill="none" extrusionOk="0">
                  <a:moveTo>
                    <a:pt x="21412" y="23615"/>
                  </a:moveTo>
                  <a:cubicBezTo>
                    <a:pt x="9557" y="23512"/>
                    <a:pt x="0" y="13872"/>
                    <a:pt x="0" y="2016"/>
                  </a:cubicBezTo>
                  <a:cubicBezTo>
                    <a:pt x="-1" y="1342"/>
                    <a:pt x="31" y="670"/>
                    <a:pt x="94" y="0"/>
                  </a:cubicBezTo>
                </a:path>
                <a:path w="21600" h="23615" stroke="0" extrusionOk="0">
                  <a:moveTo>
                    <a:pt x="21412" y="23615"/>
                  </a:moveTo>
                  <a:cubicBezTo>
                    <a:pt x="9557" y="23512"/>
                    <a:pt x="0" y="13872"/>
                    <a:pt x="0" y="2016"/>
                  </a:cubicBezTo>
                  <a:cubicBezTo>
                    <a:pt x="-1" y="1342"/>
                    <a:pt x="31" y="670"/>
                    <a:pt x="94" y="0"/>
                  </a:cubicBezTo>
                  <a:lnTo>
                    <a:pt x="21600" y="2016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" name="Line 44"/>
          <p:cNvSpPr>
            <a:spLocks noChangeShapeType="1"/>
          </p:cNvSpPr>
          <p:nvPr/>
        </p:nvSpPr>
        <p:spPr bwMode="auto">
          <a:xfrm>
            <a:off x="1479550" y="3001963"/>
            <a:ext cx="0" cy="200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1857375" y="3001963"/>
            <a:ext cx="0" cy="200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2027237" y="3008313"/>
            <a:ext cx="376238" cy="201612"/>
          </a:xfrm>
          <a:prstGeom prst="rect">
            <a:avLst/>
          </a:prstGeom>
          <a:solidFill>
            <a:srgbClr val="0080FF"/>
          </a:solidFill>
          <a:ln w="12700">
            <a:solidFill>
              <a:srgbClr val="00A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47"/>
          <p:cNvSpPr>
            <a:spLocks noChangeArrowheads="1"/>
          </p:cNvSpPr>
          <p:nvPr/>
        </p:nvSpPr>
        <p:spPr bwMode="auto">
          <a:xfrm>
            <a:off x="2085975" y="2216150"/>
            <a:ext cx="317500" cy="5191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8"/>
          <p:cNvSpPr>
            <a:spLocks noChangeArrowheads="1"/>
          </p:cNvSpPr>
          <p:nvPr/>
        </p:nvSpPr>
        <p:spPr bwMode="auto">
          <a:xfrm>
            <a:off x="2039937" y="2301875"/>
            <a:ext cx="315913" cy="506413"/>
          </a:xfrm>
          <a:prstGeom prst="rect">
            <a:avLst/>
          </a:prstGeom>
          <a:solidFill>
            <a:srgbClr val="00A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49"/>
          <p:cNvSpPr>
            <a:spLocks/>
          </p:cNvSpPr>
          <p:nvPr/>
        </p:nvSpPr>
        <p:spPr bwMode="auto">
          <a:xfrm>
            <a:off x="2009775" y="2209800"/>
            <a:ext cx="390525" cy="592138"/>
          </a:xfrm>
          <a:custGeom>
            <a:avLst/>
            <a:gdLst/>
            <a:ahLst/>
            <a:cxnLst>
              <a:cxn ang="0">
                <a:pos x="0" y="45"/>
              </a:cxn>
              <a:cxn ang="0">
                <a:pos x="37" y="0"/>
              </a:cxn>
              <a:cxn ang="0">
                <a:pos x="245" y="0"/>
              </a:cxn>
              <a:cxn ang="0">
                <a:pos x="245" y="326"/>
              </a:cxn>
              <a:cxn ang="0">
                <a:pos x="215" y="372"/>
              </a:cxn>
              <a:cxn ang="0">
                <a:pos x="215" y="45"/>
              </a:cxn>
              <a:cxn ang="0">
                <a:pos x="111" y="45"/>
              </a:cxn>
              <a:cxn ang="0">
                <a:pos x="59" y="45"/>
              </a:cxn>
              <a:cxn ang="0">
                <a:pos x="0" y="45"/>
              </a:cxn>
            </a:cxnLst>
            <a:rect l="0" t="0" r="r" b="b"/>
            <a:pathLst>
              <a:path w="246" h="373">
                <a:moveTo>
                  <a:pt x="0" y="45"/>
                </a:moveTo>
                <a:lnTo>
                  <a:pt x="37" y="0"/>
                </a:lnTo>
                <a:lnTo>
                  <a:pt x="245" y="0"/>
                </a:lnTo>
                <a:lnTo>
                  <a:pt x="245" y="326"/>
                </a:lnTo>
                <a:lnTo>
                  <a:pt x="215" y="372"/>
                </a:lnTo>
                <a:lnTo>
                  <a:pt x="215" y="45"/>
                </a:lnTo>
                <a:lnTo>
                  <a:pt x="111" y="45"/>
                </a:lnTo>
                <a:lnTo>
                  <a:pt x="59" y="45"/>
                </a:lnTo>
                <a:lnTo>
                  <a:pt x="0" y="45"/>
                </a:lnTo>
              </a:path>
            </a:pathLst>
          </a:custGeom>
          <a:solidFill>
            <a:srgbClr val="0000CC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50"/>
          <p:cNvSpPr>
            <a:spLocks noChangeShapeType="1"/>
          </p:cNvSpPr>
          <p:nvPr/>
        </p:nvSpPr>
        <p:spPr bwMode="auto">
          <a:xfrm flipH="1">
            <a:off x="2351087" y="2209800"/>
            <a:ext cx="58738" cy="85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Oval 51"/>
          <p:cNvSpPr>
            <a:spLocks noChangeArrowheads="1"/>
          </p:cNvSpPr>
          <p:nvPr/>
        </p:nvSpPr>
        <p:spPr bwMode="auto">
          <a:xfrm>
            <a:off x="2027237" y="2978150"/>
            <a:ext cx="376238" cy="74613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" name="Group 56"/>
          <p:cNvGrpSpPr>
            <a:grpSpLocks/>
          </p:cNvGrpSpPr>
          <p:nvPr/>
        </p:nvGrpSpPr>
        <p:grpSpPr bwMode="auto">
          <a:xfrm>
            <a:off x="2024062" y="3217863"/>
            <a:ext cx="385763" cy="60325"/>
            <a:chOff x="1162" y="2189"/>
            <a:chExt cx="243" cy="38"/>
          </a:xfrm>
        </p:grpSpPr>
        <p:sp>
          <p:nvSpPr>
            <p:cNvPr id="55" name="Arc 52"/>
            <p:cNvSpPr>
              <a:spLocks/>
            </p:cNvSpPr>
            <p:nvPr/>
          </p:nvSpPr>
          <p:spPr bwMode="auto">
            <a:xfrm>
              <a:off x="1279" y="2189"/>
              <a:ext cx="126" cy="28"/>
            </a:xfrm>
            <a:custGeom>
              <a:avLst/>
              <a:gdLst>
                <a:gd name="G0" fmla="+- 0 0 0"/>
                <a:gd name="G1" fmla="+- 806 0 0"/>
                <a:gd name="G2" fmla="+- 21600 0 0"/>
                <a:gd name="T0" fmla="*/ 21585 w 21600"/>
                <a:gd name="T1" fmla="*/ 0 h 22406"/>
                <a:gd name="T2" fmla="*/ 0 w 21600"/>
                <a:gd name="T3" fmla="*/ 22406 h 22406"/>
                <a:gd name="T4" fmla="*/ 0 w 21600"/>
                <a:gd name="T5" fmla="*/ 806 h 2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406" fill="none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5"/>
                    <a:pt x="0" y="22406"/>
                  </a:cubicBezTo>
                </a:path>
                <a:path w="21600" h="22406" stroke="0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5"/>
                    <a:pt x="0" y="22406"/>
                  </a:cubicBezTo>
                  <a:lnTo>
                    <a:pt x="0" y="806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Arc 53"/>
            <p:cNvSpPr>
              <a:spLocks/>
            </p:cNvSpPr>
            <p:nvPr/>
          </p:nvSpPr>
          <p:spPr bwMode="auto">
            <a:xfrm>
              <a:off x="1279" y="2189"/>
              <a:ext cx="126" cy="28"/>
            </a:xfrm>
            <a:custGeom>
              <a:avLst/>
              <a:gdLst>
                <a:gd name="G0" fmla="+- 0 0 0"/>
                <a:gd name="G1" fmla="+- 806 0 0"/>
                <a:gd name="G2" fmla="+- 21600 0 0"/>
                <a:gd name="T0" fmla="*/ 21585 w 21600"/>
                <a:gd name="T1" fmla="*/ 0 h 22406"/>
                <a:gd name="T2" fmla="*/ 0 w 21600"/>
                <a:gd name="T3" fmla="*/ 22406 h 22406"/>
                <a:gd name="T4" fmla="*/ 0 w 21600"/>
                <a:gd name="T5" fmla="*/ 806 h 2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406" fill="none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5"/>
                    <a:pt x="0" y="22406"/>
                  </a:cubicBezTo>
                </a:path>
                <a:path w="21600" h="22406" stroke="0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5"/>
                    <a:pt x="0" y="22406"/>
                  </a:cubicBezTo>
                  <a:lnTo>
                    <a:pt x="0" y="806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Arc 54"/>
            <p:cNvSpPr>
              <a:spLocks/>
            </p:cNvSpPr>
            <p:nvPr/>
          </p:nvSpPr>
          <p:spPr bwMode="auto">
            <a:xfrm>
              <a:off x="1162" y="2192"/>
              <a:ext cx="123" cy="35"/>
            </a:xfrm>
            <a:custGeom>
              <a:avLst/>
              <a:gdLst>
                <a:gd name="G0" fmla="+- 21600 0 0"/>
                <a:gd name="G1" fmla="+- 2016 0 0"/>
                <a:gd name="G2" fmla="+- 21600 0 0"/>
                <a:gd name="T0" fmla="*/ 21056 w 21600"/>
                <a:gd name="T1" fmla="*/ 23609 h 23609"/>
                <a:gd name="T2" fmla="*/ 94 w 21600"/>
                <a:gd name="T3" fmla="*/ 0 h 23609"/>
                <a:gd name="T4" fmla="*/ 21600 w 21600"/>
                <a:gd name="T5" fmla="*/ 2016 h 23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609" fill="none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-1" y="1342"/>
                    <a:pt x="31" y="670"/>
                    <a:pt x="94" y="0"/>
                  </a:cubicBezTo>
                </a:path>
                <a:path w="21600" h="23609" stroke="0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-1" y="1342"/>
                    <a:pt x="31" y="670"/>
                    <a:pt x="94" y="0"/>
                  </a:cubicBezTo>
                  <a:lnTo>
                    <a:pt x="21600" y="2016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Arc 55"/>
            <p:cNvSpPr>
              <a:spLocks/>
            </p:cNvSpPr>
            <p:nvPr/>
          </p:nvSpPr>
          <p:spPr bwMode="auto">
            <a:xfrm>
              <a:off x="1162" y="2192"/>
              <a:ext cx="123" cy="35"/>
            </a:xfrm>
            <a:custGeom>
              <a:avLst/>
              <a:gdLst>
                <a:gd name="G0" fmla="+- 21600 0 0"/>
                <a:gd name="G1" fmla="+- 2016 0 0"/>
                <a:gd name="G2" fmla="+- 21600 0 0"/>
                <a:gd name="T0" fmla="*/ 21056 w 21600"/>
                <a:gd name="T1" fmla="*/ 23609 h 23609"/>
                <a:gd name="T2" fmla="*/ 94 w 21600"/>
                <a:gd name="T3" fmla="*/ 0 h 23609"/>
                <a:gd name="T4" fmla="*/ 21600 w 21600"/>
                <a:gd name="T5" fmla="*/ 2016 h 23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609" fill="none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-1" y="1342"/>
                    <a:pt x="31" y="670"/>
                    <a:pt x="94" y="0"/>
                  </a:cubicBezTo>
                </a:path>
                <a:path w="21600" h="23609" stroke="0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-1" y="1342"/>
                    <a:pt x="31" y="670"/>
                    <a:pt x="94" y="0"/>
                  </a:cubicBezTo>
                  <a:lnTo>
                    <a:pt x="21600" y="2016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" name="Line 57"/>
          <p:cNvSpPr>
            <a:spLocks noChangeShapeType="1"/>
          </p:cNvSpPr>
          <p:nvPr/>
        </p:nvSpPr>
        <p:spPr bwMode="auto">
          <a:xfrm>
            <a:off x="2020887" y="3001963"/>
            <a:ext cx="0" cy="200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2409825" y="3001963"/>
            <a:ext cx="0" cy="200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Rectangle 59"/>
          <p:cNvSpPr>
            <a:spLocks noChangeArrowheads="1"/>
          </p:cNvSpPr>
          <p:nvPr/>
        </p:nvSpPr>
        <p:spPr bwMode="auto">
          <a:xfrm>
            <a:off x="2557462" y="3008313"/>
            <a:ext cx="376238" cy="201612"/>
          </a:xfrm>
          <a:prstGeom prst="rect">
            <a:avLst/>
          </a:prstGeom>
          <a:solidFill>
            <a:srgbClr val="0080FF"/>
          </a:solidFill>
          <a:ln w="12700">
            <a:solidFill>
              <a:srgbClr val="00A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60"/>
          <p:cNvSpPr>
            <a:spLocks noChangeArrowheads="1"/>
          </p:cNvSpPr>
          <p:nvPr/>
        </p:nvSpPr>
        <p:spPr bwMode="auto">
          <a:xfrm>
            <a:off x="2628900" y="2216150"/>
            <a:ext cx="315912" cy="5191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61"/>
          <p:cNvSpPr>
            <a:spLocks noChangeArrowheads="1"/>
          </p:cNvSpPr>
          <p:nvPr/>
        </p:nvSpPr>
        <p:spPr bwMode="auto">
          <a:xfrm>
            <a:off x="2568575" y="2301875"/>
            <a:ext cx="317500" cy="506413"/>
          </a:xfrm>
          <a:prstGeom prst="rect">
            <a:avLst/>
          </a:prstGeom>
          <a:solidFill>
            <a:srgbClr val="00A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62"/>
          <p:cNvSpPr>
            <a:spLocks/>
          </p:cNvSpPr>
          <p:nvPr/>
        </p:nvSpPr>
        <p:spPr bwMode="auto">
          <a:xfrm>
            <a:off x="2551112" y="2209800"/>
            <a:ext cx="390525" cy="592138"/>
          </a:xfrm>
          <a:custGeom>
            <a:avLst/>
            <a:gdLst/>
            <a:ahLst/>
            <a:cxnLst>
              <a:cxn ang="0">
                <a:pos x="0" y="45"/>
              </a:cxn>
              <a:cxn ang="0">
                <a:pos x="37" y="0"/>
              </a:cxn>
              <a:cxn ang="0">
                <a:pos x="245" y="0"/>
              </a:cxn>
              <a:cxn ang="0">
                <a:pos x="245" y="326"/>
              </a:cxn>
              <a:cxn ang="0">
                <a:pos x="208" y="372"/>
              </a:cxn>
              <a:cxn ang="0">
                <a:pos x="208" y="45"/>
              </a:cxn>
              <a:cxn ang="0">
                <a:pos x="111" y="45"/>
              </a:cxn>
              <a:cxn ang="0">
                <a:pos x="52" y="45"/>
              </a:cxn>
              <a:cxn ang="0">
                <a:pos x="0" y="45"/>
              </a:cxn>
            </a:cxnLst>
            <a:rect l="0" t="0" r="r" b="b"/>
            <a:pathLst>
              <a:path w="246" h="373">
                <a:moveTo>
                  <a:pt x="0" y="45"/>
                </a:moveTo>
                <a:lnTo>
                  <a:pt x="37" y="0"/>
                </a:lnTo>
                <a:lnTo>
                  <a:pt x="245" y="0"/>
                </a:lnTo>
                <a:lnTo>
                  <a:pt x="245" y="326"/>
                </a:lnTo>
                <a:lnTo>
                  <a:pt x="208" y="372"/>
                </a:lnTo>
                <a:lnTo>
                  <a:pt x="208" y="45"/>
                </a:lnTo>
                <a:lnTo>
                  <a:pt x="111" y="45"/>
                </a:lnTo>
                <a:lnTo>
                  <a:pt x="52" y="45"/>
                </a:lnTo>
                <a:lnTo>
                  <a:pt x="0" y="45"/>
                </a:lnTo>
              </a:path>
            </a:pathLst>
          </a:custGeom>
          <a:solidFill>
            <a:srgbClr val="0000CC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auto">
          <a:xfrm flipH="1">
            <a:off x="2905125" y="2209800"/>
            <a:ext cx="58737" cy="841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Oval 64"/>
          <p:cNvSpPr>
            <a:spLocks noChangeArrowheads="1"/>
          </p:cNvSpPr>
          <p:nvPr/>
        </p:nvSpPr>
        <p:spPr bwMode="auto">
          <a:xfrm>
            <a:off x="2557462" y="2978150"/>
            <a:ext cx="376238" cy="74613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7" name="Group 69"/>
          <p:cNvGrpSpPr>
            <a:grpSpLocks/>
          </p:cNvGrpSpPr>
          <p:nvPr/>
        </p:nvGrpSpPr>
        <p:grpSpPr bwMode="auto">
          <a:xfrm>
            <a:off x="2554287" y="3217863"/>
            <a:ext cx="385763" cy="60325"/>
            <a:chOff x="1496" y="2189"/>
            <a:chExt cx="243" cy="38"/>
          </a:xfrm>
        </p:grpSpPr>
        <p:sp>
          <p:nvSpPr>
            <p:cNvPr id="68" name="Arc 65"/>
            <p:cNvSpPr>
              <a:spLocks/>
            </p:cNvSpPr>
            <p:nvPr/>
          </p:nvSpPr>
          <p:spPr bwMode="auto">
            <a:xfrm>
              <a:off x="1613" y="2189"/>
              <a:ext cx="126" cy="28"/>
            </a:xfrm>
            <a:custGeom>
              <a:avLst/>
              <a:gdLst>
                <a:gd name="G0" fmla="+- 0 0 0"/>
                <a:gd name="G1" fmla="+- 806 0 0"/>
                <a:gd name="G2" fmla="+- 21600 0 0"/>
                <a:gd name="T0" fmla="*/ 21585 w 21600"/>
                <a:gd name="T1" fmla="*/ 0 h 22406"/>
                <a:gd name="T2" fmla="*/ 0 w 21600"/>
                <a:gd name="T3" fmla="*/ 22406 h 22406"/>
                <a:gd name="T4" fmla="*/ 0 w 21600"/>
                <a:gd name="T5" fmla="*/ 806 h 2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406" fill="none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5"/>
                    <a:pt x="0" y="22406"/>
                  </a:cubicBezTo>
                </a:path>
                <a:path w="21600" h="22406" stroke="0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5"/>
                    <a:pt x="0" y="22406"/>
                  </a:cubicBezTo>
                  <a:lnTo>
                    <a:pt x="0" y="806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Arc 66"/>
            <p:cNvSpPr>
              <a:spLocks/>
            </p:cNvSpPr>
            <p:nvPr/>
          </p:nvSpPr>
          <p:spPr bwMode="auto">
            <a:xfrm>
              <a:off x="1613" y="2189"/>
              <a:ext cx="126" cy="28"/>
            </a:xfrm>
            <a:custGeom>
              <a:avLst/>
              <a:gdLst>
                <a:gd name="G0" fmla="+- 0 0 0"/>
                <a:gd name="G1" fmla="+- 806 0 0"/>
                <a:gd name="G2" fmla="+- 21600 0 0"/>
                <a:gd name="T0" fmla="*/ 21585 w 21600"/>
                <a:gd name="T1" fmla="*/ 0 h 22406"/>
                <a:gd name="T2" fmla="*/ 0 w 21600"/>
                <a:gd name="T3" fmla="*/ 22406 h 22406"/>
                <a:gd name="T4" fmla="*/ 0 w 21600"/>
                <a:gd name="T5" fmla="*/ 806 h 2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406" fill="none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5"/>
                    <a:pt x="0" y="22406"/>
                  </a:cubicBezTo>
                </a:path>
                <a:path w="21600" h="22406" stroke="0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5"/>
                    <a:pt x="0" y="22406"/>
                  </a:cubicBezTo>
                  <a:lnTo>
                    <a:pt x="0" y="806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Arc 67"/>
            <p:cNvSpPr>
              <a:spLocks/>
            </p:cNvSpPr>
            <p:nvPr/>
          </p:nvSpPr>
          <p:spPr bwMode="auto">
            <a:xfrm>
              <a:off x="1496" y="2192"/>
              <a:ext cx="123" cy="35"/>
            </a:xfrm>
            <a:custGeom>
              <a:avLst/>
              <a:gdLst>
                <a:gd name="G0" fmla="+- 21600 0 0"/>
                <a:gd name="G1" fmla="+- 2016 0 0"/>
                <a:gd name="G2" fmla="+- 21600 0 0"/>
                <a:gd name="T0" fmla="*/ 21056 w 21600"/>
                <a:gd name="T1" fmla="*/ 23609 h 23609"/>
                <a:gd name="T2" fmla="*/ 94 w 21600"/>
                <a:gd name="T3" fmla="*/ 0 h 23609"/>
                <a:gd name="T4" fmla="*/ 21600 w 21600"/>
                <a:gd name="T5" fmla="*/ 2016 h 23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609" fill="none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-1" y="1342"/>
                    <a:pt x="31" y="670"/>
                    <a:pt x="94" y="0"/>
                  </a:cubicBezTo>
                </a:path>
                <a:path w="21600" h="23609" stroke="0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-1" y="1342"/>
                    <a:pt x="31" y="670"/>
                    <a:pt x="94" y="0"/>
                  </a:cubicBezTo>
                  <a:lnTo>
                    <a:pt x="21600" y="2016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Arc 68"/>
            <p:cNvSpPr>
              <a:spLocks/>
            </p:cNvSpPr>
            <p:nvPr/>
          </p:nvSpPr>
          <p:spPr bwMode="auto">
            <a:xfrm>
              <a:off x="1496" y="2192"/>
              <a:ext cx="123" cy="35"/>
            </a:xfrm>
            <a:custGeom>
              <a:avLst/>
              <a:gdLst>
                <a:gd name="G0" fmla="+- 21600 0 0"/>
                <a:gd name="G1" fmla="+- 2016 0 0"/>
                <a:gd name="G2" fmla="+- 21600 0 0"/>
                <a:gd name="T0" fmla="*/ 21056 w 21600"/>
                <a:gd name="T1" fmla="*/ 23609 h 23609"/>
                <a:gd name="T2" fmla="*/ 94 w 21600"/>
                <a:gd name="T3" fmla="*/ 0 h 23609"/>
                <a:gd name="T4" fmla="*/ 21600 w 21600"/>
                <a:gd name="T5" fmla="*/ 2016 h 23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609" fill="none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-1" y="1342"/>
                    <a:pt x="31" y="670"/>
                    <a:pt x="94" y="0"/>
                  </a:cubicBezTo>
                </a:path>
                <a:path w="21600" h="23609" stroke="0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-1" y="1342"/>
                    <a:pt x="31" y="670"/>
                    <a:pt x="94" y="0"/>
                  </a:cubicBezTo>
                  <a:lnTo>
                    <a:pt x="21600" y="2016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" name="Line 70"/>
          <p:cNvSpPr>
            <a:spLocks noChangeShapeType="1"/>
          </p:cNvSpPr>
          <p:nvPr/>
        </p:nvSpPr>
        <p:spPr bwMode="auto">
          <a:xfrm>
            <a:off x="2551112" y="3001963"/>
            <a:ext cx="0" cy="200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Line 71"/>
          <p:cNvSpPr>
            <a:spLocks noChangeShapeType="1"/>
          </p:cNvSpPr>
          <p:nvPr/>
        </p:nvSpPr>
        <p:spPr bwMode="auto">
          <a:xfrm>
            <a:off x="2940050" y="3001963"/>
            <a:ext cx="0" cy="200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" name="Line 72"/>
          <p:cNvSpPr>
            <a:spLocks noChangeShapeType="1"/>
          </p:cNvSpPr>
          <p:nvPr/>
        </p:nvSpPr>
        <p:spPr bwMode="auto">
          <a:xfrm>
            <a:off x="573087" y="2900363"/>
            <a:ext cx="2178050" cy="0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Line 73"/>
          <p:cNvSpPr>
            <a:spLocks noChangeShapeType="1"/>
          </p:cNvSpPr>
          <p:nvPr/>
        </p:nvSpPr>
        <p:spPr bwMode="auto">
          <a:xfrm>
            <a:off x="585787" y="2786063"/>
            <a:ext cx="0" cy="215900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" name="Line 74"/>
          <p:cNvSpPr>
            <a:spLocks noChangeShapeType="1"/>
          </p:cNvSpPr>
          <p:nvPr/>
        </p:nvSpPr>
        <p:spPr bwMode="auto">
          <a:xfrm>
            <a:off x="1114425" y="2800350"/>
            <a:ext cx="0" cy="201613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" name="Line 75"/>
          <p:cNvSpPr>
            <a:spLocks noChangeShapeType="1"/>
          </p:cNvSpPr>
          <p:nvPr/>
        </p:nvSpPr>
        <p:spPr bwMode="auto">
          <a:xfrm>
            <a:off x="1657350" y="2800350"/>
            <a:ext cx="0" cy="201613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Line 76"/>
          <p:cNvSpPr>
            <a:spLocks noChangeShapeType="1"/>
          </p:cNvSpPr>
          <p:nvPr/>
        </p:nvSpPr>
        <p:spPr bwMode="auto">
          <a:xfrm>
            <a:off x="2209800" y="2800350"/>
            <a:ext cx="0" cy="201613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" name="Line 77"/>
          <p:cNvSpPr>
            <a:spLocks noChangeShapeType="1"/>
          </p:cNvSpPr>
          <p:nvPr/>
        </p:nvSpPr>
        <p:spPr bwMode="auto">
          <a:xfrm>
            <a:off x="2740025" y="2800350"/>
            <a:ext cx="0" cy="201613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0" name="Group 83"/>
          <p:cNvGrpSpPr>
            <a:grpSpLocks/>
          </p:cNvGrpSpPr>
          <p:nvPr/>
        </p:nvGrpSpPr>
        <p:grpSpPr bwMode="auto">
          <a:xfrm>
            <a:off x="427037" y="3727450"/>
            <a:ext cx="2459038" cy="217488"/>
            <a:chOff x="156" y="2510"/>
            <a:chExt cx="1549" cy="137"/>
          </a:xfrm>
        </p:grpSpPr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156" y="2510"/>
              <a:ext cx="281" cy="137"/>
            </a:xfrm>
            <a:prstGeom prst="rect">
              <a:avLst/>
            </a:prstGeom>
            <a:solidFill>
              <a:srgbClr val="FCF305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475" y="2510"/>
              <a:ext cx="281" cy="137"/>
            </a:xfrm>
            <a:prstGeom prst="rect">
              <a:avLst/>
            </a:prstGeom>
            <a:solidFill>
              <a:srgbClr val="FCF305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801" y="2510"/>
              <a:ext cx="281" cy="137"/>
            </a:xfrm>
            <a:prstGeom prst="rect">
              <a:avLst/>
            </a:prstGeom>
            <a:solidFill>
              <a:srgbClr val="FCF305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1120" y="2510"/>
              <a:ext cx="281" cy="137"/>
            </a:xfrm>
            <a:prstGeom prst="rect">
              <a:avLst/>
            </a:prstGeom>
            <a:solidFill>
              <a:srgbClr val="FCF305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1439" y="2510"/>
              <a:ext cx="266" cy="137"/>
            </a:xfrm>
            <a:prstGeom prst="rect">
              <a:avLst/>
            </a:prstGeom>
            <a:solidFill>
              <a:srgbClr val="FCF305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" name="Rectangle 84"/>
          <p:cNvSpPr>
            <a:spLocks noChangeArrowheads="1"/>
          </p:cNvSpPr>
          <p:nvPr/>
        </p:nvSpPr>
        <p:spPr bwMode="auto">
          <a:xfrm>
            <a:off x="341312" y="3673475"/>
            <a:ext cx="623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A...E</a:t>
            </a:r>
          </a:p>
        </p:txBody>
      </p:sp>
      <p:sp>
        <p:nvSpPr>
          <p:cNvPr id="87" name="Rectangle 85"/>
          <p:cNvSpPr>
            <a:spLocks noChangeArrowheads="1"/>
          </p:cNvSpPr>
          <p:nvPr/>
        </p:nvSpPr>
        <p:spPr bwMode="auto">
          <a:xfrm>
            <a:off x="865187" y="3660775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F...J</a:t>
            </a:r>
          </a:p>
        </p:txBody>
      </p:sp>
      <p:sp>
        <p:nvSpPr>
          <p:cNvPr id="88" name="Rectangle 86"/>
          <p:cNvSpPr>
            <a:spLocks noChangeArrowheads="1"/>
          </p:cNvSpPr>
          <p:nvPr/>
        </p:nvSpPr>
        <p:spPr bwMode="auto">
          <a:xfrm>
            <a:off x="1371600" y="3670300"/>
            <a:ext cx="6365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K...N</a:t>
            </a:r>
          </a:p>
        </p:txBody>
      </p:sp>
      <p:sp>
        <p:nvSpPr>
          <p:cNvPr id="89" name="Rectangle 87"/>
          <p:cNvSpPr>
            <a:spLocks noChangeArrowheads="1"/>
          </p:cNvSpPr>
          <p:nvPr/>
        </p:nvSpPr>
        <p:spPr bwMode="auto">
          <a:xfrm>
            <a:off x="1863725" y="3670300"/>
            <a:ext cx="647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O...S</a:t>
            </a:r>
          </a:p>
        </p:txBody>
      </p:sp>
      <p:sp>
        <p:nvSpPr>
          <p:cNvPr id="90" name="Rectangle 88"/>
          <p:cNvSpPr>
            <a:spLocks noChangeArrowheads="1"/>
          </p:cNvSpPr>
          <p:nvPr/>
        </p:nvSpPr>
        <p:spPr bwMode="auto">
          <a:xfrm>
            <a:off x="2370137" y="3670300"/>
            <a:ext cx="60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T...Z</a:t>
            </a:r>
          </a:p>
        </p:txBody>
      </p:sp>
      <p:sp>
        <p:nvSpPr>
          <p:cNvPr id="91" name="Freeform 89"/>
          <p:cNvSpPr>
            <a:spLocks/>
          </p:cNvSpPr>
          <p:nvPr/>
        </p:nvSpPr>
        <p:spPr bwMode="auto">
          <a:xfrm>
            <a:off x="1609725" y="3144838"/>
            <a:ext cx="84137" cy="592137"/>
          </a:xfrm>
          <a:custGeom>
            <a:avLst/>
            <a:gdLst/>
            <a:ahLst/>
            <a:cxnLst>
              <a:cxn ang="0">
                <a:pos x="15" y="372"/>
              </a:cxn>
              <a:cxn ang="0">
                <a:pos x="15" y="172"/>
              </a:cxn>
              <a:cxn ang="0">
                <a:pos x="0" y="172"/>
              </a:cxn>
              <a:cxn ang="0">
                <a:pos x="22" y="0"/>
              </a:cxn>
              <a:cxn ang="0">
                <a:pos x="52" y="172"/>
              </a:cxn>
              <a:cxn ang="0">
                <a:pos x="37" y="172"/>
              </a:cxn>
              <a:cxn ang="0">
                <a:pos x="37" y="372"/>
              </a:cxn>
              <a:cxn ang="0">
                <a:pos x="22" y="372"/>
              </a:cxn>
              <a:cxn ang="0">
                <a:pos x="15" y="372"/>
              </a:cxn>
            </a:cxnLst>
            <a:rect l="0" t="0" r="r" b="b"/>
            <a:pathLst>
              <a:path w="53" h="373">
                <a:moveTo>
                  <a:pt x="15" y="372"/>
                </a:moveTo>
                <a:lnTo>
                  <a:pt x="15" y="172"/>
                </a:lnTo>
                <a:lnTo>
                  <a:pt x="0" y="172"/>
                </a:lnTo>
                <a:lnTo>
                  <a:pt x="22" y="0"/>
                </a:lnTo>
                <a:lnTo>
                  <a:pt x="52" y="172"/>
                </a:lnTo>
                <a:lnTo>
                  <a:pt x="37" y="172"/>
                </a:lnTo>
                <a:lnTo>
                  <a:pt x="37" y="372"/>
                </a:lnTo>
                <a:lnTo>
                  <a:pt x="22" y="372"/>
                </a:lnTo>
                <a:lnTo>
                  <a:pt x="15" y="372"/>
                </a:lnTo>
              </a:path>
            </a:pathLst>
          </a:custGeom>
          <a:solidFill>
            <a:srgbClr val="008011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" name="Freeform 90"/>
          <p:cNvSpPr>
            <a:spLocks/>
          </p:cNvSpPr>
          <p:nvPr/>
        </p:nvSpPr>
        <p:spPr bwMode="auto">
          <a:xfrm>
            <a:off x="2162175" y="3159125"/>
            <a:ext cx="84137" cy="592138"/>
          </a:xfrm>
          <a:custGeom>
            <a:avLst/>
            <a:gdLst/>
            <a:ahLst/>
            <a:cxnLst>
              <a:cxn ang="0">
                <a:pos x="15" y="372"/>
              </a:cxn>
              <a:cxn ang="0">
                <a:pos x="15" y="172"/>
              </a:cxn>
              <a:cxn ang="0">
                <a:pos x="0" y="172"/>
              </a:cxn>
              <a:cxn ang="0">
                <a:pos x="23" y="0"/>
              </a:cxn>
              <a:cxn ang="0">
                <a:pos x="52" y="172"/>
              </a:cxn>
              <a:cxn ang="0">
                <a:pos x="30" y="172"/>
              </a:cxn>
              <a:cxn ang="0">
                <a:pos x="30" y="372"/>
              </a:cxn>
              <a:cxn ang="0">
                <a:pos x="23" y="372"/>
              </a:cxn>
              <a:cxn ang="0">
                <a:pos x="15" y="372"/>
              </a:cxn>
            </a:cxnLst>
            <a:rect l="0" t="0" r="r" b="b"/>
            <a:pathLst>
              <a:path w="53" h="373">
                <a:moveTo>
                  <a:pt x="15" y="372"/>
                </a:moveTo>
                <a:lnTo>
                  <a:pt x="15" y="172"/>
                </a:lnTo>
                <a:lnTo>
                  <a:pt x="0" y="172"/>
                </a:lnTo>
                <a:lnTo>
                  <a:pt x="23" y="0"/>
                </a:lnTo>
                <a:lnTo>
                  <a:pt x="52" y="172"/>
                </a:lnTo>
                <a:lnTo>
                  <a:pt x="30" y="172"/>
                </a:lnTo>
                <a:lnTo>
                  <a:pt x="30" y="372"/>
                </a:lnTo>
                <a:lnTo>
                  <a:pt x="23" y="372"/>
                </a:lnTo>
                <a:lnTo>
                  <a:pt x="15" y="372"/>
                </a:lnTo>
              </a:path>
            </a:pathLst>
          </a:custGeom>
          <a:solidFill>
            <a:srgbClr val="008011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" name="Freeform 91"/>
          <p:cNvSpPr>
            <a:spLocks/>
          </p:cNvSpPr>
          <p:nvPr/>
        </p:nvSpPr>
        <p:spPr bwMode="auto">
          <a:xfrm>
            <a:off x="2692400" y="3159125"/>
            <a:ext cx="95250" cy="606425"/>
          </a:xfrm>
          <a:custGeom>
            <a:avLst/>
            <a:gdLst/>
            <a:ahLst/>
            <a:cxnLst>
              <a:cxn ang="0">
                <a:pos x="30" y="381"/>
              </a:cxn>
              <a:cxn ang="0">
                <a:pos x="30" y="181"/>
              </a:cxn>
              <a:cxn ang="0">
                <a:pos x="0" y="181"/>
              </a:cxn>
              <a:cxn ang="0">
                <a:pos x="37" y="0"/>
              </a:cxn>
              <a:cxn ang="0">
                <a:pos x="59" y="181"/>
              </a:cxn>
              <a:cxn ang="0">
                <a:pos x="37" y="181"/>
              </a:cxn>
              <a:cxn ang="0">
                <a:pos x="37" y="381"/>
              </a:cxn>
              <a:cxn ang="0">
                <a:pos x="30" y="381"/>
              </a:cxn>
            </a:cxnLst>
            <a:rect l="0" t="0" r="r" b="b"/>
            <a:pathLst>
              <a:path w="60" h="382">
                <a:moveTo>
                  <a:pt x="30" y="381"/>
                </a:moveTo>
                <a:lnTo>
                  <a:pt x="30" y="181"/>
                </a:lnTo>
                <a:lnTo>
                  <a:pt x="0" y="181"/>
                </a:lnTo>
                <a:lnTo>
                  <a:pt x="37" y="0"/>
                </a:lnTo>
                <a:lnTo>
                  <a:pt x="59" y="181"/>
                </a:lnTo>
                <a:lnTo>
                  <a:pt x="37" y="181"/>
                </a:lnTo>
                <a:lnTo>
                  <a:pt x="37" y="381"/>
                </a:lnTo>
                <a:lnTo>
                  <a:pt x="30" y="381"/>
                </a:lnTo>
              </a:path>
            </a:pathLst>
          </a:custGeom>
          <a:solidFill>
            <a:srgbClr val="008011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" name="Freeform 92"/>
          <p:cNvSpPr>
            <a:spLocks/>
          </p:cNvSpPr>
          <p:nvPr/>
        </p:nvSpPr>
        <p:spPr bwMode="auto">
          <a:xfrm>
            <a:off x="1068387" y="3144838"/>
            <a:ext cx="95250" cy="592137"/>
          </a:xfrm>
          <a:custGeom>
            <a:avLst/>
            <a:gdLst/>
            <a:ahLst/>
            <a:cxnLst>
              <a:cxn ang="0">
                <a:pos x="29" y="372"/>
              </a:cxn>
              <a:cxn ang="0">
                <a:pos x="29" y="172"/>
              </a:cxn>
              <a:cxn ang="0">
                <a:pos x="0" y="172"/>
              </a:cxn>
              <a:cxn ang="0">
                <a:pos x="37" y="0"/>
              </a:cxn>
              <a:cxn ang="0">
                <a:pos x="59" y="172"/>
              </a:cxn>
              <a:cxn ang="0">
                <a:pos x="37" y="172"/>
              </a:cxn>
              <a:cxn ang="0">
                <a:pos x="37" y="372"/>
              </a:cxn>
              <a:cxn ang="0">
                <a:pos x="29" y="372"/>
              </a:cxn>
            </a:cxnLst>
            <a:rect l="0" t="0" r="r" b="b"/>
            <a:pathLst>
              <a:path w="60" h="373">
                <a:moveTo>
                  <a:pt x="29" y="372"/>
                </a:moveTo>
                <a:lnTo>
                  <a:pt x="29" y="172"/>
                </a:lnTo>
                <a:lnTo>
                  <a:pt x="0" y="172"/>
                </a:lnTo>
                <a:lnTo>
                  <a:pt x="37" y="0"/>
                </a:lnTo>
                <a:lnTo>
                  <a:pt x="59" y="172"/>
                </a:lnTo>
                <a:lnTo>
                  <a:pt x="37" y="172"/>
                </a:lnTo>
                <a:lnTo>
                  <a:pt x="37" y="372"/>
                </a:lnTo>
                <a:lnTo>
                  <a:pt x="29" y="372"/>
                </a:lnTo>
              </a:path>
            </a:pathLst>
          </a:custGeom>
          <a:solidFill>
            <a:srgbClr val="008011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" name="Freeform 93"/>
          <p:cNvSpPr>
            <a:spLocks/>
          </p:cNvSpPr>
          <p:nvPr/>
        </p:nvSpPr>
        <p:spPr bwMode="auto">
          <a:xfrm>
            <a:off x="549275" y="3159125"/>
            <a:ext cx="84137" cy="592138"/>
          </a:xfrm>
          <a:custGeom>
            <a:avLst/>
            <a:gdLst/>
            <a:ahLst/>
            <a:cxnLst>
              <a:cxn ang="0">
                <a:pos x="15" y="372"/>
              </a:cxn>
              <a:cxn ang="0">
                <a:pos x="15" y="172"/>
              </a:cxn>
              <a:cxn ang="0">
                <a:pos x="0" y="172"/>
              </a:cxn>
              <a:cxn ang="0">
                <a:pos x="23" y="0"/>
              </a:cxn>
              <a:cxn ang="0">
                <a:pos x="52" y="172"/>
              </a:cxn>
              <a:cxn ang="0">
                <a:pos x="38" y="172"/>
              </a:cxn>
              <a:cxn ang="0">
                <a:pos x="38" y="372"/>
              </a:cxn>
              <a:cxn ang="0">
                <a:pos x="23" y="372"/>
              </a:cxn>
              <a:cxn ang="0">
                <a:pos x="15" y="372"/>
              </a:cxn>
            </a:cxnLst>
            <a:rect l="0" t="0" r="r" b="b"/>
            <a:pathLst>
              <a:path w="53" h="373">
                <a:moveTo>
                  <a:pt x="15" y="372"/>
                </a:moveTo>
                <a:lnTo>
                  <a:pt x="15" y="172"/>
                </a:lnTo>
                <a:lnTo>
                  <a:pt x="0" y="172"/>
                </a:lnTo>
                <a:lnTo>
                  <a:pt x="23" y="0"/>
                </a:lnTo>
                <a:lnTo>
                  <a:pt x="52" y="172"/>
                </a:lnTo>
                <a:lnTo>
                  <a:pt x="38" y="172"/>
                </a:lnTo>
                <a:lnTo>
                  <a:pt x="38" y="372"/>
                </a:lnTo>
                <a:lnTo>
                  <a:pt x="23" y="372"/>
                </a:lnTo>
                <a:lnTo>
                  <a:pt x="15" y="372"/>
                </a:lnTo>
              </a:path>
            </a:pathLst>
          </a:custGeom>
          <a:solidFill>
            <a:srgbClr val="008011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" name="Rectangle 94"/>
          <p:cNvSpPr>
            <a:spLocks noChangeArrowheads="1"/>
          </p:cNvSpPr>
          <p:nvPr/>
        </p:nvSpPr>
        <p:spPr bwMode="auto">
          <a:xfrm>
            <a:off x="3346450" y="3676650"/>
            <a:ext cx="2601912" cy="349250"/>
          </a:xfrm>
          <a:prstGeom prst="rect">
            <a:avLst/>
          </a:prstGeom>
          <a:pattFill prst="pct50">
            <a:fgClr>
              <a:srgbClr val="FCF305"/>
            </a:fgClr>
            <a:bgClr>
              <a:srgbClr val="FFFFFF"/>
            </a:bgClr>
          </a:patt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Rectangle 95"/>
          <p:cNvSpPr>
            <a:spLocks noChangeArrowheads="1"/>
          </p:cNvSpPr>
          <p:nvPr/>
        </p:nvSpPr>
        <p:spPr bwMode="auto">
          <a:xfrm>
            <a:off x="3381375" y="3011488"/>
            <a:ext cx="376237" cy="204787"/>
          </a:xfrm>
          <a:prstGeom prst="rect">
            <a:avLst/>
          </a:prstGeom>
          <a:solidFill>
            <a:srgbClr val="0080FF"/>
          </a:solidFill>
          <a:ln w="12700">
            <a:solidFill>
              <a:srgbClr val="00A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Rectangle 96"/>
          <p:cNvSpPr>
            <a:spLocks noChangeArrowheads="1"/>
          </p:cNvSpPr>
          <p:nvPr/>
        </p:nvSpPr>
        <p:spPr bwMode="auto">
          <a:xfrm>
            <a:off x="3452812" y="2216150"/>
            <a:ext cx="315913" cy="5222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ectangle 97"/>
          <p:cNvSpPr>
            <a:spLocks noChangeArrowheads="1"/>
          </p:cNvSpPr>
          <p:nvPr/>
        </p:nvSpPr>
        <p:spPr bwMode="auto">
          <a:xfrm>
            <a:off x="3394075" y="2303463"/>
            <a:ext cx="315912" cy="508000"/>
          </a:xfrm>
          <a:prstGeom prst="rect">
            <a:avLst/>
          </a:prstGeom>
          <a:solidFill>
            <a:srgbClr val="00A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Freeform 98"/>
          <p:cNvSpPr>
            <a:spLocks/>
          </p:cNvSpPr>
          <p:nvPr/>
        </p:nvSpPr>
        <p:spPr bwMode="auto">
          <a:xfrm>
            <a:off x="3375025" y="2209800"/>
            <a:ext cx="379412" cy="595313"/>
          </a:xfrm>
          <a:custGeom>
            <a:avLst/>
            <a:gdLst/>
            <a:ahLst/>
            <a:cxnLst>
              <a:cxn ang="0">
                <a:pos x="0" y="46"/>
              </a:cxn>
              <a:cxn ang="0">
                <a:pos x="37" y="0"/>
              </a:cxn>
              <a:cxn ang="0">
                <a:pos x="238" y="0"/>
              </a:cxn>
              <a:cxn ang="0">
                <a:pos x="238" y="328"/>
              </a:cxn>
              <a:cxn ang="0">
                <a:pos x="208" y="374"/>
              </a:cxn>
              <a:cxn ang="0">
                <a:pos x="208" y="46"/>
              </a:cxn>
              <a:cxn ang="0">
                <a:pos x="104" y="46"/>
              </a:cxn>
              <a:cxn ang="0">
                <a:pos x="52" y="46"/>
              </a:cxn>
              <a:cxn ang="0">
                <a:pos x="0" y="46"/>
              </a:cxn>
            </a:cxnLst>
            <a:rect l="0" t="0" r="r" b="b"/>
            <a:pathLst>
              <a:path w="239" h="375">
                <a:moveTo>
                  <a:pt x="0" y="46"/>
                </a:moveTo>
                <a:lnTo>
                  <a:pt x="37" y="0"/>
                </a:lnTo>
                <a:lnTo>
                  <a:pt x="238" y="0"/>
                </a:lnTo>
                <a:lnTo>
                  <a:pt x="238" y="328"/>
                </a:lnTo>
                <a:lnTo>
                  <a:pt x="208" y="374"/>
                </a:lnTo>
                <a:lnTo>
                  <a:pt x="208" y="46"/>
                </a:lnTo>
                <a:lnTo>
                  <a:pt x="104" y="46"/>
                </a:lnTo>
                <a:lnTo>
                  <a:pt x="52" y="46"/>
                </a:lnTo>
                <a:lnTo>
                  <a:pt x="0" y="46"/>
                </a:lnTo>
              </a:path>
            </a:pathLst>
          </a:custGeom>
          <a:solidFill>
            <a:srgbClr val="0000CC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" name="Line 99"/>
          <p:cNvSpPr>
            <a:spLocks noChangeShapeType="1"/>
          </p:cNvSpPr>
          <p:nvPr/>
        </p:nvSpPr>
        <p:spPr bwMode="auto">
          <a:xfrm flipH="1">
            <a:off x="3729037" y="2211388"/>
            <a:ext cx="46038" cy="841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" name="Oval 100"/>
          <p:cNvSpPr>
            <a:spLocks noChangeArrowheads="1"/>
          </p:cNvSpPr>
          <p:nvPr/>
        </p:nvSpPr>
        <p:spPr bwMode="auto">
          <a:xfrm>
            <a:off x="3381375" y="2982913"/>
            <a:ext cx="376237" cy="74612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3" name="Group 105"/>
          <p:cNvGrpSpPr>
            <a:grpSpLocks/>
          </p:cNvGrpSpPr>
          <p:nvPr/>
        </p:nvGrpSpPr>
        <p:grpSpPr bwMode="auto">
          <a:xfrm>
            <a:off x="3378200" y="3222625"/>
            <a:ext cx="385762" cy="60325"/>
            <a:chOff x="1995" y="2192"/>
            <a:chExt cx="243" cy="38"/>
          </a:xfrm>
        </p:grpSpPr>
        <p:sp>
          <p:nvSpPr>
            <p:cNvPr id="104" name="Arc 101"/>
            <p:cNvSpPr>
              <a:spLocks/>
            </p:cNvSpPr>
            <p:nvPr/>
          </p:nvSpPr>
          <p:spPr bwMode="auto">
            <a:xfrm>
              <a:off x="2112" y="2192"/>
              <a:ext cx="126" cy="28"/>
            </a:xfrm>
            <a:custGeom>
              <a:avLst/>
              <a:gdLst>
                <a:gd name="G0" fmla="+- 0 0 0"/>
                <a:gd name="G1" fmla="+- 806 0 0"/>
                <a:gd name="G2" fmla="+- 21600 0 0"/>
                <a:gd name="T0" fmla="*/ 21585 w 21600"/>
                <a:gd name="T1" fmla="*/ 0 h 22406"/>
                <a:gd name="T2" fmla="*/ 0 w 21600"/>
                <a:gd name="T3" fmla="*/ 22406 h 22406"/>
                <a:gd name="T4" fmla="*/ 0 w 21600"/>
                <a:gd name="T5" fmla="*/ 806 h 2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406" fill="none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5"/>
                    <a:pt x="0" y="22406"/>
                  </a:cubicBezTo>
                </a:path>
                <a:path w="21600" h="22406" stroke="0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5"/>
                    <a:pt x="0" y="22406"/>
                  </a:cubicBezTo>
                  <a:lnTo>
                    <a:pt x="0" y="806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Arc 102"/>
            <p:cNvSpPr>
              <a:spLocks/>
            </p:cNvSpPr>
            <p:nvPr/>
          </p:nvSpPr>
          <p:spPr bwMode="auto">
            <a:xfrm>
              <a:off x="2112" y="2192"/>
              <a:ext cx="126" cy="28"/>
            </a:xfrm>
            <a:custGeom>
              <a:avLst/>
              <a:gdLst>
                <a:gd name="G0" fmla="+- 0 0 0"/>
                <a:gd name="G1" fmla="+- 806 0 0"/>
                <a:gd name="G2" fmla="+- 21600 0 0"/>
                <a:gd name="T0" fmla="*/ 21585 w 21600"/>
                <a:gd name="T1" fmla="*/ 0 h 22406"/>
                <a:gd name="T2" fmla="*/ 0 w 21600"/>
                <a:gd name="T3" fmla="*/ 22406 h 22406"/>
                <a:gd name="T4" fmla="*/ 0 w 21600"/>
                <a:gd name="T5" fmla="*/ 806 h 2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406" fill="none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5"/>
                    <a:pt x="0" y="22406"/>
                  </a:cubicBezTo>
                </a:path>
                <a:path w="21600" h="22406" stroke="0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5"/>
                    <a:pt x="0" y="22406"/>
                  </a:cubicBezTo>
                  <a:lnTo>
                    <a:pt x="0" y="806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Arc 103"/>
            <p:cNvSpPr>
              <a:spLocks/>
            </p:cNvSpPr>
            <p:nvPr/>
          </p:nvSpPr>
          <p:spPr bwMode="auto">
            <a:xfrm>
              <a:off x="1995" y="2195"/>
              <a:ext cx="123" cy="35"/>
            </a:xfrm>
            <a:custGeom>
              <a:avLst/>
              <a:gdLst>
                <a:gd name="G0" fmla="+- 21600 0 0"/>
                <a:gd name="G1" fmla="+- 2016 0 0"/>
                <a:gd name="G2" fmla="+- 21600 0 0"/>
                <a:gd name="T0" fmla="*/ 21056 w 21600"/>
                <a:gd name="T1" fmla="*/ 23609 h 23609"/>
                <a:gd name="T2" fmla="*/ 94 w 21600"/>
                <a:gd name="T3" fmla="*/ 0 h 23609"/>
                <a:gd name="T4" fmla="*/ 21600 w 21600"/>
                <a:gd name="T5" fmla="*/ 2016 h 23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609" fill="none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-1" y="1342"/>
                    <a:pt x="31" y="670"/>
                    <a:pt x="94" y="0"/>
                  </a:cubicBezTo>
                </a:path>
                <a:path w="21600" h="23609" stroke="0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-1" y="1342"/>
                    <a:pt x="31" y="670"/>
                    <a:pt x="94" y="0"/>
                  </a:cubicBezTo>
                  <a:lnTo>
                    <a:pt x="21600" y="2016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Arc 104"/>
            <p:cNvSpPr>
              <a:spLocks/>
            </p:cNvSpPr>
            <p:nvPr/>
          </p:nvSpPr>
          <p:spPr bwMode="auto">
            <a:xfrm>
              <a:off x="1995" y="2195"/>
              <a:ext cx="123" cy="35"/>
            </a:xfrm>
            <a:custGeom>
              <a:avLst/>
              <a:gdLst>
                <a:gd name="G0" fmla="+- 21600 0 0"/>
                <a:gd name="G1" fmla="+- 2016 0 0"/>
                <a:gd name="G2" fmla="+- 21600 0 0"/>
                <a:gd name="T0" fmla="*/ 21056 w 21600"/>
                <a:gd name="T1" fmla="*/ 23609 h 23609"/>
                <a:gd name="T2" fmla="*/ 94 w 21600"/>
                <a:gd name="T3" fmla="*/ 0 h 23609"/>
                <a:gd name="T4" fmla="*/ 21600 w 21600"/>
                <a:gd name="T5" fmla="*/ 2016 h 23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609" fill="none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-1" y="1342"/>
                    <a:pt x="31" y="670"/>
                    <a:pt x="94" y="0"/>
                  </a:cubicBezTo>
                </a:path>
                <a:path w="21600" h="23609" stroke="0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-1" y="1342"/>
                    <a:pt x="31" y="670"/>
                    <a:pt x="94" y="0"/>
                  </a:cubicBezTo>
                  <a:lnTo>
                    <a:pt x="21600" y="2016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8" name="Line 106"/>
          <p:cNvSpPr>
            <a:spLocks noChangeShapeType="1"/>
          </p:cNvSpPr>
          <p:nvPr/>
        </p:nvSpPr>
        <p:spPr bwMode="auto">
          <a:xfrm>
            <a:off x="3375025" y="3005138"/>
            <a:ext cx="0" cy="203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" name="Line 107"/>
          <p:cNvSpPr>
            <a:spLocks noChangeShapeType="1"/>
          </p:cNvSpPr>
          <p:nvPr/>
        </p:nvSpPr>
        <p:spPr bwMode="auto">
          <a:xfrm>
            <a:off x="3763962" y="3005138"/>
            <a:ext cx="0" cy="203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" name="Rectangle 108"/>
          <p:cNvSpPr>
            <a:spLocks noChangeArrowheads="1"/>
          </p:cNvSpPr>
          <p:nvPr/>
        </p:nvSpPr>
        <p:spPr bwMode="auto">
          <a:xfrm>
            <a:off x="3911600" y="3011488"/>
            <a:ext cx="387350" cy="204787"/>
          </a:xfrm>
          <a:prstGeom prst="rect">
            <a:avLst/>
          </a:prstGeom>
          <a:solidFill>
            <a:srgbClr val="0080FF"/>
          </a:solidFill>
          <a:ln w="12700">
            <a:solidFill>
              <a:srgbClr val="00A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Rectangle 109"/>
          <p:cNvSpPr>
            <a:spLocks noChangeArrowheads="1"/>
          </p:cNvSpPr>
          <p:nvPr/>
        </p:nvSpPr>
        <p:spPr bwMode="auto">
          <a:xfrm>
            <a:off x="3983037" y="2216150"/>
            <a:ext cx="328613" cy="5222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Rectangle 110"/>
          <p:cNvSpPr>
            <a:spLocks noChangeArrowheads="1"/>
          </p:cNvSpPr>
          <p:nvPr/>
        </p:nvSpPr>
        <p:spPr bwMode="auto">
          <a:xfrm>
            <a:off x="3935412" y="2303463"/>
            <a:ext cx="317500" cy="508000"/>
          </a:xfrm>
          <a:prstGeom prst="rect">
            <a:avLst/>
          </a:prstGeom>
          <a:solidFill>
            <a:srgbClr val="00A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Freeform 111"/>
          <p:cNvSpPr>
            <a:spLocks/>
          </p:cNvSpPr>
          <p:nvPr/>
        </p:nvSpPr>
        <p:spPr bwMode="auto">
          <a:xfrm>
            <a:off x="3916362" y="2209800"/>
            <a:ext cx="390525" cy="595313"/>
          </a:xfrm>
          <a:custGeom>
            <a:avLst/>
            <a:gdLst/>
            <a:ahLst/>
            <a:cxnLst>
              <a:cxn ang="0">
                <a:pos x="0" y="46"/>
              </a:cxn>
              <a:cxn ang="0">
                <a:pos x="38" y="0"/>
              </a:cxn>
              <a:cxn ang="0">
                <a:pos x="245" y="0"/>
              </a:cxn>
              <a:cxn ang="0">
                <a:pos x="245" y="328"/>
              </a:cxn>
              <a:cxn ang="0">
                <a:pos x="201" y="374"/>
              </a:cxn>
              <a:cxn ang="0">
                <a:pos x="201" y="46"/>
              </a:cxn>
              <a:cxn ang="0">
                <a:pos x="104" y="46"/>
              </a:cxn>
              <a:cxn ang="0">
                <a:pos x="52" y="46"/>
              </a:cxn>
              <a:cxn ang="0">
                <a:pos x="0" y="46"/>
              </a:cxn>
            </a:cxnLst>
            <a:rect l="0" t="0" r="r" b="b"/>
            <a:pathLst>
              <a:path w="246" h="375">
                <a:moveTo>
                  <a:pt x="0" y="46"/>
                </a:moveTo>
                <a:lnTo>
                  <a:pt x="38" y="0"/>
                </a:lnTo>
                <a:lnTo>
                  <a:pt x="245" y="0"/>
                </a:lnTo>
                <a:lnTo>
                  <a:pt x="245" y="328"/>
                </a:lnTo>
                <a:lnTo>
                  <a:pt x="201" y="374"/>
                </a:lnTo>
                <a:lnTo>
                  <a:pt x="201" y="46"/>
                </a:lnTo>
                <a:lnTo>
                  <a:pt x="104" y="46"/>
                </a:lnTo>
                <a:lnTo>
                  <a:pt x="52" y="46"/>
                </a:lnTo>
                <a:lnTo>
                  <a:pt x="0" y="46"/>
                </a:lnTo>
              </a:path>
            </a:pathLst>
          </a:custGeom>
          <a:solidFill>
            <a:srgbClr val="0000CC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" name="Line 112"/>
          <p:cNvSpPr>
            <a:spLocks noChangeShapeType="1"/>
          </p:cNvSpPr>
          <p:nvPr/>
        </p:nvSpPr>
        <p:spPr bwMode="auto">
          <a:xfrm flipH="1">
            <a:off x="4259262" y="2209800"/>
            <a:ext cx="58738" cy="85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" name="Oval 113"/>
          <p:cNvSpPr>
            <a:spLocks noChangeArrowheads="1"/>
          </p:cNvSpPr>
          <p:nvPr/>
        </p:nvSpPr>
        <p:spPr bwMode="auto">
          <a:xfrm>
            <a:off x="3911600" y="2982913"/>
            <a:ext cx="387350" cy="74612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6" name="Group 118"/>
          <p:cNvGrpSpPr>
            <a:grpSpLocks/>
          </p:cNvGrpSpPr>
          <p:nvPr/>
        </p:nvGrpSpPr>
        <p:grpSpPr bwMode="auto">
          <a:xfrm>
            <a:off x="3908425" y="3222625"/>
            <a:ext cx="385762" cy="60325"/>
            <a:chOff x="2329" y="2192"/>
            <a:chExt cx="243" cy="38"/>
          </a:xfrm>
        </p:grpSpPr>
        <p:sp>
          <p:nvSpPr>
            <p:cNvPr id="117" name="Arc 114"/>
            <p:cNvSpPr>
              <a:spLocks/>
            </p:cNvSpPr>
            <p:nvPr/>
          </p:nvSpPr>
          <p:spPr bwMode="auto">
            <a:xfrm>
              <a:off x="2446" y="2192"/>
              <a:ext cx="126" cy="28"/>
            </a:xfrm>
            <a:custGeom>
              <a:avLst/>
              <a:gdLst>
                <a:gd name="G0" fmla="+- 0 0 0"/>
                <a:gd name="G1" fmla="+- 806 0 0"/>
                <a:gd name="G2" fmla="+- 21600 0 0"/>
                <a:gd name="T0" fmla="*/ 21585 w 21600"/>
                <a:gd name="T1" fmla="*/ 0 h 22406"/>
                <a:gd name="T2" fmla="*/ 0 w 21600"/>
                <a:gd name="T3" fmla="*/ 22406 h 22406"/>
                <a:gd name="T4" fmla="*/ 0 w 21600"/>
                <a:gd name="T5" fmla="*/ 806 h 2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406" fill="none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5"/>
                    <a:pt x="0" y="22406"/>
                  </a:cubicBezTo>
                </a:path>
                <a:path w="21600" h="22406" stroke="0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5"/>
                    <a:pt x="0" y="22406"/>
                  </a:cubicBezTo>
                  <a:lnTo>
                    <a:pt x="0" y="806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Arc 115"/>
            <p:cNvSpPr>
              <a:spLocks/>
            </p:cNvSpPr>
            <p:nvPr/>
          </p:nvSpPr>
          <p:spPr bwMode="auto">
            <a:xfrm>
              <a:off x="2446" y="2192"/>
              <a:ext cx="126" cy="28"/>
            </a:xfrm>
            <a:custGeom>
              <a:avLst/>
              <a:gdLst>
                <a:gd name="G0" fmla="+- 0 0 0"/>
                <a:gd name="G1" fmla="+- 806 0 0"/>
                <a:gd name="G2" fmla="+- 21600 0 0"/>
                <a:gd name="T0" fmla="*/ 21585 w 21600"/>
                <a:gd name="T1" fmla="*/ 0 h 22406"/>
                <a:gd name="T2" fmla="*/ 0 w 21600"/>
                <a:gd name="T3" fmla="*/ 22406 h 22406"/>
                <a:gd name="T4" fmla="*/ 0 w 21600"/>
                <a:gd name="T5" fmla="*/ 806 h 2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406" fill="none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5"/>
                    <a:pt x="0" y="22406"/>
                  </a:cubicBezTo>
                </a:path>
                <a:path w="21600" h="22406" stroke="0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5"/>
                    <a:pt x="0" y="22406"/>
                  </a:cubicBezTo>
                  <a:lnTo>
                    <a:pt x="0" y="806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Arc 116"/>
            <p:cNvSpPr>
              <a:spLocks/>
            </p:cNvSpPr>
            <p:nvPr/>
          </p:nvSpPr>
          <p:spPr bwMode="auto">
            <a:xfrm>
              <a:off x="2329" y="2195"/>
              <a:ext cx="123" cy="35"/>
            </a:xfrm>
            <a:custGeom>
              <a:avLst/>
              <a:gdLst>
                <a:gd name="G0" fmla="+- 21600 0 0"/>
                <a:gd name="G1" fmla="+- 2016 0 0"/>
                <a:gd name="G2" fmla="+- 21600 0 0"/>
                <a:gd name="T0" fmla="*/ 21056 w 21600"/>
                <a:gd name="T1" fmla="*/ 23609 h 23609"/>
                <a:gd name="T2" fmla="*/ 94 w 21600"/>
                <a:gd name="T3" fmla="*/ 0 h 23609"/>
                <a:gd name="T4" fmla="*/ 21600 w 21600"/>
                <a:gd name="T5" fmla="*/ 2016 h 23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609" fill="none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-1" y="1342"/>
                    <a:pt x="31" y="670"/>
                    <a:pt x="94" y="0"/>
                  </a:cubicBezTo>
                </a:path>
                <a:path w="21600" h="23609" stroke="0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-1" y="1342"/>
                    <a:pt x="31" y="670"/>
                    <a:pt x="94" y="0"/>
                  </a:cubicBezTo>
                  <a:lnTo>
                    <a:pt x="21600" y="2016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Arc 117"/>
            <p:cNvSpPr>
              <a:spLocks/>
            </p:cNvSpPr>
            <p:nvPr/>
          </p:nvSpPr>
          <p:spPr bwMode="auto">
            <a:xfrm>
              <a:off x="2329" y="2195"/>
              <a:ext cx="123" cy="35"/>
            </a:xfrm>
            <a:custGeom>
              <a:avLst/>
              <a:gdLst>
                <a:gd name="G0" fmla="+- 21600 0 0"/>
                <a:gd name="G1" fmla="+- 2016 0 0"/>
                <a:gd name="G2" fmla="+- 21600 0 0"/>
                <a:gd name="T0" fmla="*/ 21056 w 21600"/>
                <a:gd name="T1" fmla="*/ 23609 h 23609"/>
                <a:gd name="T2" fmla="*/ 94 w 21600"/>
                <a:gd name="T3" fmla="*/ 0 h 23609"/>
                <a:gd name="T4" fmla="*/ 21600 w 21600"/>
                <a:gd name="T5" fmla="*/ 2016 h 23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609" fill="none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-1" y="1342"/>
                    <a:pt x="31" y="670"/>
                    <a:pt x="94" y="0"/>
                  </a:cubicBezTo>
                </a:path>
                <a:path w="21600" h="23609" stroke="0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-1" y="1342"/>
                    <a:pt x="31" y="670"/>
                    <a:pt x="94" y="0"/>
                  </a:cubicBezTo>
                  <a:lnTo>
                    <a:pt x="21600" y="2016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1" name="Line 119"/>
          <p:cNvSpPr>
            <a:spLocks noChangeShapeType="1"/>
          </p:cNvSpPr>
          <p:nvPr/>
        </p:nvSpPr>
        <p:spPr bwMode="auto">
          <a:xfrm>
            <a:off x="3905250" y="3005138"/>
            <a:ext cx="0" cy="203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" name="Line 120"/>
          <p:cNvSpPr>
            <a:spLocks noChangeShapeType="1"/>
          </p:cNvSpPr>
          <p:nvPr/>
        </p:nvSpPr>
        <p:spPr bwMode="auto">
          <a:xfrm>
            <a:off x="4305300" y="3005138"/>
            <a:ext cx="0" cy="203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" name="Rectangle 121"/>
          <p:cNvSpPr>
            <a:spLocks noChangeArrowheads="1"/>
          </p:cNvSpPr>
          <p:nvPr/>
        </p:nvSpPr>
        <p:spPr bwMode="auto">
          <a:xfrm>
            <a:off x="4465637" y="3011488"/>
            <a:ext cx="376238" cy="204787"/>
          </a:xfrm>
          <a:prstGeom prst="rect">
            <a:avLst/>
          </a:prstGeom>
          <a:solidFill>
            <a:srgbClr val="0080FF"/>
          </a:solidFill>
          <a:ln w="12700">
            <a:solidFill>
              <a:srgbClr val="00A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Rectangle 122"/>
          <p:cNvSpPr>
            <a:spLocks noChangeArrowheads="1"/>
          </p:cNvSpPr>
          <p:nvPr/>
        </p:nvSpPr>
        <p:spPr bwMode="auto">
          <a:xfrm>
            <a:off x="4535487" y="2216150"/>
            <a:ext cx="317500" cy="5222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Rectangle 123"/>
          <p:cNvSpPr>
            <a:spLocks noChangeArrowheads="1"/>
          </p:cNvSpPr>
          <p:nvPr/>
        </p:nvSpPr>
        <p:spPr bwMode="auto">
          <a:xfrm>
            <a:off x="4465637" y="2303463"/>
            <a:ext cx="328613" cy="508000"/>
          </a:xfrm>
          <a:prstGeom prst="rect">
            <a:avLst/>
          </a:prstGeom>
          <a:solidFill>
            <a:srgbClr val="00A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Freeform 124"/>
          <p:cNvSpPr>
            <a:spLocks/>
          </p:cNvSpPr>
          <p:nvPr/>
        </p:nvSpPr>
        <p:spPr bwMode="auto">
          <a:xfrm>
            <a:off x="4459287" y="2209800"/>
            <a:ext cx="390525" cy="595313"/>
          </a:xfrm>
          <a:custGeom>
            <a:avLst/>
            <a:gdLst/>
            <a:ahLst/>
            <a:cxnLst>
              <a:cxn ang="0">
                <a:pos x="0" y="46"/>
              </a:cxn>
              <a:cxn ang="0">
                <a:pos x="29" y="0"/>
              </a:cxn>
              <a:cxn ang="0">
                <a:pos x="245" y="0"/>
              </a:cxn>
              <a:cxn ang="0">
                <a:pos x="245" y="328"/>
              </a:cxn>
              <a:cxn ang="0">
                <a:pos x="207" y="374"/>
              </a:cxn>
              <a:cxn ang="0">
                <a:pos x="207" y="46"/>
              </a:cxn>
              <a:cxn ang="0">
                <a:pos x="96" y="46"/>
              </a:cxn>
              <a:cxn ang="0">
                <a:pos x="44" y="46"/>
              </a:cxn>
              <a:cxn ang="0">
                <a:pos x="0" y="46"/>
              </a:cxn>
            </a:cxnLst>
            <a:rect l="0" t="0" r="r" b="b"/>
            <a:pathLst>
              <a:path w="246" h="375">
                <a:moveTo>
                  <a:pt x="0" y="46"/>
                </a:moveTo>
                <a:lnTo>
                  <a:pt x="29" y="0"/>
                </a:lnTo>
                <a:lnTo>
                  <a:pt x="245" y="0"/>
                </a:lnTo>
                <a:lnTo>
                  <a:pt x="245" y="328"/>
                </a:lnTo>
                <a:lnTo>
                  <a:pt x="207" y="374"/>
                </a:lnTo>
                <a:lnTo>
                  <a:pt x="207" y="46"/>
                </a:lnTo>
                <a:lnTo>
                  <a:pt x="96" y="46"/>
                </a:lnTo>
                <a:lnTo>
                  <a:pt x="44" y="46"/>
                </a:lnTo>
                <a:lnTo>
                  <a:pt x="0" y="46"/>
                </a:lnTo>
              </a:path>
            </a:pathLst>
          </a:custGeom>
          <a:solidFill>
            <a:srgbClr val="0000CC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7" name="Line 125"/>
          <p:cNvSpPr>
            <a:spLocks noChangeShapeType="1"/>
          </p:cNvSpPr>
          <p:nvPr/>
        </p:nvSpPr>
        <p:spPr bwMode="auto">
          <a:xfrm flipH="1">
            <a:off x="4800600" y="2209800"/>
            <a:ext cx="47625" cy="873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" name="Oval 126"/>
          <p:cNvSpPr>
            <a:spLocks noChangeArrowheads="1"/>
          </p:cNvSpPr>
          <p:nvPr/>
        </p:nvSpPr>
        <p:spPr bwMode="auto">
          <a:xfrm>
            <a:off x="4465637" y="2982913"/>
            <a:ext cx="376238" cy="74612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9" name="Group 131"/>
          <p:cNvGrpSpPr>
            <a:grpSpLocks/>
          </p:cNvGrpSpPr>
          <p:nvPr/>
        </p:nvGrpSpPr>
        <p:grpSpPr bwMode="auto">
          <a:xfrm>
            <a:off x="4462462" y="3221038"/>
            <a:ext cx="374650" cy="61912"/>
            <a:chOff x="2678" y="2191"/>
            <a:chExt cx="236" cy="39"/>
          </a:xfrm>
        </p:grpSpPr>
        <p:sp>
          <p:nvSpPr>
            <p:cNvPr id="130" name="Arc 127"/>
            <p:cNvSpPr>
              <a:spLocks/>
            </p:cNvSpPr>
            <p:nvPr/>
          </p:nvSpPr>
          <p:spPr bwMode="auto">
            <a:xfrm>
              <a:off x="2788" y="2191"/>
              <a:ext cx="126" cy="29"/>
            </a:xfrm>
            <a:custGeom>
              <a:avLst/>
              <a:gdLst>
                <a:gd name="G0" fmla="+- 546 0 0"/>
                <a:gd name="G1" fmla="+- 777 0 0"/>
                <a:gd name="G2" fmla="+- 21600 0 0"/>
                <a:gd name="T0" fmla="*/ 22132 w 22146"/>
                <a:gd name="T1" fmla="*/ 0 h 22377"/>
                <a:gd name="T2" fmla="*/ 0 w 22146"/>
                <a:gd name="T3" fmla="*/ 22370 h 22377"/>
                <a:gd name="T4" fmla="*/ 546 w 22146"/>
                <a:gd name="T5" fmla="*/ 777 h 2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146" h="22377" fill="none" extrusionOk="0">
                  <a:moveTo>
                    <a:pt x="22132" y="-1"/>
                  </a:moveTo>
                  <a:cubicBezTo>
                    <a:pt x="22141" y="258"/>
                    <a:pt x="22146" y="517"/>
                    <a:pt x="22146" y="777"/>
                  </a:cubicBezTo>
                  <a:cubicBezTo>
                    <a:pt x="22146" y="12706"/>
                    <a:pt x="12475" y="22377"/>
                    <a:pt x="546" y="22377"/>
                  </a:cubicBezTo>
                  <a:cubicBezTo>
                    <a:pt x="363" y="22377"/>
                    <a:pt x="181" y="22374"/>
                    <a:pt x="-1" y="22370"/>
                  </a:cubicBezTo>
                </a:path>
                <a:path w="22146" h="22377" stroke="0" extrusionOk="0">
                  <a:moveTo>
                    <a:pt x="22132" y="-1"/>
                  </a:moveTo>
                  <a:cubicBezTo>
                    <a:pt x="22141" y="258"/>
                    <a:pt x="22146" y="517"/>
                    <a:pt x="22146" y="777"/>
                  </a:cubicBezTo>
                  <a:cubicBezTo>
                    <a:pt x="22146" y="12706"/>
                    <a:pt x="12475" y="22377"/>
                    <a:pt x="546" y="22377"/>
                  </a:cubicBezTo>
                  <a:cubicBezTo>
                    <a:pt x="363" y="22377"/>
                    <a:pt x="181" y="22374"/>
                    <a:pt x="-1" y="22370"/>
                  </a:cubicBezTo>
                  <a:lnTo>
                    <a:pt x="546" y="777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Arc 128"/>
            <p:cNvSpPr>
              <a:spLocks/>
            </p:cNvSpPr>
            <p:nvPr/>
          </p:nvSpPr>
          <p:spPr bwMode="auto">
            <a:xfrm>
              <a:off x="2788" y="2191"/>
              <a:ext cx="126" cy="29"/>
            </a:xfrm>
            <a:custGeom>
              <a:avLst/>
              <a:gdLst>
                <a:gd name="G0" fmla="+- 546 0 0"/>
                <a:gd name="G1" fmla="+- 777 0 0"/>
                <a:gd name="G2" fmla="+- 21600 0 0"/>
                <a:gd name="T0" fmla="*/ 22132 w 22146"/>
                <a:gd name="T1" fmla="*/ 0 h 22377"/>
                <a:gd name="T2" fmla="*/ 0 w 22146"/>
                <a:gd name="T3" fmla="*/ 22370 h 22377"/>
                <a:gd name="T4" fmla="*/ 546 w 22146"/>
                <a:gd name="T5" fmla="*/ 777 h 2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146" h="22377" fill="none" extrusionOk="0">
                  <a:moveTo>
                    <a:pt x="22132" y="-1"/>
                  </a:moveTo>
                  <a:cubicBezTo>
                    <a:pt x="22141" y="258"/>
                    <a:pt x="22146" y="517"/>
                    <a:pt x="22146" y="777"/>
                  </a:cubicBezTo>
                  <a:cubicBezTo>
                    <a:pt x="22146" y="12706"/>
                    <a:pt x="12475" y="22377"/>
                    <a:pt x="546" y="22377"/>
                  </a:cubicBezTo>
                  <a:cubicBezTo>
                    <a:pt x="363" y="22377"/>
                    <a:pt x="181" y="22374"/>
                    <a:pt x="-1" y="22370"/>
                  </a:cubicBezTo>
                </a:path>
                <a:path w="22146" h="22377" stroke="0" extrusionOk="0">
                  <a:moveTo>
                    <a:pt x="22132" y="-1"/>
                  </a:moveTo>
                  <a:cubicBezTo>
                    <a:pt x="22141" y="258"/>
                    <a:pt x="22146" y="517"/>
                    <a:pt x="22146" y="777"/>
                  </a:cubicBezTo>
                  <a:cubicBezTo>
                    <a:pt x="22146" y="12706"/>
                    <a:pt x="12475" y="22377"/>
                    <a:pt x="546" y="22377"/>
                  </a:cubicBezTo>
                  <a:cubicBezTo>
                    <a:pt x="363" y="22377"/>
                    <a:pt x="181" y="22374"/>
                    <a:pt x="-1" y="22370"/>
                  </a:cubicBezTo>
                  <a:lnTo>
                    <a:pt x="546" y="777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Arc 129"/>
            <p:cNvSpPr>
              <a:spLocks/>
            </p:cNvSpPr>
            <p:nvPr/>
          </p:nvSpPr>
          <p:spPr bwMode="auto">
            <a:xfrm>
              <a:off x="2678" y="2195"/>
              <a:ext cx="119" cy="35"/>
            </a:xfrm>
            <a:custGeom>
              <a:avLst/>
              <a:gdLst>
                <a:gd name="G0" fmla="+- 21600 0 0"/>
                <a:gd name="G1" fmla="+- 2016 0 0"/>
                <a:gd name="G2" fmla="+- 21600 0 0"/>
                <a:gd name="T0" fmla="*/ 21225 w 21600"/>
                <a:gd name="T1" fmla="*/ 23613 h 23613"/>
                <a:gd name="T2" fmla="*/ 94 w 21600"/>
                <a:gd name="T3" fmla="*/ 0 h 23613"/>
                <a:gd name="T4" fmla="*/ 21600 w 21600"/>
                <a:gd name="T5" fmla="*/ 2016 h 23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613" fill="none" extrusionOk="0">
                  <a:moveTo>
                    <a:pt x="21225" y="23612"/>
                  </a:moveTo>
                  <a:cubicBezTo>
                    <a:pt x="9443" y="23408"/>
                    <a:pt x="0" y="13799"/>
                    <a:pt x="0" y="2016"/>
                  </a:cubicBezTo>
                  <a:cubicBezTo>
                    <a:pt x="-1" y="1342"/>
                    <a:pt x="31" y="670"/>
                    <a:pt x="94" y="0"/>
                  </a:cubicBezTo>
                </a:path>
                <a:path w="21600" h="23613" stroke="0" extrusionOk="0">
                  <a:moveTo>
                    <a:pt x="21225" y="23612"/>
                  </a:moveTo>
                  <a:cubicBezTo>
                    <a:pt x="9443" y="23408"/>
                    <a:pt x="0" y="13799"/>
                    <a:pt x="0" y="2016"/>
                  </a:cubicBezTo>
                  <a:cubicBezTo>
                    <a:pt x="-1" y="1342"/>
                    <a:pt x="31" y="670"/>
                    <a:pt x="94" y="0"/>
                  </a:cubicBezTo>
                  <a:lnTo>
                    <a:pt x="21600" y="2016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Arc 130"/>
            <p:cNvSpPr>
              <a:spLocks/>
            </p:cNvSpPr>
            <p:nvPr/>
          </p:nvSpPr>
          <p:spPr bwMode="auto">
            <a:xfrm>
              <a:off x="2678" y="2195"/>
              <a:ext cx="119" cy="35"/>
            </a:xfrm>
            <a:custGeom>
              <a:avLst/>
              <a:gdLst>
                <a:gd name="G0" fmla="+- 21600 0 0"/>
                <a:gd name="G1" fmla="+- 2016 0 0"/>
                <a:gd name="G2" fmla="+- 21600 0 0"/>
                <a:gd name="T0" fmla="*/ 21225 w 21600"/>
                <a:gd name="T1" fmla="*/ 23613 h 23613"/>
                <a:gd name="T2" fmla="*/ 94 w 21600"/>
                <a:gd name="T3" fmla="*/ 0 h 23613"/>
                <a:gd name="T4" fmla="*/ 21600 w 21600"/>
                <a:gd name="T5" fmla="*/ 2016 h 23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613" fill="none" extrusionOk="0">
                  <a:moveTo>
                    <a:pt x="21225" y="23612"/>
                  </a:moveTo>
                  <a:cubicBezTo>
                    <a:pt x="9443" y="23408"/>
                    <a:pt x="0" y="13799"/>
                    <a:pt x="0" y="2016"/>
                  </a:cubicBezTo>
                  <a:cubicBezTo>
                    <a:pt x="-1" y="1342"/>
                    <a:pt x="31" y="670"/>
                    <a:pt x="94" y="0"/>
                  </a:cubicBezTo>
                </a:path>
                <a:path w="21600" h="23613" stroke="0" extrusionOk="0">
                  <a:moveTo>
                    <a:pt x="21225" y="23612"/>
                  </a:moveTo>
                  <a:cubicBezTo>
                    <a:pt x="9443" y="23408"/>
                    <a:pt x="0" y="13799"/>
                    <a:pt x="0" y="2016"/>
                  </a:cubicBezTo>
                  <a:cubicBezTo>
                    <a:pt x="-1" y="1342"/>
                    <a:pt x="31" y="670"/>
                    <a:pt x="94" y="0"/>
                  </a:cubicBezTo>
                  <a:lnTo>
                    <a:pt x="21600" y="2016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" name="Line 132"/>
          <p:cNvSpPr>
            <a:spLocks noChangeShapeType="1"/>
          </p:cNvSpPr>
          <p:nvPr/>
        </p:nvSpPr>
        <p:spPr bwMode="auto">
          <a:xfrm>
            <a:off x="4459287" y="3005138"/>
            <a:ext cx="0" cy="203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" name="Line 133"/>
          <p:cNvSpPr>
            <a:spLocks noChangeShapeType="1"/>
          </p:cNvSpPr>
          <p:nvPr/>
        </p:nvSpPr>
        <p:spPr bwMode="auto">
          <a:xfrm>
            <a:off x="4835525" y="3005138"/>
            <a:ext cx="0" cy="203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6" name="Rectangle 134"/>
          <p:cNvSpPr>
            <a:spLocks noChangeArrowheads="1"/>
          </p:cNvSpPr>
          <p:nvPr/>
        </p:nvSpPr>
        <p:spPr bwMode="auto">
          <a:xfrm>
            <a:off x="5006975" y="3011488"/>
            <a:ext cx="376237" cy="204787"/>
          </a:xfrm>
          <a:prstGeom prst="rect">
            <a:avLst/>
          </a:prstGeom>
          <a:solidFill>
            <a:srgbClr val="0080FF"/>
          </a:solidFill>
          <a:ln w="12700">
            <a:solidFill>
              <a:srgbClr val="00A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Rectangle 135"/>
          <p:cNvSpPr>
            <a:spLocks noChangeArrowheads="1"/>
          </p:cNvSpPr>
          <p:nvPr/>
        </p:nvSpPr>
        <p:spPr bwMode="auto">
          <a:xfrm>
            <a:off x="5065712" y="2216150"/>
            <a:ext cx="317500" cy="5222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Rectangle 136"/>
          <p:cNvSpPr>
            <a:spLocks noChangeArrowheads="1"/>
          </p:cNvSpPr>
          <p:nvPr/>
        </p:nvSpPr>
        <p:spPr bwMode="auto">
          <a:xfrm>
            <a:off x="5018087" y="2303463"/>
            <a:ext cx="317500" cy="508000"/>
          </a:xfrm>
          <a:prstGeom prst="rect">
            <a:avLst/>
          </a:prstGeom>
          <a:solidFill>
            <a:srgbClr val="00A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Freeform 137"/>
          <p:cNvSpPr>
            <a:spLocks/>
          </p:cNvSpPr>
          <p:nvPr/>
        </p:nvSpPr>
        <p:spPr bwMode="auto">
          <a:xfrm>
            <a:off x="4989512" y="2209800"/>
            <a:ext cx="388938" cy="595313"/>
          </a:xfrm>
          <a:custGeom>
            <a:avLst/>
            <a:gdLst/>
            <a:ahLst/>
            <a:cxnLst>
              <a:cxn ang="0">
                <a:pos x="0" y="46"/>
              </a:cxn>
              <a:cxn ang="0">
                <a:pos x="37" y="0"/>
              </a:cxn>
              <a:cxn ang="0">
                <a:pos x="244" y="0"/>
              </a:cxn>
              <a:cxn ang="0">
                <a:pos x="244" y="328"/>
              </a:cxn>
              <a:cxn ang="0">
                <a:pos x="215" y="374"/>
              </a:cxn>
              <a:cxn ang="0">
                <a:pos x="215" y="46"/>
              </a:cxn>
              <a:cxn ang="0">
                <a:pos x="111" y="46"/>
              </a:cxn>
              <a:cxn ang="0">
                <a:pos x="59" y="46"/>
              </a:cxn>
              <a:cxn ang="0">
                <a:pos x="0" y="46"/>
              </a:cxn>
            </a:cxnLst>
            <a:rect l="0" t="0" r="r" b="b"/>
            <a:pathLst>
              <a:path w="245" h="375">
                <a:moveTo>
                  <a:pt x="0" y="46"/>
                </a:moveTo>
                <a:lnTo>
                  <a:pt x="37" y="0"/>
                </a:lnTo>
                <a:lnTo>
                  <a:pt x="244" y="0"/>
                </a:lnTo>
                <a:lnTo>
                  <a:pt x="244" y="328"/>
                </a:lnTo>
                <a:lnTo>
                  <a:pt x="215" y="374"/>
                </a:lnTo>
                <a:lnTo>
                  <a:pt x="215" y="46"/>
                </a:lnTo>
                <a:lnTo>
                  <a:pt x="111" y="46"/>
                </a:lnTo>
                <a:lnTo>
                  <a:pt x="59" y="46"/>
                </a:lnTo>
                <a:lnTo>
                  <a:pt x="0" y="46"/>
                </a:lnTo>
              </a:path>
            </a:pathLst>
          </a:custGeom>
          <a:solidFill>
            <a:srgbClr val="0000CC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0" name="Line 138"/>
          <p:cNvSpPr>
            <a:spLocks noChangeShapeType="1"/>
          </p:cNvSpPr>
          <p:nvPr/>
        </p:nvSpPr>
        <p:spPr bwMode="auto">
          <a:xfrm flipH="1">
            <a:off x="5330825" y="2209800"/>
            <a:ext cx="58737" cy="85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1" name="Oval 139"/>
          <p:cNvSpPr>
            <a:spLocks noChangeArrowheads="1"/>
          </p:cNvSpPr>
          <p:nvPr/>
        </p:nvSpPr>
        <p:spPr bwMode="auto">
          <a:xfrm>
            <a:off x="5006975" y="2982913"/>
            <a:ext cx="376237" cy="74612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2" name="Group 144"/>
          <p:cNvGrpSpPr>
            <a:grpSpLocks/>
          </p:cNvGrpSpPr>
          <p:nvPr/>
        </p:nvGrpSpPr>
        <p:grpSpPr bwMode="auto">
          <a:xfrm>
            <a:off x="5003800" y="3222625"/>
            <a:ext cx="385762" cy="60325"/>
            <a:chOff x="3019" y="2192"/>
            <a:chExt cx="243" cy="38"/>
          </a:xfrm>
        </p:grpSpPr>
        <p:sp>
          <p:nvSpPr>
            <p:cNvPr id="143" name="Arc 140"/>
            <p:cNvSpPr>
              <a:spLocks/>
            </p:cNvSpPr>
            <p:nvPr/>
          </p:nvSpPr>
          <p:spPr bwMode="auto">
            <a:xfrm>
              <a:off x="3136" y="2192"/>
              <a:ext cx="126" cy="28"/>
            </a:xfrm>
            <a:custGeom>
              <a:avLst/>
              <a:gdLst>
                <a:gd name="G0" fmla="+- 0 0 0"/>
                <a:gd name="G1" fmla="+- 806 0 0"/>
                <a:gd name="G2" fmla="+- 21600 0 0"/>
                <a:gd name="T0" fmla="*/ 21585 w 21600"/>
                <a:gd name="T1" fmla="*/ 0 h 22406"/>
                <a:gd name="T2" fmla="*/ 0 w 21600"/>
                <a:gd name="T3" fmla="*/ 22406 h 22406"/>
                <a:gd name="T4" fmla="*/ 0 w 21600"/>
                <a:gd name="T5" fmla="*/ 806 h 2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406" fill="none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5"/>
                    <a:pt x="0" y="22406"/>
                  </a:cubicBezTo>
                </a:path>
                <a:path w="21600" h="22406" stroke="0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5"/>
                    <a:pt x="0" y="22406"/>
                  </a:cubicBezTo>
                  <a:lnTo>
                    <a:pt x="0" y="806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Arc 141"/>
            <p:cNvSpPr>
              <a:spLocks/>
            </p:cNvSpPr>
            <p:nvPr/>
          </p:nvSpPr>
          <p:spPr bwMode="auto">
            <a:xfrm>
              <a:off x="3136" y="2192"/>
              <a:ext cx="126" cy="28"/>
            </a:xfrm>
            <a:custGeom>
              <a:avLst/>
              <a:gdLst>
                <a:gd name="G0" fmla="+- 0 0 0"/>
                <a:gd name="G1" fmla="+- 806 0 0"/>
                <a:gd name="G2" fmla="+- 21600 0 0"/>
                <a:gd name="T0" fmla="*/ 21585 w 21600"/>
                <a:gd name="T1" fmla="*/ 0 h 22406"/>
                <a:gd name="T2" fmla="*/ 0 w 21600"/>
                <a:gd name="T3" fmla="*/ 22406 h 22406"/>
                <a:gd name="T4" fmla="*/ 0 w 21600"/>
                <a:gd name="T5" fmla="*/ 806 h 2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406" fill="none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5"/>
                    <a:pt x="0" y="22406"/>
                  </a:cubicBezTo>
                </a:path>
                <a:path w="21600" h="22406" stroke="0" extrusionOk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5"/>
                    <a:pt x="0" y="22406"/>
                  </a:cubicBezTo>
                  <a:lnTo>
                    <a:pt x="0" y="806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Arc 142"/>
            <p:cNvSpPr>
              <a:spLocks/>
            </p:cNvSpPr>
            <p:nvPr/>
          </p:nvSpPr>
          <p:spPr bwMode="auto">
            <a:xfrm>
              <a:off x="3019" y="2195"/>
              <a:ext cx="123" cy="35"/>
            </a:xfrm>
            <a:custGeom>
              <a:avLst/>
              <a:gdLst>
                <a:gd name="G0" fmla="+- 21600 0 0"/>
                <a:gd name="G1" fmla="+- 2016 0 0"/>
                <a:gd name="G2" fmla="+- 21600 0 0"/>
                <a:gd name="T0" fmla="*/ 21056 w 21600"/>
                <a:gd name="T1" fmla="*/ 23609 h 23609"/>
                <a:gd name="T2" fmla="*/ 94 w 21600"/>
                <a:gd name="T3" fmla="*/ 0 h 23609"/>
                <a:gd name="T4" fmla="*/ 21600 w 21600"/>
                <a:gd name="T5" fmla="*/ 2016 h 23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609" fill="none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-1" y="1342"/>
                    <a:pt x="31" y="670"/>
                    <a:pt x="94" y="0"/>
                  </a:cubicBezTo>
                </a:path>
                <a:path w="21600" h="23609" stroke="0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-1" y="1342"/>
                    <a:pt x="31" y="670"/>
                    <a:pt x="94" y="0"/>
                  </a:cubicBezTo>
                  <a:lnTo>
                    <a:pt x="21600" y="2016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Arc 143"/>
            <p:cNvSpPr>
              <a:spLocks/>
            </p:cNvSpPr>
            <p:nvPr/>
          </p:nvSpPr>
          <p:spPr bwMode="auto">
            <a:xfrm>
              <a:off x="3019" y="2195"/>
              <a:ext cx="123" cy="35"/>
            </a:xfrm>
            <a:custGeom>
              <a:avLst/>
              <a:gdLst>
                <a:gd name="G0" fmla="+- 21600 0 0"/>
                <a:gd name="G1" fmla="+- 2016 0 0"/>
                <a:gd name="G2" fmla="+- 21600 0 0"/>
                <a:gd name="T0" fmla="*/ 21056 w 21600"/>
                <a:gd name="T1" fmla="*/ 23609 h 23609"/>
                <a:gd name="T2" fmla="*/ 94 w 21600"/>
                <a:gd name="T3" fmla="*/ 0 h 23609"/>
                <a:gd name="T4" fmla="*/ 21600 w 21600"/>
                <a:gd name="T5" fmla="*/ 2016 h 23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609" fill="none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-1" y="1342"/>
                    <a:pt x="31" y="670"/>
                    <a:pt x="94" y="0"/>
                  </a:cubicBezTo>
                </a:path>
                <a:path w="21600" h="23609" stroke="0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-1" y="1342"/>
                    <a:pt x="31" y="670"/>
                    <a:pt x="94" y="0"/>
                  </a:cubicBezTo>
                  <a:lnTo>
                    <a:pt x="21600" y="2016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7" name="Line 145"/>
          <p:cNvSpPr>
            <a:spLocks noChangeShapeType="1"/>
          </p:cNvSpPr>
          <p:nvPr/>
        </p:nvSpPr>
        <p:spPr bwMode="auto">
          <a:xfrm>
            <a:off x="5000625" y="3005138"/>
            <a:ext cx="0" cy="203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" name="Line 146"/>
          <p:cNvSpPr>
            <a:spLocks noChangeShapeType="1"/>
          </p:cNvSpPr>
          <p:nvPr/>
        </p:nvSpPr>
        <p:spPr bwMode="auto">
          <a:xfrm>
            <a:off x="5389562" y="3005138"/>
            <a:ext cx="0" cy="203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9" name="Rectangle 147"/>
          <p:cNvSpPr>
            <a:spLocks noChangeArrowheads="1"/>
          </p:cNvSpPr>
          <p:nvPr/>
        </p:nvSpPr>
        <p:spPr bwMode="auto">
          <a:xfrm>
            <a:off x="5537200" y="3011488"/>
            <a:ext cx="376237" cy="204787"/>
          </a:xfrm>
          <a:prstGeom prst="rect">
            <a:avLst/>
          </a:prstGeom>
          <a:solidFill>
            <a:srgbClr val="0080FF"/>
          </a:solidFill>
          <a:ln w="12700">
            <a:solidFill>
              <a:srgbClr val="00A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Rectangle 148"/>
          <p:cNvSpPr>
            <a:spLocks noChangeArrowheads="1"/>
          </p:cNvSpPr>
          <p:nvPr/>
        </p:nvSpPr>
        <p:spPr bwMode="auto">
          <a:xfrm>
            <a:off x="5607050" y="2216150"/>
            <a:ext cx="317500" cy="5222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Rectangle 149"/>
          <p:cNvSpPr>
            <a:spLocks noChangeArrowheads="1"/>
          </p:cNvSpPr>
          <p:nvPr/>
        </p:nvSpPr>
        <p:spPr bwMode="auto">
          <a:xfrm>
            <a:off x="5548312" y="2303463"/>
            <a:ext cx="317500" cy="508000"/>
          </a:xfrm>
          <a:prstGeom prst="rect">
            <a:avLst/>
          </a:prstGeom>
          <a:solidFill>
            <a:srgbClr val="00A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Freeform 150"/>
          <p:cNvSpPr>
            <a:spLocks/>
          </p:cNvSpPr>
          <p:nvPr/>
        </p:nvSpPr>
        <p:spPr bwMode="auto">
          <a:xfrm>
            <a:off x="5530850" y="2209800"/>
            <a:ext cx="390525" cy="595313"/>
          </a:xfrm>
          <a:custGeom>
            <a:avLst/>
            <a:gdLst/>
            <a:ahLst/>
            <a:cxnLst>
              <a:cxn ang="0">
                <a:pos x="0" y="46"/>
              </a:cxn>
              <a:cxn ang="0">
                <a:pos x="37" y="0"/>
              </a:cxn>
              <a:cxn ang="0">
                <a:pos x="245" y="0"/>
              </a:cxn>
              <a:cxn ang="0">
                <a:pos x="245" y="328"/>
              </a:cxn>
              <a:cxn ang="0">
                <a:pos x="208" y="374"/>
              </a:cxn>
              <a:cxn ang="0">
                <a:pos x="208" y="46"/>
              </a:cxn>
              <a:cxn ang="0">
                <a:pos x="111" y="46"/>
              </a:cxn>
              <a:cxn ang="0">
                <a:pos x="52" y="46"/>
              </a:cxn>
              <a:cxn ang="0">
                <a:pos x="0" y="46"/>
              </a:cxn>
            </a:cxnLst>
            <a:rect l="0" t="0" r="r" b="b"/>
            <a:pathLst>
              <a:path w="246" h="375">
                <a:moveTo>
                  <a:pt x="0" y="46"/>
                </a:moveTo>
                <a:lnTo>
                  <a:pt x="37" y="0"/>
                </a:lnTo>
                <a:lnTo>
                  <a:pt x="245" y="0"/>
                </a:lnTo>
                <a:lnTo>
                  <a:pt x="245" y="328"/>
                </a:lnTo>
                <a:lnTo>
                  <a:pt x="208" y="374"/>
                </a:lnTo>
                <a:lnTo>
                  <a:pt x="208" y="46"/>
                </a:lnTo>
                <a:lnTo>
                  <a:pt x="111" y="46"/>
                </a:lnTo>
                <a:lnTo>
                  <a:pt x="52" y="46"/>
                </a:lnTo>
                <a:lnTo>
                  <a:pt x="0" y="46"/>
                </a:lnTo>
              </a:path>
            </a:pathLst>
          </a:custGeom>
          <a:solidFill>
            <a:srgbClr val="0000CC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" name="Line 151"/>
          <p:cNvSpPr>
            <a:spLocks noChangeShapeType="1"/>
          </p:cNvSpPr>
          <p:nvPr/>
        </p:nvSpPr>
        <p:spPr bwMode="auto">
          <a:xfrm flipH="1">
            <a:off x="5883275" y="2209800"/>
            <a:ext cx="60325" cy="873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" name="Oval 152"/>
          <p:cNvSpPr>
            <a:spLocks noChangeArrowheads="1"/>
          </p:cNvSpPr>
          <p:nvPr/>
        </p:nvSpPr>
        <p:spPr bwMode="auto">
          <a:xfrm>
            <a:off x="5537200" y="2982913"/>
            <a:ext cx="376237" cy="74612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5" name="Group 157"/>
          <p:cNvGrpSpPr>
            <a:grpSpLocks/>
          </p:cNvGrpSpPr>
          <p:nvPr/>
        </p:nvGrpSpPr>
        <p:grpSpPr bwMode="auto">
          <a:xfrm>
            <a:off x="5534025" y="3221038"/>
            <a:ext cx="387350" cy="61912"/>
            <a:chOff x="3353" y="2191"/>
            <a:chExt cx="244" cy="39"/>
          </a:xfrm>
        </p:grpSpPr>
        <p:sp>
          <p:nvSpPr>
            <p:cNvPr id="156" name="Arc 153"/>
            <p:cNvSpPr>
              <a:spLocks/>
            </p:cNvSpPr>
            <p:nvPr/>
          </p:nvSpPr>
          <p:spPr bwMode="auto">
            <a:xfrm>
              <a:off x="3468" y="2191"/>
              <a:ext cx="129" cy="29"/>
            </a:xfrm>
            <a:custGeom>
              <a:avLst/>
              <a:gdLst>
                <a:gd name="G0" fmla="+- 353 0 0"/>
                <a:gd name="G1" fmla="+- 777 0 0"/>
                <a:gd name="G2" fmla="+- 21600 0 0"/>
                <a:gd name="T0" fmla="*/ 21939 w 21953"/>
                <a:gd name="T1" fmla="*/ 0 h 22377"/>
                <a:gd name="T2" fmla="*/ 0 w 21953"/>
                <a:gd name="T3" fmla="*/ 22374 h 22377"/>
                <a:gd name="T4" fmla="*/ 353 w 21953"/>
                <a:gd name="T5" fmla="*/ 777 h 2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53" h="22377" fill="none" extrusionOk="0">
                  <a:moveTo>
                    <a:pt x="21939" y="-1"/>
                  </a:moveTo>
                  <a:cubicBezTo>
                    <a:pt x="21948" y="258"/>
                    <a:pt x="21953" y="517"/>
                    <a:pt x="21953" y="777"/>
                  </a:cubicBezTo>
                  <a:cubicBezTo>
                    <a:pt x="21953" y="12706"/>
                    <a:pt x="12282" y="22377"/>
                    <a:pt x="353" y="22377"/>
                  </a:cubicBezTo>
                  <a:cubicBezTo>
                    <a:pt x="235" y="22377"/>
                    <a:pt x="117" y="22376"/>
                    <a:pt x="-1" y="22374"/>
                  </a:cubicBezTo>
                </a:path>
                <a:path w="21953" h="22377" stroke="0" extrusionOk="0">
                  <a:moveTo>
                    <a:pt x="21939" y="-1"/>
                  </a:moveTo>
                  <a:cubicBezTo>
                    <a:pt x="21948" y="258"/>
                    <a:pt x="21953" y="517"/>
                    <a:pt x="21953" y="777"/>
                  </a:cubicBezTo>
                  <a:cubicBezTo>
                    <a:pt x="21953" y="12706"/>
                    <a:pt x="12282" y="22377"/>
                    <a:pt x="353" y="22377"/>
                  </a:cubicBezTo>
                  <a:cubicBezTo>
                    <a:pt x="235" y="22377"/>
                    <a:pt x="117" y="22376"/>
                    <a:pt x="-1" y="22374"/>
                  </a:cubicBezTo>
                  <a:lnTo>
                    <a:pt x="353" y="777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Arc 154"/>
            <p:cNvSpPr>
              <a:spLocks/>
            </p:cNvSpPr>
            <p:nvPr/>
          </p:nvSpPr>
          <p:spPr bwMode="auto">
            <a:xfrm>
              <a:off x="3468" y="2191"/>
              <a:ext cx="129" cy="29"/>
            </a:xfrm>
            <a:custGeom>
              <a:avLst/>
              <a:gdLst>
                <a:gd name="G0" fmla="+- 353 0 0"/>
                <a:gd name="G1" fmla="+- 777 0 0"/>
                <a:gd name="G2" fmla="+- 21600 0 0"/>
                <a:gd name="T0" fmla="*/ 21939 w 21953"/>
                <a:gd name="T1" fmla="*/ 0 h 22377"/>
                <a:gd name="T2" fmla="*/ 0 w 21953"/>
                <a:gd name="T3" fmla="*/ 22374 h 22377"/>
                <a:gd name="T4" fmla="*/ 353 w 21953"/>
                <a:gd name="T5" fmla="*/ 777 h 2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53" h="22377" fill="none" extrusionOk="0">
                  <a:moveTo>
                    <a:pt x="21939" y="-1"/>
                  </a:moveTo>
                  <a:cubicBezTo>
                    <a:pt x="21948" y="258"/>
                    <a:pt x="21953" y="517"/>
                    <a:pt x="21953" y="777"/>
                  </a:cubicBezTo>
                  <a:cubicBezTo>
                    <a:pt x="21953" y="12706"/>
                    <a:pt x="12282" y="22377"/>
                    <a:pt x="353" y="22377"/>
                  </a:cubicBezTo>
                  <a:cubicBezTo>
                    <a:pt x="235" y="22377"/>
                    <a:pt x="117" y="22376"/>
                    <a:pt x="-1" y="22374"/>
                  </a:cubicBezTo>
                </a:path>
                <a:path w="21953" h="22377" stroke="0" extrusionOk="0">
                  <a:moveTo>
                    <a:pt x="21939" y="-1"/>
                  </a:moveTo>
                  <a:cubicBezTo>
                    <a:pt x="21948" y="258"/>
                    <a:pt x="21953" y="517"/>
                    <a:pt x="21953" y="777"/>
                  </a:cubicBezTo>
                  <a:cubicBezTo>
                    <a:pt x="21953" y="12706"/>
                    <a:pt x="12282" y="22377"/>
                    <a:pt x="353" y="22377"/>
                  </a:cubicBezTo>
                  <a:cubicBezTo>
                    <a:pt x="235" y="22377"/>
                    <a:pt x="117" y="22376"/>
                    <a:pt x="-1" y="22374"/>
                  </a:cubicBezTo>
                  <a:lnTo>
                    <a:pt x="353" y="777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Arc 155"/>
            <p:cNvSpPr>
              <a:spLocks/>
            </p:cNvSpPr>
            <p:nvPr/>
          </p:nvSpPr>
          <p:spPr bwMode="auto">
            <a:xfrm>
              <a:off x="3353" y="2195"/>
              <a:ext cx="123" cy="35"/>
            </a:xfrm>
            <a:custGeom>
              <a:avLst/>
              <a:gdLst>
                <a:gd name="G0" fmla="+- 21600 0 0"/>
                <a:gd name="G1" fmla="+- 2016 0 0"/>
                <a:gd name="G2" fmla="+- 21600 0 0"/>
                <a:gd name="T0" fmla="*/ 21056 w 21600"/>
                <a:gd name="T1" fmla="*/ 23609 h 23609"/>
                <a:gd name="T2" fmla="*/ 94 w 21600"/>
                <a:gd name="T3" fmla="*/ 0 h 23609"/>
                <a:gd name="T4" fmla="*/ 21600 w 21600"/>
                <a:gd name="T5" fmla="*/ 2016 h 23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609" fill="none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-1" y="1342"/>
                    <a:pt x="31" y="670"/>
                    <a:pt x="94" y="0"/>
                  </a:cubicBezTo>
                </a:path>
                <a:path w="21600" h="23609" stroke="0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-1" y="1342"/>
                    <a:pt x="31" y="670"/>
                    <a:pt x="94" y="0"/>
                  </a:cubicBezTo>
                  <a:lnTo>
                    <a:pt x="21600" y="2016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Arc 156"/>
            <p:cNvSpPr>
              <a:spLocks/>
            </p:cNvSpPr>
            <p:nvPr/>
          </p:nvSpPr>
          <p:spPr bwMode="auto">
            <a:xfrm>
              <a:off x="3353" y="2195"/>
              <a:ext cx="123" cy="35"/>
            </a:xfrm>
            <a:custGeom>
              <a:avLst/>
              <a:gdLst>
                <a:gd name="G0" fmla="+- 21600 0 0"/>
                <a:gd name="G1" fmla="+- 2016 0 0"/>
                <a:gd name="G2" fmla="+- 21600 0 0"/>
                <a:gd name="T0" fmla="*/ 21056 w 21600"/>
                <a:gd name="T1" fmla="*/ 23609 h 23609"/>
                <a:gd name="T2" fmla="*/ 94 w 21600"/>
                <a:gd name="T3" fmla="*/ 0 h 23609"/>
                <a:gd name="T4" fmla="*/ 21600 w 21600"/>
                <a:gd name="T5" fmla="*/ 2016 h 23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609" fill="none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-1" y="1342"/>
                    <a:pt x="31" y="670"/>
                    <a:pt x="94" y="0"/>
                  </a:cubicBezTo>
                </a:path>
                <a:path w="21600" h="23609" stroke="0" extrusionOk="0">
                  <a:moveTo>
                    <a:pt x="21055" y="23609"/>
                  </a:moveTo>
                  <a:cubicBezTo>
                    <a:pt x="9342" y="23314"/>
                    <a:pt x="0" y="13733"/>
                    <a:pt x="0" y="2016"/>
                  </a:cubicBezTo>
                  <a:cubicBezTo>
                    <a:pt x="-1" y="1342"/>
                    <a:pt x="31" y="670"/>
                    <a:pt x="94" y="0"/>
                  </a:cubicBezTo>
                  <a:lnTo>
                    <a:pt x="21600" y="2016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0" name="Line 158"/>
          <p:cNvSpPr>
            <a:spLocks noChangeShapeType="1"/>
          </p:cNvSpPr>
          <p:nvPr/>
        </p:nvSpPr>
        <p:spPr bwMode="auto">
          <a:xfrm>
            <a:off x="5530850" y="3005138"/>
            <a:ext cx="0" cy="203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1" name="Line 159"/>
          <p:cNvSpPr>
            <a:spLocks noChangeShapeType="1"/>
          </p:cNvSpPr>
          <p:nvPr/>
        </p:nvSpPr>
        <p:spPr bwMode="auto">
          <a:xfrm>
            <a:off x="5919787" y="3005138"/>
            <a:ext cx="0" cy="203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" name="Line 160"/>
          <p:cNvSpPr>
            <a:spLocks noChangeShapeType="1"/>
          </p:cNvSpPr>
          <p:nvPr/>
        </p:nvSpPr>
        <p:spPr bwMode="auto">
          <a:xfrm>
            <a:off x="3551237" y="2903538"/>
            <a:ext cx="2179638" cy="0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" name="Line 161"/>
          <p:cNvSpPr>
            <a:spLocks noChangeShapeType="1"/>
          </p:cNvSpPr>
          <p:nvPr/>
        </p:nvSpPr>
        <p:spPr bwMode="auto">
          <a:xfrm>
            <a:off x="3563937" y="2789238"/>
            <a:ext cx="0" cy="215900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" name="Line 162"/>
          <p:cNvSpPr>
            <a:spLocks noChangeShapeType="1"/>
          </p:cNvSpPr>
          <p:nvPr/>
        </p:nvSpPr>
        <p:spPr bwMode="auto">
          <a:xfrm>
            <a:off x="4094162" y="2803525"/>
            <a:ext cx="0" cy="201613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5" name="Line 163"/>
          <p:cNvSpPr>
            <a:spLocks noChangeShapeType="1"/>
          </p:cNvSpPr>
          <p:nvPr/>
        </p:nvSpPr>
        <p:spPr bwMode="auto">
          <a:xfrm>
            <a:off x="4635500" y="2803525"/>
            <a:ext cx="0" cy="201613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" name="Line 164"/>
          <p:cNvSpPr>
            <a:spLocks noChangeShapeType="1"/>
          </p:cNvSpPr>
          <p:nvPr/>
        </p:nvSpPr>
        <p:spPr bwMode="auto">
          <a:xfrm>
            <a:off x="5189537" y="2803525"/>
            <a:ext cx="0" cy="201613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" name="Line 165"/>
          <p:cNvSpPr>
            <a:spLocks noChangeShapeType="1"/>
          </p:cNvSpPr>
          <p:nvPr/>
        </p:nvSpPr>
        <p:spPr bwMode="auto">
          <a:xfrm>
            <a:off x="5719762" y="2803525"/>
            <a:ext cx="0" cy="201613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68" name="Group 171"/>
          <p:cNvGrpSpPr>
            <a:grpSpLocks/>
          </p:cNvGrpSpPr>
          <p:nvPr/>
        </p:nvGrpSpPr>
        <p:grpSpPr bwMode="auto">
          <a:xfrm>
            <a:off x="3405187" y="3735388"/>
            <a:ext cx="2460625" cy="217487"/>
            <a:chOff x="2012" y="2515"/>
            <a:chExt cx="1550" cy="137"/>
          </a:xfrm>
        </p:grpSpPr>
        <p:sp>
          <p:nvSpPr>
            <p:cNvPr id="169" name="Rectangle 166"/>
            <p:cNvSpPr>
              <a:spLocks noChangeArrowheads="1"/>
            </p:cNvSpPr>
            <p:nvPr/>
          </p:nvSpPr>
          <p:spPr bwMode="auto">
            <a:xfrm>
              <a:off x="2012" y="2515"/>
              <a:ext cx="281" cy="137"/>
            </a:xfrm>
            <a:prstGeom prst="rect">
              <a:avLst/>
            </a:prstGeom>
            <a:solidFill>
              <a:srgbClr val="FCF305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Rectangle 167"/>
            <p:cNvSpPr>
              <a:spLocks noChangeArrowheads="1"/>
            </p:cNvSpPr>
            <p:nvPr/>
          </p:nvSpPr>
          <p:spPr bwMode="auto">
            <a:xfrm>
              <a:off x="2331" y="2515"/>
              <a:ext cx="281" cy="137"/>
            </a:xfrm>
            <a:prstGeom prst="rect">
              <a:avLst/>
            </a:prstGeom>
            <a:solidFill>
              <a:srgbClr val="FCF305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Rectangle 168"/>
            <p:cNvSpPr>
              <a:spLocks noChangeArrowheads="1"/>
            </p:cNvSpPr>
            <p:nvPr/>
          </p:nvSpPr>
          <p:spPr bwMode="auto">
            <a:xfrm>
              <a:off x="2657" y="2515"/>
              <a:ext cx="282" cy="137"/>
            </a:xfrm>
            <a:prstGeom prst="rect">
              <a:avLst/>
            </a:prstGeom>
            <a:solidFill>
              <a:srgbClr val="FCF305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Rectangle 169"/>
            <p:cNvSpPr>
              <a:spLocks noChangeArrowheads="1"/>
            </p:cNvSpPr>
            <p:nvPr/>
          </p:nvSpPr>
          <p:spPr bwMode="auto">
            <a:xfrm>
              <a:off x="2976" y="2515"/>
              <a:ext cx="282" cy="137"/>
            </a:xfrm>
            <a:prstGeom prst="rect">
              <a:avLst/>
            </a:prstGeom>
            <a:solidFill>
              <a:srgbClr val="FCF305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Rectangle 170"/>
            <p:cNvSpPr>
              <a:spLocks noChangeArrowheads="1"/>
            </p:cNvSpPr>
            <p:nvPr/>
          </p:nvSpPr>
          <p:spPr bwMode="auto">
            <a:xfrm>
              <a:off x="3296" y="2515"/>
              <a:ext cx="266" cy="137"/>
            </a:xfrm>
            <a:prstGeom prst="rect">
              <a:avLst/>
            </a:prstGeom>
            <a:solidFill>
              <a:srgbClr val="FCF305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" name="Rectangle 172"/>
          <p:cNvSpPr>
            <a:spLocks noChangeArrowheads="1"/>
          </p:cNvSpPr>
          <p:nvPr/>
        </p:nvSpPr>
        <p:spPr bwMode="auto">
          <a:xfrm>
            <a:off x="3309937" y="3681413"/>
            <a:ext cx="623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A...E</a:t>
            </a:r>
          </a:p>
        </p:txBody>
      </p:sp>
      <p:sp>
        <p:nvSpPr>
          <p:cNvPr id="175" name="Rectangle 173"/>
          <p:cNvSpPr>
            <a:spLocks noChangeArrowheads="1"/>
          </p:cNvSpPr>
          <p:nvPr/>
        </p:nvSpPr>
        <p:spPr bwMode="auto">
          <a:xfrm>
            <a:off x="3810000" y="3670300"/>
            <a:ext cx="5794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F...J</a:t>
            </a:r>
          </a:p>
        </p:txBody>
      </p:sp>
      <p:sp>
        <p:nvSpPr>
          <p:cNvPr id="176" name="Rectangle 174"/>
          <p:cNvSpPr>
            <a:spLocks noChangeArrowheads="1"/>
          </p:cNvSpPr>
          <p:nvPr/>
        </p:nvSpPr>
        <p:spPr bwMode="auto">
          <a:xfrm>
            <a:off x="4341812" y="3670300"/>
            <a:ext cx="63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K...N</a:t>
            </a:r>
          </a:p>
        </p:txBody>
      </p:sp>
      <p:sp>
        <p:nvSpPr>
          <p:cNvPr id="177" name="Rectangle 175"/>
          <p:cNvSpPr>
            <a:spLocks noChangeArrowheads="1"/>
          </p:cNvSpPr>
          <p:nvPr/>
        </p:nvSpPr>
        <p:spPr bwMode="auto">
          <a:xfrm>
            <a:off x="4833937" y="3670300"/>
            <a:ext cx="647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O...S</a:t>
            </a:r>
          </a:p>
        </p:txBody>
      </p:sp>
      <p:sp>
        <p:nvSpPr>
          <p:cNvPr id="178" name="Rectangle 176"/>
          <p:cNvSpPr>
            <a:spLocks noChangeArrowheads="1"/>
          </p:cNvSpPr>
          <p:nvPr/>
        </p:nvSpPr>
        <p:spPr bwMode="auto">
          <a:xfrm>
            <a:off x="5341937" y="3668713"/>
            <a:ext cx="60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T...Z</a:t>
            </a:r>
          </a:p>
        </p:txBody>
      </p:sp>
      <p:grpSp>
        <p:nvGrpSpPr>
          <p:cNvPr id="179" name="Group 179"/>
          <p:cNvGrpSpPr>
            <a:grpSpLocks/>
          </p:cNvGrpSpPr>
          <p:nvPr/>
        </p:nvGrpSpPr>
        <p:grpSpPr bwMode="auto">
          <a:xfrm>
            <a:off x="3633787" y="3279775"/>
            <a:ext cx="438150" cy="401638"/>
            <a:chOff x="2156" y="2228"/>
            <a:chExt cx="276" cy="253"/>
          </a:xfrm>
        </p:grpSpPr>
        <p:sp>
          <p:nvSpPr>
            <p:cNvPr id="180" name="Freeform 177"/>
            <p:cNvSpPr>
              <a:spLocks/>
            </p:cNvSpPr>
            <p:nvPr/>
          </p:nvSpPr>
          <p:spPr bwMode="auto">
            <a:xfrm>
              <a:off x="2312" y="2228"/>
              <a:ext cx="120" cy="120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37" y="119"/>
                </a:cxn>
                <a:cxn ang="0">
                  <a:pos x="15" y="91"/>
                </a:cxn>
                <a:cxn ang="0">
                  <a:pos x="0" y="55"/>
                </a:cxn>
                <a:cxn ang="0">
                  <a:pos x="119" y="0"/>
                </a:cxn>
              </a:cxnLst>
              <a:rect l="0" t="0" r="r" b="b"/>
              <a:pathLst>
                <a:path w="120" h="120">
                  <a:moveTo>
                    <a:pt x="119" y="0"/>
                  </a:moveTo>
                  <a:lnTo>
                    <a:pt x="37" y="119"/>
                  </a:lnTo>
                  <a:lnTo>
                    <a:pt x="15" y="91"/>
                  </a:lnTo>
                  <a:lnTo>
                    <a:pt x="0" y="55"/>
                  </a:lnTo>
                  <a:lnTo>
                    <a:pt x="119" y="0"/>
                  </a:lnTo>
                </a:path>
              </a:pathLst>
            </a:custGeom>
            <a:solidFill>
              <a:srgbClr val="00CC66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178"/>
            <p:cNvSpPr>
              <a:spLocks noChangeShapeType="1"/>
            </p:cNvSpPr>
            <p:nvPr/>
          </p:nvSpPr>
          <p:spPr bwMode="auto">
            <a:xfrm flipV="1">
              <a:off x="2156" y="2312"/>
              <a:ext cx="178" cy="169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2" name="Group 182"/>
          <p:cNvGrpSpPr>
            <a:grpSpLocks/>
          </p:cNvGrpSpPr>
          <p:nvPr/>
        </p:nvGrpSpPr>
        <p:grpSpPr bwMode="auto">
          <a:xfrm>
            <a:off x="3738562" y="3265488"/>
            <a:ext cx="1393825" cy="409575"/>
            <a:chOff x="2222" y="2219"/>
            <a:chExt cx="878" cy="258"/>
          </a:xfrm>
        </p:grpSpPr>
        <p:sp>
          <p:nvSpPr>
            <p:cNvPr id="183" name="Freeform 180"/>
            <p:cNvSpPr>
              <a:spLocks/>
            </p:cNvSpPr>
            <p:nvPr/>
          </p:nvSpPr>
          <p:spPr bwMode="auto">
            <a:xfrm>
              <a:off x="2965" y="2219"/>
              <a:ext cx="135" cy="83"/>
            </a:xfrm>
            <a:custGeom>
              <a:avLst/>
              <a:gdLst/>
              <a:ahLst/>
              <a:cxnLst>
                <a:cxn ang="0">
                  <a:pos x="134" y="9"/>
                </a:cxn>
                <a:cxn ang="0">
                  <a:pos x="15" y="82"/>
                </a:cxn>
                <a:cxn ang="0">
                  <a:pos x="7" y="46"/>
                </a:cxn>
                <a:cxn ang="0">
                  <a:pos x="0" y="0"/>
                </a:cxn>
                <a:cxn ang="0">
                  <a:pos x="134" y="9"/>
                </a:cxn>
              </a:cxnLst>
              <a:rect l="0" t="0" r="r" b="b"/>
              <a:pathLst>
                <a:path w="135" h="83">
                  <a:moveTo>
                    <a:pt x="134" y="9"/>
                  </a:moveTo>
                  <a:lnTo>
                    <a:pt x="15" y="82"/>
                  </a:lnTo>
                  <a:lnTo>
                    <a:pt x="7" y="46"/>
                  </a:lnTo>
                  <a:lnTo>
                    <a:pt x="0" y="0"/>
                  </a:lnTo>
                  <a:lnTo>
                    <a:pt x="134" y="9"/>
                  </a:lnTo>
                </a:path>
              </a:pathLst>
            </a:custGeom>
            <a:solidFill>
              <a:srgbClr val="00CC66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181"/>
            <p:cNvSpPr>
              <a:spLocks noChangeShapeType="1"/>
            </p:cNvSpPr>
            <p:nvPr/>
          </p:nvSpPr>
          <p:spPr bwMode="auto">
            <a:xfrm flipV="1">
              <a:off x="2222" y="2263"/>
              <a:ext cx="757" cy="214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5" name="Group 185"/>
          <p:cNvGrpSpPr>
            <a:grpSpLocks/>
          </p:cNvGrpSpPr>
          <p:nvPr/>
        </p:nvGrpSpPr>
        <p:grpSpPr bwMode="auto">
          <a:xfrm>
            <a:off x="3481387" y="3279775"/>
            <a:ext cx="107950" cy="403225"/>
            <a:chOff x="2060" y="2228"/>
            <a:chExt cx="68" cy="254"/>
          </a:xfrm>
        </p:grpSpPr>
        <p:sp>
          <p:nvSpPr>
            <p:cNvPr id="186" name="Freeform 183"/>
            <p:cNvSpPr>
              <a:spLocks/>
            </p:cNvSpPr>
            <p:nvPr/>
          </p:nvSpPr>
          <p:spPr bwMode="auto">
            <a:xfrm>
              <a:off x="2060" y="2228"/>
              <a:ext cx="68" cy="156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7" y="155"/>
                </a:cxn>
                <a:cxn ang="0">
                  <a:pos x="37" y="155"/>
                </a:cxn>
                <a:cxn ang="0">
                  <a:pos x="0" y="155"/>
                </a:cxn>
                <a:cxn ang="0">
                  <a:pos x="37" y="0"/>
                </a:cxn>
              </a:cxnLst>
              <a:rect l="0" t="0" r="r" b="b"/>
              <a:pathLst>
                <a:path w="68" h="156">
                  <a:moveTo>
                    <a:pt x="37" y="0"/>
                  </a:moveTo>
                  <a:lnTo>
                    <a:pt x="67" y="155"/>
                  </a:lnTo>
                  <a:lnTo>
                    <a:pt x="37" y="155"/>
                  </a:lnTo>
                  <a:lnTo>
                    <a:pt x="0" y="155"/>
                  </a:lnTo>
                  <a:lnTo>
                    <a:pt x="37" y="0"/>
                  </a:lnTo>
                </a:path>
              </a:pathLst>
            </a:custGeom>
            <a:solidFill>
              <a:srgbClr val="00CC66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184"/>
            <p:cNvSpPr>
              <a:spLocks noChangeShapeType="1"/>
            </p:cNvSpPr>
            <p:nvPr/>
          </p:nvSpPr>
          <p:spPr bwMode="auto">
            <a:xfrm flipV="1">
              <a:off x="2097" y="2373"/>
              <a:ext cx="0" cy="109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8" name="Group 188"/>
          <p:cNvGrpSpPr>
            <a:grpSpLocks/>
          </p:cNvGrpSpPr>
          <p:nvPr/>
        </p:nvGrpSpPr>
        <p:grpSpPr bwMode="auto">
          <a:xfrm>
            <a:off x="4117975" y="3279775"/>
            <a:ext cx="106362" cy="403225"/>
            <a:chOff x="2461" y="2228"/>
            <a:chExt cx="67" cy="254"/>
          </a:xfrm>
        </p:grpSpPr>
        <p:sp>
          <p:nvSpPr>
            <p:cNvPr id="189" name="Freeform 186"/>
            <p:cNvSpPr>
              <a:spLocks/>
            </p:cNvSpPr>
            <p:nvPr/>
          </p:nvSpPr>
          <p:spPr bwMode="auto">
            <a:xfrm>
              <a:off x="2461" y="2228"/>
              <a:ext cx="67" cy="156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6" y="155"/>
                </a:cxn>
                <a:cxn ang="0">
                  <a:pos x="37" y="155"/>
                </a:cxn>
                <a:cxn ang="0">
                  <a:pos x="0" y="155"/>
                </a:cxn>
                <a:cxn ang="0">
                  <a:pos x="37" y="0"/>
                </a:cxn>
              </a:cxnLst>
              <a:rect l="0" t="0" r="r" b="b"/>
              <a:pathLst>
                <a:path w="67" h="156">
                  <a:moveTo>
                    <a:pt x="37" y="0"/>
                  </a:moveTo>
                  <a:lnTo>
                    <a:pt x="66" y="155"/>
                  </a:lnTo>
                  <a:lnTo>
                    <a:pt x="37" y="155"/>
                  </a:lnTo>
                  <a:lnTo>
                    <a:pt x="0" y="155"/>
                  </a:lnTo>
                  <a:lnTo>
                    <a:pt x="37" y="0"/>
                  </a:lnTo>
                </a:path>
              </a:pathLst>
            </a:custGeom>
            <a:solidFill>
              <a:srgbClr val="00CC66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Line 187"/>
            <p:cNvSpPr>
              <a:spLocks noChangeShapeType="1"/>
            </p:cNvSpPr>
            <p:nvPr/>
          </p:nvSpPr>
          <p:spPr bwMode="auto">
            <a:xfrm flipV="1">
              <a:off x="2498" y="2373"/>
              <a:ext cx="0" cy="109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1" name="Group 191"/>
          <p:cNvGrpSpPr>
            <a:grpSpLocks/>
          </p:cNvGrpSpPr>
          <p:nvPr/>
        </p:nvGrpSpPr>
        <p:grpSpPr bwMode="auto">
          <a:xfrm>
            <a:off x="4646612" y="3279775"/>
            <a:ext cx="107950" cy="403225"/>
            <a:chOff x="2794" y="2228"/>
            <a:chExt cx="68" cy="254"/>
          </a:xfrm>
        </p:grpSpPr>
        <p:sp>
          <p:nvSpPr>
            <p:cNvPr id="192" name="Freeform 189"/>
            <p:cNvSpPr>
              <a:spLocks/>
            </p:cNvSpPr>
            <p:nvPr/>
          </p:nvSpPr>
          <p:spPr bwMode="auto">
            <a:xfrm>
              <a:off x="2794" y="2228"/>
              <a:ext cx="68" cy="156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67" y="155"/>
                </a:cxn>
                <a:cxn ang="0">
                  <a:pos x="38" y="155"/>
                </a:cxn>
                <a:cxn ang="0">
                  <a:pos x="0" y="155"/>
                </a:cxn>
                <a:cxn ang="0">
                  <a:pos x="38" y="0"/>
                </a:cxn>
              </a:cxnLst>
              <a:rect l="0" t="0" r="r" b="b"/>
              <a:pathLst>
                <a:path w="68" h="156">
                  <a:moveTo>
                    <a:pt x="38" y="0"/>
                  </a:moveTo>
                  <a:lnTo>
                    <a:pt x="67" y="155"/>
                  </a:lnTo>
                  <a:lnTo>
                    <a:pt x="38" y="155"/>
                  </a:lnTo>
                  <a:lnTo>
                    <a:pt x="0" y="155"/>
                  </a:lnTo>
                  <a:lnTo>
                    <a:pt x="38" y="0"/>
                  </a:lnTo>
                </a:path>
              </a:pathLst>
            </a:custGeom>
            <a:solidFill>
              <a:srgbClr val="00CC66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190"/>
            <p:cNvSpPr>
              <a:spLocks noChangeShapeType="1"/>
            </p:cNvSpPr>
            <p:nvPr/>
          </p:nvSpPr>
          <p:spPr bwMode="auto">
            <a:xfrm flipV="1">
              <a:off x="2832" y="2373"/>
              <a:ext cx="0" cy="109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" name="Group 194"/>
          <p:cNvGrpSpPr>
            <a:grpSpLocks/>
          </p:cNvGrpSpPr>
          <p:nvPr/>
        </p:nvGrpSpPr>
        <p:grpSpPr bwMode="auto">
          <a:xfrm>
            <a:off x="5176837" y="3279775"/>
            <a:ext cx="107950" cy="403225"/>
            <a:chOff x="3128" y="2228"/>
            <a:chExt cx="68" cy="254"/>
          </a:xfrm>
        </p:grpSpPr>
        <p:sp>
          <p:nvSpPr>
            <p:cNvPr id="195" name="Freeform 192"/>
            <p:cNvSpPr>
              <a:spLocks/>
            </p:cNvSpPr>
            <p:nvPr/>
          </p:nvSpPr>
          <p:spPr bwMode="auto">
            <a:xfrm>
              <a:off x="3128" y="2228"/>
              <a:ext cx="68" cy="156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7" y="155"/>
                </a:cxn>
                <a:cxn ang="0">
                  <a:pos x="37" y="155"/>
                </a:cxn>
                <a:cxn ang="0">
                  <a:pos x="0" y="155"/>
                </a:cxn>
                <a:cxn ang="0">
                  <a:pos x="37" y="0"/>
                </a:cxn>
              </a:cxnLst>
              <a:rect l="0" t="0" r="r" b="b"/>
              <a:pathLst>
                <a:path w="68" h="156">
                  <a:moveTo>
                    <a:pt x="37" y="0"/>
                  </a:moveTo>
                  <a:lnTo>
                    <a:pt x="67" y="155"/>
                  </a:lnTo>
                  <a:lnTo>
                    <a:pt x="37" y="155"/>
                  </a:lnTo>
                  <a:lnTo>
                    <a:pt x="0" y="155"/>
                  </a:lnTo>
                  <a:lnTo>
                    <a:pt x="37" y="0"/>
                  </a:lnTo>
                </a:path>
              </a:pathLst>
            </a:custGeom>
            <a:solidFill>
              <a:srgbClr val="00CC66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Line 193"/>
            <p:cNvSpPr>
              <a:spLocks noChangeShapeType="1"/>
            </p:cNvSpPr>
            <p:nvPr/>
          </p:nvSpPr>
          <p:spPr bwMode="auto">
            <a:xfrm flipV="1">
              <a:off x="3165" y="2373"/>
              <a:ext cx="0" cy="109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7" name="Group 197"/>
          <p:cNvGrpSpPr>
            <a:grpSpLocks/>
          </p:cNvGrpSpPr>
          <p:nvPr/>
        </p:nvGrpSpPr>
        <p:grpSpPr bwMode="auto">
          <a:xfrm>
            <a:off x="5707062" y="3279775"/>
            <a:ext cx="107950" cy="403225"/>
            <a:chOff x="3462" y="2228"/>
            <a:chExt cx="68" cy="254"/>
          </a:xfrm>
        </p:grpSpPr>
        <p:sp>
          <p:nvSpPr>
            <p:cNvPr id="198" name="Freeform 195"/>
            <p:cNvSpPr>
              <a:spLocks/>
            </p:cNvSpPr>
            <p:nvPr/>
          </p:nvSpPr>
          <p:spPr bwMode="auto">
            <a:xfrm>
              <a:off x="3462" y="2228"/>
              <a:ext cx="68" cy="156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7" y="155"/>
                </a:cxn>
                <a:cxn ang="0">
                  <a:pos x="37" y="155"/>
                </a:cxn>
                <a:cxn ang="0">
                  <a:pos x="0" y="155"/>
                </a:cxn>
                <a:cxn ang="0">
                  <a:pos x="37" y="0"/>
                </a:cxn>
              </a:cxnLst>
              <a:rect l="0" t="0" r="r" b="b"/>
              <a:pathLst>
                <a:path w="68" h="156">
                  <a:moveTo>
                    <a:pt x="37" y="0"/>
                  </a:moveTo>
                  <a:lnTo>
                    <a:pt x="67" y="155"/>
                  </a:lnTo>
                  <a:lnTo>
                    <a:pt x="37" y="155"/>
                  </a:lnTo>
                  <a:lnTo>
                    <a:pt x="0" y="155"/>
                  </a:lnTo>
                  <a:lnTo>
                    <a:pt x="37" y="0"/>
                  </a:lnTo>
                </a:path>
              </a:pathLst>
            </a:custGeom>
            <a:solidFill>
              <a:srgbClr val="00CC66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Line 196"/>
            <p:cNvSpPr>
              <a:spLocks noChangeShapeType="1"/>
            </p:cNvSpPr>
            <p:nvPr/>
          </p:nvSpPr>
          <p:spPr bwMode="auto">
            <a:xfrm flipV="1">
              <a:off x="3499" y="2373"/>
              <a:ext cx="0" cy="109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0" name="Group 200"/>
          <p:cNvGrpSpPr>
            <a:grpSpLocks/>
          </p:cNvGrpSpPr>
          <p:nvPr/>
        </p:nvGrpSpPr>
        <p:grpSpPr bwMode="auto">
          <a:xfrm>
            <a:off x="5341937" y="3279775"/>
            <a:ext cx="330200" cy="404813"/>
            <a:chOff x="3232" y="2228"/>
            <a:chExt cx="208" cy="255"/>
          </a:xfrm>
        </p:grpSpPr>
        <p:sp>
          <p:nvSpPr>
            <p:cNvPr id="201" name="Freeform 198"/>
            <p:cNvSpPr>
              <a:spLocks/>
            </p:cNvSpPr>
            <p:nvPr/>
          </p:nvSpPr>
          <p:spPr bwMode="auto">
            <a:xfrm>
              <a:off x="3232" y="2228"/>
              <a:ext cx="105" cy="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" y="82"/>
                </a:cxn>
                <a:cxn ang="0">
                  <a:pos x="82" y="110"/>
                </a:cxn>
                <a:cxn ang="0">
                  <a:pos x="60" y="137"/>
                </a:cxn>
                <a:cxn ang="0">
                  <a:pos x="0" y="0"/>
                </a:cxn>
              </a:cxnLst>
              <a:rect l="0" t="0" r="r" b="b"/>
              <a:pathLst>
                <a:path w="105" h="138">
                  <a:moveTo>
                    <a:pt x="0" y="0"/>
                  </a:moveTo>
                  <a:lnTo>
                    <a:pt x="104" y="82"/>
                  </a:lnTo>
                  <a:lnTo>
                    <a:pt x="82" y="110"/>
                  </a:lnTo>
                  <a:lnTo>
                    <a:pt x="60" y="137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199"/>
            <p:cNvSpPr>
              <a:spLocks noChangeShapeType="1"/>
            </p:cNvSpPr>
            <p:nvPr/>
          </p:nvSpPr>
          <p:spPr bwMode="auto">
            <a:xfrm flipH="1" flipV="1">
              <a:off x="3306" y="2329"/>
              <a:ext cx="134" cy="154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3" name="Group 203"/>
          <p:cNvGrpSpPr>
            <a:grpSpLocks/>
          </p:cNvGrpSpPr>
          <p:nvPr/>
        </p:nvGrpSpPr>
        <p:grpSpPr bwMode="auto">
          <a:xfrm>
            <a:off x="4811712" y="3279775"/>
            <a:ext cx="752475" cy="396875"/>
            <a:chOff x="2898" y="2228"/>
            <a:chExt cx="474" cy="250"/>
          </a:xfrm>
        </p:grpSpPr>
        <p:sp>
          <p:nvSpPr>
            <p:cNvPr id="204" name="Freeform 201"/>
            <p:cNvSpPr>
              <a:spLocks/>
            </p:cNvSpPr>
            <p:nvPr/>
          </p:nvSpPr>
          <p:spPr bwMode="auto">
            <a:xfrm>
              <a:off x="2898" y="2228"/>
              <a:ext cx="127" cy="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" y="28"/>
                </a:cxn>
                <a:cxn ang="0">
                  <a:pos x="112" y="55"/>
                </a:cxn>
                <a:cxn ang="0">
                  <a:pos x="97" y="91"/>
                </a:cxn>
                <a:cxn ang="0">
                  <a:pos x="0" y="0"/>
                </a:cxn>
              </a:cxnLst>
              <a:rect l="0" t="0" r="r" b="b"/>
              <a:pathLst>
                <a:path w="127" h="92">
                  <a:moveTo>
                    <a:pt x="0" y="0"/>
                  </a:moveTo>
                  <a:lnTo>
                    <a:pt x="126" y="28"/>
                  </a:lnTo>
                  <a:lnTo>
                    <a:pt x="112" y="55"/>
                  </a:lnTo>
                  <a:lnTo>
                    <a:pt x="97" y="91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02"/>
            <p:cNvSpPr>
              <a:spLocks noChangeShapeType="1"/>
            </p:cNvSpPr>
            <p:nvPr/>
          </p:nvSpPr>
          <p:spPr bwMode="auto">
            <a:xfrm flipH="1" flipV="1">
              <a:off x="3001" y="2280"/>
              <a:ext cx="371" cy="198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6" name="Group 206"/>
          <p:cNvGrpSpPr>
            <a:grpSpLocks/>
          </p:cNvGrpSpPr>
          <p:nvPr/>
        </p:nvGrpSpPr>
        <p:grpSpPr bwMode="auto">
          <a:xfrm>
            <a:off x="4281487" y="3279775"/>
            <a:ext cx="1177925" cy="395288"/>
            <a:chOff x="2564" y="2228"/>
            <a:chExt cx="742" cy="249"/>
          </a:xfrm>
        </p:grpSpPr>
        <p:sp>
          <p:nvSpPr>
            <p:cNvPr id="207" name="Freeform 204"/>
            <p:cNvSpPr>
              <a:spLocks/>
            </p:cNvSpPr>
            <p:nvPr/>
          </p:nvSpPr>
          <p:spPr bwMode="auto">
            <a:xfrm>
              <a:off x="2564" y="2228"/>
              <a:ext cx="128" cy="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7" y="0"/>
                </a:cxn>
                <a:cxn ang="0">
                  <a:pos x="119" y="37"/>
                </a:cxn>
                <a:cxn ang="0">
                  <a:pos x="112" y="73"/>
                </a:cxn>
                <a:cxn ang="0">
                  <a:pos x="0" y="0"/>
                </a:cxn>
              </a:cxnLst>
              <a:rect l="0" t="0" r="r" b="b"/>
              <a:pathLst>
                <a:path w="128" h="74">
                  <a:moveTo>
                    <a:pt x="0" y="0"/>
                  </a:moveTo>
                  <a:lnTo>
                    <a:pt x="127" y="0"/>
                  </a:lnTo>
                  <a:lnTo>
                    <a:pt x="119" y="37"/>
                  </a:lnTo>
                  <a:lnTo>
                    <a:pt x="112" y="73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Line 205"/>
            <p:cNvSpPr>
              <a:spLocks noChangeShapeType="1"/>
            </p:cNvSpPr>
            <p:nvPr/>
          </p:nvSpPr>
          <p:spPr bwMode="auto">
            <a:xfrm flipH="1" flipV="1">
              <a:off x="2676" y="2263"/>
              <a:ext cx="630" cy="214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9" name="Group 209"/>
          <p:cNvGrpSpPr>
            <a:grpSpLocks/>
          </p:cNvGrpSpPr>
          <p:nvPr/>
        </p:nvGrpSpPr>
        <p:grpSpPr bwMode="auto">
          <a:xfrm>
            <a:off x="5330825" y="3279775"/>
            <a:ext cx="331787" cy="404813"/>
            <a:chOff x="3225" y="2228"/>
            <a:chExt cx="209" cy="255"/>
          </a:xfrm>
        </p:grpSpPr>
        <p:sp>
          <p:nvSpPr>
            <p:cNvPr id="210" name="Freeform 207"/>
            <p:cNvSpPr>
              <a:spLocks/>
            </p:cNvSpPr>
            <p:nvPr/>
          </p:nvSpPr>
          <p:spPr bwMode="auto">
            <a:xfrm>
              <a:off x="3321" y="2228"/>
              <a:ext cx="113" cy="138"/>
            </a:xfrm>
            <a:custGeom>
              <a:avLst/>
              <a:gdLst/>
              <a:ahLst/>
              <a:cxnLst>
                <a:cxn ang="0">
                  <a:pos x="112" y="0"/>
                </a:cxn>
                <a:cxn ang="0">
                  <a:pos x="45" y="137"/>
                </a:cxn>
                <a:cxn ang="0">
                  <a:pos x="22" y="110"/>
                </a:cxn>
                <a:cxn ang="0">
                  <a:pos x="0" y="82"/>
                </a:cxn>
                <a:cxn ang="0">
                  <a:pos x="112" y="0"/>
                </a:cxn>
              </a:cxnLst>
              <a:rect l="0" t="0" r="r" b="b"/>
              <a:pathLst>
                <a:path w="113" h="138">
                  <a:moveTo>
                    <a:pt x="112" y="0"/>
                  </a:moveTo>
                  <a:lnTo>
                    <a:pt x="45" y="137"/>
                  </a:lnTo>
                  <a:lnTo>
                    <a:pt x="22" y="110"/>
                  </a:lnTo>
                  <a:lnTo>
                    <a:pt x="0" y="82"/>
                  </a:lnTo>
                  <a:lnTo>
                    <a:pt x="112" y="0"/>
                  </a:lnTo>
                </a:path>
              </a:pathLst>
            </a:custGeom>
            <a:solidFill>
              <a:srgbClr val="00CC66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Line 208"/>
            <p:cNvSpPr>
              <a:spLocks noChangeShapeType="1"/>
            </p:cNvSpPr>
            <p:nvPr/>
          </p:nvSpPr>
          <p:spPr bwMode="auto">
            <a:xfrm flipV="1">
              <a:off x="3225" y="2329"/>
              <a:ext cx="126" cy="154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2" name="Group 212"/>
          <p:cNvGrpSpPr>
            <a:grpSpLocks/>
          </p:cNvGrpSpPr>
          <p:nvPr/>
        </p:nvGrpSpPr>
        <p:grpSpPr bwMode="auto">
          <a:xfrm>
            <a:off x="4706937" y="3279775"/>
            <a:ext cx="433388" cy="401638"/>
            <a:chOff x="2832" y="2228"/>
            <a:chExt cx="273" cy="253"/>
          </a:xfrm>
        </p:grpSpPr>
        <p:sp>
          <p:nvSpPr>
            <p:cNvPr id="213" name="Freeform 210"/>
            <p:cNvSpPr>
              <a:spLocks/>
            </p:cNvSpPr>
            <p:nvPr/>
          </p:nvSpPr>
          <p:spPr bwMode="auto">
            <a:xfrm>
              <a:off x="2832" y="2228"/>
              <a:ext cx="112" cy="1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55"/>
                </a:cxn>
                <a:cxn ang="0">
                  <a:pos x="96" y="91"/>
                </a:cxn>
                <a:cxn ang="0">
                  <a:pos x="74" y="119"/>
                </a:cxn>
                <a:cxn ang="0">
                  <a:pos x="0" y="0"/>
                </a:cxn>
              </a:cxnLst>
              <a:rect l="0" t="0" r="r" b="b"/>
              <a:pathLst>
                <a:path w="112" h="120">
                  <a:moveTo>
                    <a:pt x="0" y="0"/>
                  </a:moveTo>
                  <a:lnTo>
                    <a:pt x="111" y="55"/>
                  </a:lnTo>
                  <a:lnTo>
                    <a:pt x="96" y="91"/>
                  </a:lnTo>
                  <a:lnTo>
                    <a:pt x="74" y="119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Line 211"/>
            <p:cNvSpPr>
              <a:spLocks noChangeShapeType="1"/>
            </p:cNvSpPr>
            <p:nvPr/>
          </p:nvSpPr>
          <p:spPr bwMode="auto">
            <a:xfrm flipH="1" flipV="1">
              <a:off x="2920" y="2313"/>
              <a:ext cx="185" cy="168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" name="Group 215"/>
          <p:cNvGrpSpPr>
            <a:grpSpLocks/>
          </p:cNvGrpSpPr>
          <p:nvPr/>
        </p:nvGrpSpPr>
        <p:grpSpPr bwMode="auto">
          <a:xfrm>
            <a:off x="3752850" y="3279775"/>
            <a:ext cx="1176337" cy="395288"/>
            <a:chOff x="2231" y="2228"/>
            <a:chExt cx="741" cy="249"/>
          </a:xfrm>
        </p:grpSpPr>
        <p:sp>
          <p:nvSpPr>
            <p:cNvPr id="216" name="Freeform 213"/>
            <p:cNvSpPr>
              <a:spLocks/>
            </p:cNvSpPr>
            <p:nvPr/>
          </p:nvSpPr>
          <p:spPr bwMode="auto">
            <a:xfrm>
              <a:off x="2231" y="2228"/>
              <a:ext cx="127" cy="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" y="0"/>
                </a:cxn>
                <a:cxn ang="0">
                  <a:pos x="118" y="37"/>
                </a:cxn>
                <a:cxn ang="0">
                  <a:pos x="111" y="73"/>
                </a:cxn>
                <a:cxn ang="0">
                  <a:pos x="0" y="0"/>
                </a:cxn>
              </a:cxnLst>
              <a:rect l="0" t="0" r="r" b="b"/>
              <a:pathLst>
                <a:path w="127" h="74">
                  <a:moveTo>
                    <a:pt x="0" y="0"/>
                  </a:moveTo>
                  <a:lnTo>
                    <a:pt x="126" y="0"/>
                  </a:lnTo>
                  <a:lnTo>
                    <a:pt x="118" y="37"/>
                  </a:lnTo>
                  <a:lnTo>
                    <a:pt x="111" y="73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Line 214"/>
            <p:cNvSpPr>
              <a:spLocks noChangeShapeType="1"/>
            </p:cNvSpPr>
            <p:nvPr/>
          </p:nvSpPr>
          <p:spPr bwMode="auto">
            <a:xfrm flipH="1" flipV="1">
              <a:off x="2342" y="2263"/>
              <a:ext cx="630" cy="214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218"/>
          <p:cNvGrpSpPr>
            <a:grpSpLocks/>
          </p:cNvGrpSpPr>
          <p:nvPr/>
        </p:nvGrpSpPr>
        <p:grpSpPr bwMode="auto">
          <a:xfrm>
            <a:off x="4375150" y="3279775"/>
            <a:ext cx="1181100" cy="395288"/>
            <a:chOff x="2623" y="2228"/>
            <a:chExt cx="744" cy="249"/>
          </a:xfrm>
        </p:grpSpPr>
        <p:sp>
          <p:nvSpPr>
            <p:cNvPr id="219" name="Freeform 216"/>
            <p:cNvSpPr>
              <a:spLocks/>
            </p:cNvSpPr>
            <p:nvPr/>
          </p:nvSpPr>
          <p:spPr bwMode="auto">
            <a:xfrm>
              <a:off x="3232" y="2228"/>
              <a:ext cx="135" cy="74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15" y="73"/>
                </a:cxn>
                <a:cxn ang="0">
                  <a:pos x="8" y="37"/>
                </a:cxn>
                <a:cxn ang="0">
                  <a:pos x="0" y="0"/>
                </a:cxn>
                <a:cxn ang="0">
                  <a:pos x="134" y="0"/>
                </a:cxn>
              </a:cxnLst>
              <a:rect l="0" t="0" r="r" b="b"/>
              <a:pathLst>
                <a:path w="135" h="74">
                  <a:moveTo>
                    <a:pt x="134" y="0"/>
                  </a:moveTo>
                  <a:lnTo>
                    <a:pt x="15" y="73"/>
                  </a:lnTo>
                  <a:lnTo>
                    <a:pt x="8" y="37"/>
                  </a:lnTo>
                  <a:lnTo>
                    <a:pt x="0" y="0"/>
                  </a:lnTo>
                  <a:lnTo>
                    <a:pt x="134" y="0"/>
                  </a:lnTo>
                </a:path>
              </a:pathLst>
            </a:custGeom>
            <a:solidFill>
              <a:srgbClr val="00CC66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Line 217"/>
            <p:cNvSpPr>
              <a:spLocks noChangeShapeType="1"/>
            </p:cNvSpPr>
            <p:nvPr/>
          </p:nvSpPr>
          <p:spPr bwMode="auto">
            <a:xfrm flipV="1">
              <a:off x="2623" y="2263"/>
              <a:ext cx="623" cy="214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1" name="Group 221"/>
          <p:cNvGrpSpPr>
            <a:grpSpLocks/>
          </p:cNvGrpSpPr>
          <p:nvPr/>
        </p:nvGrpSpPr>
        <p:grpSpPr bwMode="auto">
          <a:xfrm>
            <a:off x="4176712" y="3279775"/>
            <a:ext cx="857250" cy="395288"/>
            <a:chOff x="2498" y="2228"/>
            <a:chExt cx="540" cy="249"/>
          </a:xfrm>
        </p:grpSpPr>
        <p:sp>
          <p:nvSpPr>
            <p:cNvPr id="222" name="Freeform 219"/>
            <p:cNvSpPr>
              <a:spLocks/>
            </p:cNvSpPr>
            <p:nvPr/>
          </p:nvSpPr>
          <p:spPr bwMode="auto">
            <a:xfrm>
              <a:off x="2498" y="2228"/>
              <a:ext cx="127" cy="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" y="18"/>
                </a:cxn>
                <a:cxn ang="0">
                  <a:pos x="111" y="55"/>
                </a:cxn>
                <a:cxn ang="0">
                  <a:pos x="104" y="91"/>
                </a:cxn>
                <a:cxn ang="0">
                  <a:pos x="0" y="0"/>
                </a:cxn>
              </a:cxnLst>
              <a:rect l="0" t="0" r="r" b="b"/>
              <a:pathLst>
                <a:path w="127" h="92">
                  <a:moveTo>
                    <a:pt x="0" y="0"/>
                  </a:moveTo>
                  <a:lnTo>
                    <a:pt x="126" y="18"/>
                  </a:lnTo>
                  <a:lnTo>
                    <a:pt x="111" y="55"/>
                  </a:lnTo>
                  <a:lnTo>
                    <a:pt x="104" y="91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Line 220"/>
            <p:cNvSpPr>
              <a:spLocks noChangeShapeType="1"/>
            </p:cNvSpPr>
            <p:nvPr/>
          </p:nvSpPr>
          <p:spPr bwMode="auto">
            <a:xfrm flipH="1" flipV="1">
              <a:off x="2601" y="2280"/>
              <a:ext cx="437" cy="197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4" name="Group 224"/>
          <p:cNvGrpSpPr>
            <a:grpSpLocks/>
          </p:cNvGrpSpPr>
          <p:nvPr/>
        </p:nvGrpSpPr>
        <p:grpSpPr bwMode="auto">
          <a:xfrm>
            <a:off x="3752850" y="3279775"/>
            <a:ext cx="750887" cy="395288"/>
            <a:chOff x="2231" y="2228"/>
            <a:chExt cx="473" cy="249"/>
          </a:xfrm>
        </p:grpSpPr>
        <p:sp>
          <p:nvSpPr>
            <p:cNvPr id="225" name="Freeform 222"/>
            <p:cNvSpPr>
              <a:spLocks/>
            </p:cNvSpPr>
            <p:nvPr/>
          </p:nvSpPr>
          <p:spPr bwMode="auto">
            <a:xfrm>
              <a:off x="2231" y="2228"/>
              <a:ext cx="127" cy="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" y="28"/>
                </a:cxn>
                <a:cxn ang="0">
                  <a:pos x="111" y="55"/>
                </a:cxn>
                <a:cxn ang="0">
                  <a:pos x="96" y="91"/>
                </a:cxn>
                <a:cxn ang="0">
                  <a:pos x="0" y="0"/>
                </a:cxn>
              </a:cxnLst>
              <a:rect l="0" t="0" r="r" b="b"/>
              <a:pathLst>
                <a:path w="127" h="92">
                  <a:moveTo>
                    <a:pt x="0" y="0"/>
                  </a:moveTo>
                  <a:lnTo>
                    <a:pt x="126" y="28"/>
                  </a:lnTo>
                  <a:lnTo>
                    <a:pt x="111" y="55"/>
                  </a:lnTo>
                  <a:lnTo>
                    <a:pt x="96" y="91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23"/>
            <p:cNvSpPr>
              <a:spLocks noChangeShapeType="1"/>
            </p:cNvSpPr>
            <p:nvPr/>
          </p:nvSpPr>
          <p:spPr bwMode="auto">
            <a:xfrm flipH="1" flipV="1">
              <a:off x="2333" y="2278"/>
              <a:ext cx="371" cy="199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7" name="Group 227"/>
          <p:cNvGrpSpPr>
            <a:grpSpLocks/>
          </p:cNvGrpSpPr>
          <p:nvPr/>
        </p:nvGrpSpPr>
        <p:grpSpPr bwMode="auto">
          <a:xfrm>
            <a:off x="3646487" y="3279775"/>
            <a:ext cx="330200" cy="404813"/>
            <a:chOff x="2164" y="2228"/>
            <a:chExt cx="208" cy="255"/>
          </a:xfrm>
        </p:grpSpPr>
        <p:sp>
          <p:nvSpPr>
            <p:cNvPr id="228" name="Freeform 225"/>
            <p:cNvSpPr>
              <a:spLocks/>
            </p:cNvSpPr>
            <p:nvPr/>
          </p:nvSpPr>
          <p:spPr bwMode="auto">
            <a:xfrm>
              <a:off x="2164" y="2228"/>
              <a:ext cx="105" cy="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" y="82"/>
                </a:cxn>
                <a:cxn ang="0">
                  <a:pos x="81" y="110"/>
                </a:cxn>
                <a:cxn ang="0">
                  <a:pos x="59" y="137"/>
                </a:cxn>
                <a:cxn ang="0">
                  <a:pos x="0" y="0"/>
                </a:cxn>
              </a:cxnLst>
              <a:rect l="0" t="0" r="r" b="b"/>
              <a:pathLst>
                <a:path w="105" h="138">
                  <a:moveTo>
                    <a:pt x="0" y="0"/>
                  </a:moveTo>
                  <a:lnTo>
                    <a:pt x="104" y="82"/>
                  </a:lnTo>
                  <a:lnTo>
                    <a:pt x="81" y="110"/>
                  </a:lnTo>
                  <a:lnTo>
                    <a:pt x="59" y="137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26"/>
            <p:cNvSpPr>
              <a:spLocks noChangeShapeType="1"/>
            </p:cNvSpPr>
            <p:nvPr/>
          </p:nvSpPr>
          <p:spPr bwMode="auto">
            <a:xfrm flipH="1" flipV="1">
              <a:off x="2238" y="2329"/>
              <a:ext cx="134" cy="154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0" name="Group 230"/>
          <p:cNvGrpSpPr>
            <a:grpSpLocks/>
          </p:cNvGrpSpPr>
          <p:nvPr/>
        </p:nvGrpSpPr>
        <p:grpSpPr bwMode="auto">
          <a:xfrm>
            <a:off x="4270375" y="3279775"/>
            <a:ext cx="331787" cy="404813"/>
            <a:chOff x="2557" y="2228"/>
            <a:chExt cx="209" cy="255"/>
          </a:xfrm>
        </p:grpSpPr>
        <p:sp>
          <p:nvSpPr>
            <p:cNvPr id="231" name="Freeform 228"/>
            <p:cNvSpPr>
              <a:spLocks/>
            </p:cNvSpPr>
            <p:nvPr/>
          </p:nvSpPr>
          <p:spPr bwMode="auto">
            <a:xfrm>
              <a:off x="2653" y="2228"/>
              <a:ext cx="113" cy="138"/>
            </a:xfrm>
            <a:custGeom>
              <a:avLst/>
              <a:gdLst/>
              <a:ahLst/>
              <a:cxnLst>
                <a:cxn ang="0">
                  <a:pos x="112" y="0"/>
                </a:cxn>
                <a:cxn ang="0">
                  <a:pos x="45" y="137"/>
                </a:cxn>
                <a:cxn ang="0">
                  <a:pos x="23" y="110"/>
                </a:cxn>
                <a:cxn ang="0">
                  <a:pos x="0" y="82"/>
                </a:cxn>
                <a:cxn ang="0">
                  <a:pos x="112" y="0"/>
                </a:cxn>
              </a:cxnLst>
              <a:rect l="0" t="0" r="r" b="b"/>
              <a:pathLst>
                <a:path w="113" h="138">
                  <a:moveTo>
                    <a:pt x="112" y="0"/>
                  </a:moveTo>
                  <a:lnTo>
                    <a:pt x="45" y="137"/>
                  </a:lnTo>
                  <a:lnTo>
                    <a:pt x="23" y="110"/>
                  </a:lnTo>
                  <a:lnTo>
                    <a:pt x="0" y="82"/>
                  </a:lnTo>
                  <a:lnTo>
                    <a:pt x="112" y="0"/>
                  </a:lnTo>
                </a:path>
              </a:pathLst>
            </a:custGeom>
            <a:solidFill>
              <a:srgbClr val="00CC66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ine 229"/>
            <p:cNvSpPr>
              <a:spLocks noChangeShapeType="1"/>
            </p:cNvSpPr>
            <p:nvPr/>
          </p:nvSpPr>
          <p:spPr bwMode="auto">
            <a:xfrm flipV="1">
              <a:off x="2557" y="2329"/>
              <a:ext cx="126" cy="154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3" name="Rectangle 231"/>
          <p:cNvSpPr>
            <a:spLocks noChangeArrowheads="1"/>
          </p:cNvSpPr>
          <p:nvPr/>
        </p:nvSpPr>
        <p:spPr bwMode="auto">
          <a:xfrm>
            <a:off x="6335713" y="3662363"/>
            <a:ext cx="2600325" cy="344487"/>
          </a:xfrm>
          <a:prstGeom prst="rect">
            <a:avLst/>
          </a:prstGeom>
          <a:pattFill prst="pct50">
            <a:fgClr>
              <a:srgbClr val="FCF305"/>
            </a:fgClr>
            <a:bgClr>
              <a:srgbClr val="FFFFFF"/>
            </a:bgClr>
          </a:patt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Rectangle 232"/>
          <p:cNvSpPr>
            <a:spLocks noChangeArrowheads="1"/>
          </p:cNvSpPr>
          <p:nvPr/>
        </p:nvSpPr>
        <p:spPr bwMode="auto">
          <a:xfrm>
            <a:off x="6370638" y="3003550"/>
            <a:ext cx="376237" cy="201613"/>
          </a:xfrm>
          <a:prstGeom prst="rect">
            <a:avLst/>
          </a:prstGeom>
          <a:solidFill>
            <a:srgbClr val="0080FF"/>
          </a:solidFill>
          <a:ln w="12700">
            <a:solidFill>
              <a:srgbClr val="00A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Rectangle 233"/>
          <p:cNvSpPr>
            <a:spLocks noChangeArrowheads="1"/>
          </p:cNvSpPr>
          <p:nvPr/>
        </p:nvSpPr>
        <p:spPr bwMode="auto">
          <a:xfrm>
            <a:off x="6442075" y="2216150"/>
            <a:ext cx="315913" cy="5175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Rectangle 234"/>
          <p:cNvSpPr>
            <a:spLocks noChangeArrowheads="1"/>
          </p:cNvSpPr>
          <p:nvPr/>
        </p:nvSpPr>
        <p:spPr bwMode="auto">
          <a:xfrm>
            <a:off x="6381750" y="2301875"/>
            <a:ext cx="317500" cy="503238"/>
          </a:xfrm>
          <a:prstGeom prst="rect">
            <a:avLst/>
          </a:prstGeom>
          <a:solidFill>
            <a:srgbClr val="00A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Freeform 235"/>
          <p:cNvSpPr>
            <a:spLocks/>
          </p:cNvSpPr>
          <p:nvPr/>
        </p:nvSpPr>
        <p:spPr bwMode="auto">
          <a:xfrm>
            <a:off x="6364288" y="2209800"/>
            <a:ext cx="377825" cy="588963"/>
          </a:xfrm>
          <a:custGeom>
            <a:avLst/>
            <a:gdLst/>
            <a:ahLst/>
            <a:cxnLst>
              <a:cxn ang="0">
                <a:pos x="0" y="45"/>
              </a:cxn>
              <a:cxn ang="0">
                <a:pos x="37" y="0"/>
              </a:cxn>
              <a:cxn ang="0">
                <a:pos x="237" y="0"/>
              </a:cxn>
              <a:cxn ang="0">
                <a:pos x="237" y="325"/>
              </a:cxn>
              <a:cxn ang="0">
                <a:pos x="208" y="370"/>
              </a:cxn>
              <a:cxn ang="0">
                <a:pos x="208" y="45"/>
              </a:cxn>
              <a:cxn ang="0">
                <a:pos x="104" y="45"/>
              </a:cxn>
              <a:cxn ang="0">
                <a:pos x="52" y="45"/>
              </a:cxn>
              <a:cxn ang="0">
                <a:pos x="0" y="45"/>
              </a:cxn>
            </a:cxnLst>
            <a:rect l="0" t="0" r="r" b="b"/>
            <a:pathLst>
              <a:path w="238" h="371">
                <a:moveTo>
                  <a:pt x="0" y="45"/>
                </a:moveTo>
                <a:lnTo>
                  <a:pt x="37" y="0"/>
                </a:lnTo>
                <a:lnTo>
                  <a:pt x="237" y="0"/>
                </a:lnTo>
                <a:lnTo>
                  <a:pt x="237" y="325"/>
                </a:lnTo>
                <a:lnTo>
                  <a:pt x="208" y="370"/>
                </a:lnTo>
                <a:lnTo>
                  <a:pt x="208" y="45"/>
                </a:lnTo>
                <a:lnTo>
                  <a:pt x="104" y="45"/>
                </a:lnTo>
                <a:lnTo>
                  <a:pt x="52" y="45"/>
                </a:lnTo>
                <a:lnTo>
                  <a:pt x="0" y="45"/>
                </a:lnTo>
              </a:path>
            </a:pathLst>
          </a:custGeom>
          <a:solidFill>
            <a:srgbClr val="0000CC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8" name="Line 236"/>
          <p:cNvSpPr>
            <a:spLocks noChangeShapeType="1"/>
          </p:cNvSpPr>
          <p:nvPr/>
        </p:nvSpPr>
        <p:spPr bwMode="auto">
          <a:xfrm flipH="1">
            <a:off x="6718300" y="2209800"/>
            <a:ext cx="46038" cy="82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9" name="Oval 237"/>
          <p:cNvSpPr>
            <a:spLocks noChangeArrowheads="1"/>
          </p:cNvSpPr>
          <p:nvPr/>
        </p:nvSpPr>
        <p:spPr bwMode="auto">
          <a:xfrm>
            <a:off x="6370638" y="2974975"/>
            <a:ext cx="376237" cy="73025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0" name="Group 242"/>
          <p:cNvGrpSpPr>
            <a:grpSpLocks/>
          </p:cNvGrpSpPr>
          <p:nvPr/>
        </p:nvGrpSpPr>
        <p:grpSpPr bwMode="auto">
          <a:xfrm>
            <a:off x="6367463" y="3211513"/>
            <a:ext cx="385762" cy="60325"/>
            <a:chOff x="4011" y="2185"/>
            <a:chExt cx="243" cy="38"/>
          </a:xfrm>
        </p:grpSpPr>
        <p:sp>
          <p:nvSpPr>
            <p:cNvPr id="241" name="Arc 238"/>
            <p:cNvSpPr>
              <a:spLocks/>
            </p:cNvSpPr>
            <p:nvPr/>
          </p:nvSpPr>
          <p:spPr bwMode="auto">
            <a:xfrm>
              <a:off x="4128" y="2185"/>
              <a:ext cx="126" cy="27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Arc 239"/>
            <p:cNvSpPr>
              <a:spLocks/>
            </p:cNvSpPr>
            <p:nvPr/>
          </p:nvSpPr>
          <p:spPr bwMode="auto">
            <a:xfrm>
              <a:off x="4128" y="2185"/>
              <a:ext cx="126" cy="27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Arc 240"/>
            <p:cNvSpPr>
              <a:spLocks/>
            </p:cNvSpPr>
            <p:nvPr/>
          </p:nvSpPr>
          <p:spPr bwMode="auto">
            <a:xfrm>
              <a:off x="4011" y="2189"/>
              <a:ext cx="123" cy="34"/>
            </a:xfrm>
            <a:custGeom>
              <a:avLst/>
              <a:gdLst>
                <a:gd name="G0" fmla="+- 21600 0 0"/>
                <a:gd name="G1" fmla="+- 2081 0 0"/>
                <a:gd name="G2" fmla="+- 21600 0 0"/>
                <a:gd name="T0" fmla="*/ 21056 w 21600"/>
                <a:gd name="T1" fmla="*/ 23674 h 23674"/>
                <a:gd name="T2" fmla="*/ 100 w 21600"/>
                <a:gd name="T3" fmla="*/ 0 h 23674"/>
                <a:gd name="T4" fmla="*/ 21600 w 21600"/>
                <a:gd name="T5" fmla="*/ 2081 h 23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674" fill="none" extrusionOk="0">
                  <a:moveTo>
                    <a:pt x="21055" y="23674"/>
                  </a:moveTo>
                  <a:cubicBezTo>
                    <a:pt x="9342" y="23379"/>
                    <a:pt x="0" y="13798"/>
                    <a:pt x="0" y="2081"/>
                  </a:cubicBezTo>
                  <a:cubicBezTo>
                    <a:pt x="-1" y="1386"/>
                    <a:pt x="33" y="691"/>
                    <a:pt x="100" y="0"/>
                  </a:cubicBezTo>
                </a:path>
                <a:path w="21600" h="23674" stroke="0" extrusionOk="0">
                  <a:moveTo>
                    <a:pt x="21055" y="23674"/>
                  </a:moveTo>
                  <a:cubicBezTo>
                    <a:pt x="9342" y="23379"/>
                    <a:pt x="0" y="13798"/>
                    <a:pt x="0" y="2081"/>
                  </a:cubicBezTo>
                  <a:cubicBezTo>
                    <a:pt x="-1" y="1386"/>
                    <a:pt x="33" y="691"/>
                    <a:pt x="100" y="0"/>
                  </a:cubicBezTo>
                  <a:lnTo>
                    <a:pt x="21600" y="2081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Arc 241"/>
            <p:cNvSpPr>
              <a:spLocks/>
            </p:cNvSpPr>
            <p:nvPr/>
          </p:nvSpPr>
          <p:spPr bwMode="auto">
            <a:xfrm>
              <a:off x="4011" y="2189"/>
              <a:ext cx="123" cy="34"/>
            </a:xfrm>
            <a:custGeom>
              <a:avLst/>
              <a:gdLst>
                <a:gd name="G0" fmla="+- 21600 0 0"/>
                <a:gd name="G1" fmla="+- 2081 0 0"/>
                <a:gd name="G2" fmla="+- 21600 0 0"/>
                <a:gd name="T0" fmla="*/ 21056 w 21600"/>
                <a:gd name="T1" fmla="*/ 23674 h 23674"/>
                <a:gd name="T2" fmla="*/ 100 w 21600"/>
                <a:gd name="T3" fmla="*/ 0 h 23674"/>
                <a:gd name="T4" fmla="*/ 21600 w 21600"/>
                <a:gd name="T5" fmla="*/ 2081 h 23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674" fill="none" extrusionOk="0">
                  <a:moveTo>
                    <a:pt x="21055" y="23674"/>
                  </a:moveTo>
                  <a:cubicBezTo>
                    <a:pt x="9342" y="23379"/>
                    <a:pt x="0" y="13798"/>
                    <a:pt x="0" y="2081"/>
                  </a:cubicBezTo>
                  <a:cubicBezTo>
                    <a:pt x="-1" y="1386"/>
                    <a:pt x="33" y="691"/>
                    <a:pt x="100" y="0"/>
                  </a:cubicBezTo>
                </a:path>
                <a:path w="21600" h="23674" stroke="0" extrusionOk="0">
                  <a:moveTo>
                    <a:pt x="21055" y="23674"/>
                  </a:moveTo>
                  <a:cubicBezTo>
                    <a:pt x="9342" y="23379"/>
                    <a:pt x="0" y="13798"/>
                    <a:pt x="0" y="2081"/>
                  </a:cubicBezTo>
                  <a:cubicBezTo>
                    <a:pt x="-1" y="1386"/>
                    <a:pt x="33" y="691"/>
                    <a:pt x="100" y="0"/>
                  </a:cubicBezTo>
                  <a:lnTo>
                    <a:pt x="21600" y="208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" name="Line 243"/>
          <p:cNvSpPr>
            <a:spLocks noChangeShapeType="1"/>
          </p:cNvSpPr>
          <p:nvPr/>
        </p:nvSpPr>
        <p:spPr bwMode="auto">
          <a:xfrm>
            <a:off x="6364288" y="2997200"/>
            <a:ext cx="0" cy="200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6" name="Line 244"/>
          <p:cNvSpPr>
            <a:spLocks noChangeShapeType="1"/>
          </p:cNvSpPr>
          <p:nvPr/>
        </p:nvSpPr>
        <p:spPr bwMode="auto">
          <a:xfrm>
            <a:off x="6753225" y="2997200"/>
            <a:ext cx="0" cy="200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7" name="Rectangle 245"/>
          <p:cNvSpPr>
            <a:spLocks noChangeArrowheads="1"/>
          </p:cNvSpPr>
          <p:nvPr/>
        </p:nvSpPr>
        <p:spPr bwMode="auto">
          <a:xfrm>
            <a:off x="6900863" y="3003550"/>
            <a:ext cx="387350" cy="201613"/>
          </a:xfrm>
          <a:prstGeom prst="rect">
            <a:avLst/>
          </a:prstGeom>
          <a:solidFill>
            <a:srgbClr val="0080FF"/>
          </a:solidFill>
          <a:ln w="12700">
            <a:solidFill>
              <a:srgbClr val="00A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" name="Rectangle 246"/>
          <p:cNvSpPr>
            <a:spLocks noChangeArrowheads="1"/>
          </p:cNvSpPr>
          <p:nvPr/>
        </p:nvSpPr>
        <p:spPr bwMode="auto">
          <a:xfrm>
            <a:off x="6970713" y="2216150"/>
            <a:ext cx="328612" cy="5175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9" name="Rectangle 247"/>
          <p:cNvSpPr>
            <a:spLocks noChangeArrowheads="1"/>
          </p:cNvSpPr>
          <p:nvPr/>
        </p:nvSpPr>
        <p:spPr bwMode="auto">
          <a:xfrm>
            <a:off x="6924675" y="2301875"/>
            <a:ext cx="315913" cy="503238"/>
          </a:xfrm>
          <a:prstGeom prst="rect">
            <a:avLst/>
          </a:prstGeom>
          <a:solidFill>
            <a:srgbClr val="00A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Freeform 248"/>
          <p:cNvSpPr>
            <a:spLocks/>
          </p:cNvSpPr>
          <p:nvPr/>
        </p:nvSpPr>
        <p:spPr bwMode="auto">
          <a:xfrm>
            <a:off x="6905625" y="2209800"/>
            <a:ext cx="390525" cy="588963"/>
          </a:xfrm>
          <a:custGeom>
            <a:avLst/>
            <a:gdLst/>
            <a:ahLst/>
            <a:cxnLst>
              <a:cxn ang="0">
                <a:pos x="0" y="45"/>
              </a:cxn>
              <a:cxn ang="0">
                <a:pos x="37" y="0"/>
              </a:cxn>
              <a:cxn ang="0">
                <a:pos x="245" y="0"/>
              </a:cxn>
              <a:cxn ang="0">
                <a:pos x="245" y="325"/>
              </a:cxn>
              <a:cxn ang="0">
                <a:pos x="200" y="370"/>
              </a:cxn>
              <a:cxn ang="0">
                <a:pos x="200" y="45"/>
              </a:cxn>
              <a:cxn ang="0">
                <a:pos x="104" y="45"/>
              </a:cxn>
              <a:cxn ang="0">
                <a:pos x="52" y="45"/>
              </a:cxn>
              <a:cxn ang="0">
                <a:pos x="0" y="45"/>
              </a:cxn>
            </a:cxnLst>
            <a:rect l="0" t="0" r="r" b="b"/>
            <a:pathLst>
              <a:path w="246" h="371">
                <a:moveTo>
                  <a:pt x="0" y="45"/>
                </a:moveTo>
                <a:lnTo>
                  <a:pt x="37" y="0"/>
                </a:lnTo>
                <a:lnTo>
                  <a:pt x="245" y="0"/>
                </a:lnTo>
                <a:lnTo>
                  <a:pt x="245" y="325"/>
                </a:lnTo>
                <a:lnTo>
                  <a:pt x="200" y="370"/>
                </a:lnTo>
                <a:lnTo>
                  <a:pt x="200" y="45"/>
                </a:lnTo>
                <a:lnTo>
                  <a:pt x="104" y="45"/>
                </a:lnTo>
                <a:lnTo>
                  <a:pt x="52" y="45"/>
                </a:lnTo>
                <a:lnTo>
                  <a:pt x="0" y="45"/>
                </a:lnTo>
              </a:path>
            </a:pathLst>
          </a:custGeom>
          <a:solidFill>
            <a:srgbClr val="0000CC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1" name="Line 249"/>
          <p:cNvSpPr>
            <a:spLocks noChangeShapeType="1"/>
          </p:cNvSpPr>
          <p:nvPr/>
        </p:nvSpPr>
        <p:spPr bwMode="auto">
          <a:xfrm flipH="1">
            <a:off x="7246938" y="2209800"/>
            <a:ext cx="58737" cy="85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2" name="Oval 250"/>
          <p:cNvSpPr>
            <a:spLocks noChangeArrowheads="1"/>
          </p:cNvSpPr>
          <p:nvPr/>
        </p:nvSpPr>
        <p:spPr bwMode="auto">
          <a:xfrm>
            <a:off x="6900863" y="2974975"/>
            <a:ext cx="387350" cy="73025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3" name="Group 255"/>
          <p:cNvGrpSpPr>
            <a:grpSpLocks/>
          </p:cNvGrpSpPr>
          <p:nvPr/>
        </p:nvGrpSpPr>
        <p:grpSpPr bwMode="auto">
          <a:xfrm>
            <a:off x="6897688" y="3211513"/>
            <a:ext cx="384175" cy="60325"/>
            <a:chOff x="4345" y="2185"/>
            <a:chExt cx="242" cy="38"/>
          </a:xfrm>
        </p:grpSpPr>
        <p:sp>
          <p:nvSpPr>
            <p:cNvPr id="254" name="Arc 251"/>
            <p:cNvSpPr>
              <a:spLocks/>
            </p:cNvSpPr>
            <p:nvPr/>
          </p:nvSpPr>
          <p:spPr bwMode="auto">
            <a:xfrm>
              <a:off x="4461" y="2185"/>
              <a:ext cx="126" cy="27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Arc 252"/>
            <p:cNvSpPr>
              <a:spLocks/>
            </p:cNvSpPr>
            <p:nvPr/>
          </p:nvSpPr>
          <p:spPr bwMode="auto">
            <a:xfrm>
              <a:off x="4461" y="2185"/>
              <a:ext cx="126" cy="27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Arc 253"/>
            <p:cNvSpPr>
              <a:spLocks/>
            </p:cNvSpPr>
            <p:nvPr/>
          </p:nvSpPr>
          <p:spPr bwMode="auto">
            <a:xfrm>
              <a:off x="4345" y="2189"/>
              <a:ext cx="122" cy="34"/>
            </a:xfrm>
            <a:custGeom>
              <a:avLst/>
              <a:gdLst>
                <a:gd name="G0" fmla="+- 21600 0 0"/>
                <a:gd name="G1" fmla="+- 2081 0 0"/>
                <a:gd name="G2" fmla="+- 21600 0 0"/>
                <a:gd name="T0" fmla="*/ 21051 w 21600"/>
                <a:gd name="T1" fmla="*/ 23674 h 23674"/>
                <a:gd name="T2" fmla="*/ 100 w 21600"/>
                <a:gd name="T3" fmla="*/ 0 h 23674"/>
                <a:gd name="T4" fmla="*/ 21600 w 21600"/>
                <a:gd name="T5" fmla="*/ 2081 h 23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674" fill="none" extrusionOk="0">
                  <a:moveTo>
                    <a:pt x="21050" y="23674"/>
                  </a:moveTo>
                  <a:cubicBezTo>
                    <a:pt x="9339" y="23376"/>
                    <a:pt x="0" y="13796"/>
                    <a:pt x="0" y="2081"/>
                  </a:cubicBezTo>
                  <a:cubicBezTo>
                    <a:pt x="-1" y="1386"/>
                    <a:pt x="33" y="691"/>
                    <a:pt x="100" y="0"/>
                  </a:cubicBezTo>
                </a:path>
                <a:path w="21600" h="23674" stroke="0" extrusionOk="0">
                  <a:moveTo>
                    <a:pt x="21050" y="23674"/>
                  </a:moveTo>
                  <a:cubicBezTo>
                    <a:pt x="9339" y="23376"/>
                    <a:pt x="0" y="13796"/>
                    <a:pt x="0" y="2081"/>
                  </a:cubicBezTo>
                  <a:cubicBezTo>
                    <a:pt x="-1" y="1386"/>
                    <a:pt x="33" y="691"/>
                    <a:pt x="100" y="0"/>
                  </a:cubicBezTo>
                  <a:lnTo>
                    <a:pt x="21600" y="2081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Arc 254"/>
            <p:cNvSpPr>
              <a:spLocks/>
            </p:cNvSpPr>
            <p:nvPr/>
          </p:nvSpPr>
          <p:spPr bwMode="auto">
            <a:xfrm>
              <a:off x="4345" y="2189"/>
              <a:ext cx="122" cy="34"/>
            </a:xfrm>
            <a:custGeom>
              <a:avLst/>
              <a:gdLst>
                <a:gd name="G0" fmla="+- 21600 0 0"/>
                <a:gd name="G1" fmla="+- 2081 0 0"/>
                <a:gd name="G2" fmla="+- 21600 0 0"/>
                <a:gd name="T0" fmla="*/ 21051 w 21600"/>
                <a:gd name="T1" fmla="*/ 23674 h 23674"/>
                <a:gd name="T2" fmla="*/ 100 w 21600"/>
                <a:gd name="T3" fmla="*/ 0 h 23674"/>
                <a:gd name="T4" fmla="*/ 21600 w 21600"/>
                <a:gd name="T5" fmla="*/ 2081 h 23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674" fill="none" extrusionOk="0">
                  <a:moveTo>
                    <a:pt x="21050" y="23674"/>
                  </a:moveTo>
                  <a:cubicBezTo>
                    <a:pt x="9339" y="23376"/>
                    <a:pt x="0" y="13796"/>
                    <a:pt x="0" y="2081"/>
                  </a:cubicBezTo>
                  <a:cubicBezTo>
                    <a:pt x="-1" y="1386"/>
                    <a:pt x="33" y="691"/>
                    <a:pt x="100" y="0"/>
                  </a:cubicBezTo>
                </a:path>
                <a:path w="21600" h="23674" stroke="0" extrusionOk="0">
                  <a:moveTo>
                    <a:pt x="21050" y="23674"/>
                  </a:moveTo>
                  <a:cubicBezTo>
                    <a:pt x="9339" y="23376"/>
                    <a:pt x="0" y="13796"/>
                    <a:pt x="0" y="2081"/>
                  </a:cubicBezTo>
                  <a:cubicBezTo>
                    <a:pt x="-1" y="1386"/>
                    <a:pt x="33" y="691"/>
                    <a:pt x="100" y="0"/>
                  </a:cubicBezTo>
                  <a:lnTo>
                    <a:pt x="21600" y="208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8" name="Line 256"/>
          <p:cNvSpPr>
            <a:spLocks noChangeShapeType="1"/>
          </p:cNvSpPr>
          <p:nvPr/>
        </p:nvSpPr>
        <p:spPr bwMode="auto">
          <a:xfrm>
            <a:off x="6894513" y="2997200"/>
            <a:ext cx="0" cy="200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9" name="Line 257"/>
          <p:cNvSpPr>
            <a:spLocks noChangeShapeType="1"/>
          </p:cNvSpPr>
          <p:nvPr/>
        </p:nvSpPr>
        <p:spPr bwMode="auto">
          <a:xfrm>
            <a:off x="7294563" y="2997200"/>
            <a:ext cx="0" cy="200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0" name="Rectangle 258"/>
          <p:cNvSpPr>
            <a:spLocks noChangeArrowheads="1"/>
          </p:cNvSpPr>
          <p:nvPr/>
        </p:nvSpPr>
        <p:spPr bwMode="auto">
          <a:xfrm>
            <a:off x="7453313" y="3003550"/>
            <a:ext cx="376237" cy="201613"/>
          </a:xfrm>
          <a:prstGeom prst="rect">
            <a:avLst/>
          </a:prstGeom>
          <a:solidFill>
            <a:srgbClr val="0080FF"/>
          </a:solidFill>
          <a:ln w="12700">
            <a:solidFill>
              <a:srgbClr val="00A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Rectangle 259"/>
          <p:cNvSpPr>
            <a:spLocks noChangeArrowheads="1"/>
          </p:cNvSpPr>
          <p:nvPr/>
        </p:nvSpPr>
        <p:spPr bwMode="auto">
          <a:xfrm>
            <a:off x="7524750" y="2216150"/>
            <a:ext cx="315913" cy="5175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Rectangle 260"/>
          <p:cNvSpPr>
            <a:spLocks noChangeArrowheads="1"/>
          </p:cNvSpPr>
          <p:nvPr/>
        </p:nvSpPr>
        <p:spPr bwMode="auto">
          <a:xfrm>
            <a:off x="7453313" y="2301875"/>
            <a:ext cx="328612" cy="503238"/>
          </a:xfrm>
          <a:prstGeom prst="rect">
            <a:avLst/>
          </a:prstGeom>
          <a:solidFill>
            <a:srgbClr val="00A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Freeform 261"/>
          <p:cNvSpPr>
            <a:spLocks/>
          </p:cNvSpPr>
          <p:nvPr/>
        </p:nvSpPr>
        <p:spPr bwMode="auto">
          <a:xfrm>
            <a:off x="7446963" y="2209800"/>
            <a:ext cx="390525" cy="588963"/>
          </a:xfrm>
          <a:custGeom>
            <a:avLst/>
            <a:gdLst/>
            <a:ahLst/>
            <a:cxnLst>
              <a:cxn ang="0">
                <a:pos x="0" y="45"/>
              </a:cxn>
              <a:cxn ang="0">
                <a:pos x="30" y="0"/>
              </a:cxn>
              <a:cxn ang="0">
                <a:pos x="245" y="0"/>
              </a:cxn>
              <a:cxn ang="0">
                <a:pos x="245" y="325"/>
              </a:cxn>
              <a:cxn ang="0">
                <a:pos x="208" y="370"/>
              </a:cxn>
              <a:cxn ang="0">
                <a:pos x="208" y="45"/>
              </a:cxn>
              <a:cxn ang="0">
                <a:pos x="97" y="45"/>
              </a:cxn>
              <a:cxn ang="0">
                <a:pos x="45" y="45"/>
              </a:cxn>
              <a:cxn ang="0">
                <a:pos x="0" y="45"/>
              </a:cxn>
            </a:cxnLst>
            <a:rect l="0" t="0" r="r" b="b"/>
            <a:pathLst>
              <a:path w="246" h="371">
                <a:moveTo>
                  <a:pt x="0" y="45"/>
                </a:moveTo>
                <a:lnTo>
                  <a:pt x="30" y="0"/>
                </a:lnTo>
                <a:lnTo>
                  <a:pt x="245" y="0"/>
                </a:lnTo>
                <a:lnTo>
                  <a:pt x="245" y="325"/>
                </a:lnTo>
                <a:lnTo>
                  <a:pt x="208" y="370"/>
                </a:lnTo>
                <a:lnTo>
                  <a:pt x="208" y="45"/>
                </a:lnTo>
                <a:lnTo>
                  <a:pt x="97" y="45"/>
                </a:lnTo>
                <a:lnTo>
                  <a:pt x="45" y="45"/>
                </a:lnTo>
                <a:lnTo>
                  <a:pt x="0" y="45"/>
                </a:lnTo>
              </a:path>
            </a:pathLst>
          </a:custGeom>
          <a:solidFill>
            <a:srgbClr val="0000CC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4" name="Line 262"/>
          <p:cNvSpPr>
            <a:spLocks noChangeShapeType="1"/>
          </p:cNvSpPr>
          <p:nvPr/>
        </p:nvSpPr>
        <p:spPr bwMode="auto">
          <a:xfrm flipH="1">
            <a:off x="7788275" y="2209800"/>
            <a:ext cx="47625" cy="85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5" name="Oval 263"/>
          <p:cNvSpPr>
            <a:spLocks noChangeArrowheads="1"/>
          </p:cNvSpPr>
          <p:nvPr/>
        </p:nvSpPr>
        <p:spPr bwMode="auto">
          <a:xfrm>
            <a:off x="7453313" y="2974975"/>
            <a:ext cx="376237" cy="73025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" name="Group 268"/>
          <p:cNvGrpSpPr>
            <a:grpSpLocks/>
          </p:cNvGrpSpPr>
          <p:nvPr/>
        </p:nvGrpSpPr>
        <p:grpSpPr bwMode="auto">
          <a:xfrm>
            <a:off x="7450138" y="3211513"/>
            <a:ext cx="376237" cy="60325"/>
            <a:chOff x="4693" y="2185"/>
            <a:chExt cx="237" cy="38"/>
          </a:xfrm>
        </p:grpSpPr>
        <p:sp>
          <p:nvSpPr>
            <p:cNvPr id="267" name="Arc 264"/>
            <p:cNvSpPr>
              <a:spLocks/>
            </p:cNvSpPr>
            <p:nvPr/>
          </p:nvSpPr>
          <p:spPr bwMode="auto">
            <a:xfrm>
              <a:off x="4804" y="2185"/>
              <a:ext cx="126" cy="27"/>
            </a:xfrm>
            <a:custGeom>
              <a:avLst/>
              <a:gdLst>
                <a:gd name="G0" fmla="+- 547 0 0"/>
                <a:gd name="G1" fmla="+- 0 0 0"/>
                <a:gd name="G2" fmla="+- 21600 0 0"/>
                <a:gd name="T0" fmla="*/ 22147 w 22147"/>
                <a:gd name="T1" fmla="*/ 0 h 21600"/>
                <a:gd name="T2" fmla="*/ 0 w 22147"/>
                <a:gd name="T3" fmla="*/ 21593 h 21600"/>
                <a:gd name="T4" fmla="*/ 547 w 22147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147" h="21600" fill="none" extrusionOk="0">
                  <a:moveTo>
                    <a:pt x="22147" y="0"/>
                  </a:moveTo>
                  <a:cubicBezTo>
                    <a:pt x="22147" y="11929"/>
                    <a:pt x="12476" y="21600"/>
                    <a:pt x="547" y="21600"/>
                  </a:cubicBezTo>
                  <a:cubicBezTo>
                    <a:pt x="364" y="21600"/>
                    <a:pt x="182" y="21597"/>
                    <a:pt x="-1" y="21593"/>
                  </a:cubicBezTo>
                </a:path>
                <a:path w="22147" h="21600" stroke="0" extrusionOk="0">
                  <a:moveTo>
                    <a:pt x="22147" y="0"/>
                  </a:moveTo>
                  <a:cubicBezTo>
                    <a:pt x="22147" y="11929"/>
                    <a:pt x="12476" y="21600"/>
                    <a:pt x="547" y="21600"/>
                  </a:cubicBezTo>
                  <a:cubicBezTo>
                    <a:pt x="364" y="21600"/>
                    <a:pt x="182" y="21597"/>
                    <a:pt x="-1" y="21593"/>
                  </a:cubicBezTo>
                  <a:lnTo>
                    <a:pt x="547" y="0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Arc 265"/>
            <p:cNvSpPr>
              <a:spLocks/>
            </p:cNvSpPr>
            <p:nvPr/>
          </p:nvSpPr>
          <p:spPr bwMode="auto">
            <a:xfrm>
              <a:off x="4804" y="2185"/>
              <a:ext cx="126" cy="27"/>
            </a:xfrm>
            <a:custGeom>
              <a:avLst/>
              <a:gdLst>
                <a:gd name="G0" fmla="+- 547 0 0"/>
                <a:gd name="G1" fmla="+- 0 0 0"/>
                <a:gd name="G2" fmla="+- 21600 0 0"/>
                <a:gd name="T0" fmla="*/ 22147 w 22147"/>
                <a:gd name="T1" fmla="*/ 0 h 21600"/>
                <a:gd name="T2" fmla="*/ 0 w 22147"/>
                <a:gd name="T3" fmla="*/ 21593 h 21600"/>
                <a:gd name="T4" fmla="*/ 547 w 22147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147" h="21600" fill="none" extrusionOk="0">
                  <a:moveTo>
                    <a:pt x="22147" y="0"/>
                  </a:moveTo>
                  <a:cubicBezTo>
                    <a:pt x="22147" y="11929"/>
                    <a:pt x="12476" y="21600"/>
                    <a:pt x="547" y="21600"/>
                  </a:cubicBezTo>
                  <a:cubicBezTo>
                    <a:pt x="364" y="21600"/>
                    <a:pt x="182" y="21597"/>
                    <a:pt x="-1" y="21593"/>
                  </a:cubicBezTo>
                </a:path>
                <a:path w="22147" h="21600" stroke="0" extrusionOk="0">
                  <a:moveTo>
                    <a:pt x="22147" y="0"/>
                  </a:moveTo>
                  <a:cubicBezTo>
                    <a:pt x="22147" y="11929"/>
                    <a:pt x="12476" y="21600"/>
                    <a:pt x="547" y="21600"/>
                  </a:cubicBezTo>
                  <a:cubicBezTo>
                    <a:pt x="364" y="21600"/>
                    <a:pt x="182" y="21597"/>
                    <a:pt x="-1" y="21593"/>
                  </a:cubicBezTo>
                  <a:lnTo>
                    <a:pt x="547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Arc 266"/>
            <p:cNvSpPr>
              <a:spLocks/>
            </p:cNvSpPr>
            <p:nvPr/>
          </p:nvSpPr>
          <p:spPr bwMode="auto">
            <a:xfrm>
              <a:off x="4693" y="2189"/>
              <a:ext cx="119" cy="34"/>
            </a:xfrm>
            <a:custGeom>
              <a:avLst/>
              <a:gdLst>
                <a:gd name="G0" fmla="+- 21600 0 0"/>
                <a:gd name="G1" fmla="+- 2081 0 0"/>
                <a:gd name="G2" fmla="+- 21600 0 0"/>
                <a:gd name="T0" fmla="*/ 21412 w 21600"/>
                <a:gd name="T1" fmla="*/ 23680 h 23680"/>
                <a:gd name="T2" fmla="*/ 100 w 21600"/>
                <a:gd name="T3" fmla="*/ 0 h 23680"/>
                <a:gd name="T4" fmla="*/ 21600 w 21600"/>
                <a:gd name="T5" fmla="*/ 2081 h 23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680" fill="none" extrusionOk="0">
                  <a:moveTo>
                    <a:pt x="21411" y="23680"/>
                  </a:moveTo>
                  <a:cubicBezTo>
                    <a:pt x="9556" y="23576"/>
                    <a:pt x="0" y="13936"/>
                    <a:pt x="0" y="2081"/>
                  </a:cubicBezTo>
                  <a:cubicBezTo>
                    <a:pt x="-1" y="1386"/>
                    <a:pt x="33" y="691"/>
                    <a:pt x="100" y="0"/>
                  </a:cubicBezTo>
                </a:path>
                <a:path w="21600" h="23680" stroke="0" extrusionOk="0">
                  <a:moveTo>
                    <a:pt x="21411" y="23680"/>
                  </a:moveTo>
                  <a:cubicBezTo>
                    <a:pt x="9556" y="23576"/>
                    <a:pt x="0" y="13936"/>
                    <a:pt x="0" y="2081"/>
                  </a:cubicBezTo>
                  <a:cubicBezTo>
                    <a:pt x="-1" y="1386"/>
                    <a:pt x="33" y="691"/>
                    <a:pt x="100" y="0"/>
                  </a:cubicBezTo>
                  <a:lnTo>
                    <a:pt x="21600" y="2081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0" name="Arc 267"/>
            <p:cNvSpPr>
              <a:spLocks/>
            </p:cNvSpPr>
            <p:nvPr/>
          </p:nvSpPr>
          <p:spPr bwMode="auto">
            <a:xfrm>
              <a:off x="4693" y="2189"/>
              <a:ext cx="119" cy="34"/>
            </a:xfrm>
            <a:custGeom>
              <a:avLst/>
              <a:gdLst>
                <a:gd name="G0" fmla="+- 21600 0 0"/>
                <a:gd name="G1" fmla="+- 2081 0 0"/>
                <a:gd name="G2" fmla="+- 21600 0 0"/>
                <a:gd name="T0" fmla="*/ 21412 w 21600"/>
                <a:gd name="T1" fmla="*/ 23680 h 23680"/>
                <a:gd name="T2" fmla="*/ 100 w 21600"/>
                <a:gd name="T3" fmla="*/ 0 h 23680"/>
                <a:gd name="T4" fmla="*/ 21600 w 21600"/>
                <a:gd name="T5" fmla="*/ 2081 h 23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680" fill="none" extrusionOk="0">
                  <a:moveTo>
                    <a:pt x="21411" y="23680"/>
                  </a:moveTo>
                  <a:cubicBezTo>
                    <a:pt x="9556" y="23576"/>
                    <a:pt x="0" y="13936"/>
                    <a:pt x="0" y="2081"/>
                  </a:cubicBezTo>
                  <a:cubicBezTo>
                    <a:pt x="-1" y="1386"/>
                    <a:pt x="33" y="691"/>
                    <a:pt x="100" y="0"/>
                  </a:cubicBezTo>
                </a:path>
                <a:path w="21600" h="23680" stroke="0" extrusionOk="0">
                  <a:moveTo>
                    <a:pt x="21411" y="23680"/>
                  </a:moveTo>
                  <a:cubicBezTo>
                    <a:pt x="9556" y="23576"/>
                    <a:pt x="0" y="13936"/>
                    <a:pt x="0" y="2081"/>
                  </a:cubicBezTo>
                  <a:cubicBezTo>
                    <a:pt x="-1" y="1386"/>
                    <a:pt x="33" y="691"/>
                    <a:pt x="100" y="0"/>
                  </a:cubicBezTo>
                  <a:lnTo>
                    <a:pt x="21600" y="208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1" name="Line 269"/>
          <p:cNvSpPr>
            <a:spLocks noChangeShapeType="1"/>
          </p:cNvSpPr>
          <p:nvPr/>
        </p:nvSpPr>
        <p:spPr bwMode="auto">
          <a:xfrm>
            <a:off x="7446963" y="2997200"/>
            <a:ext cx="0" cy="200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2" name="Line 270"/>
          <p:cNvSpPr>
            <a:spLocks noChangeShapeType="1"/>
          </p:cNvSpPr>
          <p:nvPr/>
        </p:nvSpPr>
        <p:spPr bwMode="auto">
          <a:xfrm>
            <a:off x="7824788" y="2997200"/>
            <a:ext cx="0" cy="200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3" name="Rectangle 271"/>
          <p:cNvSpPr>
            <a:spLocks noChangeArrowheads="1"/>
          </p:cNvSpPr>
          <p:nvPr/>
        </p:nvSpPr>
        <p:spPr bwMode="auto">
          <a:xfrm>
            <a:off x="7994650" y="3003550"/>
            <a:ext cx="376238" cy="201613"/>
          </a:xfrm>
          <a:prstGeom prst="rect">
            <a:avLst/>
          </a:prstGeom>
          <a:solidFill>
            <a:srgbClr val="0080FF"/>
          </a:solidFill>
          <a:ln w="12700">
            <a:solidFill>
              <a:srgbClr val="00A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4" name="Rectangle 272"/>
          <p:cNvSpPr>
            <a:spLocks noChangeArrowheads="1"/>
          </p:cNvSpPr>
          <p:nvPr/>
        </p:nvSpPr>
        <p:spPr bwMode="auto">
          <a:xfrm>
            <a:off x="8053388" y="2216150"/>
            <a:ext cx="317500" cy="5175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5" name="Rectangle 273"/>
          <p:cNvSpPr>
            <a:spLocks noChangeArrowheads="1"/>
          </p:cNvSpPr>
          <p:nvPr/>
        </p:nvSpPr>
        <p:spPr bwMode="auto">
          <a:xfrm>
            <a:off x="8007350" y="2301875"/>
            <a:ext cx="315913" cy="503238"/>
          </a:xfrm>
          <a:prstGeom prst="rect">
            <a:avLst/>
          </a:prstGeom>
          <a:solidFill>
            <a:srgbClr val="00A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" name="Freeform 274"/>
          <p:cNvSpPr>
            <a:spLocks/>
          </p:cNvSpPr>
          <p:nvPr/>
        </p:nvSpPr>
        <p:spPr bwMode="auto">
          <a:xfrm>
            <a:off x="7977188" y="2209800"/>
            <a:ext cx="390525" cy="588963"/>
          </a:xfrm>
          <a:custGeom>
            <a:avLst/>
            <a:gdLst/>
            <a:ahLst/>
            <a:cxnLst>
              <a:cxn ang="0">
                <a:pos x="0" y="45"/>
              </a:cxn>
              <a:cxn ang="0">
                <a:pos x="37" y="0"/>
              </a:cxn>
              <a:cxn ang="0">
                <a:pos x="245" y="0"/>
              </a:cxn>
              <a:cxn ang="0">
                <a:pos x="245" y="325"/>
              </a:cxn>
              <a:cxn ang="0">
                <a:pos x="215" y="370"/>
              </a:cxn>
              <a:cxn ang="0">
                <a:pos x="215" y="45"/>
              </a:cxn>
              <a:cxn ang="0">
                <a:pos x="111" y="45"/>
              </a:cxn>
              <a:cxn ang="0">
                <a:pos x="59" y="45"/>
              </a:cxn>
              <a:cxn ang="0">
                <a:pos x="0" y="45"/>
              </a:cxn>
            </a:cxnLst>
            <a:rect l="0" t="0" r="r" b="b"/>
            <a:pathLst>
              <a:path w="246" h="371">
                <a:moveTo>
                  <a:pt x="0" y="45"/>
                </a:moveTo>
                <a:lnTo>
                  <a:pt x="37" y="0"/>
                </a:lnTo>
                <a:lnTo>
                  <a:pt x="245" y="0"/>
                </a:lnTo>
                <a:lnTo>
                  <a:pt x="245" y="325"/>
                </a:lnTo>
                <a:lnTo>
                  <a:pt x="215" y="370"/>
                </a:lnTo>
                <a:lnTo>
                  <a:pt x="215" y="45"/>
                </a:lnTo>
                <a:lnTo>
                  <a:pt x="111" y="45"/>
                </a:lnTo>
                <a:lnTo>
                  <a:pt x="59" y="45"/>
                </a:lnTo>
                <a:lnTo>
                  <a:pt x="0" y="45"/>
                </a:lnTo>
              </a:path>
            </a:pathLst>
          </a:custGeom>
          <a:solidFill>
            <a:srgbClr val="0000CC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7" name="Line 275"/>
          <p:cNvSpPr>
            <a:spLocks noChangeShapeType="1"/>
          </p:cNvSpPr>
          <p:nvPr/>
        </p:nvSpPr>
        <p:spPr bwMode="auto">
          <a:xfrm flipH="1">
            <a:off x="8318500" y="2209800"/>
            <a:ext cx="58738" cy="85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8" name="Oval 276"/>
          <p:cNvSpPr>
            <a:spLocks noChangeArrowheads="1"/>
          </p:cNvSpPr>
          <p:nvPr/>
        </p:nvSpPr>
        <p:spPr bwMode="auto">
          <a:xfrm>
            <a:off x="7994650" y="2974975"/>
            <a:ext cx="376238" cy="73025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9" name="Group 281"/>
          <p:cNvGrpSpPr>
            <a:grpSpLocks/>
          </p:cNvGrpSpPr>
          <p:nvPr/>
        </p:nvGrpSpPr>
        <p:grpSpPr bwMode="auto">
          <a:xfrm>
            <a:off x="7991475" y="3211513"/>
            <a:ext cx="385763" cy="60325"/>
            <a:chOff x="5034" y="2185"/>
            <a:chExt cx="243" cy="38"/>
          </a:xfrm>
        </p:grpSpPr>
        <p:sp>
          <p:nvSpPr>
            <p:cNvPr id="280" name="Arc 277"/>
            <p:cNvSpPr>
              <a:spLocks/>
            </p:cNvSpPr>
            <p:nvPr/>
          </p:nvSpPr>
          <p:spPr bwMode="auto">
            <a:xfrm>
              <a:off x="5151" y="2185"/>
              <a:ext cx="126" cy="27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1" name="Arc 278"/>
            <p:cNvSpPr>
              <a:spLocks/>
            </p:cNvSpPr>
            <p:nvPr/>
          </p:nvSpPr>
          <p:spPr bwMode="auto">
            <a:xfrm>
              <a:off x="5151" y="2185"/>
              <a:ext cx="126" cy="27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2" name="Arc 279"/>
            <p:cNvSpPr>
              <a:spLocks/>
            </p:cNvSpPr>
            <p:nvPr/>
          </p:nvSpPr>
          <p:spPr bwMode="auto">
            <a:xfrm>
              <a:off x="5034" y="2189"/>
              <a:ext cx="123" cy="34"/>
            </a:xfrm>
            <a:custGeom>
              <a:avLst/>
              <a:gdLst>
                <a:gd name="G0" fmla="+- 21600 0 0"/>
                <a:gd name="G1" fmla="+- 2081 0 0"/>
                <a:gd name="G2" fmla="+- 21600 0 0"/>
                <a:gd name="T0" fmla="*/ 21056 w 21600"/>
                <a:gd name="T1" fmla="*/ 23674 h 23674"/>
                <a:gd name="T2" fmla="*/ 100 w 21600"/>
                <a:gd name="T3" fmla="*/ 0 h 23674"/>
                <a:gd name="T4" fmla="*/ 21600 w 21600"/>
                <a:gd name="T5" fmla="*/ 2081 h 23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674" fill="none" extrusionOk="0">
                  <a:moveTo>
                    <a:pt x="21055" y="23674"/>
                  </a:moveTo>
                  <a:cubicBezTo>
                    <a:pt x="9342" y="23379"/>
                    <a:pt x="0" y="13798"/>
                    <a:pt x="0" y="2081"/>
                  </a:cubicBezTo>
                  <a:cubicBezTo>
                    <a:pt x="-1" y="1386"/>
                    <a:pt x="33" y="691"/>
                    <a:pt x="100" y="0"/>
                  </a:cubicBezTo>
                </a:path>
                <a:path w="21600" h="23674" stroke="0" extrusionOk="0">
                  <a:moveTo>
                    <a:pt x="21055" y="23674"/>
                  </a:moveTo>
                  <a:cubicBezTo>
                    <a:pt x="9342" y="23379"/>
                    <a:pt x="0" y="13798"/>
                    <a:pt x="0" y="2081"/>
                  </a:cubicBezTo>
                  <a:cubicBezTo>
                    <a:pt x="-1" y="1386"/>
                    <a:pt x="33" y="691"/>
                    <a:pt x="100" y="0"/>
                  </a:cubicBezTo>
                  <a:lnTo>
                    <a:pt x="21600" y="2081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Arc 280"/>
            <p:cNvSpPr>
              <a:spLocks/>
            </p:cNvSpPr>
            <p:nvPr/>
          </p:nvSpPr>
          <p:spPr bwMode="auto">
            <a:xfrm>
              <a:off x="5034" y="2189"/>
              <a:ext cx="123" cy="34"/>
            </a:xfrm>
            <a:custGeom>
              <a:avLst/>
              <a:gdLst>
                <a:gd name="G0" fmla="+- 21600 0 0"/>
                <a:gd name="G1" fmla="+- 2081 0 0"/>
                <a:gd name="G2" fmla="+- 21600 0 0"/>
                <a:gd name="T0" fmla="*/ 21056 w 21600"/>
                <a:gd name="T1" fmla="*/ 23674 h 23674"/>
                <a:gd name="T2" fmla="*/ 100 w 21600"/>
                <a:gd name="T3" fmla="*/ 0 h 23674"/>
                <a:gd name="T4" fmla="*/ 21600 w 21600"/>
                <a:gd name="T5" fmla="*/ 2081 h 23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674" fill="none" extrusionOk="0">
                  <a:moveTo>
                    <a:pt x="21055" y="23674"/>
                  </a:moveTo>
                  <a:cubicBezTo>
                    <a:pt x="9342" y="23379"/>
                    <a:pt x="0" y="13798"/>
                    <a:pt x="0" y="2081"/>
                  </a:cubicBezTo>
                  <a:cubicBezTo>
                    <a:pt x="-1" y="1386"/>
                    <a:pt x="33" y="691"/>
                    <a:pt x="100" y="0"/>
                  </a:cubicBezTo>
                </a:path>
                <a:path w="21600" h="23674" stroke="0" extrusionOk="0">
                  <a:moveTo>
                    <a:pt x="21055" y="23674"/>
                  </a:moveTo>
                  <a:cubicBezTo>
                    <a:pt x="9342" y="23379"/>
                    <a:pt x="0" y="13798"/>
                    <a:pt x="0" y="2081"/>
                  </a:cubicBezTo>
                  <a:cubicBezTo>
                    <a:pt x="-1" y="1386"/>
                    <a:pt x="33" y="691"/>
                    <a:pt x="100" y="0"/>
                  </a:cubicBezTo>
                  <a:lnTo>
                    <a:pt x="21600" y="208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4" name="Line 282"/>
          <p:cNvSpPr>
            <a:spLocks noChangeShapeType="1"/>
          </p:cNvSpPr>
          <p:nvPr/>
        </p:nvSpPr>
        <p:spPr bwMode="auto">
          <a:xfrm>
            <a:off x="7988300" y="2997200"/>
            <a:ext cx="0" cy="200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" name="Line 283"/>
          <p:cNvSpPr>
            <a:spLocks noChangeShapeType="1"/>
          </p:cNvSpPr>
          <p:nvPr/>
        </p:nvSpPr>
        <p:spPr bwMode="auto">
          <a:xfrm>
            <a:off x="8377238" y="2997200"/>
            <a:ext cx="0" cy="200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" name="Rectangle 284"/>
          <p:cNvSpPr>
            <a:spLocks noChangeArrowheads="1"/>
          </p:cNvSpPr>
          <p:nvPr/>
        </p:nvSpPr>
        <p:spPr bwMode="auto">
          <a:xfrm>
            <a:off x="8524875" y="3003550"/>
            <a:ext cx="376238" cy="201613"/>
          </a:xfrm>
          <a:prstGeom prst="rect">
            <a:avLst/>
          </a:prstGeom>
          <a:solidFill>
            <a:srgbClr val="0080FF"/>
          </a:solidFill>
          <a:ln w="12700">
            <a:solidFill>
              <a:srgbClr val="00A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" name="Rectangle 285"/>
          <p:cNvSpPr>
            <a:spLocks noChangeArrowheads="1"/>
          </p:cNvSpPr>
          <p:nvPr/>
        </p:nvSpPr>
        <p:spPr bwMode="auto">
          <a:xfrm>
            <a:off x="8596313" y="2216150"/>
            <a:ext cx="315912" cy="5175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" name="Rectangle 286"/>
          <p:cNvSpPr>
            <a:spLocks noChangeArrowheads="1"/>
          </p:cNvSpPr>
          <p:nvPr/>
        </p:nvSpPr>
        <p:spPr bwMode="auto">
          <a:xfrm>
            <a:off x="8535988" y="2301875"/>
            <a:ext cx="317500" cy="503238"/>
          </a:xfrm>
          <a:prstGeom prst="rect">
            <a:avLst/>
          </a:prstGeom>
          <a:solidFill>
            <a:srgbClr val="00A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" name="Freeform 287"/>
          <p:cNvSpPr>
            <a:spLocks/>
          </p:cNvSpPr>
          <p:nvPr/>
        </p:nvSpPr>
        <p:spPr bwMode="auto">
          <a:xfrm>
            <a:off x="8518525" y="2209800"/>
            <a:ext cx="390525" cy="588963"/>
          </a:xfrm>
          <a:custGeom>
            <a:avLst/>
            <a:gdLst/>
            <a:ahLst/>
            <a:cxnLst>
              <a:cxn ang="0">
                <a:pos x="0" y="45"/>
              </a:cxn>
              <a:cxn ang="0">
                <a:pos x="37" y="0"/>
              </a:cxn>
              <a:cxn ang="0">
                <a:pos x="245" y="0"/>
              </a:cxn>
              <a:cxn ang="0">
                <a:pos x="245" y="325"/>
              </a:cxn>
              <a:cxn ang="0">
                <a:pos x="208" y="370"/>
              </a:cxn>
              <a:cxn ang="0">
                <a:pos x="208" y="45"/>
              </a:cxn>
              <a:cxn ang="0">
                <a:pos x="111" y="45"/>
              </a:cxn>
              <a:cxn ang="0">
                <a:pos x="52" y="45"/>
              </a:cxn>
              <a:cxn ang="0">
                <a:pos x="0" y="45"/>
              </a:cxn>
            </a:cxnLst>
            <a:rect l="0" t="0" r="r" b="b"/>
            <a:pathLst>
              <a:path w="246" h="371">
                <a:moveTo>
                  <a:pt x="0" y="45"/>
                </a:moveTo>
                <a:lnTo>
                  <a:pt x="37" y="0"/>
                </a:lnTo>
                <a:lnTo>
                  <a:pt x="245" y="0"/>
                </a:lnTo>
                <a:lnTo>
                  <a:pt x="245" y="325"/>
                </a:lnTo>
                <a:lnTo>
                  <a:pt x="208" y="370"/>
                </a:lnTo>
                <a:lnTo>
                  <a:pt x="208" y="45"/>
                </a:lnTo>
                <a:lnTo>
                  <a:pt x="111" y="45"/>
                </a:lnTo>
                <a:lnTo>
                  <a:pt x="52" y="45"/>
                </a:lnTo>
                <a:lnTo>
                  <a:pt x="0" y="45"/>
                </a:lnTo>
              </a:path>
            </a:pathLst>
          </a:custGeom>
          <a:solidFill>
            <a:srgbClr val="0000CC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0" name="Line 288"/>
          <p:cNvSpPr>
            <a:spLocks noChangeShapeType="1"/>
          </p:cNvSpPr>
          <p:nvPr/>
        </p:nvSpPr>
        <p:spPr bwMode="auto">
          <a:xfrm flipH="1">
            <a:off x="8872538" y="2209800"/>
            <a:ext cx="58737" cy="841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" name="Oval 289"/>
          <p:cNvSpPr>
            <a:spLocks noChangeArrowheads="1"/>
          </p:cNvSpPr>
          <p:nvPr/>
        </p:nvSpPr>
        <p:spPr bwMode="auto">
          <a:xfrm>
            <a:off x="8524875" y="2974975"/>
            <a:ext cx="376238" cy="73025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2" name="Group 294"/>
          <p:cNvGrpSpPr>
            <a:grpSpLocks/>
          </p:cNvGrpSpPr>
          <p:nvPr/>
        </p:nvGrpSpPr>
        <p:grpSpPr bwMode="auto">
          <a:xfrm>
            <a:off x="8521700" y="3211513"/>
            <a:ext cx="385763" cy="60325"/>
            <a:chOff x="5368" y="2185"/>
            <a:chExt cx="243" cy="38"/>
          </a:xfrm>
        </p:grpSpPr>
        <p:sp>
          <p:nvSpPr>
            <p:cNvPr id="293" name="Arc 290"/>
            <p:cNvSpPr>
              <a:spLocks/>
            </p:cNvSpPr>
            <p:nvPr/>
          </p:nvSpPr>
          <p:spPr bwMode="auto">
            <a:xfrm>
              <a:off x="5485" y="2185"/>
              <a:ext cx="126" cy="27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Arc 291"/>
            <p:cNvSpPr>
              <a:spLocks/>
            </p:cNvSpPr>
            <p:nvPr/>
          </p:nvSpPr>
          <p:spPr bwMode="auto">
            <a:xfrm>
              <a:off x="5485" y="2185"/>
              <a:ext cx="126" cy="27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Arc 292"/>
            <p:cNvSpPr>
              <a:spLocks/>
            </p:cNvSpPr>
            <p:nvPr/>
          </p:nvSpPr>
          <p:spPr bwMode="auto">
            <a:xfrm>
              <a:off x="5368" y="2189"/>
              <a:ext cx="123" cy="34"/>
            </a:xfrm>
            <a:custGeom>
              <a:avLst/>
              <a:gdLst>
                <a:gd name="G0" fmla="+- 21600 0 0"/>
                <a:gd name="G1" fmla="+- 2081 0 0"/>
                <a:gd name="G2" fmla="+- 21600 0 0"/>
                <a:gd name="T0" fmla="*/ 21056 w 21600"/>
                <a:gd name="T1" fmla="*/ 23674 h 23674"/>
                <a:gd name="T2" fmla="*/ 100 w 21600"/>
                <a:gd name="T3" fmla="*/ 0 h 23674"/>
                <a:gd name="T4" fmla="*/ 21600 w 21600"/>
                <a:gd name="T5" fmla="*/ 2081 h 23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674" fill="none" extrusionOk="0">
                  <a:moveTo>
                    <a:pt x="21055" y="23674"/>
                  </a:moveTo>
                  <a:cubicBezTo>
                    <a:pt x="9342" y="23379"/>
                    <a:pt x="0" y="13798"/>
                    <a:pt x="0" y="2081"/>
                  </a:cubicBezTo>
                  <a:cubicBezTo>
                    <a:pt x="-1" y="1386"/>
                    <a:pt x="33" y="691"/>
                    <a:pt x="100" y="0"/>
                  </a:cubicBezTo>
                </a:path>
                <a:path w="21600" h="23674" stroke="0" extrusionOk="0">
                  <a:moveTo>
                    <a:pt x="21055" y="23674"/>
                  </a:moveTo>
                  <a:cubicBezTo>
                    <a:pt x="9342" y="23379"/>
                    <a:pt x="0" y="13798"/>
                    <a:pt x="0" y="2081"/>
                  </a:cubicBezTo>
                  <a:cubicBezTo>
                    <a:pt x="-1" y="1386"/>
                    <a:pt x="33" y="691"/>
                    <a:pt x="100" y="0"/>
                  </a:cubicBezTo>
                  <a:lnTo>
                    <a:pt x="21600" y="2081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Arc 293"/>
            <p:cNvSpPr>
              <a:spLocks/>
            </p:cNvSpPr>
            <p:nvPr/>
          </p:nvSpPr>
          <p:spPr bwMode="auto">
            <a:xfrm>
              <a:off x="5368" y="2189"/>
              <a:ext cx="123" cy="34"/>
            </a:xfrm>
            <a:custGeom>
              <a:avLst/>
              <a:gdLst>
                <a:gd name="G0" fmla="+- 21600 0 0"/>
                <a:gd name="G1" fmla="+- 2081 0 0"/>
                <a:gd name="G2" fmla="+- 21600 0 0"/>
                <a:gd name="T0" fmla="*/ 21056 w 21600"/>
                <a:gd name="T1" fmla="*/ 23674 h 23674"/>
                <a:gd name="T2" fmla="*/ 100 w 21600"/>
                <a:gd name="T3" fmla="*/ 0 h 23674"/>
                <a:gd name="T4" fmla="*/ 21600 w 21600"/>
                <a:gd name="T5" fmla="*/ 2081 h 23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674" fill="none" extrusionOk="0">
                  <a:moveTo>
                    <a:pt x="21055" y="23674"/>
                  </a:moveTo>
                  <a:cubicBezTo>
                    <a:pt x="9342" y="23379"/>
                    <a:pt x="0" y="13798"/>
                    <a:pt x="0" y="2081"/>
                  </a:cubicBezTo>
                  <a:cubicBezTo>
                    <a:pt x="-1" y="1386"/>
                    <a:pt x="33" y="691"/>
                    <a:pt x="100" y="0"/>
                  </a:cubicBezTo>
                </a:path>
                <a:path w="21600" h="23674" stroke="0" extrusionOk="0">
                  <a:moveTo>
                    <a:pt x="21055" y="23674"/>
                  </a:moveTo>
                  <a:cubicBezTo>
                    <a:pt x="9342" y="23379"/>
                    <a:pt x="0" y="13798"/>
                    <a:pt x="0" y="2081"/>
                  </a:cubicBezTo>
                  <a:cubicBezTo>
                    <a:pt x="-1" y="1386"/>
                    <a:pt x="33" y="691"/>
                    <a:pt x="100" y="0"/>
                  </a:cubicBezTo>
                  <a:lnTo>
                    <a:pt x="21600" y="208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" name="Line 295"/>
          <p:cNvSpPr>
            <a:spLocks noChangeShapeType="1"/>
          </p:cNvSpPr>
          <p:nvPr/>
        </p:nvSpPr>
        <p:spPr bwMode="auto">
          <a:xfrm>
            <a:off x="8518525" y="2997200"/>
            <a:ext cx="0" cy="200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8" name="Line 296"/>
          <p:cNvSpPr>
            <a:spLocks noChangeShapeType="1"/>
          </p:cNvSpPr>
          <p:nvPr/>
        </p:nvSpPr>
        <p:spPr bwMode="auto">
          <a:xfrm>
            <a:off x="8907463" y="2997200"/>
            <a:ext cx="0" cy="200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9" name="Line 297"/>
          <p:cNvSpPr>
            <a:spLocks noChangeShapeType="1"/>
          </p:cNvSpPr>
          <p:nvPr/>
        </p:nvSpPr>
        <p:spPr bwMode="auto">
          <a:xfrm>
            <a:off x="6540500" y="2897188"/>
            <a:ext cx="2178050" cy="0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0" name="Line 298"/>
          <p:cNvSpPr>
            <a:spLocks noChangeShapeType="1"/>
          </p:cNvSpPr>
          <p:nvPr/>
        </p:nvSpPr>
        <p:spPr bwMode="auto">
          <a:xfrm>
            <a:off x="6553200" y="2782888"/>
            <a:ext cx="0" cy="214312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1" name="Line 299"/>
          <p:cNvSpPr>
            <a:spLocks noChangeShapeType="1"/>
          </p:cNvSpPr>
          <p:nvPr/>
        </p:nvSpPr>
        <p:spPr bwMode="auto">
          <a:xfrm>
            <a:off x="7081838" y="2797175"/>
            <a:ext cx="0" cy="200025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2" name="Line 300"/>
          <p:cNvSpPr>
            <a:spLocks noChangeShapeType="1"/>
          </p:cNvSpPr>
          <p:nvPr/>
        </p:nvSpPr>
        <p:spPr bwMode="auto">
          <a:xfrm>
            <a:off x="7624763" y="2797175"/>
            <a:ext cx="0" cy="200025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3" name="Line 301"/>
          <p:cNvSpPr>
            <a:spLocks noChangeShapeType="1"/>
          </p:cNvSpPr>
          <p:nvPr/>
        </p:nvSpPr>
        <p:spPr bwMode="auto">
          <a:xfrm>
            <a:off x="8177213" y="2797175"/>
            <a:ext cx="0" cy="200025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4" name="Line 302"/>
          <p:cNvSpPr>
            <a:spLocks noChangeShapeType="1"/>
          </p:cNvSpPr>
          <p:nvPr/>
        </p:nvSpPr>
        <p:spPr bwMode="auto">
          <a:xfrm>
            <a:off x="8707438" y="2797175"/>
            <a:ext cx="0" cy="200025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05" name="Group 308"/>
          <p:cNvGrpSpPr>
            <a:grpSpLocks/>
          </p:cNvGrpSpPr>
          <p:nvPr/>
        </p:nvGrpSpPr>
        <p:grpSpPr bwMode="auto">
          <a:xfrm>
            <a:off x="6394450" y="3719513"/>
            <a:ext cx="2459038" cy="215900"/>
            <a:chOff x="4028" y="2505"/>
            <a:chExt cx="1549" cy="136"/>
          </a:xfrm>
        </p:grpSpPr>
        <p:sp>
          <p:nvSpPr>
            <p:cNvPr id="306" name="Rectangle 303"/>
            <p:cNvSpPr>
              <a:spLocks noChangeArrowheads="1"/>
            </p:cNvSpPr>
            <p:nvPr/>
          </p:nvSpPr>
          <p:spPr bwMode="auto">
            <a:xfrm>
              <a:off x="4028" y="2505"/>
              <a:ext cx="281" cy="136"/>
            </a:xfrm>
            <a:prstGeom prst="rect">
              <a:avLst/>
            </a:prstGeom>
            <a:solidFill>
              <a:srgbClr val="FCF305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" name="Rectangle 304"/>
            <p:cNvSpPr>
              <a:spLocks noChangeArrowheads="1"/>
            </p:cNvSpPr>
            <p:nvPr/>
          </p:nvSpPr>
          <p:spPr bwMode="auto">
            <a:xfrm>
              <a:off x="4347" y="2505"/>
              <a:ext cx="281" cy="136"/>
            </a:xfrm>
            <a:prstGeom prst="rect">
              <a:avLst/>
            </a:prstGeom>
            <a:solidFill>
              <a:srgbClr val="FCF305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" name="Rectangle 305"/>
            <p:cNvSpPr>
              <a:spLocks noChangeArrowheads="1"/>
            </p:cNvSpPr>
            <p:nvPr/>
          </p:nvSpPr>
          <p:spPr bwMode="auto">
            <a:xfrm>
              <a:off x="4673" y="2505"/>
              <a:ext cx="281" cy="136"/>
            </a:xfrm>
            <a:prstGeom prst="rect">
              <a:avLst/>
            </a:prstGeom>
            <a:solidFill>
              <a:srgbClr val="FCF305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" name="Rectangle 306"/>
            <p:cNvSpPr>
              <a:spLocks noChangeArrowheads="1"/>
            </p:cNvSpPr>
            <p:nvPr/>
          </p:nvSpPr>
          <p:spPr bwMode="auto">
            <a:xfrm>
              <a:off x="4992" y="2505"/>
              <a:ext cx="281" cy="136"/>
            </a:xfrm>
            <a:prstGeom prst="rect">
              <a:avLst/>
            </a:prstGeom>
            <a:solidFill>
              <a:srgbClr val="FCF305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" name="Rectangle 307"/>
            <p:cNvSpPr>
              <a:spLocks noChangeArrowheads="1"/>
            </p:cNvSpPr>
            <p:nvPr/>
          </p:nvSpPr>
          <p:spPr bwMode="auto">
            <a:xfrm>
              <a:off x="5311" y="2505"/>
              <a:ext cx="266" cy="136"/>
            </a:xfrm>
            <a:prstGeom prst="rect">
              <a:avLst/>
            </a:prstGeom>
            <a:solidFill>
              <a:srgbClr val="FCF305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1" name="Rectangle 309"/>
          <p:cNvSpPr>
            <a:spLocks noChangeArrowheads="1"/>
          </p:cNvSpPr>
          <p:nvPr/>
        </p:nvSpPr>
        <p:spPr bwMode="auto">
          <a:xfrm>
            <a:off x="6300788" y="3651250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A...E</a:t>
            </a:r>
          </a:p>
        </p:txBody>
      </p:sp>
      <p:sp>
        <p:nvSpPr>
          <p:cNvPr id="312" name="Rectangle 310"/>
          <p:cNvSpPr>
            <a:spLocks noChangeArrowheads="1"/>
          </p:cNvSpPr>
          <p:nvPr/>
        </p:nvSpPr>
        <p:spPr bwMode="auto">
          <a:xfrm>
            <a:off x="6807200" y="365125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F...J</a:t>
            </a:r>
          </a:p>
        </p:txBody>
      </p:sp>
      <p:sp>
        <p:nvSpPr>
          <p:cNvPr id="313" name="Rectangle 311"/>
          <p:cNvSpPr>
            <a:spLocks noChangeArrowheads="1"/>
          </p:cNvSpPr>
          <p:nvPr/>
        </p:nvSpPr>
        <p:spPr bwMode="auto">
          <a:xfrm>
            <a:off x="7313613" y="3668713"/>
            <a:ext cx="6365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K...N</a:t>
            </a:r>
          </a:p>
        </p:txBody>
      </p:sp>
      <p:sp>
        <p:nvSpPr>
          <p:cNvPr id="314" name="Rectangle 312"/>
          <p:cNvSpPr>
            <a:spLocks noChangeArrowheads="1"/>
          </p:cNvSpPr>
          <p:nvPr/>
        </p:nvSpPr>
        <p:spPr bwMode="auto">
          <a:xfrm>
            <a:off x="7823200" y="3676650"/>
            <a:ext cx="647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O...S</a:t>
            </a:r>
          </a:p>
        </p:txBody>
      </p:sp>
      <p:sp>
        <p:nvSpPr>
          <p:cNvPr id="315" name="Rectangle 313"/>
          <p:cNvSpPr>
            <a:spLocks noChangeArrowheads="1"/>
          </p:cNvSpPr>
          <p:nvPr/>
        </p:nvSpPr>
        <p:spPr bwMode="auto">
          <a:xfrm>
            <a:off x="8329613" y="3660775"/>
            <a:ext cx="6016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T...Z</a:t>
            </a:r>
          </a:p>
        </p:txBody>
      </p:sp>
      <p:grpSp>
        <p:nvGrpSpPr>
          <p:cNvPr id="316" name="Group 316"/>
          <p:cNvGrpSpPr>
            <a:grpSpLocks/>
          </p:cNvGrpSpPr>
          <p:nvPr/>
        </p:nvGrpSpPr>
        <p:grpSpPr bwMode="auto">
          <a:xfrm>
            <a:off x="6623050" y="3268663"/>
            <a:ext cx="438150" cy="396875"/>
            <a:chOff x="4172" y="2221"/>
            <a:chExt cx="276" cy="250"/>
          </a:xfrm>
        </p:grpSpPr>
        <p:sp>
          <p:nvSpPr>
            <p:cNvPr id="317" name="Freeform 314"/>
            <p:cNvSpPr>
              <a:spLocks/>
            </p:cNvSpPr>
            <p:nvPr/>
          </p:nvSpPr>
          <p:spPr bwMode="auto">
            <a:xfrm>
              <a:off x="4328" y="2221"/>
              <a:ext cx="120" cy="118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37" y="117"/>
                </a:cxn>
                <a:cxn ang="0">
                  <a:pos x="15" y="90"/>
                </a:cxn>
                <a:cxn ang="0">
                  <a:pos x="0" y="54"/>
                </a:cxn>
                <a:cxn ang="0">
                  <a:pos x="119" y="0"/>
                </a:cxn>
              </a:cxnLst>
              <a:rect l="0" t="0" r="r" b="b"/>
              <a:pathLst>
                <a:path w="120" h="118">
                  <a:moveTo>
                    <a:pt x="119" y="0"/>
                  </a:moveTo>
                  <a:lnTo>
                    <a:pt x="37" y="117"/>
                  </a:lnTo>
                  <a:lnTo>
                    <a:pt x="15" y="90"/>
                  </a:lnTo>
                  <a:lnTo>
                    <a:pt x="0" y="54"/>
                  </a:lnTo>
                  <a:lnTo>
                    <a:pt x="119" y="0"/>
                  </a:lnTo>
                </a:path>
              </a:pathLst>
            </a:custGeom>
            <a:solidFill>
              <a:srgbClr val="00CC66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Line 315"/>
            <p:cNvSpPr>
              <a:spLocks noChangeShapeType="1"/>
            </p:cNvSpPr>
            <p:nvPr/>
          </p:nvSpPr>
          <p:spPr bwMode="auto">
            <a:xfrm flipV="1">
              <a:off x="4172" y="2304"/>
              <a:ext cx="178" cy="167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" name="Group 319"/>
          <p:cNvGrpSpPr>
            <a:grpSpLocks/>
          </p:cNvGrpSpPr>
          <p:nvPr/>
        </p:nvGrpSpPr>
        <p:grpSpPr bwMode="auto">
          <a:xfrm>
            <a:off x="6729413" y="3254375"/>
            <a:ext cx="1390650" cy="403225"/>
            <a:chOff x="4239" y="2212"/>
            <a:chExt cx="876" cy="254"/>
          </a:xfrm>
        </p:grpSpPr>
        <p:sp>
          <p:nvSpPr>
            <p:cNvPr id="320" name="Freeform 317"/>
            <p:cNvSpPr>
              <a:spLocks/>
            </p:cNvSpPr>
            <p:nvPr/>
          </p:nvSpPr>
          <p:spPr bwMode="auto">
            <a:xfrm>
              <a:off x="4980" y="2212"/>
              <a:ext cx="135" cy="82"/>
            </a:xfrm>
            <a:custGeom>
              <a:avLst/>
              <a:gdLst/>
              <a:ahLst/>
              <a:cxnLst>
                <a:cxn ang="0">
                  <a:pos x="134" y="9"/>
                </a:cxn>
                <a:cxn ang="0">
                  <a:pos x="15" y="81"/>
                </a:cxn>
                <a:cxn ang="0">
                  <a:pos x="8" y="45"/>
                </a:cxn>
                <a:cxn ang="0">
                  <a:pos x="0" y="0"/>
                </a:cxn>
                <a:cxn ang="0">
                  <a:pos x="134" y="9"/>
                </a:cxn>
              </a:cxnLst>
              <a:rect l="0" t="0" r="r" b="b"/>
              <a:pathLst>
                <a:path w="135" h="82">
                  <a:moveTo>
                    <a:pt x="134" y="9"/>
                  </a:moveTo>
                  <a:lnTo>
                    <a:pt x="15" y="81"/>
                  </a:lnTo>
                  <a:lnTo>
                    <a:pt x="8" y="45"/>
                  </a:lnTo>
                  <a:lnTo>
                    <a:pt x="0" y="0"/>
                  </a:lnTo>
                  <a:lnTo>
                    <a:pt x="134" y="9"/>
                  </a:lnTo>
                </a:path>
              </a:pathLst>
            </a:custGeom>
            <a:solidFill>
              <a:srgbClr val="00CC66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Line 318"/>
            <p:cNvSpPr>
              <a:spLocks noChangeShapeType="1"/>
            </p:cNvSpPr>
            <p:nvPr/>
          </p:nvSpPr>
          <p:spPr bwMode="auto">
            <a:xfrm flipV="1">
              <a:off x="4239" y="2255"/>
              <a:ext cx="756" cy="211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2" name="Group 322"/>
          <p:cNvGrpSpPr>
            <a:grpSpLocks/>
          </p:cNvGrpSpPr>
          <p:nvPr/>
        </p:nvGrpSpPr>
        <p:grpSpPr bwMode="auto">
          <a:xfrm>
            <a:off x="6470650" y="3268663"/>
            <a:ext cx="107950" cy="400050"/>
            <a:chOff x="4076" y="2221"/>
            <a:chExt cx="68" cy="252"/>
          </a:xfrm>
        </p:grpSpPr>
        <p:sp>
          <p:nvSpPr>
            <p:cNvPr id="323" name="Freeform 320"/>
            <p:cNvSpPr>
              <a:spLocks/>
            </p:cNvSpPr>
            <p:nvPr/>
          </p:nvSpPr>
          <p:spPr bwMode="auto">
            <a:xfrm>
              <a:off x="4076" y="2221"/>
              <a:ext cx="68" cy="154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7" y="153"/>
                </a:cxn>
                <a:cxn ang="0">
                  <a:pos x="37" y="153"/>
                </a:cxn>
                <a:cxn ang="0">
                  <a:pos x="0" y="153"/>
                </a:cxn>
                <a:cxn ang="0">
                  <a:pos x="37" y="0"/>
                </a:cxn>
              </a:cxnLst>
              <a:rect l="0" t="0" r="r" b="b"/>
              <a:pathLst>
                <a:path w="68" h="154">
                  <a:moveTo>
                    <a:pt x="37" y="0"/>
                  </a:moveTo>
                  <a:lnTo>
                    <a:pt x="67" y="153"/>
                  </a:lnTo>
                  <a:lnTo>
                    <a:pt x="37" y="153"/>
                  </a:lnTo>
                  <a:lnTo>
                    <a:pt x="0" y="153"/>
                  </a:lnTo>
                  <a:lnTo>
                    <a:pt x="37" y="0"/>
                  </a:lnTo>
                </a:path>
              </a:pathLst>
            </a:custGeom>
            <a:solidFill>
              <a:srgbClr val="00CC66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Line 321"/>
            <p:cNvSpPr>
              <a:spLocks noChangeShapeType="1"/>
            </p:cNvSpPr>
            <p:nvPr/>
          </p:nvSpPr>
          <p:spPr bwMode="auto">
            <a:xfrm flipV="1">
              <a:off x="4113" y="2364"/>
              <a:ext cx="0" cy="109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5" name="Group 325"/>
          <p:cNvGrpSpPr>
            <a:grpSpLocks/>
          </p:cNvGrpSpPr>
          <p:nvPr/>
        </p:nvGrpSpPr>
        <p:grpSpPr bwMode="auto">
          <a:xfrm>
            <a:off x="7105650" y="3268663"/>
            <a:ext cx="107950" cy="400050"/>
            <a:chOff x="4476" y="2221"/>
            <a:chExt cx="68" cy="252"/>
          </a:xfrm>
        </p:grpSpPr>
        <p:sp>
          <p:nvSpPr>
            <p:cNvPr id="326" name="Freeform 323"/>
            <p:cNvSpPr>
              <a:spLocks/>
            </p:cNvSpPr>
            <p:nvPr/>
          </p:nvSpPr>
          <p:spPr bwMode="auto">
            <a:xfrm>
              <a:off x="4476" y="2221"/>
              <a:ext cx="68" cy="154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7" y="153"/>
                </a:cxn>
                <a:cxn ang="0">
                  <a:pos x="37" y="153"/>
                </a:cxn>
                <a:cxn ang="0">
                  <a:pos x="0" y="153"/>
                </a:cxn>
                <a:cxn ang="0">
                  <a:pos x="37" y="0"/>
                </a:cxn>
              </a:cxnLst>
              <a:rect l="0" t="0" r="r" b="b"/>
              <a:pathLst>
                <a:path w="68" h="154">
                  <a:moveTo>
                    <a:pt x="37" y="0"/>
                  </a:moveTo>
                  <a:lnTo>
                    <a:pt x="67" y="153"/>
                  </a:lnTo>
                  <a:lnTo>
                    <a:pt x="37" y="153"/>
                  </a:lnTo>
                  <a:lnTo>
                    <a:pt x="0" y="153"/>
                  </a:lnTo>
                  <a:lnTo>
                    <a:pt x="37" y="0"/>
                  </a:lnTo>
                </a:path>
              </a:pathLst>
            </a:custGeom>
            <a:solidFill>
              <a:srgbClr val="00CC66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7" name="Line 324"/>
            <p:cNvSpPr>
              <a:spLocks noChangeShapeType="1"/>
            </p:cNvSpPr>
            <p:nvPr/>
          </p:nvSpPr>
          <p:spPr bwMode="auto">
            <a:xfrm flipV="1">
              <a:off x="4513" y="2364"/>
              <a:ext cx="0" cy="109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8" name="Group 328"/>
          <p:cNvGrpSpPr>
            <a:grpSpLocks/>
          </p:cNvGrpSpPr>
          <p:nvPr/>
        </p:nvGrpSpPr>
        <p:grpSpPr bwMode="auto">
          <a:xfrm>
            <a:off x="7635875" y="3268663"/>
            <a:ext cx="107950" cy="400050"/>
            <a:chOff x="4810" y="2221"/>
            <a:chExt cx="68" cy="252"/>
          </a:xfrm>
        </p:grpSpPr>
        <p:sp>
          <p:nvSpPr>
            <p:cNvPr id="329" name="Freeform 326"/>
            <p:cNvSpPr>
              <a:spLocks/>
            </p:cNvSpPr>
            <p:nvPr/>
          </p:nvSpPr>
          <p:spPr bwMode="auto">
            <a:xfrm>
              <a:off x="4810" y="2221"/>
              <a:ext cx="68" cy="154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7" y="153"/>
                </a:cxn>
                <a:cxn ang="0">
                  <a:pos x="37" y="153"/>
                </a:cxn>
                <a:cxn ang="0">
                  <a:pos x="0" y="153"/>
                </a:cxn>
                <a:cxn ang="0">
                  <a:pos x="37" y="0"/>
                </a:cxn>
              </a:cxnLst>
              <a:rect l="0" t="0" r="r" b="b"/>
              <a:pathLst>
                <a:path w="68" h="154">
                  <a:moveTo>
                    <a:pt x="37" y="0"/>
                  </a:moveTo>
                  <a:lnTo>
                    <a:pt x="67" y="153"/>
                  </a:lnTo>
                  <a:lnTo>
                    <a:pt x="37" y="153"/>
                  </a:lnTo>
                  <a:lnTo>
                    <a:pt x="0" y="153"/>
                  </a:lnTo>
                  <a:lnTo>
                    <a:pt x="37" y="0"/>
                  </a:lnTo>
                </a:path>
              </a:pathLst>
            </a:custGeom>
            <a:solidFill>
              <a:srgbClr val="00CC66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" name="Line 327"/>
            <p:cNvSpPr>
              <a:spLocks noChangeShapeType="1"/>
            </p:cNvSpPr>
            <p:nvPr/>
          </p:nvSpPr>
          <p:spPr bwMode="auto">
            <a:xfrm flipV="1">
              <a:off x="4847" y="2364"/>
              <a:ext cx="0" cy="109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1" name="Group 331"/>
          <p:cNvGrpSpPr>
            <a:grpSpLocks/>
          </p:cNvGrpSpPr>
          <p:nvPr/>
        </p:nvGrpSpPr>
        <p:grpSpPr bwMode="auto">
          <a:xfrm>
            <a:off x="8166100" y="3268663"/>
            <a:ext cx="106363" cy="400050"/>
            <a:chOff x="5144" y="2221"/>
            <a:chExt cx="67" cy="252"/>
          </a:xfrm>
        </p:grpSpPr>
        <p:sp>
          <p:nvSpPr>
            <p:cNvPr id="332" name="Freeform 329"/>
            <p:cNvSpPr>
              <a:spLocks/>
            </p:cNvSpPr>
            <p:nvPr/>
          </p:nvSpPr>
          <p:spPr bwMode="auto">
            <a:xfrm>
              <a:off x="5144" y="2221"/>
              <a:ext cx="67" cy="154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6" y="153"/>
                </a:cxn>
                <a:cxn ang="0">
                  <a:pos x="37" y="153"/>
                </a:cxn>
                <a:cxn ang="0">
                  <a:pos x="0" y="153"/>
                </a:cxn>
                <a:cxn ang="0">
                  <a:pos x="37" y="0"/>
                </a:cxn>
              </a:cxnLst>
              <a:rect l="0" t="0" r="r" b="b"/>
              <a:pathLst>
                <a:path w="67" h="154">
                  <a:moveTo>
                    <a:pt x="37" y="0"/>
                  </a:moveTo>
                  <a:lnTo>
                    <a:pt x="66" y="153"/>
                  </a:lnTo>
                  <a:lnTo>
                    <a:pt x="37" y="153"/>
                  </a:lnTo>
                  <a:lnTo>
                    <a:pt x="0" y="153"/>
                  </a:lnTo>
                  <a:lnTo>
                    <a:pt x="37" y="0"/>
                  </a:lnTo>
                </a:path>
              </a:pathLst>
            </a:custGeom>
            <a:solidFill>
              <a:srgbClr val="00CC66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3" name="Line 330"/>
            <p:cNvSpPr>
              <a:spLocks noChangeShapeType="1"/>
            </p:cNvSpPr>
            <p:nvPr/>
          </p:nvSpPr>
          <p:spPr bwMode="auto">
            <a:xfrm flipV="1">
              <a:off x="5181" y="2364"/>
              <a:ext cx="0" cy="109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4" name="Group 334"/>
          <p:cNvGrpSpPr>
            <a:grpSpLocks/>
          </p:cNvGrpSpPr>
          <p:nvPr/>
        </p:nvGrpSpPr>
        <p:grpSpPr bwMode="auto">
          <a:xfrm>
            <a:off x="8694738" y="3268663"/>
            <a:ext cx="107950" cy="400050"/>
            <a:chOff x="5477" y="2221"/>
            <a:chExt cx="68" cy="252"/>
          </a:xfrm>
        </p:grpSpPr>
        <p:sp>
          <p:nvSpPr>
            <p:cNvPr id="335" name="Freeform 332"/>
            <p:cNvSpPr>
              <a:spLocks/>
            </p:cNvSpPr>
            <p:nvPr/>
          </p:nvSpPr>
          <p:spPr bwMode="auto">
            <a:xfrm>
              <a:off x="5477" y="2221"/>
              <a:ext cx="68" cy="154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7" y="153"/>
                </a:cxn>
                <a:cxn ang="0">
                  <a:pos x="37" y="153"/>
                </a:cxn>
                <a:cxn ang="0">
                  <a:pos x="0" y="153"/>
                </a:cxn>
                <a:cxn ang="0">
                  <a:pos x="37" y="0"/>
                </a:cxn>
              </a:cxnLst>
              <a:rect l="0" t="0" r="r" b="b"/>
              <a:pathLst>
                <a:path w="68" h="154">
                  <a:moveTo>
                    <a:pt x="37" y="0"/>
                  </a:moveTo>
                  <a:lnTo>
                    <a:pt x="67" y="153"/>
                  </a:lnTo>
                  <a:lnTo>
                    <a:pt x="37" y="153"/>
                  </a:lnTo>
                  <a:lnTo>
                    <a:pt x="0" y="153"/>
                  </a:lnTo>
                  <a:lnTo>
                    <a:pt x="37" y="0"/>
                  </a:lnTo>
                </a:path>
              </a:pathLst>
            </a:custGeom>
            <a:solidFill>
              <a:srgbClr val="00CC66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6" name="Line 333"/>
            <p:cNvSpPr>
              <a:spLocks noChangeShapeType="1"/>
            </p:cNvSpPr>
            <p:nvPr/>
          </p:nvSpPr>
          <p:spPr bwMode="auto">
            <a:xfrm flipV="1">
              <a:off x="5514" y="2364"/>
              <a:ext cx="0" cy="109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7" name="Group 337"/>
          <p:cNvGrpSpPr>
            <a:grpSpLocks/>
          </p:cNvGrpSpPr>
          <p:nvPr/>
        </p:nvGrpSpPr>
        <p:grpSpPr bwMode="auto">
          <a:xfrm>
            <a:off x="8329613" y="3268663"/>
            <a:ext cx="328612" cy="400050"/>
            <a:chOff x="5247" y="2221"/>
            <a:chExt cx="207" cy="252"/>
          </a:xfrm>
        </p:grpSpPr>
        <p:sp>
          <p:nvSpPr>
            <p:cNvPr id="338" name="Freeform 335"/>
            <p:cNvSpPr>
              <a:spLocks/>
            </p:cNvSpPr>
            <p:nvPr/>
          </p:nvSpPr>
          <p:spPr bwMode="auto">
            <a:xfrm>
              <a:off x="5247" y="2221"/>
              <a:ext cx="105" cy="1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" y="81"/>
                </a:cxn>
                <a:cxn ang="0">
                  <a:pos x="82" y="108"/>
                </a:cxn>
                <a:cxn ang="0">
                  <a:pos x="60" y="135"/>
                </a:cxn>
                <a:cxn ang="0">
                  <a:pos x="0" y="0"/>
                </a:cxn>
              </a:cxnLst>
              <a:rect l="0" t="0" r="r" b="b"/>
              <a:pathLst>
                <a:path w="105" h="136">
                  <a:moveTo>
                    <a:pt x="0" y="0"/>
                  </a:moveTo>
                  <a:lnTo>
                    <a:pt x="104" y="81"/>
                  </a:lnTo>
                  <a:lnTo>
                    <a:pt x="82" y="108"/>
                  </a:lnTo>
                  <a:lnTo>
                    <a:pt x="60" y="135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Line 336"/>
            <p:cNvSpPr>
              <a:spLocks noChangeShapeType="1"/>
            </p:cNvSpPr>
            <p:nvPr/>
          </p:nvSpPr>
          <p:spPr bwMode="auto">
            <a:xfrm flipH="1" flipV="1">
              <a:off x="5321" y="2322"/>
              <a:ext cx="133" cy="151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0" name="Group 340"/>
          <p:cNvGrpSpPr>
            <a:grpSpLocks/>
          </p:cNvGrpSpPr>
          <p:nvPr/>
        </p:nvGrpSpPr>
        <p:grpSpPr bwMode="auto">
          <a:xfrm>
            <a:off x="7800975" y="3268663"/>
            <a:ext cx="752475" cy="393700"/>
            <a:chOff x="4914" y="2221"/>
            <a:chExt cx="474" cy="248"/>
          </a:xfrm>
        </p:grpSpPr>
        <p:sp>
          <p:nvSpPr>
            <p:cNvPr id="341" name="Freeform 338"/>
            <p:cNvSpPr>
              <a:spLocks/>
            </p:cNvSpPr>
            <p:nvPr/>
          </p:nvSpPr>
          <p:spPr bwMode="auto">
            <a:xfrm>
              <a:off x="4914" y="2221"/>
              <a:ext cx="127" cy="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" y="27"/>
                </a:cxn>
                <a:cxn ang="0">
                  <a:pos x="111" y="54"/>
                </a:cxn>
                <a:cxn ang="0">
                  <a:pos x="96" y="90"/>
                </a:cxn>
                <a:cxn ang="0">
                  <a:pos x="0" y="0"/>
                </a:cxn>
              </a:cxnLst>
              <a:rect l="0" t="0" r="r" b="b"/>
              <a:pathLst>
                <a:path w="127" h="91">
                  <a:moveTo>
                    <a:pt x="0" y="0"/>
                  </a:moveTo>
                  <a:lnTo>
                    <a:pt x="126" y="27"/>
                  </a:lnTo>
                  <a:lnTo>
                    <a:pt x="111" y="54"/>
                  </a:lnTo>
                  <a:lnTo>
                    <a:pt x="96" y="90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2" name="Line 339"/>
            <p:cNvSpPr>
              <a:spLocks noChangeShapeType="1"/>
            </p:cNvSpPr>
            <p:nvPr/>
          </p:nvSpPr>
          <p:spPr bwMode="auto">
            <a:xfrm flipH="1" flipV="1">
              <a:off x="5018" y="2273"/>
              <a:ext cx="370" cy="196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3" name="Group 343"/>
          <p:cNvGrpSpPr>
            <a:grpSpLocks/>
          </p:cNvGrpSpPr>
          <p:nvPr/>
        </p:nvGrpSpPr>
        <p:grpSpPr bwMode="auto">
          <a:xfrm>
            <a:off x="7270750" y="3268663"/>
            <a:ext cx="1176338" cy="392112"/>
            <a:chOff x="4580" y="2221"/>
            <a:chExt cx="741" cy="247"/>
          </a:xfrm>
        </p:grpSpPr>
        <p:sp>
          <p:nvSpPr>
            <p:cNvPr id="344" name="Freeform 341"/>
            <p:cNvSpPr>
              <a:spLocks/>
            </p:cNvSpPr>
            <p:nvPr/>
          </p:nvSpPr>
          <p:spPr bwMode="auto">
            <a:xfrm>
              <a:off x="4580" y="2221"/>
              <a:ext cx="127" cy="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" y="0"/>
                </a:cxn>
                <a:cxn ang="0">
                  <a:pos x="119" y="36"/>
                </a:cxn>
                <a:cxn ang="0">
                  <a:pos x="111" y="72"/>
                </a:cxn>
                <a:cxn ang="0">
                  <a:pos x="0" y="0"/>
                </a:cxn>
              </a:cxnLst>
              <a:rect l="0" t="0" r="r" b="b"/>
              <a:pathLst>
                <a:path w="127" h="73">
                  <a:moveTo>
                    <a:pt x="0" y="0"/>
                  </a:moveTo>
                  <a:lnTo>
                    <a:pt x="126" y="0"/>
                  </a:lnTo>
                  <a:lnTo>
                    <a:pt x="119" y="36"/>
                  </a:lnTo>
                  <a:lnTo>
                    <a:pt x="111" y="72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5" name="Line 342"/>
            <p:cNvSpPr>
              <a:spLocks noChangeShapeType="1"/>
            </p:cNvSpPr>
            <p:nvPr/>
          </p:nvSpPr>
          <p:spPr bwMode="auto">
            <a:xfrm flipH="1" flipV="1">
              <a:off x="4690" y="2256"/>
              <a:ext cx="631" cy="212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6" name="Group 346"/>
          <p:cNvGrpSpPr>
            <a:grpSpLocks/>
          </p:cNvGrpSpPr>
          <p:nvPr/>
        </p:nvGrpSpPr>
        <p:grpSpPr bwMode="auto">
          <a:xfrm>
            <a:off x="8318500" y="3268663"/>
            <a:ext cx="331788" cy="400050"/>
            <a:chOff x="5240" y="2221"/>
            <a:chExt cx="209" cy="252"/>
          </a:xfrm>
        </p:grpSpPr>
        <p:sp>
          <p:nvSpPr>
            <p:cNvPr id="347" name="Freeform 344"/>
            <p:cNvSpPr>
              <a:spLocks/>
            </p:cNvSpPr>
            <p:nvPr/>
          </p:nvSpPr>
          <p:spPr bwMode="auto">
            <a:xfrm>
              <a:off x="5336" y="2221"/>
              <a:ext cx="113" cy="136"/>
            </a:xfrm>
            <a:custGeom>
              <a:avLst/>
              <a:gdLst/>
              <a:ahLst/>
              <a:cxnLst>
                <a:cxn ang="0">
                  <a:pos x="112" y="0"/>
                </a:cxn>
                <a:cxn ang="0">
                  <a:pos x="45" y="135"/>
                </a:cxn>
                <a:cxn ang="0">
                  <a:pos x="23" y="108"/>
                </a:cxn>
                <a:cxn ang="0">
                  <a:pos x="0" y="81"/>
                </a:cxn>
                <a:cxn ang="0">
                  <a:pos x="112" y="0"/>
                </a:cxn>
              </a:cxnLst>
              <a:rect l="0" t="0" r="r" b="b"/>
              <a:pathLst>
                <a:path w="113" h="136">
                  <a:moveTo>
                    <a:pt x="112" y="0"/>
                  </a:moveTo>
                  <a:lnTo>
                    <a:pt x="45" y="135"/>
                  </a:lnTo>
                  <a:lnTo>
                    <a:pt x="23" y="108"/>
                  </a:lnTo>
                  <a:lnTo>
                    <a:pt x="0" y="81"/>
                  </a:lnTo>
                  <a:lnTo>
                    <a:pt x="112" y="0"/>
                  </a:lnTo>
                </a:path>
              </a:pathLst>
            </a:custGeom>
            <a:solidFill>
              <a:srgbClr val="00CC66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8" name="Line 345"/>
            <p:cNvSpPr>
              <a:spLocks noChangeShapeType="1"/>
            </p:cNvSpPr>
            <p:nvPr/>
          </p:nvSpPr>
          <p:spPr bwMode="auto">
            <a:xfrm flipV="1">
              <a:off x="5240" y="2320"/>
              <a:ext cx="126" cy="153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9" name="Group 349"/>
          <p:cNvGrpSpPr>
            <a:grpSpLocks/>
          </p:cNvGrpSpPr>
          <p:nvPr/>
        </p:nvGrpSpPr>
        <p:grpSpPr bwMode="auto">
          <a:xfrm>
            <a:off x="7694613" y="3268663"/>
            <a:ext cx="433387" cy="398462"/>
            <a:chOff x="4847" y="2221"/>
            <a:chExt cx="273" cy="251"/>
          </a:xfrm>
        </p:grpSpPr>
        <p:sp>
          <p:nvSpPr>
            <p:cNvPr id="350" name="Freeform 347"/>
            <p:cNvSpPr>
              <a:spLocks/>
            </p:cNvSpPr>
            <p:nvPr/>
          </p:nvSpPr>
          <p:spPr bwMode="auto">
            <a:xfrm>
              <a:off x="4847" y="2221"/>
              <a:ext cx="112" cy="1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54"/>
                </a:cxn>
                <a:cxn ang="0">
                  <a:pos x="96" y="90"/>
                </a:cxn>
                <a:cxn ang="0">
                  <a:pos x="74" y="117"/>
                </a:cxn>
                <a:cxn ang="0">
                  <a:pos x="0" y="0"/>
                </a:cxn>
              </a:cxnLst>
              <a:rect l="0" t="0" r="r" b="b"/>
              <a:pathLst>
                <a:path w="112" h="118">
                  <a:moveTo>
                    <a:pt x="0" y="0"/>
                  </a:moveTo>
                  <a:lnTo>
                    <a:pt x="111" y="54"/>
                  </a:lnTo>
                  <a:lnTo>
                    <a:pt x="96" y="90"/>
                  </a:lnTo>
                  <a:lnTo>
                    <a:pt x="74" y="117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1" name="Line 348"/>
            <p:cNvSpPr>
              <a:spLocks noChangeShapeType="1"/>
            </p:cNvSpPr>
            <p:nvPr/>
          </p:nvSpPr>
          <p:spPr bwMode="auto">
            <a:xfrm flipH="1" flipV="1">
              <a:off x="4935" y="2306"/>
              <a:ext cx="185" cy="166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2" name="Group 352"/>
          <p:cNvGrpSpPr>
            <a:grpSpLocks/>
          </p:cNvGrpSpPr>
          <p:nvPr/>
        </p:nvGrpSpPr>
        <p:grpSpPr bwMode="auto">
          <a:xfrm>
            <a:off x="6740525" y="3268663"/>
            <a:ext cx="1177925" cy="392112"/>
            <a:chOff x="4246" y="2221"/>
            <a:chExt cx="742" cy="247"/>
          </a:xfrm>
        </p:grpSpPr>
        <p:sp>
          <p:nvSpPr>
            <p:cNvPr id="353" name="Freeform 350"/>
            <p:cNvSpPr>
              <a:spLocks/>
            </p:cNvSpPr>
            <p:nvPr/>
          </p:nvSpPr>
          <p:spPr bwMode="auto">
            <a:xfrm>
              <a:off x="4246" y="2221"/>
              <a:ext cx="127" cy="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" y="0"/>
                </a:cxn>
                <a:cxn ang="0">
                  <a:pos x="119" y="36"/>
                </a:cxn>
                <a:cxn ang="0">
                  <a:pos x="112" y="72"/>
                </a:cxn>
                <a:cxn ang="0">
                  <a:pos x="0" y="0"/>
                </a:cxn>
              </a:cxnLst>
              <a:rect l="0" t="0" r="r" b="b"/>
              <a:pathLst>
                <a:path w="127" h="73">
                  <a:moveTo>
                    <a:pt x="0" y="0"/>
                  </a:moveTo>
                  <a:lnTo>
                    <a:pt x="126" y="0"/>
                  </a:lnTo>
                  <a:lnTo>
                    <a:pt x="119" y="36"/>
                  </a:lnTo>
                  <a:lnTo>
                    <a:pt x="112" y="72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Line 351"/>
            <p:cNvSpPr>
              <a:spLocks noChangeShapeType="1"/>
            </p:cNvSpPr>
            <p:nvPr/>
          </p:nvSpPr>
          <p:spPr bwMode="auto">
            <a:xfrm flipH="1" flipV="1">
              <a:off x="4358" y="2256"/>
              <a:ext cx="630" cy="212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5" name="Group 355"/>
          <p:cNvGrpSpPr>
            <a:grpSpLocks/>
          </p:cNvGrpSpPr>
          <p:nvPr/>
        </p:nvGrpSpPr>
        <p:grpSpPr bwMode="auto">
          <a:xfrm>
            <a:off x="7362825" y="3268663"/>
            <a:ext cx="1181100" cy="392112"/>
            <a:chOff x="4638" y="2221"/>
            <a:chExt cx="744" cy="247"/>
          </a:xfrm>
        </p:grpSpPr>
        <p:sp>
          <p:nvSpPr>
            <p:cNvPr id="356" name="Freeform 353"/>
            <p:cNvSpPr>
              <a:spLocks/>
            </p:cNvSpPr>
            <p:nvPr/>
          </p:nvSpPr>
          <p:spPr bwMode="auto">
            <a:xfrm>
              <a:off x="5247" y="2221"/>
              <a:ext cx="135" cy="73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15" y="72"/>
                </a:cxn>
                <a:cxn ang="0">
                  <a:pos x="8" y="36"/>
                </a:cxn>
                <a:cxn ang="0">
                  <a:pos x="0" y="0"/>
                </a:cxn>
                <a:cxn ang="0">
                  <a:pos x="134" y="0"/>
                </a:cxn>
              </a:cxnLst>
              <a:rect l="0" t="0" r="r" b="b"/>
              <a:pathLst>
                <a:path w="135" h="73">
                  <a:moveTo>
                    <a:pt x="134" y="0"/>
                  </a:moveTo>
                  <a:lnTo>
                    <a:pt x="15" y="72"/>
                  </a:lnTo>
                  <a:lnTo>
                    <a:pt x="8" y="36"/>
                  </a:lnTo>
                  <a:lnTo>
                    <a:pt x="0" y="0"/>
                  </a:lnTo>
                  <a:lnTo>
                    <a:pt x="134" y="0"/>
                  </a:lnTo>
                </a:path>
              </a:pathLst>
            </a:custGeom>
            <a:solidFill>
              <a:srgbClr val="00CC66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7" name="Line 354"/>
            <p:cNvSpPr>
              <a:spLocks noChangeShapeType="1"/>
            </p:cNvSpPr>
            <p:nvPr/>
          </p:nvSpPr>
          <p:spPr bwMode="auto">
            <a:xfrm flipV="1">
              <a:off x="4638" y="2256"/>
              <a:ext cx="623" cy="212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" name="Group 358"/>
          <p:cNvGrpSpPr>
            <a:grpSpLocks/>
          </p:cNvGrpSpPr>
          <p:nvPr/>
        </p:nvGrpSpPr>
        <p:grpSpPr bwMode="auto">
          <a:xfrm>
            <a:off x="7164388" y="3268663"/>
            <a:ext cx="860425" cy="393700"/>
            <a:chOff x="4513" y="2221"/>
            <a:chExt cx="542" cy="248"/>
          </a:xfrm>
        </p:grpSpPr>
        <p:sp>
          <p:nvSpPr>
            <p:cNvPr id="359" name="Freeform 356"/>
            <p:cNvSpPr>
              <a:spLocks/>
            </p:cNvSpPr>
            <p:nvPr/>
          </p:nvSpPr>
          <p:spPr bwMode="auto">
            <a:xfrm>
              <a:off x="4513" y="2221"/>
              <a:ext cx="127" cy="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" y="18"/>
                </a:cxn>
                <a:cxn ang="0">
                  <a:pos x="112" y="54"/>
                </a:cxn>
                <a:cxn ang="0">
                  <a:pos x="104" y="90"/>
                </a:cxn>
                <a:cxn ang="0">
                  <a:pos x="0" y="0"/>
                </a:cxn>
              </a:cxnLst>
              <a:rect l="0" t="0" r="r" b="b"/>
              <a:pathLst>
                <a:path w="127" h="91">
                  <a:moveTo>
                    <a:pt x="0" y="0"/>
                  </a:moveTo>
                  <a:lnTo>
                    <a:pt x="126" y="18"/>
                  </a:lnTo>
                  <a:lnTo>
                    <a:pt x="112" y="54"/>
                  </a:lnTo>
                  <a:lnTo>
                    <a:pt x="104" y="90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0" name="Line 357"/>
            <p:cNvSpPr>
              <a:spLocks noChangeShapeType="1"/>
            </p:cNvSpPr>
            <p:nvPr/>
          </p:nvSpPr>
          <p:spPr bwMode="auto">
            <a:xfrm flipH="1" flipV="1">
              <a:off x="4617" y="2273"/>
              <a:ext cx="438" cy="196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1" name="Group 361"/>
          <p:cNvGrpSpPr>
            <a:grpSpLocks/>
          </p:cNvGrpSpPr>
          <p:nvPr/>
        </p:nvGrpSpPr>
        <p:grpSpPr bwMode="auto">
          <a:xfrm>
            <a:off x="6740525" y="3268663"/>
            <a:ext cx="752475" cy="392112"/>
            <a:chOff x="4246" y="2221"/>
            <a:chExt cx="474" cy="247"/>
          </a:xfrm>
        </p:grpSpPr>
        <p:sp>
          <p:nvSpPr>
            <p:cNvPr id="362" name="Freeform 359"/>
            <p:cNvSpPr>
              <a:spLocks/>
            </p:cNvSpPr>
            <p:nvPr/>
          </p:nvSpPr>
          <p:spPr bwMode="auto">
            <a:xfrm>
              <a:off x="4246" y="2221"/>
              <a:ext cx="127" cy="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" y="27"/>
                </a:cxn>
                <a:cxn ang="0">
                  <a:pos x="112" y="54"/>
                </a:cxn>
                <a:cxn ang="0">
                  <a:pos x="97" y="90"/>
                </a:cxn>
                <a:cxn ang="0">
                  <a:pos x="0" y="0"/>
                </a:cxn>
              </a:cxnLst>
              <a:rect l="0" t="0" r="r" b="b"/>
              <a:pathLst>
                <a:path w="127" h="91">
                  <a:moveTo>
                    <a:pt x="0" y="0"/>
                  </a:moveTo>
                  <a:lnTo>
                    <a:pt x="126" y="27"/>
                  </a:lnTo>
                  <a:lnTo>
                    <a:pt x="112" y="54"/>
                  </a:lnTo>
                  <a:lnTo>
                    <a:pt x="97" y="90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3" name="Line 360"/>
            <p:cNvSpPr>
              <a:spLocks noChangeShapeType="1"/>
            </p:cNvSpPr>
            <p:nvPr/>
          </p:nvSpPr>
          <p:spPr bwMode="auto">
            <a:xfrm flipH="1" flipV="1">
              <a:off x="4349" y="2271"/>
              <a:ext cx="371" cy="197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4" name="Group 364"/>
          <p:cNvGrpSpPr>
            <a:grpSpLocks/>
          </p:cNvGrpSpPr>
          <p:nvPr/>
        </p:nvGrpSpPr>
        <p:grpSpPr bwMode="auto">
          <a:xfrm>
            <a:off x="6635750" y="3268663"/>
            <a:ext cx="327025" cy="401637"/>
            <a:chOff x="4180" y="2221"/>
            <a:chExt cx="206" cy="253"/>
          </a:xfrm>
        </p:grpSpPr>
        <p:sp>
          <p:nvSpPr>
            <p:cNvPr id="365" name="Freeform 362"/>
            <p:cNvSpPr>
              <a:spLocks/>
            </p:cNvSpPr>
            <p:nvPr/>
          </p:nvSpPr>
          <p:spPr bwMode="auto">
            <a:xfrm>
              <a:off x="4180" y="2221"/>
              <a:ext cx="104" cy="1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3" y="81"/>
                </a:cxn>
                <a:cxn ang="0">
                  <a:pos x="81" y="108"/>
                </a:cxn>
                <a:cxn ang="0">
                  <a:pos x="59" y="135"/>
                </a:cxn>
                <a:cxn ang="0">
                  <a:pos x="0" y="0"/>
                </a:cxn>
              </a:cxnLst>
              <a:rect l="0" t="0" r="r" b="b"/>
              <a:pathLst>
                <a:path w="104" h="136">
                  <a:moveTo>
                    <a:pt x="0" y="0"/>
                  </a:moveTo>
                  <a:lnTo>
                    <a:pt x="103" y="81"/>
                  </a:lnTo>
                  <a:lnTo>
                    <a:pt x="81" y="108"/>
                  </a:lnTo>
                  <a:lnTo>
                    <a:pt x="59" y="135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6" name="Line 363"/>
            <p:cNvSpPr>
              <a:spLocks noChangeShapeType="1"/>
            </p:cNvSpPr>
            <p:nvPr/>
          </p:nvSpPr>
          <p:spPr bwMode="auto">
            <a:xfrm flipH="1" flipV="1">
              <a:off x="4253" y="2322"/>
              <a:ext cx="133" cy="152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7" name="Group 367"/>
          <p:cNvGrpSpPr>
            <a:grpSpLocks/>
          </p:cNvGrpSpPr>
          <p:nvPr/>
        </p:nvGrpSpPr>
        <p:grpSpPr bwMode="auto">
          <a:xfrm>
            <a:off x="7259638" y="3268663"/>
            <a:ext cx="330200" cy="400050"/>
            <a:chOff x="4573" y="2221"/>
            <a:chExt cx="208" cy="252"/>
          </a:xfrm>
        </p:grpSpPr>
        <p:sp>
          <p:nvSpPr>
            <p:cNvPr id="368" name="Freeform 365"/>
            <p:cNvSpPr>
              <a:spLocks/>
            </p:cNvSpPr>
            <p:nvPr/>
          </p:nvSpPr>
          <p:spPr bwMode="auto">
            <a:xfrm>
              <a:off x="4669" y="2221"/>
              <a:ext cx="112" cy="136"/>
            </a:xfrm>
            <a:custGeom>
              <a:avLst/>
              <a:gdLst/>
              <a:ahLst/>
              <a:cxnLst>
                <a:cxn ang="0">
                  <a:pos x="111" y="0"/>
                </a:cxn>
                <a:cxn ang="0">
                  <a:pos x="45" y="135"/>
                </a:cxn>
                <a:cxn ang="0">
                  <a:pos x="22" y="108"/>
                </a:cxn>
                <a:cxn ang="0">
                  <a:pos x="0" y="81"/>
                </a:cxn>
                <a:cxn ang="0">
                  <a:pos x="111" y="0"/>
                </a:cxn>
              </a:cxnLst>
              <a:rect l="0" t="0" r="r" b="b"/>
              <a:pathLst>
                <a:path w="112" h="136">
                  <a:moveTo>
                    <a:pt x="111" y="0"/>
                  </a:moveTo>
                  <a:lnTo>
                    <a:pt x="45" y="135"/>
                  </a:lnTo>
                  <a:lnTo>
                    <a:pt x="22" y="108"/>
                  </a:lnTo>
                  <a:lnTo>
                    <a:pt x="0" y="81"/>
                  </a:lnTo>
                  <a:lnTo>
                    <a:pt x="111" y="0"/>
                  </a:lnTo>
                </a:path>
              </a:pathLst>
            </a:custGeom>
            <a:solidFill>
              <a:srgbClr val="00CC66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" name="Line 366"/>
            <p:cNvSpPr>
              <a:spLocks noChangeShapeType="1"/>
            </p:cNvSpPr>
            <p:nvPr/>
          </p:nvSpPr>
          <p:spPr bwMode="auto">
            <a:xfrm flipV="1">
              <a:off x="4573" y="2320"/>
              <a:ext cx="126" cy="153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0" name="Rectangle 368"/>
          <p:cNvSpPr>
            <a:spLocks noChangeArrowheads="1"/>
          </p:cNvSpPr>
          <p:nvPr/>
        </p:nvSpPr>
        <p:spPr bwMode="auto">
          <a:xfrm>
            <a:off x="380999" y="4125913"/>
            <a:ext cx="2735263" cy="840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latin typeface="Arial" pitchFamily="34" charset="0"/>
              </a:rPr>
              <a:t>Good for equijoins, 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Arial" pitchFamily="34" charset="0"/>
              </a:rPr>
              <a:t>range queries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Arial" pitchFamily="34" charset="0"/>
              </a:rPr>
              <a:t>group-by</a:t>
            </a:r>
          </a:p>
        </p:txBody>
      </p:sp>
      <p:sp>
        <p:nvSpPr>
          <p:cNvPr id="371" name="Rectangle 369"/>
          <p:cNvSpPr>
            <a:spLocks noChangeArrowheads="1"/>
          </p:cNvSpPr>
          <p:nvPr/>
        </p:nvSpPr>
        <p:spPr bwMode="auto">
          <a:xfrm>
            <a:off x="3278187" y="4148138"/>
            <a:ext cx="2894013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latin typeface="Arial" pitchFamily="34" charset="0"/>
              </a:rPr>
              <a:t>Good for equijoins</a:t>
            </a:r>
          </a:p>
        </p:txBody>
      </p:sp>
      <p:sp>
        <p:nvSpPr>
          <p:cNvPr id="372" name="Rectangle 370"/>
          <p:cNvSpPr>
            <a:spLocks noChangeArrowheads="1"/>
          </p:cNvSpPr>
          <p:nvPr/>
        </p:nvSpPr>
        <p:spPr bwMode="auto">
          <a:xfrm>
            <a:off x="6248400" y="4170363"/>
            <a:ext cx="2889250" cy="342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latin typeface="Arial" pitchFamily="34" charset="0"/>
              </a:rPr>
              <a:t>Good to spread load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Shared-Nothing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43000" y="4267200"/>
            <a:ext cx="6781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Network</a:t>
            </a:r>
            <a:endParaRPr lang="en-US" sz="2800" dirty="0"/>
          </a:p>
        </p:txBody>
      </p:sp>
      <p:grpSp>
        <p:nvGrpSpPr>
          <p:cNvPr id="3" name="Group 12"/>
          <p:cNvGrpSpPr/>
          <p:nvPr/>
        </p:nvGrpSpPr>
        <p:grpSpPr>
          <a:xfrm>
            <a:off x="1143000" y="2057400"/>
            <a:ext cx="1600200" cy="1676400"/>
            <a:chOff x="1371600" y="2362200"/>
            <a:chExt cx="1600200" cy="1676400"/>
          </a:xfrm>
        </p:grpSpPr>
        <p:sp>
          <p:nvSpPr>
            <p:cNvPr id="12" name="Rectangle 11"/>
            <p:cNvSpPr/>
            <p:nvPr/>
          </p:nvSpPr>
          <p:spPr>
            <a:xfrm>
              <a:off x="1371600" y="2362200"/>
              <a:ext cx="1600200" cy="1676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1600200" y="3429000"/>
              <a:ext cx="1066800" cy="5334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Disk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24000" y="2895600"/>
              <a:ext cx="12954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Memory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752600" y="2438400"/>
              <a:ext cx="762000" cy="381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CPU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rot="5400000">
            <a:off x="1657350" y="3981450"/>
            <a:ext cx="533400" cy="381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18"/>
          <p:cNvGrpSpPr/>
          <p:nvPr/>
        </p:nvGrpSpPr>
        <p:grpSpPr>
          <a:xfrm>
            <a:off x="2895600" y="2057400"/>
            <a:ext cx="1600200" cy="1676400"/>
            <a:chOff x="1371600" y="2362200"/>
            <a:chExt cx="1600200" cy="1676400"/>
          </a:xfrm>
        </p:grpSpPr>
        <p:sp>
          <p:nvSpPr>
            <p:cNvPr id="20" name="Rectangle 19"/>
            <p:cNvSpPr/>
            <p:nvPr/>
          </p:nvSpPr>
          <p:spPr>
            <a:xfrm>
              <a:off x="1371600" y="2362200"/>
              <a:ext cx="1600200" cy="1676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1600200" y="3429000"/>
              <a:ext cx="1066800" cy="5334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Disk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24000" y="2895600"/>
              <a:ext cx="12954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Memory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752600" y="2438400"/>
              <a:ext cx="762000" cy="381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CPU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23"/>
          <p:cNvGrpSpPr/>
          <p:nvPr/>
        </p:nvGrpSpPr>
        <p:grpSpPr>
          <a:xfrm>
            <a:off x="4648200" y="2057400"/>
            <a:ext cx="1600200" cy="1676400"/>
            <a:chOff x="1371600" y="2362200"/>
            <a:chExt cx="1600200" cy="1676400"/>
          </a:xfrm>
        </p:grpSpPr>
        <p:sp>
          <p:nvSpPr>
            <p:cNvPr id="25" name="Rectangle 24"/>
            <p:cNvSpPr/>
            <p:nvPr/>
          </p:nvSpPr>
          <p:spPr>
            <a:xfrm>
              <a:off x="1371600" y="2362200"/>
              <a:ext cx="1600200" cy="1676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Magnetic Disk 25"/>
            <p:cNvSpPr/>
            <p:nvPr/>
          </p:nvSpPr>
          <p:spPr>
            <a:xfrm>
              <a:off x="1600200" y="3429000"/>
              <a:ext cx="1066800" cy="5334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Disk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24000" y="2895600"/>
              <a:ext cx="12954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Memory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752600" y="2438400"/>
              <a:ext cx="762000" cy="381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CPU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Straight Connector 28"/>
          <p:cNvCxnSpPr/>
          <p:nvPr/>
        </p:nvCxnSpPr>
        <p:spPr>
          <a:xfrm rot="5400000">
            <a:off x="3371850" y="4019550"/>
            <a:ext cx="609600" cy="381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5162550" y="3981450"/>
            <a:ext cx="533400" cy="381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32"/>
          <p:cNvGrpSpPr/>
          <p:nvPr/>
        </p:nvGrpSpPr>
        <p:grpSpPr>
          <a:xfrm>
            <a:off x="6400800" y="2057400"/>
            <a:ext cx="1600200" cy="1676400"/>
            <a:chOff x="1371600" y="2362200"/>
            <a:chExt cx="1600200" cy="1676400"/>
          </a:xfrm>
        </p:grpSpPr>
        <p:sp>
          <p:nvSpPr>
            <p:cNvPr id="34" name="Rectangle 33"/>
            <p:cNvSpPr/>
            <p:nvPr/>
          </p:nvSpPr>
          <p:spPr>
            <a:xfrm>
              <a:off x="1371600" y="2362200"/>
              <a:ext cx="1600200" cy="1676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lowchart: Magnetic Disk 34"/>
            <p:cNvSpPr/>
            <p:nvPr/>
          </p:nvSpPr>
          <p:spPr>
            <a:xfrm>
              <a:off x="1600200" y="3429000"/>
              <a:ext cx="1066800" cy="5334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Disk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24000" y="2895600"/>
              <a:ext cx="12954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Memory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752600" y="2438400"/>
              <a:ext cx="762000" cy="381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CPU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Straight Connector 37"/>
          <p:cNvCxnSpPr/>
          <p:nvPr/>
        </p:nvCxnSpPr>
        <p:spPr>
          <a:xfrm rot="5400000">
            <a:off x="6915150" y="3981450"/>
            <a:ext cx="533400" cy="381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Logical Parallel DBMS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43000" y="5410200"/>
            <a:ext cx="6781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Network</a:t>
            </a:r>
            <a:endParaRPr lang="en-US" sz="2800" dirty="0"/>
          </a:p>
        </p:txBody>
      </p:sp>
      <p:grpSp>
        <p:nvGrpSpPr>
          <p:cNvPr id="3" name="Group 48"/>
          <p:cNvGrpSpPr/>
          <p:nvPr/>
        </p:nvGrpSpPr>
        <p:grpSpPr>
          <a:xfrm>
            <a:off x="1066800" y="3048000"/>
            <a:ext cx="1828800" cy="1828800"/>
            <a:chOff x="3962400" y="2133600"/>
            <a:chExt cx="2590800" cy="2819400"/>
          </a:xfrm>
        </p:grpSpPr>
        <p:sp>
          <p:nvSpPr>
            <p:cNvPr id="42" name="Rectangle 41"/>
            <p:cNvSpPr/>
            <p:nvPr/>
          </p:nvSpPr>
          <p:spPr>
            <a:xfrm>
              <a:off x="3962400" y="2133600"/>
              <a:ext cx="2590800" cy="2819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Magnetic Disk 42"/>
            <p:cNvSpPr/>
            <p:nvPr/>
          </p:nvSpPr>
          <p:spPr>
            <a:xfrm>
              <a:off x="4038600" y="2895600"/>
              <a:ext cx="2438400" cy="19812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00600" y="2971800"/>
              <a:ext cx="9444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DBMS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46" name="Flowchart: Internal Storage 45"/>
            <p:cNvSpPr/>
            <p:nvPr/>
          </p:nvSpPr>
          <p:spPr>
            <a:xfrm>
              <a:off x="5486400" y="3733800"/>
              <a:ext cx="838200" cy="381000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Internal Storage 46"/>
            <p:cNvSpPr/>
            <p:nvPr/>
          </p:nvSpPr>
          <p:spPr>
            <a:xfrm>
              <a:off x="4267200" y="3733800"/>
              <a:ext cx="838200" cy="381000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114800" y="2286001"/>
              <a:ext cx="2286000" cy="4572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Catalog DB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7" name="Group 51"/>
          <p:cNvGrpSpPr/>
          <p:nvPr/>
        </p:nvGrpSpPr>
        <p:grpSpPr>
          <a:xfrm>
            <a:off x="3429000" y="2057400"/>
            <a:ext cx="2590800" cy="3352800"/>
            <a:chOff x="1143000" y="2057400"/>
            <a:chExt cx="2590800" cy="3352800"/>
          </a:xfrm>
        </p:grpSpPr>
        <p:sp>
          <p:nvSpPr>
            <p:cNvPr id="12" name="Rectangle 11"/>
            <p:cNvSpPr/>
            <p:nvPr/>
          </p:nvSpPr>
          <p:spPr>
            <a:xfrm>
              <a:off x="1143000" y="2057400"/>
              <a:ext cx="2590800" cy="2819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1219200" y="2971800"/>
              <a:ext cx="2438400" cy="18288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219200" y="2209800"/>
              <a:ext cx="24384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Parallel DB layer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5400000">
              <a:off x="1657350" y="5124450"/>
              <a:ext cx="533400" cy="381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81200" y="3048000"/>
              <a:ext cx="9444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DBMS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40" name="Flowchart: Internal Storage 39"/>
            <p:cNvSpPr/>
            <p:nvPr/>
          </p:nvSpPr>
          <p:spPr>
            <a:xfrm>
              <a:off x="1295400" y="3657600"/>
              <a:ext cx="838200" cy="381000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Internal Storage 40"/>
            <p:cNvSpPr/>
            <p:nvPr/>
          </p:nvSpPr>
          <p:spPr>
            <a:xfrm>
              <a:off x="1981200" y="3810000"/>
              <a:ext cx="838200" cy="381000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295400" y="4114800"/>
              <a:ext cx="2286000" cy="4572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Data Fragments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51" name="Flowchart: Internal Storage 50"/>
            <p:cNvSpPr/>
            <p:nvPr/>
          </p:nvSpPr>
          <p:spPr>
            <a:xfrm>
              <a:off x="2514600" y="3733800"/>
              <a:ext cx="838200" cy="381000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52"/>
          <p:cNvGrpSpPr/>
          <p:nvPr/>
        </p:nvGrpSpPr>
        <p:grpSpPr>
          <a:xfrm>
            <a:off x="6248400" y="2057400"/>
            <a:ext cx="2590800" cy="3352800"/>
            <a:chOff x="1143000" y="2057400"/>
            <a:chExt cx="2590800" cy="3352800"/>
          </a:xfrm>
        </p:grpSpPr>
        <p:sp>
          <p:nvSpPr>
            <p:cNvPr id="54" name="Rectangle 53"/>
            <p:cNvSpPr/>
            <p:nvPr/>
          </p:nvSpPr>
          <p:spPr>
            <a:xfrm>
              <a:off x="1143000" y="2057400"/>
              <a:ext cx="2590800" cy="2819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lowchart: Magnetic Disk 54"/>
            <p:cNvSpPr/>
            <p:nvPr/>
          </p:nvSpPr>
          <p:spPr>
            <a:xfrm>
              <a:off x="1219200" y="2971800"/>
              <a:ext cx="2438400" cy="18288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219200" y="2209800"/>
              <a:ext cx="24384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Parallel DB layer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 rot="5400000">
              <a:off x="1657350" y="5124450"/>
              <a:ext cx="533400" cy="381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1981200" y="3048000"/>
              <a:ext cx="9444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DBMS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59" name="Flowchart: Internal Storage 58"/>
            <p:cNvSpPr/>
            <p:nvPr/>
          </p:nvSpPr>
          <p:spPr>
            <a:xfrm>
              <a:off x="1295400" y="3657600"/>
              <a:ext cx="838200" cy="381000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owchart: Internal Storage 59"/>
            <p:cNvSpPr/>
            <p:nvPr/>
          </p:nvSpPr>
          <p:spPr>
            <a:xfrm>
              <a:off x="1981200" y="3810000"/>
              <a:ext cx="838200" cy="381000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295400" y="4114800"/>
              <a:ext cx="2286000" cy="4572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Data Fragments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62" name="Flowchart: Internal Storage 61"/>
            <p:cNvSpPr/>
            <p:nvPr/>
          </p:nvSpPr>
          <p:spPr>
            <a:xfrm>
              <a:off x="2514600" y="3733800"/>
              <a:ext cx="838200" cy="381000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3" name="Straight Connector 62"/>
          <p:cNvCxnSpPr/>
          <p:nvPr/>
        </p:nvCxnSpPr>
        <p:spPr>
          <a:xfrm rot="5400000">
            <a:off x="1181100" y="5143500"/>
            <a:ext cx="533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219200"/>
            <a:ext cx="1295400" cy="1229489"/>
          </a:xfrm>
          <a:prstGeom prst="rect">
            <a:avLst/>
          </a:prstGeom>
          <a:noFill/>
        </p:spPr>
      </p:pic>
      <p:cxnSp>
        <p:nvCxnSpPr>
          <p:cNvPr id="68" name="Shape 67"/>
          <p:cNvCxnSpPr>
            <a:stCxn id="1026" idx="3"/>
            <a:endCxn id="11" idx="0"/>
          </p:cNvCxnSpPr>
          <p:nvPr/>
        </p:nvCxnSpPr>
        <p:spPr>
          <a:xfrm>
            <a:off x="2362200" y="1833945"/>
            <a:ext cx="2362200" cy="375855"/>
          </a:xfrm>
          <a:prstGeom prst="curvedConnector2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74"/>
          <p:cNvCxnSpPr/>
          <p:nvPr/>
        </p:nvCxnSpPr>
        <p:spPr>
          <a:xfrm flipV="1">
            <a:off x="2133600" y="2667000"/>
            <a:ext cx="1371600" cy="381000"/>
          </a:xfrm>
          <a:prstGeom prst="curved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905000" y="1828800"/>
            <a:ext cx="1613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query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cxnSp>
        <p:nvCxnSpPr>
          <p:cNvPr id="79" name="Shape 78"/>
          <p:cNvCxnSpPr>
            <a:stCxn id="11" idx="1"/>
            <a:endCxn id="42" idx="0"/>
          </p:cNvCxnSpPr>
          <p:nvPr/>
        </p:nvCxnSpPr>
        <p:spPr>
          <a:xfrm rot="10800000" flipV="1">
            <a:off x="1981200" y="2476500"/>
            <a:ext cx="1524000" cy="571500"/>
          </a:xfrm>
          <a:prstGeom prst="curvedConnector2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hape 84"/>
          <p:cNvCxnSpPr>
            <a:endCxn id="40" idx="0"/>
          </p:cNvCxnSpPr>
          <p:nvPr/>
        </p:nvCxnSpPr>
        <p:spPr>
          <a:xfrm rot="5400000">
            <a:off x="3981450" y="2762250"/>
            <a:ext cx="914400" cy="876300"/>
          </a:xfrm>
          <a:prstGeom prst="curved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hape 84"/>
          <p:cNvCxnSpPr>
            <a:endCxn id="59" idx="0"/>
          </p:cNvCxnSpPr>
          <p:nvPr/>
        </p:nvCxnSpPr>
        <p:spPr>
          <a:xfrm>
            <a:off x="4953000" y="2743200"/>
            <a:ext cx="1866900" cy="914400"/>
          </a:xfrm>
          <a:prstGeom prst="curvedConnector2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hape 96"/>
          <p:cNvCxnSpPr/>
          <p:nvPr/>
        </p:nvCxnSpPr>
        <p:spPr>
          <a:xfrm>
            <a:off x="2895600" y="1371600"/>
            <a:ext cx="2362200" cy="838200"/>
          </a:xfrm>
          <a:prstGeom prst="curvedConnector2">
            <a:avLst/>
          </a:prstGeom>
          <a:ln w="508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600200" y="1143000"/>
            <a:ext cx="1613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results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10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Magnetic Disk 10"/>
          <p:cNvSpPr/>
          <p:nvPr/>
        </p:nvSpPr>
        <p:spPr>
          <a:xfrm>
            <a:off x="4648200" y="3429000"/>
            <a:ext cx="4191000" cy="2895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4648200" y="1295400"/>
            <a:ext cx="4191000" cy="1905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3600" dirty="0" smtClean="0"/>
              <a:t>Horizontal Fragmentation: Range Partition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04800" y="1066800"/>
          <a:ext cx="3733800" cy="261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066800"/>
                <a:gridCol w="1047750"/>
                <a:gridCol w="93345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rating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dustin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brutus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lubber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andy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rusty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horatio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A45B-C466-4210-93D7-2D371B090AF2}" type="slidenum">
              <a:rPr lang="en-US"/>
              <a:pPr/>
              <a:t>13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/>
        </p:nvGraphicFramePr>
        <p:xfrm>
          <a:off x="4876800" y="1676400"/>
          <a:ext cx="3733800" cy="112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066800"/>
                <a:gridCol w="1047750"/>
                <a:gridCol w="93345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rating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brutus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andy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/>
          </p:cNvGraphicFramePr>
          <p:nvPr/>
        </p:nvGraphicFramePr>
        <p:xfrm>
          <a:off x="4953000" y="3886200"/>
          <a:ext cx="3733800" cy="186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066800"/>
                <a:gridCol w="1047750"/>
                <a:gridCol w="93345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rating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dustin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lubber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rusty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horatio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4038600" y="3200400"/>
            <a:ext cx="762000" cy="533400"/>
          </a:xfrm>
          <a:prstGeom prst="straightConnector1">
            <a:avLst/>
          </a:prstGeom>
          <a:ln w="635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038600" y="3886200"/>
            <a:ext cx="457200" cy="381000"/>
          </a:xfrm>
          <a:prstGeom prst="straightConnector1">
            <a:avLst/>
          </a:prstGeom>
          <a:ln w="635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4800" y="4191000"/>
            <a:ext cx="434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Range Partition on rating column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Partition 1: 0 &lt;= rating &lt; 5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Partition 2: 5 &lt;= rating &lt;= 10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7920588" y="106680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Partition 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920588" y="327660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Partition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Range Partition: Query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4191000" cy="990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Which partitions?</a:t>
            </a:r>
          </a:p>
          <a:p>
            <a:r>
              <a:rPr lang="en-US" dirty="0" smtClean="0"/>
              <a:t>Better than non-parallel 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4648200" y="3429000"/>
            <a:ext cx="4191000" cy="2895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Flowchart: Magnetic Disk 7"/>
          <p:cNvSpPr/>
          <p:nvPr/>
        </p:nvSpPr>
        <p:spPr>
          <a:xfrm>
            <a:off x="4648200" y="1295400"/>
            <a:ext cx="4191000" cy="1905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9" name="Content Placeholder 6"/>
          <p:cNvGraphicFramePr>
            <a:graphicFrameLocks/>
          </p:cNvGraphicFramePr>
          <p:nvPr/>
        </p:nvGraphicFramePr>
        <p:xfrm>
          <a:off x="4876800" y="1676400"/>
          <a:ext cx="3733800" cy="112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066800"/>
                <a:gridCol w="1047750"/>
                <a:gridCol w="93345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rating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brutus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andy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10" name="Content Placeholder 6"/>
          <p:cNvGraphicFramePr>
            <a:graphicFrameLocks/>
          </p:cNvGraphicFramePr>
          <p:nvPr/>
        </p:nvGraphicFramePr>
        <p:xfrm>
          <a:off x="4953000" y="3886200"/>
          <a:ext cx="3733800" cy="186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066800"/>
                <a:gridCol w="1047750"/>
                <a:gridCol w="93345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rating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dustin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lubber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rusty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horatio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920588" y="106680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Partition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20588" y="327660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Partition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" y="2108537"/>
            <a:ext cx="4114800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</a:t>
            </a:r>
            <a:r>
              <a:rPr lang="en-US" sz="2000" dirty="0" smtClean="0"/>
              <a:t> *</a:t>
            </a:r>
            <a:endParaRPr lang="en-US" sz="2000" i="1" dirty="0" smtClean="0"/>
          </a:p>
          <a:p>
            <a:r>
              <a:rPr lang="en-US" sz="2000" b="1" dirty="0" smtClean="0"/>
              <a:t>FROM</a:t>
            </a:r>
            <a:r>
              <a:rPr lang="en-US" sz="2000" dirty="0" smtClean="0"/>
              <a:t> Sailors S</a:t>
            </a:r>
            <a:endParaRPr lang="en-US" sz="2000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04800" y="2946737"/>
            <a:ext cx="4114800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</a:t>
            </a:r>
            <a:r>
              <a:rPr lang="en-US" sz="2000" dirty="0" smtClean="0"/>
              <a:t> *</a:t>
            </a:r>
            <a:endParaRPr lang="en-US" sz="2000" i="1" dirty="0" smtClean="0"/>
          </a:p>
          <a:p>
            <a:r>
              <a:rPr lang="en-US" sz="2000" b="1" dirty="0" smtClean="0"/>
              <a:t>FROM</a:t>
            </a:r>
            <a:r>
              <a:rPr lang="en-US" sz="2000" dirty="0" smtClean="0"/>
              <a:t> Sailors S</a:t>
            </a:r>
            <a:endParaRPr lang="en-US" sz="2000" b="1" dirty="0" smtClean="0"/>
          </a:p>
          <a:p>
            <a:r>
              <a:rPr lang="en-US" sz="2000" b="1" dirty="0" smtClean="0"/>
              <a:t>WHERE </a:t>
            </a:r>
            <a:r>
              <a:rPr lang="en-US" sz="2000" dirty="0" smtClean="0"/>
              <a:t>rating =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4800" y="5232737"/>
            <a:ext cx="4114800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</a:t>
            </a:r>
            <a:r>
              <a:rPr lang="en-US" sz="2000" dirty="0" smtClean="0"/>
              <a:t> *</a:t>
            </a:r>
            <a:endParaRPr lang="en-US" sz="2000" i="1" dirty="0" smtClean="0"/>
          </a:p>
          <a:p>
            <a:r>
              <a:rPr lang="en-US" sz="2000" b="1" dirty="0" smtClean="0"/>
              <a:t>FROM</a:t>
            </a:r>
            <a:r>
              <a:rPr lang="en-US" sz="2000" dirty="0" smtClean="0"/>
              <a:t> Sailors S</a:t>
            </a:r>
            <a:endParaRPr lang="en-US" sz="2000" b="1" dirty="0" smtClean="0"/>
          </a:p>
          <a:p>
            <a:r>
              <a:rPr lang="en-US" sz="2000" b="1" dirty="0" smtClean="0"/>
              <a:t>WHERE </a:t>
            </a:r>
            <a:r>
              <a:rPr lang="en-US" sz="2000" dirty="0" smtClean="0"/>
              <a:t>rating &lt; 2 and age &lt; 30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4800" y="4089737"/>
            <a:ext cx="4114800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</a:t>
            </a:r>
            <a:r>
              <a:rPr lang="en-US" sz="2000" dirty="0" smtClean="0"/>
              <a:t> *</a:t>
            </a:r>
            <a:endParaRPr lang="en-US" sz="2000" i="1" dirty="0" smtClean="0"/>
          </a:p>
          <a:p>
            <a:r>
              <a:rPr lang="en-US" sz="2000" b="1" dirty="0" smtClean="0"/>
              <a:t>FROM</a:t>
            </a:r>
            <a:r>
              <a:rPr lang="en-US" sz="2000" dirty="0" smtClean="0"/>
              <a:t> Sailors S</a:t>
            </a:r>
            <a:endParaRPr lang="en-US" sz="2000" b="1" dirty="0" smtClean="0"/>
          </a:p>
          <a:p>
            <a:r>
              <a:rPr lang="en-US" sz="2000" b="1" dirty="0" smtClean="0"/>
              <a:t>WHERE </a:t>
            </a:r>
            <a:r>
              <a:rPr lang="en-US" sz="2000" dirty="0" smtClean="0"/>
              <a:t>age  &gt; 30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agnetic Disk 9"/>
          <p:cNvSpPr/>
          <p:nvPr/>
        </p:nvSpPr>
        <p:spPr>
          <a:xfrm>
            <a:off x="4648200" y="3810000"/>
            <a:ext cx="4191000" cy="2209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4648200" y="1295400"/>
            <a:ext cx="4191000" cy="2209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20588" y="106680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Partition 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920588" y="358140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Partition 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3600" dirty="0" smtClean="0"/>
              <a:t>Horizontal Fragmentation: Hash Partition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4038600" cy="2163763"/>
          </a:xfrm>
        </p:spPr>
        <p:txBody>
          <a:bodyPr/>
          <a:lstStyle/>
          <a:p>
            <a:r>
              <a:rPr lang="en-US" dirty="0" smtClean="0"/>
              <a:t>Hash partitioning using hash function</a:t>
            </a:r>
          </a:p>
          <a:p>
            <a:pPr lvl="1"/>
            <a:r>
              <a:rPr lang="en-US" dirty="0" smtClean="0"/>
              <a:t>Partition = rating mod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/>
        </p:nvGraphicFramePr>
        <p:xfrm>
          <a:off x="457200" y="1143000"/>
          <a:ext cx="3733800" cy="261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066800"/>
                <a:gridCol w="1047750"/>
                <a:gridCol w="93345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rating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dustin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brutus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lubber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andy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rusty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horatio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/>
        </p:nvGraphicFramePr>
        <p:xfrm>
          <a:off x="4800600" y="1600200"/>
          <a:ext cx="37338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066800"/>
                <a:gridCol w="1047750"/>
                <a:gridCol w="93345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rating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lubber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andy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rusty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/>
          </p:cNvGraphicFramePr>
          <p:nvPr/>
        </p:nvGraphicFramePr>
        <p:xfrm>
          <a:off x="4876800" y="4267200"/>
          <a:ext cx="37338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066800"/>
                <a:gridCol w="1047750"/>
                <a:gridCol w="93345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rating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dustin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brutus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horatio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4114800" y="3429000"/>
            <a:ext cx="762000" cy="533400"/>
          </a:xfrm>
          <a:prstGeom prst="straightConnector1">
            <a:avLst/>
          </a:prstGeom>
          <a:ln w="635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14800" y="4114800"/>
            <a:ext cx="457200" cy="381000"/>
          </a:xfrm>
          <a:prstGeom prst="straightConnector1">
            <a:avLst/>
          </a:prstGeom>
          <a:ln w="635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Hash Partition: Query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4191000" cy="990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Which partitions?</a:t>
            </a:r>
          </a:p>
          <a:p>
            <a:r>
              <a:rPr lang="en-US" dirty="0" smtClean="0"/>
              <a:t>Better than non-parallel 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4800" y="2108537"/>
            <a:ext cx="4114800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</a:t>
            </a:r>
            <a:r>
              <a:rPr lang="en-US" sz="2000" dirty="0" smtClean="0"/>
              <a:t> *</a:t>
            </a:r>
            <a:endParaRPr lang="en-US" sz="2000" i="1" dirty="0" smtClean="0"/>
          </a:p>
          <a:p>
            <a:r>
              <a:rPr lang="en-US" sz="2000" b="1" dirty="0" smtClean="0"/>
              <a:t>FROM</a:t>
            </a:r>
            <a:r>
              <a:rPr lang="en-US" sz="2000" dirty="0" smtClean="0"/>
              <a:t> Sailors S</a:t>
            </a:r>
            <a:endParaRPr lang="en-US" sz="2000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04800" y="2946737"/>
            <a:ext cx="4114800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</a:t>
            </a:r>
            <a:r>
              <a:rPr lang="en-US" sz="2000" dirty="0" smtClean="0"/>
              <a:t> *</a:t>
            </a:r>
            <a:endParaRPr lang="en-US" sz="2000" i="1" dirty="0" smtClean="0"/>
          </a:p>
          <a:p>
            <a:r>
              <a:rPr lang="en-US" sz="2000" b="1" dirty="0" smtClean="0"/>
              <a:t>FROM</a:t>
            </a:r>
            <a:r>
              <a:rPr lang="en-US" sz="2000" dirty="0" smtClean="0"/>
              <a:t> Sailors S</a:t>
            </a:r>
            <a:endParaRPr lang="en-US" sz="2000" b="1" dirty="0" smtClean="0"/>
          </a:p>
          <a:p>
            <a:r>
              <a:rPr lang="en-US" sz="2000" b="1" dirty="0" smtClean="0"/>
              <a:t>WHERE </a:t>
            </a:r>
            <a:r>
              <a:rPr lang="en-US" sz="2000" dirty="0" smtClean="0"/>
              <a:t>rating =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4800" y="5232737"/>
            <a:ext cx="4114800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</a:t>
            </a:r>
            <a:r>
              <a:rPr lang="en-US" sz="2000" dirty="0" smtClean="0"/>
              <a:t> *</a:t>
            </a:r>
            <a:endParaRPr lang="en-US" sz="2000" i="1" dirty="0" smtClean="0"/>
          </a:p>
          <a:p>
            <a:r>
              <a:rPr lang="en-US" sz="2000" b="1" dirty="0" smtClean="0"/>
              <a:t>FROM</a:t>
            </a:r>
            <a:r>
              <a:rPr lang="en-US" sz="2000" dirty="0" smtClean="0"/>
              <a:t> Sailors S</a:t>
            </a:r>
            <a:endParaRPr lang="en-US" sz="2000" b="1" dirty="0" smtClean="0"/>
          </a:p>
          <a:p>
            <a:r>
              <a:rPr lang="en-US" sz="2000" b="1" dirty="0" smtClean="0"/>
              <a:t>WHERE </a:t>
            </a:r>
            <a:r>
              <a:rPr lang="en-US" sz="2000" dirty="0" smtClean="0"/>
              <a:t>rating &lt; 2 and age &lt; 30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4800" y="4089737"/>
            <a:ext cx="4114800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</a:t>
            </a:r>
            <a:r>
              <a:rPr lang="en-US" sz="2000" dirty="0" smtClean="0"/>
              <a:t> *</a:t>
            </a:r>
            <a:endParaRPr lang="en-US" sz="2000" i="1" dirty="0" smtClean="0"/>
          </a:p>
          <a:p>
            <a:r>
              <a:rPr lang="en-US" sz="2000" b="1" dirty="0" smtClean="0"/>
              <a:t>FROM</a:t>
            </a:r>
            <a:r>
              <a:rPr lang="en-US" sz="2000" dirty="0" smtClean="0"/>
              <a:t> Sailors S</a:t>
            </a:r>
            <a:endParaRPr lang="en-US" sz="2000" b="1" dirty="0" smtClean="0"/>
          </a:p>
          <a:p>
            <a:r>
              <a:rPr lang="en-US" sz="2000" b="1" dirty="0" smtClean="0"/>
              <a:t>WHERE </a:t>
            </a:r>
            <a:r>
              <a:rPr lang="en-US" sz="2000" dirty="0" smtClean="0"/>
              <a:t>age  &gt; 30</a:t>
            </a:r>
          </a:p>
        </p:txBody>
      </p:sp>
      <p:sp>
        <p:nvSpPr>
          <p:cNvPr id="19" name="Flowchart: Magnetic Disk 18"/>
          <p:cNvSpPr/>
          <p:nvPr/>
        </p:nvSpPr>
        <p:spPr>
          <a:xfrm>
            <a:off x="4648200" y="3810000"/>
            <a:ext cx="4191000" cy="2209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Flowchart: Magnetic Disk 19"/>
          <p:cNvSpPr/>
          <p:nvPr/>
        </p:nvSpPr>
        <p:spPr>
          <a:xfrm>
            <a:off x="4648200" y="1295400"/>
            <a:ext cx="4191000" cy="2209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20588" y="106680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Partition 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920588" y="358140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Partition 2</a:t>
            </a:r>
            <a:endParaRPr lang="en-US" dirty="0"/>
          </a:p>
        </p:txBody>
      </p:sp>
      <p:graphicFrame>
        <p:nvGraphicFramePr>
          <p:cNvPr id="23" name="Content Placeholder 6"/>
          <p:cNvGraphicFramePr>
            <a:graphicFrameLocks/>
          </p:cNvGraphicFramePr>
          <p:nvPr/>
        </p:nvGraphicFramePr>
        <p:xfrm>
          <a:off x="4800600" y="1600200"/>
          <a:ext cx="37338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066800"/>
                <a:gridCol w="1047750"/>
                <a:gridCol w="93345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rating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lubber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andy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rusty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24" name="Content Placeholder 6"/>
          <p:cNvGraphicFramePr>
            <a:graphicFrameLocks/>
          </p:cNvGraphicFramePr>
          <p:nvPr/>
        </p:nvGraphicFramePr>
        <p:xfrm>
          <a:off x="4876800" y="4267200"/>
          <a:ext cx="37338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066800"/>
                <a:gridCol w="1047750"/>
                <a:gridCol w="93345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rating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dustin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brutus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horatio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Magnetic Disk 11"/>
          <p:cNvSpPr/>
          <p:nvPr/>
        </p:nvSpPr>
        <p:spPr>
          <a:xfrm>
            <a:off x="7162800" y="2362200"/>
            <a:ext cx="1676400" cy="3657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Flowchart: Magnetic Disk 12"/>
          <p:cNvSpPr/>
          <p:nvPr/>
        </p:nvSpPr>
        <p:spPr>
          <a:xfrm>
            <a:off x="3733800" y="914400"/>
            <a:ext cx="3276600" cy="3276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86600" y="99060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Partition 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96200" y="198120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Partition 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dirty="0" smtClean="0"/>
              <a:t>Vertical Fragmentation/Partition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343400"/>
            <a:ext cx="3810000" cy="1782763"/>
          </a:xfrm>
        </p:spPr>
        <p:txBody>
          <a:bodyPr/>
          <a:lstStyle/>
          <a:p>
            <a:r>
              <a:rPr lang="en-US" dirty="0" smtClean="0"/>
              <a:t>Vertical partitioning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sid</a:t>
            </a:r>
            <a:r>
              <a:rPr lang="en-US" dirty="0" smtClean="0"/>
              <a:t> as row identifier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/>
        </p:nvGraphicFramePr>
        <p:xfrm>
          <a:off x="228600" y="914400"/>
          <a:ext cx="3200400" cy="261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412"/>
                <a:gridCol w="1001486"/>
                <a:gridCol w="983602"/>
                <a:gridCol w="72390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rating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dustin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brutus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lubber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andy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rusty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horatio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/>
        </p:nvGraphicFramePr>
        <p:xfrm>
          <a:off x="7467600" y="2819400"/>
          <a:ext cx="990600" cy="261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"/>
                <a:gridCol w="59436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11" name="Content Placeholder 6"/>
          <p:cNvGraphicFramePr>
            <a:graphicFrameLocks/>
          </p:cNvGraphicFramePr>
          <p:nvPr/>
        </p:nvGraphicFramePr>
        <p:xfrm>
          <a:off x="4191000" y="1219200"/>
          <a:ext cx="2590800" cy="261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04"/>
                <a:gridCol w="1045029"/>
                <a:gridCol w="1026367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rating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dustin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brutus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lubber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andy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rusty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horatio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V="1">
            <a:off x="3276600" y="3581400"/>
            <a:ext cx="457200" cy="228600"/>
          </a:xfrm>
          <a:prstGeom prst="straightConnector1">
            <a:avLst/>
          </a:prstGeom>
          <a:ln w="635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276600" y="3886200"/>
            <a:ext cx="3657600" cy="990600"/>
          </a:xfrm>
          <a:prstGeom prst="straightConnector1">
            <a:avLst/>
          </a:prstGeom>
          <a:ln w="635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dirty="0" smtClean="0"/>
              <a:t>Vertical Partition: Query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3505200" cy="1143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Which partitions?</a:t>
            </a:r>
          </a:p>
          <a:p>
            <a:r>
              <a:rPr lang="en-US" dirty="0" smtClean="0"/>
              <a:t>Better than non-parallel 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4800" y="2108537"/>
            <a:ext cx="3352800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</a:t>
            </a:r>
            <a:r>
              <a:rPr lang="en-US" sz="2000" dirty="0" smtClean="0"/>
              <a:t> *</a:t>
            </a:r>
            <a:endParaRPr lang="en-US" sz="2000" i="1" dirty="0" smtClean="0"/>
          </a:p>
          <a:p>
            <a:r>
              <a:rPr lang="en-US" sz="2000" b="1" dirty="0" smtClean="0"/>
              <a:t>FROM</a:t>
            </a:r>
            <a:r>
              <a:rPr lang="en-US" sz="2000" dirty="0" smtClean="0"/>
              <a:t> Sailors S</a:t>
            </a:r>
            <a:endParaRPr lang="en-US" sz="2000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04800" y="3861137"/>
            <a:ext cx="3352800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</a:t>
            </a:r>
            <a:r>
              <a:rPr lang="en-US" sz="2000" dirty="0" smtClean="0"/>
              <a:t> *</a:t>
            </a:r>
            <a:endParaRPr lang="en-US" sz="2000" i="1" dirty="0" smtClean="0"/>
          </a:p>
          <a:p>
            <a:r>
              <a:rPr lang="en-US" sz="2000" b="1" dirty="0" smtClean="0"/>
              <a:t>FROM</a:t>
            </a:r>
            <a:r>
              <a:rPr lang="en-US" sz="2000" dirty="0" smtClean="0"/>
              <a:t> Sailors S</a:t>
            </a:r>
            <a:endParaRPr lang="en-US" sz="2000" b="1" dirty="0" smtClean="0"/>
          </a:p>
          <a:p>
            <a:r>
              <a:rPr lang="en-US" sz="2000" b="1" dirty="0" smtClean="0"/>
              <a:t>WHERE </a:t>
            </a:r>
            <a:r>
              <a:rPr lang="en-US" sz="2000" dirty="0" smtClean="0"/>
              <a:t>rating =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00400" y="5181600"/>
            <a:ext cx="3886200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</a:rPr>
              <a:t>sid</a:t>
            </a:r>
            <a:endParaRPr lang="en-US" sz="2000" b="1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b="1" dirty="0" smtClean="0"/>
              <a:t>FROM</a:t>
            </a:r>
            <a:r>
              <a:rPr lang="en-US" sz="2000" dirty="0" smtClean="0"/>
              <a:t> Sailors S</a:t>
            </a:r>
            <a:endParaRPr lang="en-US" sz="2000" b="1" dirty="0" smtClean="0"/>
          </a:p>
          <a:p>
            <a:r>
              <a:rPr lang="en-US" sz="2000" b="1" dirty="0" smtClean="0"/>
              <a:t>WHERE </a:t>
            </a:r>
            <a:r>
              <a:rPr lang="en-US" sz="2000" dirty="0" smtClean="0"/>
              <a:t>rating &lt; 2 and age &lt; 30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4800" y="5181600"/>
            <a:ext cx="2514600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</a:rPr>
              <a:t>sid</a:t>
            </a:r>
            <a:endParaRPr lang="en-US" sz="2000" b="1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b="1" dirty="0" smtClean="0"/>
              <a:t>FROM</a:t>
            </a:r>
            <a:r>
              <a:rPr lang="en-US" sz="2000" dirty="0" smtClean="0"/>
              <a:t> Sailors S</a:t>
            </a:r>
            <a:endParaRPr lang="en-US" sz="2000" b="1" dirty="0" smtClean="0"/>
          </a:p>
          <a:p>
            <a:r>
              <a:rPr lang="en-US" sz="2000" b="1" dirty="0" smtClean="0"/>
              <a:t>WHERE </a:t>
            </a:r>
            <a:r>
              <a:rPr lang="en-US" sz="2000" dirty="0" smtClean="0"/>
              <a:t>age  &gt; 30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7162800" y="2667000"/>
            <a:ext cx="1676400" cy="3657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Flowchart: Magnetic Disk 25"/>
          <p:cNvSpPr/>
          <p:nvPr/>
        </p:nvSpPr>
        <p:spPr>
          <a:xfrm>
            <a:off x="3886200" y="914400"/>
            <a:ext cx="3124200" cy="3276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99060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Partition 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696200" y="228600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Partition 2</a:t>
            </a:r>
            <a:endParaRPr lang="en-US" dirty="0"/>
          </a:p>
        </p:txBody>
      </p:sp>
      <p:graphicFrame>
        <p:nvGraphicFramePr>
          <p:cNvPr id="29" name="Content Placeholder 6"/>
          <p:cNvGraphicFramePr>
            <a:graphicFrameLocks/>
          </p:cNvGraphicFramePr>
          <p:nvPr/>
        </p:nvGraphicFramePr>
        <p:xfrm>
          <a:off x="7467600" y="3124200"/>
          <a:ext cx="990600" cy="261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"/>
                <a:gridCol w="59436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30" name="Content Placeholder 6"/>
          <p:cNvGraphicFramePr>
            <a:graphicFrameLocks/>
          </p:cNvGraphicFramePr>
          <p:nvPr/>
        </p:nvGraphicFramePr>
        <p:xfrm>
          <a:off x="4191000" y="1219200"/>
          <a:ext cx="2590800" cy="261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04"/>
                <a:gridCol w="1045029"/>
                <a:gridCol w="1026367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rating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dustin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brutus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lubber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andy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rusty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horatio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04800" y="2971800"/>
            <a:ext cx="3352800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</a:rPr>
              <a:t>sname</a:t>
            </a:r>
            <a:endParaRPr lang="en-US" sz="2000" b="1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b="1" dirty="0" smtClean="0"/>
              <a:t>FROM</a:t>
            </a:r>
            <a:r>
              <a:rPr lang="en-US" sz="2000" dirty="0" smtClean="0"/>
              <a:t> Sailors S</a:t>
            </a:r>
            <a:endParaRPr lang="en-US" sz="20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Fragmentation &amp;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153400" cy="2286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Suppose table is fragmented into 4 partitions on 4 nodes</a:t>
            </a:r>
          </a:p>
          <a:p>
            <a:r>
              <a:rPr lang="en-US" dirty="0" smtClean="0"/>
              <a:t>Replication stores another partition on each node</a:t>
            </a:r>
          </a:p>
          <a:p>
            <a:pPr lvl="1"/>
            <a:r>
              <a:rPr lang="en-US" dirty="0" smtClean="0"/>
              <a:t>What happens when 1 node fails ? 2 nodes ?</a:t>
            </a:r>
          </a:p>
          <a:p>
            <a:pPr lvl="1"/>
            <a:r>
              <a:rPr lang="en-US" dirty="0" smtClean="0"/>
              <a:t>What happens when a row needs to be updated 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3276600"/>
            <a:ext cx="807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Network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762000" y="1219200"/>
            <a:ext cx="1828800" cy="1833265"/>
            <a:chOff x="3962400" y="2126716"/>
            <a:chExt cx="2590800" cy="2826284"/>
          </a:xfrm>
        </p:grpSpPr>
        <p:sp>
          <p:nvSpPr>
            <p:cNvPr id="9" name="Rectangle 8"/>
            <p:cNvSpPr/>
            <p:nvPr/>
          </p:nvSpPr>
          <p:spPr>
            <a:xfrm>
              <a:off x="3962400" y="2133600"/>
              <a:ext cx="2590800" cy="2819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4038600" y="2720976"/>
              <a:ext cx="2438401" cy="215582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Flowchart: Internal Storage 12"/>
            <p:cNvSpPr/>
            <p:nvPr/>
          </p:nvSpPr>
          <p:spPr>
            <a:xfrm>
              <a:off x="4267200" y="3733802"/>
              <a:ext cx="882650" cy="749299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P1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14799" y="2126716"/>
              <a:ext cx="2286000" cy="7117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Node 1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rot="5400000">
            <a:off x="990600" y="3200400"/>
            <a:ext cx="304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5"/>
          <p:cNvGrpSpPr/>
          <p:nvPr/>
        </p:nvGrpSpPr>
        <p:grpSpPr>
          <a:xfrm>
            <a:off x="2743200" y="1219200"/>
            <a:ext cx="1828800" cy="1833265"/>
            <a:chOff x="3962400" y="2126716"/>
            <a:chExt cx="2590800" cy="2826284"/>
          </a:xfrm>
        </p:grpSpPr>
        <p:sp>
          <p:nvSpPr>
            <p:cNvPr id="17" name="Rectangle 16"/>
            <p:cNvSpPr/>
            <p:nvPr/>
          </p:nvSpPr>
          <p:spPr>
            <a:xfrm>
              <a:off x="3962400" y="2133600"/>
              <a:ext cx="2590800" cy="2819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Magnetic Disk 17"/>
            <p:cNvSpPr/>
            <p:nvPr/>
          </p:nvSpPr>
          <p:spPr>
            <a:xfrm>
              <a:off x="4038600" y="2720976"/>
              <a:ext cx="2438401" cy="215582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Flowchart: Internal Storage 18"/>
            <p:cNvSpPr/>
            <p:nvPr/>
          </p:nvSpPr>
          <p:spPr>
            <a:xfrm>
              <a:off x="4267200" y="3733802"/>
              <a:ext cx="882650" cy="749299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P2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114799" y="2126716"/>
              <a:ext cx="2286000" cy="7117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Node 2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cxnSp>
        <p:nvCxnSpPr>
          <p:cNvPr id="21" name="Straight Connector 20"/>
          <p:cNvCxnSpPr/>
          <p:nvPr/>
        </p:nvCxnSpPr>
        <p:spPr>
          <a:xfrm rot="5400000">
            <a:off x="3012133" y="3240733"/>
            <a:ext cx="3765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21"/>
          <p:cNvGrpSpPr/>
          <p:nvPr/>
        </p:nvGrpSpPr>
        <p:grpSpPr>
          <a:xfrm>
            <a:off x="4724400" y="1219200"/>
            <a:ext cx="1828800" cy="1833265"/>
            <a:chOff x="3962400" y="2126716"/>
            <a:chExt cx="2590800" cy="2826284"/>
          </a:xfrm>
        </p:grpSpPr>
        <p:sp>
          <p:nvSpPr>
            <p:cNvPr id="23" name="Rectangle 22"/>
            <p:cNvSpPr/>
            <p:nvPr/>
          </p:nvSpPr>
          <p:spPr>
            <a:xfrm>
              <a:off x="3962400" y="2133600"/>
              <a:ext cx="2590800" cy="2819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038600" y="2720976"/>
              <a:ext cx="2438401" cy="215582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Flowchart: Internal Storage 24"/>
            <p:cNvSpPr/>
            <p:nvPr/>
          </p:nvSpPr>
          <p:spPr>
            <a:xfrm>
              <a:off x="4267200" y="3733802"/>
              <a:ext cx="882650" cy="749299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P3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14799" y="2126716"/>
              <a:ext cx="2286000" cy="7117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Node 3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cxnSp>
        <p:nvCxnSpPr>
          <p:cNvPr id="27" name="Straight Connector 26"/>
          <p:cNvCxnSpPr/>
          <p:nvPr/>
        </p:nvCxnSpPr>
        <p:spPr>
          <a:xfrm rot="5400000">
            <a:off x="4955233" y="3202633"/>
            <a:ext cx="3003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27"/>
          <p:cNvGrpSpPr/>
          <p:nvPr/>
        </p:nvGrpSpPr>
        <p:grpSpPr>
          <a:xfrm>
            <a:off x="6705600" y="1219200"/>
            <a:ext cx="1828800" cy="1833265"/>
            <a:chOff x="3962400" y="2126716"/>
            <a:chExt cx="2590800" cy="2826284"/>
          </a:xfrm>
        </p:grpSpPr>
        <p:sp>
          <p:nvSpPr>
            <p:cNvPr id="29" name="Rectangle 28"/>
            <p:cNvSpPr/>
            <p:nvPr/>
          </p:nvSpPr>
          <p:spPr>
            <a:xfrm>
              <a:off x="3962400" y="2133600"/>
              <a:ext cx="2590800" cy="2819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Magnetic Disk 29"/>
            <p:cNvSpPr/>
            <p:nvPr/>
          </p:nvSpPr>
          <p:spPr>
            <a:xfrm>
              <a:off x="4038600" y="2720976"/>
              <a:ext cx="2438401" cy="215582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1" name="Flowchart: Internal Storage 30"/>
            <p:cNvSpPr/>
            <p:nvPr/>
          </p:nvSpPr>
          <p:spPr>
            <a:xfrm>
              <a:off x="4267200" y="3733802"/>
              <a:ext cx="882650" cy="749299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P4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114799" y="2126716"/>
              <a:ext cx="2286000" cy="7117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Node 4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cxnSp>
        <p:nvCxnSpPr>
          <p:cNvPr id="33" name="Straight Connector 32"/>
          <p:cNvCxnSpPr/>
          <p:nvPr/>
        </p:nvCxnSpPr>
        <p:spPr>
          <a:xfrm rot="5400000">
            <a:off x="6860233" y="3202633"/>
            <a:ext cx="3003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Internal Storage 40"/>
          <p:cNvSpPr/>
          <p:nvPr/>
        </p:nvSpPr>
        <p:spPr>
          <a:xfrm>
            <a:off x="3733800" y="2286000"/>
            <a:ext cx="623047" cy="486032"/>
          </a:xfrm>
          <a:prstGeom prst="flowChartInternalStorag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2" name="Flowchart: Internal Storage 41"/>
          <p:cNvSpPr/>
          <p:nvPr/>
        </p:nvSpPr>
        <p:spPr>
          <a:xfrm>
            <a:off x="5791200" y="2286000"/>
            <a:ext cx="623047" cy="486032"/>
          </a:xfrm>
          <a:prstGeom prst="flowChartInternalStorag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3" name="Flowchart: Internal Storage 42"/>
          <p:cNvSpPr/>
          <p:nvPr/>
        </p:nvSpPr>
        <p:spPr>
          <a:xfrm>
            <a:off x="7696200" y="2286000"/>
            <a:ext cx="623047" cy="486032"/>
          </a:xfrm>
          <a:prstGeom prst="flowChartInternalStorag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4" name="Flowchart: Internal Storage 43"/>
          <p:cNvSpPr/>
          <p:nvPr/>
        </p:nvSpPr>
        <p:spPr>
          <a:xfrm>
            <a:off x="1752600" y="2286000"/>
            <a:ext cx="623047" cy="486032"/>
          </a:xfrm>
          <a:prstGeom prst="flowChartInternalStorag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P4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Why Parallel Data Access 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3" name="Group 37"/>
          <p:cNvGrpSpPr/>
          <p:nvPr/>
        </p:nvGrpSpPr>
        <p:grpSpPr>
          <a:xfrm>
            <a:off x="3124199" y="1600200"/>
            <a:ext cx="1676401" cy="3622964"/>
            <a:chOff x="1142999" y="1447800"/>
            <a:chExt cx="1676401" cy="3622964"/>
          </a:xfrm>
        </p:grpSpPr>
        <p:sp>
          <p:nvSpPr>
            <p:cNvPr id="39" name="Oval 38"/>
            <p:cNvSpPr/>
            <p:nvPr/>
          </p:nvSpPr>
          <p:spPr>
            <a:xfrm>
              <a:off x="1295400" y="2743200"/>
              <a:ext cx="1371600" cy="381000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143000" y="2057400"/>
              <a:ext cx="16764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40" idx="2"/>
              <a:endCxn id="43" idx="2"/>
            </p:cNvCxnSpPr>
            <p:nvPr/>
          </p:nvCxnSpPr>
          <p:spPr>
            <a:xfrm rot="10800000" flipH="1" flipV="1">
              <a:off x="1142999" y="2362199"/>
              <a:ext cx="304905" cy="14045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40" idx="6"/>
              <a:endCxn id="43" idx="0"/>
            </p:cNvCxnSpPr>
            <p:nvPr/>
          </p:nvCxnSpPr>
          <p:spPr>
            <a:xfrm flipH="1">
              <a:off x="2589951" y="2362200"/>
              <a:ext cx="229449" cy="13951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c 42"/>
            <p:cNvSpPr/>
            <p:nvPr/>
          </p:nvSpPr>
          <p:spPr>
            <a:xfrm>
              <a:off x="1447800" y="3505200"/>
              <a:ext cx="1143000" cy="533400"/>
            </a:xfrm>
            <a:prstGeom prst="arc">
              <a:avLst>
                <a:gd name="adj1" fmla="val 21512484"/>
                <a:gd name="adj2" fmla="val 10830763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c 43"/>
            <p:cNvSpPr/>
            <p:nvPr/>
          </p:nvSpPr>
          <p:spPr>
            <a:xfrm>
              <a:off x="1143000" y="1447800"/>
              <a:ext cx="1676400" cy="1600200"/>
            </a:xfrm>
            <a:prstGeom prst="arc">
              <a:avLst>
                <a:gd name="adj1" fmla="val 10342566"/>
                <a:gd name="adj2" fmla="val 30551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752600" y="3657600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1177636" y="3671455"/>
              <a:ext cx="595746" cy="1399309"/>
            </a:xfrm>
            <a:custGeom>
              <a:avLst/>
              <a:gdLst>
                <a:gd name="connsiteX0" fmla="*/ 595746 w 595746"/>
                <a:gd name="connsiteY0" fmla="*/ 0 h 1399309"/>
                <a:gd name="connsiteX1" fmla="*/ 249382 w 595746"/>
                <a:gd name="connsiteY1" fmla="*/ 360218 h 1399309"/>
                <a:gd name="connsiteX2" fmla="*/ 41564 w 595746"/>
                <a:gd name="connsiteY2" fmla="*/ 1011381 h 1399309"/>
                <a:gd name="connsiteX3" fmla="*/ 0 w 595746"/>
                <a:gd name="connsiteY3" fmla="*/ 1399309 h 139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746" h="1399309">
                  <a:moveTo>
                    <a:pt x="595746" y="0"/>
                  </a:moveTo>
                  <a:cubicBezTo>
                    <a:pt x="468746" y="95827"/>
                    <a:pt x="341746" y="191655"/>
                    <a:pt x="249382" y="360218"/>
                  </a:cubicBezTo>
                  <a:cubicBezTo>
                    <a:pt x="157018" y="528782"/>
                    <a:pt x="83128" y="838199"/>
                    <a:pt x="41564" y="1011381"/>
                  </a:cubicBezTo>
                  <a:cubicBezTo>
                    <a:pt x="0" y="1184563"/>
                    <a:pt x="0" y="1291936"/>
                    <a:pt x="0" y="1399309"/>
                  </a:cubicBezTo>
                </a:path>
              </a:pathLst>
            </a:cu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64"/>
          <p:cNvGrpSpPr/>
          <p:nvPr/>
        </p:nvGrpSpPr>
        <p:grpSpPr>
          <a:xfrm>
            <a:off x="5715000" y="1558636"/>
            <a:ext cx="3124200" cy="3775364"/>
            <a:chOff x="4419600" y="1371600"/>
            <a:chExt cx="3124200" cy="3775364"/>
          </a:xfrm>
        </p:grpSpPr>
        <p:sp>
          <p:nvSpPr>
            <p:cNvPr id="32" name="Oval 31"/>
            <p:cNvSpPr/>
            <p:nvPr/>
          </p:nvSpPr>
          <p:spPr>
            <a:xfrm>
              <a:off x="5181601" y="2667000"/>
              <a:ext cx="1371600" cy="381000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029201" y="1981200"/>
              <a:ext cx="16764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7" idx="2"/>
              <a:endCxn id="13" idx="2"/>
            </p:cNvCxnSpPr>
            <p:nvPr/>
          </p:nvCxnSpPr>
          <p:spPr>
            <a:xfrm rot="10800000" flipH="1" flipV="1">
              <a:off x="5029200" y="2285999"/>
              <a:ext cx="304905" cy="14045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6"/>
              <a:endCxn id="13" idx="0"/>
            </p:cNvCxnSpPr>
            <p:nvPr/>
          </p:nvCxnSpPr>
          <p:spPr>
            <a:xfrm flipH="1">
              <a:off x="6476152" y="2286000"/>
              <a:ext cx="229449" cy="13951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c 12"/>
            <p:cNvSpPr/>
            <p:nvPr/>
          </p:nvSpPr>
          <p:spPr>
            <a:xfrm>
              <a:off x="5334001" y="3429000"/>
              <a:ext cx="1143000" cy="533400"/>
            </a:xfrm>
            <a:prstGeom prst="arc">
              <a:avLst>
                <a:gd name="adj1" fmla="val 21512484"/>
                <a:gd name="adj2" fmla="val 10830763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/>
            <p:cNvSpPr/>
            <p:nvPr/>
          </p:nvSpPr>
          <p:spPr>
            <a:xfrm>
              <a:off x="5029201" y="1371600"/>
              <a:ext cx="1676400" cy="1600200"/>
            </a:xfrm>
            <a:prstGeom prst="arc">
              <a:avLst>
                <a:gd name="adj1" fmla="val 10342566"/>
                <a:gd name="adj2" fmla="val 30551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451764" y="3657600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4876800" y="3671455"/>
              <a:ext cx="595746" cy="1399309"/>
            </a:xfrm>
            <a:custGeom>
              <a:avLst/>
              <a:gdLst>
                <a:gd name="connsiteX0" fmla="*/ 595746 w 595746"/>
                <a:gd name="connsiteY0" fmla="*/ 0 h 1399309"/>
                <a:gd name="connsiteX1" fmla="*/ 249382 w 595746"/>
                <a:gd name="connsiteY1" fmla="*/ 360218 h 1399309"/>
                <a:gd name="connsiteX2" fmla="*/ 41564 w 595746"/>
                <a:gd name="connsiteY2" fmla="*/ 1011381 h 1399309"/>
                <a:gd name="connsiteX3" fmla="*/ 0 w 595746"/>
                <a:gd name="connsiteY3" fmla="*/ 1399309 h 139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746" h="1399309">
                  <a:moveTo>
                    <a:pt x="595746" y="0"/>
                  </a:moveTo>
                  <a:cubicBezTo>
                    <a:pt x="468746" y="95827"/>
                    <a:pt x="341746" y="191655"/>
                    <a:pt x="249382" y="360218"/>
                  </a:cubicBezTo>
                  <a:cubicBezTo>
                    <a:pt x="157018" y="528782"/>
                    <a:pt x="83128" y="838199"/>
                    <a:pt x="41564" y="1011381"/>
                  </a:cubicBezTo>
                  <a:cubicBezTo>
                    <a:pt x="0" y="1184563"/>
                    <a:pt x="0" y="1291936"/>
                    <a:pt x="0" y="1399309"/>
                  </a:cubicBezTo>
                </a:path>
              </a:pathLst>
            </a:cu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943600" y="3733800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562600" y="3747655"/>
              <a:ext cx="401782" cy="1357745"/>
            </a:xfrm>
            <a:custGeom>
              <a:avLst/>
              <a:gdLst>
                <a:gd name="connsiteX0" fmla="*/ 595746 w 595746"/>
                <a:gd name="connsiteY0" fmla="*/ 0 h 1399309"/>
                <a:gd name="connsiteX1" fmla="*/ 249382 w 595746"/>
                <a:gd name="connsiteY1" fmla="*/ 360218 h 1399309"/>
                <a:gd name="connsiteX2" fmla="*/ 41564 w 595746"/>
                <a:gd name="connsiteY2" fmla="*/ 1011381 h 1399309"/>
                <a:gd name="connsiteX3" fmla="*/ 0 w 595746"/>
                <a:gd name="connsiteY3" fmla="*/ 1399309 h 139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746" h="1399309">
                  <a:moveTo>
                    <a:pt x="595746" y="0"/>
                  </a:moveTo>
                  <a:cubicBezTo>
                    <a:pt x="468746" y="95827"/>
                    <a:pt x="341746" y="191655"/>
                    <a:pt x="249382" y="360218"/>
                  </a:cubicBezTo>
                  <a:cubicBezTo>
                    <a:pt x="157018" y="528782"/>
                    <a:pt x="83128" y="838199"/>
                    <a:pt x="41564" y="1011381"/>
                  </a:cubicBezTo>
                  <a:cubicBezTo>
                    <a:pt x="0" y="1184563"/>
                    <a:pt x="0" y="1291936"/>
                    <a:pt x="0" y="1399309"/>
                  </a:cubicBezTo>
                </a:path>
              </a:pathLst>
            </a:cu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324600" y="3429000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 flipH="1">
              <a:off x="6400800" y="3505201"/>
              <a:ext cx="914400" cy="1295400"/>
            </a:xfrm>
            <a:custGeom>
              <a:avLst/>
              <a:gdLst>
                <a:gd name="connsiteX0" fmla="*/ 595746 w 595746"/>
                <a:gd name="connsiteY0" fmla="*/ 0 h 1399309"/>
                <a:gd name="connsiteX1" fmla="*/ 249382 w 595746"/>
                <a:gd name="connsiteY1" fmla="*/ 360218 h 1399309"/>
                <a:gd name="connsiteX2" fmla="*/ 41564 w 595746"/>
                <a:gd name="connsiteY2" fmla="*/ 1011381 h 1399309"/>
                <a:gd name="connsiteX3" fmla="*/ 0 w 595746"/>
                <a:gd name="connsiteY3" fmla="*/ 1399309 h 139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746" h="1399309">
                  <a:moveTo>
                    <a:pt x="595746" y="0"/>
                  </a:moveTo>
                  <a:cubicBezTo>
                    <a:pt x="468746" y="95827"/>
                    <a:pt x="341746" y="191655"/>
                    <a:pt x="249382" y="360218"/>
                  </a:cubicBezTo>
                  <a:cubicBezTo>
                    <a:pt x="157018" y="528782"/>
                    <a:pt x="83128" y="838199"/>
                    <a:pt x="41564" y="1011381"/>
                  </a:cubicBezTo>
                  <a:cubicBezTo>
                    <a:pt x="0" y="1184563"/>
                    <a:pt x="0" y="1291936"/>
                    <a:pt x="0" y="1399309"/>
                  </a:cubicBezTo>
                </a:path>
              </a:pathLst>
            </a:cu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172200" y="3657600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6248400" y="3733800"/>
              <a:ext cx="699654" cy="1371601"/>
            </a:xfrm>
            <a:custGeom>
              <a:avLst/>
              <a:gdLst>
                <a:gd name="connsiteX0" fmla="*/ 595746 w 595746"/>
                <a:gd name="connsiteY0" fmla="*/ 0 h 1399309"/>
                <a:gd name="connsiteX1" fmla="*/ 249382 w 595746"/>
                <a:gd name="connsiteY1" fmla="*/ 360218 h 1399309"/>
                <a:gd name="connsiteX2" fmla="*/ 41564 w 595746"/>
                <a:gd name="connsiteY2" fmla="*/ 1011381 h 1399309"/>
                <a:gd name="connsiteX3" fmla="*/ 0 w 595746"/>
                <a:gd name="connsiteY3" fmla="*/ 1399309 h 139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746" h="1399309">
                  <a:moveTo>
                    <a:pt x="595746" y="0"/>
                  </a:moveTo>
                  <a:cubicBezTo>
                    <a:pt x="468746" y="95827"/>
                    <a:pt x="341746" y="191655"/>
                    <a:pt x="249382" y="360218"/>
                  </a:cubicBezTo>
                  <a:cubicBezTo>
                    <a:pt x="157018" y="528782"/>
                    <a:pt x="83128" y="838199"/>
                    <a:pt x="41564" y="1011381"/>
                  </a:cubicBezTo>
                  <a:cubicBezTo>
                    <a:pt x="0" y="1184563"/>
                    <a:pt x="0" y="1291936"/>
                    <a:pt x="0" y="1399309"/>
                  </a:cubicBezTo>
                </a:path>
              </a:pathLst>
            </a:cu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324600" y="3581400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 flipH="1">
              <a:off x="6400800" y="3657600"/>
              <a:ext cx="699654" cy="1371601"/>
            </a:xfrm>
            <a:custGeom>
              <a:avLst/>
              <a:gdLst>
                <a:gd name="connsiteX0" fmla="*/ 595746 w 595746"/>
                <a:gd name="connsiteY0" fmla="*/ 0 h 1399309"/>
                <a:gd name="connsiteX1" fmla="*/ 249382 w 595746"/>
                <a:gd name="connsiteY1" fmla="*/ 360218 h 1399309"/>
                <a:gd name="connsiteX2" fmla="*/ 41564 w 595746"/>
                <a:gd name="connsiteY2" fmla="*/ 1011381 h 1399309"/>
                <a:gd name="connsiteX3" fmla="*/ 0 w 595746"/>
                <a:gd name="connsiteY3" fmla="*/ 1399309 h 139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746" h="1399309">
                  <a:moveTo>
                    <a:pt x="595746" y="0"/>
                  </a:moveTo>
                  <a:cubicBezTo>
                    <a:pt x="468746" y="95827"/>
                    <a:pt x="341746" y="191655"/>
                    <a:pt x="249382" y="360218"/>
                  </a:cubicBezTo>
                  <a:cubicBezTo>
                    <a:pt x="157018" y="528782"/>
                    <a:pt x="83128" y="838199"/>
                    <a:pt x="41564" y="1011381"/>
                  </a:cubicBezTo>
                  <a:cubicBezTo>
                    <a:pt x="0" y="1184563"/>
                    <a:pt x="0" y="1291936"/>
                    <a:pt x="0" y="1399309"/>
                  </a:cubicBezTo>
                </a:path>
              </a:pathLst>
            </a:cu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299364" y="3186545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4419600" y="3200401"/>
              <a:ext cx="900546" cy="1371600"/>
            </a:xfrm>
            <a:custGeom>
              <a:avLst/>
              <a:gdLst>
                <a:gd name="connsiteX0" fmla="*/ 595746 w 595746"/>
                <a:gd name="connsiteY0" fmla="*/ 0 h 1399309"/>
                <a:gd name="connsiteX1" fmla="*/ 249382 w 595746"/>
                <a:gd name="connsiteY1" fmla="*/ 360218 h 1399309"/>
                <a:gd name="connsiteX2" fmla="*/ 41564 w 595746"/>
                <a:gd name="connsiteY2" fmla="*/ 1011381 h 1399309"/>
                <a:gd name="connsiteX3" fmla="*/ 0 w 595746"/>
                <a:gd name="connsiteY3" fmla="*/ 1399309 h 139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746" h="1399309">
                  <a:moveTo>
                    <a:pt x="595746" y="0"/>
                  </a:moveTo>
                  <a:cubicBezTo>
                    <a:pt x="468746" y="95827"/>
                    <a:pt x="341746" y="191655"/>
                    <a:pt x="249382" y="360218"/>
                  </a:cubicBezTo>
                  <a:cubicBezTo>
                    <a:pt x="157018" y="528782"/>
                    <a:pt x="83128" y="838199"/>
                    <a:pt x="41564" y="1011381"/>
                  </a:cubicBezTo>
                  <a:cubicBezTo>
                    <a:pt x="0" y="1184563"/>
                    <a:pt x="0" y="1291936"/>
                    <a:pt x="0" y="1399309"/>
                  </a:cubicBezTo>
                </a:path>
              </a:pathLst>
            </a:cu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451764" y="3338945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4648200" y="3352800"/>
              <a:ext cx="824346" cy="1447800"/>
            </a:xfrm>
            <a:custGeom>
              <a:avLst/>
              <a:gdLst>
                <a:gd name="connsiteX0" fmla="*/ 595746 w 595746"/>
                <a:gd name="connsiteY0" fmla="*/ 0 h 1399309"/>
                <a:gd name="connsiteX1" fmla="*/ 249382 w 595746"/>
                <a:gd name="connsiteY1" fmla="*/ 360218 h 1399309"/>
                <a:gd name="connsiteX2" fmla="*/ 41564 w 595746"/>
                <a:gd name="connsiteY2" fmla="*/ 1011381 h 1399309"/>
                <a:gd name="connsiteX3" fmla="*/ 0 w 595746"/>
                <a:gd name="connsiteY3" fmla="*/ 1399309 h 139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746" h="1399309">
                  <a:moveTo>
                    <a:pt x="595746" y="0"/>
                  </a:moveTo>
                  <a:cubicBezTo>
                    <a:pt x="468746" y="95827"/>
                    <a:pt x="341746" y="191655"/>
                    <a:pt x="249382" y="360218"/>
                  </a:cubicBezTo>
                  <a:cubicBezTo>
                    <a:pt x="157018" y="528782"/>
                    <a:pt x="83128" y="838199"/>
                    <a:pt x="41564" y="1011381"/>
                  </a:cubicBezTo>
                  <a:cubicBezTo>
                    <a:pt x="0" y="1184563"/>
                    <a:pt x="0" y="1291936"/>
                    <a:pt x="0" y="1399309"/>
                  </a:cubicBezTo>
                </a:path>
              </a:pathLst>
            </a:cu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5140036" y="3747655"/>
              <a:ext cx="595746" cy="1399309"/>
            </a:xfrm>
            <a:custGeom>
              <a:avLst/>
              <a:gdLst>
                <a:gd name="connsiteX0" fmla="*/ 595746 w 595746"/>
                <a:gd name="connsiteY0" fmla="*/ 0 h 1399309"/>
                <a:gd name="connsiteX1" fmla="*/ 249382 w 595746"/>
                <a:gd name="connsiteY1" fmla="*/ 360218 h 1399309"/>
                <a:gd name="connsiteX2" fmla="*/ 41564 w 595746"/>
                <a:gd name="connsiteY2" fmla="*/ 1011381 h 1399309"/>
                <a:gd name="connsiteX3" fmla="*/ 0 w 595746"/>
                <a:gd name="connsiteY3" fmla="*/ 1399309 h 139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746" h="1399309">
                  <a:moveTo>
                    <a:pt x="595746" y="0"/>
                  </a:moveTo>
                  <a:cubicBezTo>
                    <a:pt x="468746" y="95827"/>
                    <a:pt x="341746" y="191655"/>
                    <a:pt x="249382" y="360218"/>
                  </a:cubicBezTo>
                  <a:cubicBezTo>
                    <a:pt x="157018" y="528782"/>
                    <a:pt x="83128" y="838199"/>
                    <a:pt x="41564" y="1011381"/>
                  </a:cubicBezTo>
                  <a:cubicBezTo>
                    <a:pt x="0" y="1184563"/>
                    <a:pt x="0" y="1291936"/>
                    <a:pt x="0" y="1399309"/>
                  </a:cubicBezTo>
                </a:path>
              </a:pathLst>
            </a:cu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6324600" y="3200399"/>
              <a:ext cx="95250" cy="7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 flipH="1">
              <a:off x="6400800" y="3276600"/>
              <a:ext cx="1143000" cy="1295400"/>
            </a:xfrm>
            <a:custGeom>
              <a:avLst/>
              <a:gdLst>
                <a:gd name="connsiteX0" fmla="*/ 595746 w 595746"/>
                <a:gd name="connsiteY0" fmla="*/ 0 h 1399309"/>
                <a:gd name="connsiteX1" fmla="*/ 249382 w 595746"/>
                <a:gd name="connsiteY1" fmla="*/ 360218 h 1399309"/>
                <a:gd name="connsiteX2" fmla="*/ 41564 w 595746"/>
                <a:gd name="connsiteY2" fmla="*/ 1011381 h 1399309"/>
                <a:gd name="connsiteX3" fmla="*/ 0 w 595746"/>
                <a:gd name="connsiteY3" fmla="*/ 1399309 h 139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746" h="1399309">
                  <a:moveTo>
                    <a:pt x="595746" y="0"/>
                  </a:moveTo>
                  <a:cubicBezTo>
                    <a:pt x="468746" y="95827"/>
                    <a:pt x="341746" y="191655"/>
                    <a:pt x="249382" y="360218"/>
                  </a:cubicBezTo>
                  <a:cubicBezTo>
                    <a:pt x="157018" y="528782"/>
                    <a:pt x="83128" y="838199"/>
                    <a:pt x="41564" y="1011381"/>
                  </a:cubicBezTo>
                  <a:cubicBezTo>
                    <a:pt x="0" y="1184563"/>
                    <a:pt x="0" y="1291936"/>
                    <a:pt x="0" y="1399309"/>
                  </a:cubicBezTo>
                </a:path>
              </a:pathLst>
            </a:cu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6019800" y="3352799"/>
              <a:ext cx="88900" cy="806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/>
            <p:cNvSpPr/>
            <p:nvPr/>
          </p:nvSpPr>
          <p:spPr>
            <a:xfrm flipH="1">
              <a:off x="6096000" y="3429000"/>
              <a:ext cx="1066800" cy="1371600"/>
            </a:xfrm>
            <a:custGeom>
              <a:avLst/>
              <a:gdLst>
                <a:gd name="connsiteX0" fmla="*/ 595746 w 595746"/>
                <a:gd name="connsiteY0" fmla="*/ 0 h 1399309"/>
                <a:gd name="connsiteX1" fmla="*/ 249382 w 595746"/>
                <a:gd name="connsiteY1" fmla="*/ 360218 h 1399309"/>
                <a:gd name="connsiteX2" fmla="*/ 41564 w 595746"/>
                <a:gd name="connsiteY2" fmla="*/ 1011381 h 1399309"/>
                <a:gd name="connsiteX3" fmla="*/ 0 w 595746"/>
                <a:gd name="connsiteY3" fmla="*/ 1399309 h 139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746" h="1399309">
                  <a:moveTo>
                    <a:pt x="595746" y="0"/>
                  </a:moveTo>
                  <a:cubicBezTo>
                    <a:pt x="468746" y="95827"/>
                    <a:pt x="341746" y="191655"/>
                    <a:pt x="249382" y="360218"/>
                  </a:cubicBezTo>
                  <a:cubicBezTo>
                    <a:pt x="157018" y="528782"/>
                    <a:pt x="83128" y="838199"/>
                    <a:pt x="41564" y="1011381"/>
                  </a:cubicBezTo>
                  <a:cubicBezTo>
                    <a:pt x="0" y="1184563"/>
                    <a:pt x="0" y="1291936"/>
                    <a:pt x="0" y="1399309"/>
                  </a:cubicBezTo>
                </a:path>
              </a:pathLst>
            </a:cu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61999" y="1600200"/>
            <a:ext cx="2185214" cy="8309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SELECT *</a:t>
            </a:r>
          </a:p>
          <a:p>
            <a:r>
              <a:rPr lang="en-US" sz="2400" dirty="0" smtClean="0"/>
              <a:t>FROM </a:t>
            </a:r>
            <a:r>
              <a:rPr lang="en-US" sz="2400" dirty="0" err="1" smtClean="0"/>
              <a:t>mydata</a:t>
            </a:r>
            <a:endParaRPr lang="en-US" sz="2400" dirty="0"/>
          </a:p>
        </p:txBody>
      </p:sp>
      <p:sp>
        <p:nvSpPr>
          <p:cNvPr id="67" name="Rounded Rectangular Callout 66"/>
          <p:cNvSpPr/>
          <p:nvPr/>
        </p:nvSpPr>
        <p:spPr>
          <a:xfrm>
            <a:off x="761999" y="2819400"/>
            <a:ext cx="2133600" cy="838200"/>
          </a:xfrm>
          <a:prstGeom prst="wedgeRoundRectCallout">
            <a:avLst>
              <a:gd name="adj1" fmla="val 24622"/>
              <a:gd name="adj2" fmla="val -104441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 Terabyte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(= 1024 GB)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0" name="Rounded Rectangular Callout 69"/>
          <p:cNvSpPr/>
          <p:nvPr/>
        </p:nvSpPr>
        <p:spPr>
          <a:xfrm>
            <a:off x="838199" y="4267200"/>
            <a:ext cx="1600200" cy="838200"/>
          </a:xfrm>
          <a:prstGeom prst="wedgeRoundRectCallout">
            <a:avLst>
              <a:gd name="adj1" fmla="val 109903"/>
              <a:gd name="adj2" fmla="val -6973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 MB/s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1" name="Rounded Rectangular Callout 70"/>
          <p:cNvSpPr/>
          <p:nvPr/>
        </p:nvSpPr>
        <p:spPr>
          <a:xfrm>
            <a:off x="838199" y="5334000"/>
            <a:ext cx="1600200" cy="838200"/>
          </a:xfrm>
          <a:prstGeom prst="wedgeRoundRectCallout">
            <a:avLst>
              <a:gd name="adj1" fmla="val 91721"/>
              <a:gd name="adj2" fmla="val -8130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1.2 days to scan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2" name="Rounded Rectangular Callout 71"/>
          <p:cNvSpPr/>
          <p:nvPr/>
        </p:nvSpPr>
        <p:spPr>
          <a:xfrm>
            <a:off x="3962400" y="4343400"/>
            <a:ext cx="1600200" cy="1143000"/>
          </a:xfrm>
          <a:prstGeom prst="wedgeRoundRectCallout">
            <a:avLst>
              <a:gd name="adj1" fmla="val 95184"/>
              <a:gd name="adj2" fmla="val -13088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1000 x parallel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 MB/s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3" name="Rounded Rectangular Callout 72"/>
          <p:cNvSpPr/>
          <p:nvPr/>
        </p:nvSpPr>
        <p:spPr>
          <a:xfrm>
            <a:off x="5867400" y="5334000"/>
            <a:ext cx="1600200" cy="838200"/>
          </a:xfrm>
          <a:prstGeom prst="wedgeRoundRectCallout">
            <a:avLst>
              <a:gd name="adj1" fmla="val 38041"/>
              <a:gd name="adj2" fmla="val -11105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1.5 </a:t>
            </a:r>
            <a:r>
              <a:rPr lang="en-US" sz="2400" b="1" dirty="0" err="1" smtClean="0">
                <a:solidFill>
                  <a:schemeClr val="tx1"/>
                </a:solidFill>
              </a:rPr>
              <a:t>mins</a:t>
            </a:r>
            <a:r>
              <a:rPr lang="en-US" sz="2400" b="1" dirty="0" smtClean="0">
                <a:solidFill>
                  <a:schemeClr val="tx1"/>
                </a:solidFill>
              </a:rPr>
              <a:t> to scan!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2" grpId="0" animBg="1"/>
      <p:bldP spid="7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What about joins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895600"/>
            <a:ext cx="3429000" cy="34289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Sailors: hash</a:t>
            </a:r>
          </a:p>
          <a:p>
            <a:pPr lvl="1"/>
            <a:r>
              <a:rPr lang="en-US" dirty="0" smtClean="0"/>
              <a:t>part = rating mod 2</a:t>
            </a:r>
          </a:p>
          <a:p>
            <a:r>
              <a:rPr lang="en-US" dirty="0" smtClean="0"/>
              <a:t>Reserves: hash</a:t>
            </a:r>
          </a:p>
          <a:p>
            <a:pPr lvl="1"/>
            <a:r>
              <a:rPr lang="en-US" dirty="0" smtClean="0"/>
              <a:t>part = </a:t>
            </a:r>
            <a:r>
              <a:rPr lang="en-US" dirty="0" err="1" smtClean="0"/>
              <a:t>sid</a:t>
            </a:r>
            <a:r>
              <a:rPr lang="en-US" dirty="0" smtClean="0"/>
              <a:t> mod 2</a:t>
            </a:r>
          </a:p>
          <a:p>
            <a:r>
              <a:rPr lang="en-US" dirty="0" smtClean="0"/>
              <a:t>Where to perform join ?</a:t>
            </a:r>
          </a:p>
          <a:p>
            <a:r>
              <a:rPr lang="en-US" dirty="0" smtClean="0"/>
              <a:t>What data to ship 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3733800" y="3810000"/>
            <a:ext cx="5105400" cy="2209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Flowchart: Magnetic Disk 7"/>
          <p:cNvSpPr/>
          <p:nvPr/>
        </p:nvSpPr>
        <p:spPr>
          <a:xfrm>
            <a:off x="3733800" y="1295400"/>
            <a:ext cx="5105400" cy="2209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20588" y="106680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Partition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920588" y="358140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Partition 2</a:t>
            </a:r>
            <a:endParaRPr lang="en-US" dirty="0"/>
          </a:p>
        </p:txBody>
      </p:sp>
      <p:graphicFrame>
        <p:nvGraphicFramePr>
          <p:cNvPr id="11" name="Content Placeholder 6"/>
          <p:cNvGraphicFramePr>
            <a:graphicFrameLocks/>
          </p:cNvGraphicFramePr>
          <p:nvPr/>
        </p:nvGraphicFramePr>
        <p:xfrm>
          <a:off x="3962400" y="1676400"/>
          <a:ext cx="29718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833"/>
                <a:gridCol w="892629"/>
                <a:gridCol w="876689"/>
                <a:gridCol w="628649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rating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lubber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andy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rusty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12" name="Content Placeholder 6"/>
          <p:cNvGraphicFramePr>
            <a:graphicFrameLocks/>
          </p:cNvGraphicFramePr>
          <p:nvPr/>
        </p:nvGraphicFramePr>
        <p:xfrm>
          <a:off x="3962400" y="4191000"/>
          <a:ext cx="28956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990600"/>
                <a:gridCol w="8382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rating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dustin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brutus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horatio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13" name="Content Placeholder 9"/>
          <p:cNvGraphicFramePr>
            <a:graphicFrameLocks/>
          </p:cNvGraphicFramePr>
          <p:nvPr/>
        </p:nvGraphicFramePr>
        <p:xfrm>
          <a:off x="7048500" y="1828800"/>
          <a:ext cx="16383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/>
                <a:gridCol w="533400"/>
                <a:gridCol w="609600"/>
              </a:tblGrid>
              <a:tr h="33020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bid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day</a:t>
                      </a:r>
                      <a:endParaRPr lang="en-US" u="sng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Content Placeholder 9"/>
          <p:cNvGraphicFramePr>
            <a:graphicFrameLocks/>
          </p:cNvGraphicFramePr>
          <p:nvPr/>
        </p:nvGraphicFramePr>
        <p:xfrm>
          <a:off x="7086600" y="4495800"/>
          <a:ext cx="16383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/>
                <a:gridCol w="533400"/>
                <a:gridCol w="609600"/>
              </a:tblGrid>
              <a:tr h="33020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bid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day</a:t>
                      </a:r>
                      <a:endParaRPr lang="en-US" u="sng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010400" y="1447800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Reserves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010400" y="4126468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Reserves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6400" y="3810000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Sailors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486400" y="1295400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Sailors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1219200"/>
            <a:ext cx="3200400" cy="16312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</a:t>
            </a:r>
            <a:r>
              <a:rPr lang="en-US" sz="2000" dirty="0" smtClean="0"/>
              <a:t> R.sid, R.bid</a:t>
            </a:r>
            <a:endParaRPr lang="en-US" sz="2000" i="1" dirty="0" smtClean="0"/>
          </a:p>
          <a:p>
            <a:r>
              <a:rPr lang="en-US" sz="2000" b="1" dirty="0" smtClean="0"/>
              <a:t>FROM</a:t>
            </a:r>
            <a:r>
              <a:rPr lang="en-US" sz="2000" dirty="0" smtClean="0"/>
              <a:t> Sailors S, Reserves R</a:t>
            </a:r>
            <a:endParaRPr lang="en-US" sz="2000" b="1" dirty="0" smtClean="0"/>
          </a:p>
          <a:p>
            <a:r>
              <a:rPr lang="en-US" sz="2000" b="1" dirty="0" smtClean="0"/>
              <a:t>WHERE </a:t>
            </a:r>
            <a:r>
              <a:rPr lang="en-US" sz="2000" dirty="0" smtClean="0"/>
              <a:t>S.sid=R.sid AND rating &gt;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dirty="0" smtClean="0"/>
              <a:t>Distributed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733800"/>
            <a:ext cx="4038600" cy="23923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Consider:</a:t>
            </a:r>
          </a:p>
          <a:p>
            <a:pPr lvl="1"/>
            <a:r>
              <a:rPr lang="en-US" dirty="0" smtClean="0"/>
              <a:t>Reserves join Sailors</a:t>
            </a:r>
          </a:p>
          <a:p>
            <a:r>
              <a:rPr lang="en-US" dirty="0" smtClean="0"/>
              <a:t>Depends on:</a:t>
            </a:r>
          </a:p>
          <a:p>
            <a:pPr lvl="1"/>
            <a:r>
              <a:rPr lang="en-US" dirty="0" smtClean="0"/>
              <a:t>Which node get the query</a:t>
            </a:r>
          </a:p>
          <a:p>
            <a:pPr lvl="1"/>
            <a:r>
              <a:rPr lang="en-US" dirty="0" smtClean="0"/>
              <a:t>Whether tables are fragmented/partitioned or not</a:t>
            </a:r>
            <a:endParaRPr lang="en-US" dirty="0"/>
          </a:p>
        </p:txBody>
      </p:sp>
      <p:sp>
        <p:nvSpPr>
          <p:cNvPr id="36" name="Content Placeholder 35"/>
          <p:cNvSpPr>
            <a:spLocks noGrp="1"/>
          </p:cNvSpPr>
          <p:nvPr>
            <p:ph sz="half" idx="2"/>
          </p:nvPr>
        </p:nvSpPr>
        <p:spPr>
          <a:xfrm>
            <a:off x="4648200" y="3733800"/>
            <a:ext cx="4038600" cy="23923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Node 1 gets query</a:t>
            </a:r>
          </a:p>
          <a:p>
            <a:pPr lvl="1"/>
            <a:r>
              <a:rPr lang="en-US" dirty="0" smtClean="0"/>
              <a:t>Perform join at Node 3 (or 4) ship results to Node 1 ?</a:t>
            </a:r>
          </a:p>
          <a:p>
            <a:pPr lvl="1"/>
            <a:r>
              <a:rPr lang="en-US" dirty="0" smtClean="0"/>
              <a:t>Ship tables to Node 1 ?</a:t>
            </a:r>
          </a:p>
          <a:p>
            <a:r>
              <a:rPr lang="en-US" dirty="0" smtClean="0"/>
              <a:t>Node 3 gets query</a:t>
            </a:r>
          </a:p>
          <a:p>
            <a:pPr lvl="1"/>
            <a:r>
              <a:rPr lang="en-US" dirty="0" smtClean="0"/>
              <a:t>Fetch sailors in loop ?</a:t>
            </a:r>
          </a:p>
          <a:p>
            <a:pPr lvl="1"/>
            <a:r>
              <a:rPr lang="en-US" dirty="0" smtClean="0"/>
              <a:t>Cache sailors locally 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2971800"/>
            <a:ext cx="807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Network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762000" y="914400"/>
            <a:ext cx="1828800" cy="1833265"/>
            <a:chOff x="3962400" y="2126716"/>
            <a:chExt cx="2590800" cy="2826284"/>
          </a:xfrm>
        </p:grpSpPr>
        <p:sp>
          <p:nvSpPr>
            <p:cNvPr id="9" name="Rectangle 8"/>
            <p:cNvSpPr/>
            <p:nvPr/>
          </p:nvSpPr>
          <p:spPr>
            <a:xfrm>
              <a:off x="3962400" y="2133600"/>
              <a:ext cx="2590800" cy="2819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4038600" y="2720976"/>
              <a:ext cx="2438401" cy="215582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Flowchart: Internal Storage 10"/>
            <p:cNvSpPr/>
            <p:nvPr/>
          </p:nvSpPr>
          <p:spPr>
            <a:xfrm>
              <a:off x="4267200" y="3733802"/>
              <a:ext cx="2070100" cy="749299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Boats1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14799" y="2126716"/>
              <a:ext cx="2286000" cy="7117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Node 1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cxnSp>
        <p:nvCxnSpPr>
          <p:cNvPr id="13" name="Straight Connector 12"/>
          <p:cNvCxnSpPr/>
          <p:nvPr/>
        </p:nvCxnSpPr>
        <p:spPr>
          <a:xfrm rot="5400000">
            <a:off x="990600" y="2895600"/>
            <a:ext cx="304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2743200" y="914400"/>
            <a:ext cx="1828800" cy="1833265"/>
            <a:chOff x="3962400" y="2126716"/>
            <a:chExt cx="2590800" cy="2826284"/>
          </a:xfrm>
        </p:grpSpPr>
        <p:sp>
          <p:nvSpPr>
            <p:cNvPr id="15" name="Rectangle 14"/>
            <p:cNvSpPr/>
            <p:nvPr/>
          </p:nvSpPr>
          <p:spPr>
            <a:xfrm>
              <a:off x="3962400" y="2133600"/>
              <a:ext cx="2590800" cy="2819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4038600" y="2720976"/>
              <a:ext cx="2438401" cy="215582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Flowchart: Internal Storage 16"/>
            <p:cNvSpPr/>
            <p:nvPr/>
          </p:nvSpPr>
          <p:spPr>
            <a:xfrm>
              <a:off x="4267200" y="3733802"/>
              <a:ext cx="1962150" cy="749299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Boats2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14799" y="2126716"/>
              <a:ext cx="2286000" cy="7117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Node 2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cxnSp>
        <p:nvCxnSpPr>
          <p:cNvPr id="19" name="Straight Connector 18"/>
          <p:cNvCxnSpPr/>
          <p:nvPr/>
        </p:nvCxnSpPr>
        <p:spPr>
          <a:xfrm rot="5400000">
            <a:off x="3012133" y="2935933"/>
            <a:ext cx="3765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724400" y="914400"/>
            <a:ext cx="1828800" cy="1833265"/>
            <a:chOff x="3962400" y="2126716"/>
            <a:chExt cx="2590800" cy="2826284"/>
          </a:xfrm>
        </p:grpSpPr>
        <p:sp>
          <p:nvSpPr>
            <p:cNvPr id="21" name="Rectangle 20"/>
            <p:cNvSpPr/>
            <p:nvPr/>
          </p:nvSpPr>
          <p:spPr>
            <a:xfrm>
              <a:off x="3962400" y="2133600"/>
              <a:ext cx="2590800" cy="2819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038600" y="2720976"/>
              <a:ext cx="2438401" cy="215582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Flowchart: Internal Storage 22"/>
            <p:cNvSpPr/>
            <p:nvPr/>
          </p:nvSpPr>
          <p:spPr>
            <a:xfrm>
              <a:off x="4267200" y="3733802"/>
              <a:ext cx="1962150" cy="749299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Reserves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4799" y="2126716"/>
              <a:ext cx="2286000" cy="7117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Node 3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cxnSp>
        <p:nvCxnSpPr>
          <p:cNvPr id="25" name="Straight Connector 24"/>
          <p:cNvCxnSpPr/>
          <p:nvPr/>
        </p:nvCxnSpPr>
        <p:spPr>
          <a:xfrm rot="5400000">
            <a:off x="4955233" y="2897833"/>
            <a:ext cx="3003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6705600" y="914400"/>
            <a:ext cx="1828800" cy="1833265"/>
            <a:chOff x="3962400" y="2126716"/>
            <a:chExt cx="2590800" cy="2826284"/>
          </a:xfrm>
        </p:grpSpPr>
        <p:sp>
          <p:nvSpPr>
            <p:cNvPr id="27" name="Rectangle 26"/>
            <p:cNvSpPr/>
            <p:nvPr/>
          </p:nvSpPr>
          <p:spPr>
            <a:xfrm>
              <a:off x="3962400" y="2133600"/>
              <a:ext cx="2590800" cy="2819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4038600" y="2720976"/>
              <a:ext cx="2438401" cy="215582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Flowchart: Internal Storage 28"/>
            <p:cNvSpPr/>
            <p:nvPr/>
          </p:nvSpPr>
          <p:spPr>
            <a:xfrm>
              <a:off x="4267200" y="3733802"/>
              <a:ext cx="1854200" cy="749299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Sailors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114799" y="2126716"/>
              <a:ext cx="2286000" cy="7117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Node 4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cxnSp>
        <p:nvCxnSpPr>
          <p:cNvPr id="31" name="Straight Connector 30"/>
          <p:cNvCxnSpPr/>
          <p:nvPr/>
        </p:nvCxnSpPr>
        <p:spPr>
          <a:xfrm rot="5400000">
            <a:off x="6860233" y="2897833"/>
            <a:ext cx="3003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Distributed Joins over 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743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R join S  </a:t>
            </a:r>
          </a:p>
          <a:p>
            <a:pPr>
              <a:buNone/>
            </a:pPr>
            <a:r>
              <a:rPr lang="en-US" sz="2000" b="1" dirty="0" smtClean="0">
                <a:sym typeface="Symbol"/>
              </a:rPr>
              <a:t>= 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b="1" baseline="-25000" dirty="0" smtClean="0">
                <a:sym typeface="Symbol"/>
              </a:rPr>
              <a:t>R.sid=S.sid</a:t>
            </a:r>
            <a:r>
              <a:rPr lang="en-US" sz="2000" dirty="0" smtClean="0"/>
              <a:t> (R </a:t>
            </a:r>
            <a:r>
              <a:rPr lang="en-US" sz="2000" dirty="0" smtClean="0">
                <a:sym typeface="Symbol"/>
              </a:rPr>
              <a:t></a:t>
            </a:r>
            <a:r>
              <a:rPr lang="en-US" sz="2000" dirty="0" smtClean="0"/>
              <a:t> S) </a:t>
            </a:r>
          </a:p>
          <a:p>
            <a:pPr>
              <a:buNone/>
            </a:pPr>
            <a:r>
              <a:rPr lang="en-US" sz="2000" b="1" dirty="0" smtClean="0">
                <a:sym typeface="Symbol"/>
              </a:rPr>
              <a:t>= 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b="1" baseline="-25000" dirty="0" smtClean="0">
                <a:sym typeface="Symbol"/>
              </a:rPr>
              <a:t>R.sid=S.sid</a:t>
            </a:r>
            <a:r>
              <a:rPr lang="en-US" sz="2000" dirty="0" smtClean="0"/>
              <a:t> ((R1</a:t>
            </a:r>
            <a:r>
              <a:rPr lang="en-US" sz="2000" dirty="0" smtClean="0">
                <a:sym typeface="Symbol"/>
              </a:rPr>
              <a:t></a:t>
            </a:r>
            <a:r>
              <a:rPr lang="en-US" sz="2000" dirty="0" smtClean="0"/>
              <a:t>R2) </a:t>
            </a:r>
            <a:r>
              <a:rPr lang="en-US" sz="2000" dirty="0" smtClean="0">
                <a:sym typeface="Symbol"/>
              </a:rPr>
              <a:t></a:t>
            </a:r>
            <a:r>
              <a:rPr lang="en-US" sz="2000" dirty="0" smtClean="0"/>
              <a:t> (S1</a:t>
            </a:r>
            <a:r>
              <a:rPr lang="en-US" sz="2000" dirty="0" smtClean="0">
                <a:sym typeface="Symbol"/>
              </a:rPr>
              <a:t> </a:t>
            </a:r>
            <a:r>
              <a:rPr lang="en-US" sz="2000" dirty="0" smtClean="0"/>
              <a:t>S2))</a:t>
            </a:r>
          </a:p>
          <a:p>
            <a:pPr>
              <a:buNone/>
            </a:pPr>
            <a:r>
              <a:rPr lang="en-US" sz="2000" b="1" dirty="0" smtClean="0">
                <a:sym typeface="Symbol"/>
              </a:rPr>
              <a:t>= 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b="1" baseline="-25000" dirty="0" smtClean="0">
                <a:sym typeface="Symbol"/>
              </a:rPr>
              <a:t>R.sid=S.sid</a:t>
            </a:r>
            <a:r>
              <a:rPr lang="en-US" sz="2000" dirty="0" smtClean="0"/>
              <a:t> ((R1</a:t>
            </a:r>
            <a:r>
              <a:rPr lang="en-US" sz="2000" dirty="0" smtClean="0">
                <a:sym typeface="Symbol"/>
              </a:rPr>
              <a:t>  S1)  (</a:t>
            </a:r>
            <a:r>
              <a:rPr lang="en-US" sz="2000" dirty="0" smtClean="0"/>
              <a:t>R1</a:t>
            </a:r>
            <a:r>
              <a:rPr lang="en-US" sz="2000" dirty="0" smtClean="0">
                <a:sym typeface="Symbol"/>
              </a:rPr>
              <a:t> S2</a:t>
            </a:r>
            <a:r>
              <a:rPr lang="en-US" sz="2000" dirty="0" smtClean="0"/>
              <a:t>) </a:t>
            </a:r>
            <a:r>
              <a:rPr lang="en-US" sz="2000" dirty="0" smtClean="0">
                <a:sym typeface="Symbol"/>
              </a:rPr>
              <a:t> </a:t>
            </a:r>
            <a:r>
              <a:rPr lang="en-US" sz="2000" dirty="0" smtClean="0"/>
              <a:t>(R2</a:t>
            </a:r>
            <a:r>
              <a:rPr lang="en-US" sz="2000" dirty="0" smtClean="0">
                <a:sym typeface="Symbol"/>
              </a:rPr>
              <a:t>  S1)  (</a:t>
            </a:r>
            <a:r>
              <a:rPr lang="en-US" sz="2000" dirty="0" smtClean="0"/>
              <a:t>R2</a:t>
            </a:r>
            <a:r>
              <a:rPr lang="en-US" sz="2000" dirty="0" smtClean="0">
                <a:sym typeface="Symbol"/>
              </a:rPr>
              <a:t> S2</a:t>
            </a:r>
            <a:r>
              <a:rPr lang="en-US" sz="2000" dirty="0" smtClean="0"/>
              <a:t>))</a:t>
            </a:r>
          </a:p>
          <a:p>
            <a:pPr>
              <a:buNone/>
            </a:pPr>
            <a:r>
              <a:rPr lang="en-US" sz="2000" b="1" dirty="0" smtClean="0">
                <a:sym typeface="Symbol"/>
              </a:rPr>
              <a:t>= 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b="1" baseline="-25000" dirty="0" smtClean="0">
                <a:sym typeface="Symbol"/>
              </a:rPr>
              <a:t>R.sid=S.sid</a:t>
            </a:r>
            <a:r>
              <a:rPr lang="en-US" sz="2000" dirty="0" smtClean="0"/>
              <a:t> (R1</a:t>
            </a:r>
            <a:r>
              <a:rPr lang="en-US" sz="2000" dirty="0" smtClean="0">
                <a:sym typeface="Symbol"/>
              </a:rPr>
              <a:t>  S1)  </a:t>
            </a:r>
            <a:r>
              <a:rPr lang="en-US" sz="2000" b="1" dirty="0" smtClean="0">
                <a:sym typeface="Symbol"/>
              </a:rPr>
              <a:t>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b="1" baseline="-25000" dirty="0" smtClean="0">
                <a:sym typeface="Symbol"/>
              </a:rPr>
              <a:t>R.sid=S.sid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(</a:t>
            </a:r>
            <a:r>
              <a:rPr lang="en-US" sz="2000" dirty="0" smtClean="0"/>
              <a:t>R1</a:t>
            </a:r>
            <a:r>
              <a:rPr lang="en-US" sz="2000" dirty="0" smtClean="0">
                <a:sym typeface="Symbol"/>
              </a:rPr>
              <a:t> S2</a:t>
            </a:r>
            <a:r>
              <a:rPr lang="en-US" sz="2000" dirty="0" smtClean="0"/>
              <a:t>) </a:t>
            </a:r>
            <a:r>
              <a:rPr lang="en-US" sz="2000" dirty="0" smtClean="0">
                <a:sym typeface="Symbol"/>
              </a:rPr>
              <a:t> </a:t>
            </a:r>
            <a:r>
              <a:rPr lang="en-US" sz="2000" b="1" dirty="0" smtClean="0">
                <a:sym typeface="Symbol"/>
              </a:rPr>
              <a:t>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b="1" baseline="-25000" dirty="0" smtClean="0">
                <a:sym typeface="Symbol"/>
              </a:rPr>
              <a:t>R.sid=S.sid</a:t>
            </a:r>
            <a:r>
              <a:rPr lang="en-US" sz="2000" dirty="0" smtClean="0"/>
              <a:t> (R2</a:t>
            </a:r>
            <a:r>
              <a:rPr lang="en-US" sz="2000" dirty="0" smtClean="0">
                <a:sym typeface="Symbol"/>
              </a:rPr>
              <a:t>  S1)  </a:t>
            </a:r>
            <a:r>
              <a:rPr lang="en-US" sz="2000" b="1" dirty="0" smtClean="0">
                <a:sym typeface="Symbol"/>
              </a:rPr>
              <a:t>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b="1" baseline="-25000" dirty="0" smtClean="0">
                <a:sym typeface="Symbol"/>
              </a:rPr>
              <a:t>R.sid=S.sid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(</a:t>
            </a:r>
            <a:r>
              <a:rPr lang="en-US" sz="2000" dirty="0" smtClean="0"/>
              <a:t>R2</a:t>
            </a:r>
            <a:r>
              <a:rPr lang="en-US" sz="2000" dirty="0" smtClean="0">
                <a:sym typeface="Symbol"/>
              </a:rPr>
              <a:t> S2</a:t>
            </a:r>
            <a:r>
              <a:rPr lang="en-US" sz="2000" dirty="0" smtClean="0"/>
              <a:t>)</a:t>
            </a:r>
            <a:endParaRPr lang="en-US" sz="2000" b="1" baseline="-25000" dirty="0" smtClean="0"/>
          </a:p>
          <a:p>
            <a:pPr>
              <a:buNone/>
            </a:pPr>
            <a:r>
              <a:rPr lang="en-US" sz="2000" dirty="0" smtClean="0"/>
              <a:t>= (R1</a:t>
            </a:r>
            <a:r>
              <a:rPr lang="en-US" sz="2000" dirty="0" smtClean="0">
                <a:sym typeface="Symbol"/>
              </a:rPr>
              <a:t> join S1)  (</a:t>
            </a:r>
            <a:r>
              <a:rPr lang="en-US" sz="2000" dirty="0" smtClean="0"/>
              <a:t>R1</a:t>
            </a:r>
            <a:r>
              <a:rPr lang="en-US" sz="2000" dirty="0" smtClean="0">
                <a:sym typeface="Symbol"/>
              </a:rPr>
              <a:t> join S2</a:t>
            </a:r>
            <a:r>
              <a:rPr lang="en-US" sz="2000" dirty="0" smtClean="0"/>
              <a:t>) </a:t>
            </a:r>
            <a:r>
              <a:rPr lang="en-US" sz="2000" dirty="0" smtClean="0">
                <a:sym typeface="Symbol"/>
              </a:rPr>
              <a:t> </a:t>
            </a:r>
            <a:r>
              <a:rPr lang="en-US" sz="2000" dirty="0" smtClean="0"/>
              <a:t>(R2</a:t>
            </a:r>
            <a:r>
              <a:rPr lang="en-US" sz="2000" dirty="0" smtClean="0">
                <a:sym typeface="Symbol"/>
              </a:rPr>
              <a:t> join S1)  (</a:t>
            </a:r>
            <a:r>
              <a:rPr lang="en-US" sz="2000" dirty="0" smtClean="0"/>
              <a:t>R2</a:t>
            </a:r>
            <a:r>
              <a:rPr lang="en-US" sz="2000" dirty="0" smtClean="0">
                <a:sym typeface="Symbol"/>
              </a:rPr>
              <a:t> join S2</a:t>
            </a:r>
            <a:r>
              <a:rPr lang="en-US" sz="2000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2971800"/>
            <a:ext cx="807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Network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762000" y="914400"/>
            <a:ext cx="1828800" cy="1833265"/>
            <a:chOff x="3962400" y="2126716"/>
            <a:chExt cx="2590800" cy="2826284"/>
          </a:xfrm>
        </p:grpSpPr>
        <p:sp>
          <p:nvSpPr>
            <p:cNvPr id="9" name="Rectangle 8"/>
            <p:cNvSpPr/>
            <p:nvPr/>
          </p:nvSpPr>
          <p:spPr>
            <a:xfrm>
              <a:off x="3962400" y="2133600"/>
              <a:ext cx="2590800" cy="2819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4038600" y="2720976"/>
              <a:ext cx="2438401" cy="215582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Flowchart: Internal Storage 10"/>
            <p:cNvSpPr/>
            <p:nvPr/>
          </p:nvSpPr>
          <p:spPr>
            <a:xfrm>
              <a:off x="4267200" y="3733802"/>
              <a:ext cx="2070100" cy="749299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Reserves1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14799" y="2126716"/>
              <a:ext cx="2286000" cy="7117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Node 1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cxnSp>
        <p:nvCxnSpPr>
          <p:cNvPr id="13" name="Straight Connector 12"/>
          <p:cNvCxnSpPr/>
          <p:nvPr/>
        </p:nvCxnSpPr>
        <p:spPr>
          <a:xfrm rot="5400000">
            <a:off x="990600" y="2895600"/>
            <a:ext cx="304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2743200" y="914400"/>
            <a:ext cx="1828800" cy="1833265"/>
            <a:chOff x="3962400" y="2126716"/>
            <a:chExt cx="2590800" cy="2826284"/>
          </a:xfrm>
        </p:grpSpPr>
        <p:sp>
          <p:nvSpPr>
            <p:cNvPr id="15" name="Rectangle 14"/>
            <p:cNvSpPr/>
            <p:nvPr/>
          </p:nvSpPr>
          <p:spPr>
            <a:xfrm>
              <a:off x="3962400" y="2133600"/>
              <a:ext cx="2590800" cy="2819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4038600" y="2720976"/>
              <a:ext cx="2438401" cy="215582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Flowchart: Internal Storage 16"/>
            <p:cNvSpPr/>
            <p:nvPr/>
          </p:nvSpPr>
          <p:spPr>
            <a:xfrm>
              <a:off x="4267200" y="3733802"/>
              <a:ext cx="2070100" cy="749299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Reserves2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14799" y="2126716"/>
              <a:ext cx="2286000" cy="7117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Node 2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cxnSp>
        <p:nvCxnSpPr>
          <p:cNvPr id="19" name="Straight Connector 18"/>
          <p:cNvCxnSpPr/>
          <p:nvPr/>
        </p:nvCxnSpPr>
        <p:spPr>
          <a:xfrm rot="5400000">
            <a:off x="3012133" y="2935933"/>
            <a:ext cx="3765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724400" y="914400"/>
            <a:ext cx="1828800" cy="1833265"/>
            <a:chOff x="3962400" y="2126716"/>
            <a:chExt cx="2590800" cy="2826284"/>
          </a:xfrm>
        </p:grpSpPr>
        <p:sp>
          <p:nvSpPr>
            <p:cNvPr id="21" name="Rectangle 20"/>
            <p:cNvSpPr/>
            <p:nvPr/>
          </p:nvSpPr>
          <p:spPr>
            <a:xfrm>
              <a:off x="3962400" y="2133600"/>
              <a:ext cx="2590800" cy="2819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038600" y="2720976"/>
              <a:ext cx="2438401" cy="215582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Flowchart: Internal Storage 22"/>
            <p:cNvSpPr/>
            <p:nvPr/>
          </p:nvSpPr>
          <p:spPr>
            <a:xfrm>
              <a:off x="4267200" y="3733802"/>
              <a:ext cx="1962150" cy="749299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Sailors1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4799" y="2126716"/>
              <a:ext cx="2286000" cy="7117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Node 3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cxnSp>
        <p:nvCxnSpPr>
          <p:cNvPr id="25" name="Straight Connector 24"/>
          <p:cNvCxnSpPr/>
          <p:nvPr/>
        </p:nvCxnSpPr>
        <p:spPr>
          <a:xfrm rot="5400000">
            <a:off x="4955233" y="2897833"/>
            <a:ext cx="3003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6705600" y="914400"/>
            <a:ext cx="1828800" cy="1833265"/>
            <a:chOff x="3962400" y="2126716"/>
            <a:chExt cx="2590800" cy="2826284"/>
          </a:xfrm>
        </p:grpSpPr>
        <p:sp>
          <p:nvSpPr>
            <p:cNvPr id="27" name="Rectangle 26"/>
            <p:cNvSpPr/>
            <p:nvPr/>
          </p:nvSpPr>
          <p:spPr>
            <a:xfrm>
              <a:off x="3962400" y="2133600"/>
              <a:ext cx="2590800" cy="2819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4038600" y="2720976"/>
              <a:ext cx="2438401" cy="215582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Flowchart: Internal Storage 28"/>
            <p:cNvSpPr/>
            <p:nvPr/>
          </p:nvSpPr>
          <p:spPr>
            <a:xfrm>
              <a:off x="4267200" y="3733802"/>
              <a:ext cx="1854200" cy="749299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Sailors2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114799" y="2126716"/>
              <a:ext cx="2286000" cy="7117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Node 4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cxnSp>
        <p:nvCxnSpPr>
          <p:cNvPr id="31" name="Straight Connector 30"/>
          <p:cNvCxnSpPr/>
          <p:nvPr/>
        </p:nvCxnSpPr>
        <p:spPr>
          <a:xfrm rot="5400000">
            <a:off x="6860233" y="2897833"/>
            <a:ext cx="3003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ular Callout 32"/>
          <p:cNvSpPr/>
          <p:nvPr/>
        </p:nvSpPr>
        <p:spPr>
          <a:xfrm>
            <a:off x="6477000" y="5410200"/>
            <a:ext cx="2286000" cy="990600"/>
          </a:xfrm>
          <a:prstGeom prst="wedgeRoundRectCallout">
            <a:avLst>
              <a:gd name="adj1" fmla="val -59404"/>
              <a:gd name="adj2" fmla="val 11851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Equivalent to a union of joins over each pair of fragments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ounded Rectangular Callout 33"/>
          <p:cNvSpPr/>
          <p:nvPr/>
        </p:nvSpPr>
        <p:spPr>
          <a:xfrm>
            <a:off x="4191000" y="3505200"/>
            <a:ext cx="4648200" cy="990600"/>
          </a:xfrm>
          <a:prstGeom prst="wedgeRoundRectCallout">
            <a:avLst>
              <a:gd name="adj1" fmla="val 45834"/>
              <a:gd name="adj2" fmla="val 11954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equivalence applies to splitting a relation into pages in a single server DBMS system too!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Distributed Nested Loop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990600"/>
            <a:ext cx="5105400" cy="51355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Consider performing R1 join S2 on Node 1</a:t>
            </a:r>
          </a:p>
          <a:p>
            <a:r>
              <a:rPr lang="en-US" dirty="0" smtClean="0"/>
              <a:t>Page-oriented nested loop join:</a:t>
            </a:r>
          </a:p>
          <a:p>
            <a:pPr lvl="1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For each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page r of R1</a:t>
            </a:r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r from local disk</a:t>
            </a:r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For each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page s of S2</a:t>
            </a:r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Symbol"/>
              </a:rPr>
              <a:t>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cache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Output r join s</a:t>
            </a:r>
          </a:p>
          <a:p>
            <a:r>
              <a:rPr lang="en-US" dirty="0" smtClean="0"/>
              <a:t>Cost = </a:t>
            </a:r>
            <a:r>
              <a:rPr lang="en-US" dirty="0" err="1" smtClean="0"/>
              <a:t>Npages</a:t>
            </a:r>
            <a:r>
              <a:rPr lang="en-US" dirty="0" smtClean="0"/>
              <a:t>(R1)* t</a:t>
            </a:r>
            <a:r>
              <a:rPr lang="en-US" baseline="-25000" dirty="0" smtClean="0"/>
              <a:t>d</a:t>
            </a:r>
            <a:r>
              <a:rPr lang="en-US" dirty="0" smtClean="0"/>
              <a:t> + </a:t>
            </a:r>
            <a:r>
              <a:rPr lang="en-US" dirty="0" err="1" smtClean="0"/>
              <a:t>Npages</a:t>
            </a:r>
            <a:r>
              <a:rPr lang="en-US" dirty="0" smtClean="0"/>
              <a:t>(R1)*</a:t>
            </a:r>
            <a:r>
              <a:rPr lang="en-US" dirty="0" err="1" smtClean="0"/>
              <a:t>Npages</a:t>
            </a:r>
            <a:r>
              <a:rPr lang="en-US" dirty="0" smtClean="0"/>
              <a:t>(S2)*(t</a:t>
            </a:r>
            <a:r>
              <a:rPr lang="en-US" baseline="-25000" dirty="0" smtClean="0"/>
              <a:t>d</a:t>
            </a:r>
            <a:r>
              <a:rPr lang="en-US" dirty="0" smtClean="0"/>
              <a:t> + t</a:t>
            </a:r>
            <a:r>
              <a:rPr lang="en-US" baseline="-25000" dirty="0" smtClean="0"/>
              <a:t>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cache can hold entire S2, cost is </a:t>
            </a:r>
            <a:r>
              <a:rPr lang="en-US" dirty="0" err="1" smtClean="0"/>
              <a:t>Npages</a:t>
            </a:r>
            <a:r>
              <a:rPr lang="en-US" dirty="0" smtClean="0"/>
              <a:t>(R1)* t</a:t>
            </a:r>
            <a:r>
              <a:rPr lang="en-US" baseline="-25000" dirty="0" smtClean="0"/>
              <a:t>d</a:t>
            </a:r>
            <a:r>
              <a:rPr lang="en-US" dirty="0" smtClean="0"/>
              <a:t> +</a:t>
            </a:r>
            <a:r>
              <a:rPr lang="en-US" dirty="0" err="1" smtClean="0"/>
              <a:t>Npages</a:t>
            </a:r>
            <a:r>
              <a:rPr lang="en-US" dirty="0" smtClean="0"/>
              <a:t>(S2)*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s</a:t>
            </a:r>
            <a:r>
              <a:rPr lang="en-US" dirty="0" smtClean="0"/>
              <a:t> +</a:t>
            </a:r>
            <a:r>
              <a:rPr lang="en-US" dirty="0" err="1" smtClean="0"/>
              <a:t>Npages</a:t>
            </a:r>
            <a:r>
              <a:rPr lang="en-US" dirty="0" smtClean="0"/>
              <a:t>(R1)*</a:t>
            </a:r>
            <a:r>
              <a:rPr lang="en-US" dirty="0" err="1" smtClean="0"/>
              <a:t>Npages</a:t>
            </a:r>
            <a:r>
              <a:rPr lang="en-US" dirty="0" smtClean="0"/>
              <a:t>(S2)*t</a:t>
            </a:r>
            <a:r>
              <a:rPr lang="en-US" baseline="-25000" dirty="0" smtClean="0"/>
              <a:t>d</a:t>
            </a:r>
            <a:r>
              <a:rPr lang="en-US" dirty="0" smtClean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1/14/2013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F9EC-B40D-4F24-B519-433C35C77509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2" name="Group 34"/>
          <p:cNvGrpSpPr/>
          <p:nvPr/>
        </p:nvGrpSpPr>
        <p:grpSpPr>
          <a:xfrm>
            <a:off x="6019800" y="990600"/>
            <a:ext cx="2971799" cy="2362200"/>
            <a:chOff x="424249" y="914400"/>
            <a:chExt cx="4256900" cy="2362200"/>
          </a:xfrm>
        </p:grpSpPr>
        <p:sp>
          <p:nvSpPr>
            <p:cNvPr id="10" name="Rectangle 9"/>
            <p:cNvSpPr/>
            <p:nvPr/>
          </p:nvSpPr>
          <p:spPr>
            <a:xfrm>
              <a:off x="533400" y="2971800"/>
              <a:ext cx="4038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Network</a:t>
              </a:r>
              <a:endParaRPr lang="en-US" sz="2000" dirty="0"/>
            </a:p>
          </p:txBody>
        </p:sp>
        <p:grpSp>
          <p:nvGrpSpPr>
            <p:cNvPr id="3" name="Group 10"/>
            <p:cNvGrpSpPr/>
            <p:nvPr/>
          </p:nvGrpSpPr>
          <p:grpSpPr>
            <a:xfrm>
              <a:off x="424249" y="914400"/>
              <a:ext cx="1964725" cy="1828800"/>
              <a:chOff x="3483920" y="2126716"/>
              <a:chExt cx="2783361" cy="28194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483920" y="2126716"/>
                <a:ext cx="2783361" cy="2819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Magnetic Disk 12"/>
              <p:cNvSpPr/>
              <p:nvPr/>
            </p:nvSpPr>
            <p:spPr>
              <a:xfrm>
                <a:off x="3638551" y="2714091"/>
                <a:ext cx="2438402" cy="2155825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lowchart: Internal Storage 13"/>
              <p:cNvSpPr/>
              <p:nvPr/>
            </p:nvSpPr>
            <p:spPr>
              <a:xfrm>
                <a:off x="3793182" y="3653891"/>
                <a:ext cx="2070101" cy="749299"/>
              </a:xfrm>
              <a:prstGeom prst="flowChartInternalStorag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R1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638551" y="2126716"/>
                <a:ext cx="2286000" cy="7117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sz="2400" dirty="0" smtClean="0">
                    <a:solidFill>
                      <a:prstClr val="black"/>
                    </a:solidFill>
                    <a:latin typeface="Calibri"/>
                    <a:cs typeface="+mn-cs"/>
                  </a:rPr>
                  <a:t>Node 1</a:t>
                </a:r>
                <a:endParaRPr lang="en-US" sz="2400" dirty="0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 rot="5400000">
              <a:off x="990600" y="2895600"/>
              <a:ext cx="304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16"/>
            <p:cNvGrpSpPr/>
            <p:nvPr/>
          </p:nvGrpSpPr>
          <p:grpSpPr>
            <a:xfrm>
              <a:off x="2607275" y="914400"/>
              <a:ext cx="2073874" cy="1833265"/>
              <a:chOff x="3769840" y="2126716"/>
              <a:chExt cx="2937989" cy="2826284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769840" y="2133600"/>
                <a:ext cx="2937989" cy="2819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lowchart: Magnetic Disk 18"/>
              <p:cNvSpPr/>
              <p:nvPr/>
            </p:nvSpPr>
            <p:spPr>
              <a:xfrm>
                <a:off x="4038600" y="2720976"/>
                <a:ext cx="2438401" cy="2155825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Flowchart: Internal Storage 19"/>
              <p:cNvSpPr/>
              <p:nvPr/>
            </p:nvSpPr>
            <p:spPr>
              <a:xfrm>
                <a:off x="4267200" y="3733802"/>
                <a:ext cx="2070100" cy="749299"/>
              </a:xfrm>
              <a:prstGeom prst="flowChartInternalStorag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S2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114799" y="2126716"/>
                <a:ext cx="2286000" cy="7117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sz="2400" dirty="0" smtClean="0">
                    <a:solidFill>
                      <a:prstClr val="black"/>
                    </a:solidFill>
                    <a:latin typeface="Calibri"/>
                    <a:cs typeface="+mn-cs"/>
                  </a:rPr>
                  <a:t>Node 2</a:t>
                </a:r>
                <a:endParaRPr lang="en-US" sz="2400" dirty="0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</p:grpSp>
        <p:cxnSp>
          <p:nvCxnSpPr>
            <p:cNvPr id="22" name="Straight Connector 21"/>
            <p:cNvCxnSpPr/>
            <p:nvPr/>
          </p:nvCxnSpPr>
          <p:spPr>
            <a:xfrm rot="5400000">
              <a:off x="3012133" y="2935933"/>
              <a:ext cx="37653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/>
          <p:cNvCxnSpPr/>
          <p:nvPr/>
        </p:nvCxnSpPr>
        <p:spPr>
          <a:xfrm rot="5400000">
            <a:off x="5143500" y="4838700"/>
            <a:ext cx="2819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6438900" y="4838700"/>
            <a:ext cx="2819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334000" y="3505200"/>
            <a:ext cx="121920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ym typeface="Symbol"/>
              </a:rPr>
              <a:t>foreach</a:t>
            </a:r>
            <a:endParaRPr lang="en-US" sz="2000" b="1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R1 page r</a:t>
            </a:r>
            <a:endParaRPr lang="en-US" baseline="-25000" dirty="0"/>
          </a:p>
        </p:txBody>
      </p:sp>
      <p:cxnSp>
        <p:nvCxnSpPr>
          <p:cNvPr id="41" name="Straight Arrow Connector 40"/>
          <p:cNvCxnSpPr>
            <a:stCxn id="39" idx="3"/>
            <a:endCxn id="43" idx="1"/>
          </p:cNvCxnSpPr>
          <p:nvPr/>
        </p:nvCxnSpPr>
        <p:spPr>
          <a:xfrm>
            <a:off x="6553201" y="3843754"/>
            <a:ext cx="1295399" cy="381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848600" y="3810000"/>
            <a:ext cx="129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ym typeface="Symbol"/>
              </a:rPr>
              <a:t>Fetch</a:t>
            </a:r>
          </a:p>
          <a:p>
            <a:r>
              <a:rPr lang="en-US" dirty="0" smtClean="0">
                <a:sym typeface="Symbol"/>
              </a:rPr>
              <a:t>S2 page s</a:t>
            </a:r>
          </a:p>
          <a:p>
            <a:endParaRPr lang="en-US" baseline="-25000" dirty="0"/>
          </a:p>
        </p:txBody>
      </p:sp>
      <p:cxnSp>
        <p:nvCxnSpPr>
          <p:cNvPr id="46" name="Straight Arrow Connector 45"/>
          <p:cNvCxnSpPr>
            <a:stCxn id="43" idx="1"/>
            <a:endCxn id="52" idx="3"/>
          </p:cNvCxnSpPr>
          <p:nvPr/>
        </p:nvCxnSpPr>
        <p:spPr>
          <a:xfrm rot="10800000" flipV="1">
            <a:off x="6553200" y="4225499"/>
            <a:ext cx="1295400" cy="394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562600" y="4419600"/>
            <a:ext cx="99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ym typeface="Symbol"/>
              </a:rPr>
              <a:t>r join s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6553200" y="4724400"/>
            <a:ext cx="1295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V="1">
            <a:off x="6553200" y="4953000"/>
            <a:ext cx="1295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553200" y="5181600"/>
            <a:ext cx="1295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6553200" y="5410200"/>
            <a:ext cx="1295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553200" y="5715000"/>
            <a:ext cx="1295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0800000" flipV="1">
            <a:off x="6553200" y="5943600"/>
            <a:ext cx="1295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err="1" smtClean="0"/>
              <a:t>Semijoins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990600"/>
            <a:ext cx="5257800" cy="5334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Consider performing R1 join S2 on Node 1</a:t>
            </a:r>
          </a:p>
          <a:p>
            <a:r>
              <a:rPr lang="en-US" dirty="0" smtClean="0"/>
              <a:t>S2 needs to be shipped to R1</a:t>
            </a:r>
          </a:p>
          <a:p>
            <a:r>
              <a:rPr lang="en-US" dirty="0" smtClean="0"/>
              <a:t>Does every </a:t>
            </a:r>
            <a:r>
              <a:rPr lang="en-US" dirty="0" err="1" smtClean="0"/>
              <a:t>tuple</a:t>
            </a:r>
            <a:r>
              <a:rPr lang="en-US" dirty="0" smtClean="0"/>
              <a:t> in S2 join with R1 ?</a:t>
            </a:r>
          </a:p>
          <a:p>
            <a:r>
              <a:rPr lang="en-US" dirty="0" err="1" smtClean="0"/>
              <a:t>Semijoin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Don’t ship all of S2</a:t>
            </a:r>
          </a:p>
          <a:p>
            <a:pPr lvl="1"/>
            <a:r>
              <a:rPr lang="en-US" dirty="0" smtClean="0"/>
              <a:t>Ship only those S2 rows that will join with R1</a:t>
            </a:r>
          </a:p>
          <a:p>
            <a:pPr lvl="1"/>
            <a:r>
              <a:rPr lang="en-US" dirty="0" smtClean="0"/>
              <a:t>Assumes that the join causes a reduction in S2!</a:t>
            </a:r>
          </a:p>
          <a:p>
            <a:r>
              <a:rPr lang="en-US" dirty="0" smtClean="0"/>
              <a:t>Cost  = </a:t>
            </a:r>
            <a:r>
              <a:rPr lang="en-US" dirty="0" err="1" smtClean="0"/>
              <a:t>Npages</a:t>
            </a:r>
            <a:r>
              <a:rPr lang="en-US" dirty="0" smtClean="0"/>
              <a:t>(R1)*t</a:t>
            </a:r>
            <a:r>
              <a:rPr lang="en-US" baseline="-25000" dirty="0" smtClean="0"/>
              <a:t>d </a:t>
            </a:r>
            <a:r>
              <a:rPr lang="en-US" dirty="0" smtClean="0"/>
              <a:t>+ </a:t>
            </a:r>
            <a:r>
              <a:rPr lang="en-US" dirty="0" err="1" smtClean="0"/>
              <a:t>Npages</a:t>
            </a:r>
            <a:r>
              <a:rPr lang="en-US" dirty="0" smtClean="0"/>
              <a:t>(</a:t>
            </a:r>
            <a:r>
              <a:rPr lang="en-US" sz="3600" b="1" dirty="0" smtClean="0">
                <a:sym typeface="Symbol"/>
              </a:rPr>
              <a:t>π</a:t>
            </a:r>
            <a:r>
              <a:rPr lang="en-US" baseline="-25000" dirty="0" smtClean="0"/>
              <a:t>sid</a:t>
            </a:r>
            <a:r>
              <a:rPr lang="en-US" dirty="0" smtClean="0">
                <a:sym typeface="Symbol"/>
              </a:rPr>
              <a:t>R1)*</a:t>
            </a:r>
            <a:r>
              <a:rPr lang="en-US" dirty="0" smtClean="0"/>
              <a:t>t</a:t>
            </a:r>
            <a:r>
              <a:rPr lang="en-US" baseline="-25000" dirty="0" smtClean="0"/>
              <a:t>s</a:t>
            </a:r>
            <a:r>
              <a:rPr lang="en-US" dirty="0" smtClean="0"/>
              <a:t> + Cost(</a:t>
            </a:r>
            <a:r>
              <a:rPr lang="en-US" dirty="0" smtClean="0">
                <a:sym typeface="Symbol"/>
              </a:rPr>
              <a:t>) </a:t>
            </a:r>
            <a:r>
              <a:rPr lang="en-US" dirty="0" smtClean="0"/>
              <a:t>+ </a:t>
            </a:r>
            <a:r>
              <a:rPr lang="en-US" dirty="0" err="1" smtClean="0"/>
              <a:t>Npages</a:t>
            </a:r>
            <a:r>
              <a:rPr lang="en-US" dirty="0" smtClean="0"/>
              <a:t>(</a:t>
            </a:r>
            <a:r>
              <a:rPr lang="en-US" sz="3600" b="1" dirty="0" smtClean="0">
                <a:sym typeface="Symbol"/>
              </a:rPr>
              <a:t></a:t>
            </a:r>
            <a:r>
              <a:rPr lang="en-US" baseline="-25000" dirty="0" smtClean="0"/>
              <a:t>sid</a:t>
            </a:r>
            <a:r>
              <a:rPr lang="en-US" baseline="-25000" dirty="0" smtClean="0">
                <a:sym typeface="Symbol"/>
              </a:rPr>
              <a:t>jsid</a:t>
            </a:r>
            <a:r>
              <a:rPr lang="en-US" dirty="0" smtClean="0">
                <a:sym typeface="Symbol"/>
              </a:rPr>
              <a:t>S2)*</a:t>
            </a:r>
            <a:r>
              <a:rPr lang="en-US" dirty="0" smtClean="0"/>
              <a:t>t</a:t>
            </a:r>
            <a:r>
              <a:rPr lang="en-US" baseline="-25000" dirty="0" smtClean="0"/>
              <a:t>s </a:t>
            </a:r>
            <a:r>
              <a:rPr lang="en-US" dirty="0" smtClean="0"/>
              <a:t>+ Cost(</a:t>
            </a:r>
            <a:r>
              <a:rPr lang="en-US" sz="3600" dirty="0" smtClean="0">
                <a:sym typeface="Symbol"/>
              </a:rPr>
              <a:t>R1 join </a:t>
            </a:r>
            <a:r>
              <a:rPr lang="en-US" sz="3600" b="1" dirty="0" smtClean="0">
                <a:sym typeface="Symbol"/>
              </a:rPr>
              <a:t></a:t>
            </a:r>
            <a:r>
              <a:rPr lang="en-US" baseline="-25000" dirty="0" smtClean="0"/>
              <a:t>sid</a:t>
            </a:r>
            <a:r>
              <a:rPr lang="en-US" baseline="-25000" dirty="0" smtClean="0">
                <a:sym typeface="Symbol"/>
              </a:rPr>
              <a:t>jsid</a:t>
            </a:r>
            <a:r>
              <a:rPr lang="en-US" dirty="0" smtClean="0">
                <a:sym typeface="Symbol"/>
              </a:rPr>
              <a:t>S2) </a:t>
            </a:r>
          </a:p>
          <a:p>
            <a:endParaRPr lang="en-US" baseline="-25000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1/14/2013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F9EC-B40D-4F24-B519-433C35C77509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2" name="Group 34"/>
          <p:cNvGrpSpPr/>
          <p:nvPr/>
        </p:nvGrpSpPr>
        <p:grpSpPr>
          <a:xfrm>
            <a:off x="6019800" y="990600"/>
            <a:ext cx="2971799" cy="2362200"/>
            <a:chOff x="424249" y="914400"/>
            <a:chExt cx="4256900" cy="2362200"/>
          </a:xfrm>
        </p:grpSpPr>
        <p:sp>
          <p:nvSpPr>
            <p:cNvPr id="10" name="Rectangle 9"/>
            <p:cNvSpPr/>
            <p:nvPr/>
          </p:nvSpPr>
          <p:spPr>
            <a:xfrm>
              <a:off x="533400" y="2971800"/>
              <a:ext cx="4038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Network</a:t>
              </a:r>
              <a:endParaRPr lang="en-US" sz="2000" dirty="0"/>
            </a:p>
          </p:txBody>
        </p:sp>
        <p:grpSp>
          <p:nvGrpSpPr>
            <p:cNvPr id="3" name="Group 10"/>
            <p:cNvGrpSpPr/>
            <p:nvPr/>
          </p:nvGrpSpPr>
          <p:grpSpPr>
            <a:xfrm>
              <a:off x="424249" y="914400"/>
              <a:ext cx="1964725" cy="1828800"/>
              <a:chOff x="3483920" y="2126716"/>
              <a:chExt cx="2783361" cy="28194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483920" y="2126716"/>
                <a:ext cx="2783361" cy="2819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Magnetic Disk 12"/>
              <p:cNvSpPr/>
              <p:nvPr/>
            </p:nvSpPr>
            <p:spPr>
              <a:xfrm>
                <a:off x="3638551" y="2714091"/>
                <a:ext cx="2438402" cy="2155825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lowchart: Internal Storage 13"/>
              <p:cNvSpPr/>
              <p:nvPr/>
            </p:nvSpPr>
            <p:spPr>
              <a:xfrm>
                <a:off x="3793182" y="3653891"/>
                <a:ext cx="2070101" cy="749299"/>
              </a:xfrm>
              <a:prstGeom prst="flowChartInternalStorag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R1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638551" y="2126716"/>
                <a:ext cx="2286000" cy="7117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sz="2400" dirty="0" smtClean="0">
                    <a:solidFill>
                      <a:prstClr val="black"/>
                    </a:solidFill>
                    <a:latin typeface="Calibri"/>
                    <a:cs typeface="+mn-cs"/>
                  </a:rPr>
                  <a:t>Node 1</a:t>
                </a:r>
                <a:endParaRPr lang="en-US" sz="2400" dirty="0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 rot="5400000">
              <a:off x="990600" y="2895600"/>
              <a:ext cx="304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16"/>
            <p:cNvGrpSpPr/>
            <p:nvPr/>
          </p:nvGrpSpPr>
          <p:grpSpPr>
            <a:xfrm>
              <a:off x="2607275" y="914400"/>
              <a:ext cx="2073874" cy="1833265"/>
              <a:chOff x="3769840" y="2126716"/>
              <a:chExt cx="2937989" cy="2826284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769840" y="2133600"/>
                <a:ext cx="2937989" cy="2819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lowchart: Magnetic Disk 18"/>
              <p:cNvSpPr/>
              <p:nvPr/>
            </p:nvSpPr>
            <p:spPr>
              <a:xfrm>
                <a:off x="4038600" y="2720976"/>
                <a:ext cx="2438401" cy="2155825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Flowchart: Internal Storage 19"/>
              <p:cNvSpPr/>
              <p:nvPr/>
            </p:nvSpPr>
            <p:spPr>
              <a:xfrm>
                <a:off x="4267200" y="3733802"/>
                <a:ext cx="2070100" cy="749299"/>
              </a:xfrm>
              <a:prstGeom prst="flowChartInternalStorag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S2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114799" y="2126716"/>
                <a:ext cx="2286000" cy="7117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sz="2400" dirty="0" smtClean="0">
                    <a:solidFill>
                      <a:prstClr val="black"/>
                    </a:solidFill>
                    <a:latin typeface="Calibri"/>
                    <a:cs typeface="+mn-cs"/>
                  </a:rPr>
                  <a:t>Node 2</a:t>
                </a:r>
                <a:endParaRPr lang="en-US" sz="2400" dirty="0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</p:grpSp>
        <p:cxnSp>
          <p:nvCxnSpPr>
            <p:cNvPr id="22" name="Straight Connector 21"/>
            <p:cNvCxnSpPr/>
            <p:nvPr/>
          </p:nvCxnSpPr>
          <p:spPr>
            <a:xfrm rot="5400000">
              <a:off x="3012133" y="2935933"/>
              <a:ext cx="37653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/>
          <p:cNvCxnSpPr/>
          <p:nvPr/>
        </p:nvCxnSpPr>
        <p:spPr>
          <a:xfrm rot="5400000">
            <a:off x="5143500" y="4838700"/>
            <a:ext cx="2819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6438900" y="4838700"/>
            <a:ext cx="2819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680845" y="3505200"/>
            <a:ext cx="8723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ym typeface="Symbol"/>
              </a:rPr>
              <a:t>π</a:t>
            </a:r>
            <a:r>
              <a:rPr lang="en-US" baseline="-25000" dirty="0" smtClean="0"/>
              <a:t>sid</a:t>
            </a:r>
            <a:r>
              <a:rPr lang="en-US" dirty="0" smtClean="0">
                <a:sym typeface="Symbol"/>
              </a:rPr>
              <a:t>R1</a:t>
            </a:r>
            <a:endParaRPr lang="en-US" baseline="-25000" dirty="0"/>
          </a:p>
        </p:txBody>
      </p:sp>
      <p:cxnSp>
        <p:nvCxnSpPr>
          <p:cNvPr id="41" name="Straight Arrow Connector 40"/>
          <p:cNvCxnSpPr>
            <a:stCxn id="39" idx="3"/>
          </p:cNvCxnSpPr>
          <p:nvPr/>
        </p:nvCxnSpPr>
        <p:spPr>
          <a:xfrm>
            <a:off x="6553200" y="3705255"/>
            <a:ext cx="1295400" cy="180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848600" y="3505200"/>
            <a:ext cx="1142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ym typeface="Symbol"/>
              </a:rPr>
              <a:t></a:t>
            </a:r>
            <a:r>
              <a:rPr lang="en-US" sz="2000" dirty="0" smtClean="0">
                <a:sym typeface="Symbol"/>
              </a:rPr>
              <a:t>(</a:t>
            </a:r>
            <a:r>
              <a:rPr lang="en-US" sz="2000" dirty="0" err="1" smtClean="0">
                <a:sym typeface="Symbol"/>
              </a:rPr>
              <a:t>jsid</a:t>
            </a:r>
            <a:r>
              <a:rPr lang="en-US" sz="2000" dirty="0" smtClean="0">
                <a:sym typeface="Symbol"/>
              </a:rPr>
              <a:t>,</a:t>
            </a:r>
          </a:p>
          <a:p>
            <a:r>
              <a:rPr lang="en-US" sz="2000" b="1" dirty="0" smtClean="0">
                <a:sym typeface="Symbol"/>
              </a:rPr>
              <a:t>π</a:t>
            </a:r>
            <a:r>
              <a:rPr lang="en-US" baseline="-25000" dirty="0" smtClean="0"/>
              <a:t>sid</a:t>
            </a:r>
            <a:r>
              <a:rPr lang="en-US" dirty="0" smtClean="0">
                <a:sym typeface="Symbol"/>
              </a:rPr>
              <a:t>R1 </a:t>
            </a:r>
          </a:p>
          <a:p>
            <a:r>
              <a:rPr lang="en-US" dirty="0" smtClean="0">
                <a:sym typeface="Symbol"/>
              </a:rPr>
              <a:t></a:t>
            </a:r>
            <a:r>
              <a:rPr lang="en-US" sz="2000" b="1" dirty="0" smtClean="0">
                <a:sym typeface="Symbol"/>
              </a:rPr>
              <a:t>π</a:t>
            </a:r>
            <a:r>
              <a:rPr lang="en-US" baseline="-25000" dirty="0" smtClean="0"/>
              <a:t>sid</a:t>
            </a:r>
            <a:r>
              <a:rPr lang="en-US" dirty="0" smtClean="0">
                <a:sym typeface="Symbol"/>
              </a:rPr>
              <a:t>S2)</a:t>
            </a:r>
          </a:p>
          <a:p>
            <a:endParaRPr lang="en-US" baseline="-25000" dirty="0"/>
          </a:p>
        </p:txBody>
      </p:sp>
      <p:sp>
        <p:nvSpPr>
          <p:cNvPr id="44" name="Rectangle 43"/>
          <p:cNvSpPr/>
          <p:nvPr/>
        </p:nvSpPr>
        <p:spPr>
          <a:xfrm>
            <a:off x="7848600" y="4800601"/>
            <a:ext cx="1295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ym typeface="Symbol"/>
              </a:rPr>
              <a:t></a:t>
            </a:r>
            <a:r>
              <a:rPr lang="en-US" baseline="-25000" dirty="0" smtClean="0"/>
              <a:t>sid</a:t>
            </a:r>
            <a:r>
              <a:rPr lang="en-US" baseline="-25000" dirty="0" smtClean="0">
                <a:sym typeface="Symbol"/>
              </a:rPr>
              <a:t>jsid</a:t>
            </a:r>
            <a:r>
              <a:rPr lang="en-US" dirty="0" smtClean="0">
                <a:sym typeface="Symbol"/>
              </a:rPr>
              <a:t>S2</a:t>
            </a:r>
          </a:p>
          <a:p>
            <a:endParaRPr lang="en-US" baseline="-25000" dirty="0"/>
          </a:p>
        </p:txBody>
      </p:sp>
      <p:cxnSp>
        <p:nvCxnSpPr>
          <p:cNvPr id="46" name="Straight Arrow Connector 45"/>
          <p:cNvCxnSpPr>
            <a:stCxn id="44" idx="1"/>
          </p:cNvCxnSpPr>
          <p:nvPr/>
        </p:nvCxnSpPr>
        <p:spPr>
          <a:xfrm rot="10800000" flipV="1">
            <a:off x="6553200" y="5092989"/>
            <a:ext cx="1295400" cy="317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410200" y="5410200"/>
            <a:ext cx="12954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ym typeface="Symbol"/>
              </a:rPr>
              <a:t>R1 join</a:t>
            </a:r>
          </a:p>
          <a:p>
            <a:r>
              <a:rPr lang="en-US" sz="2000" b="1" dirty="0" smtClean="0">
                <a:sym typeface="Symbol"/>
              </a:rPr>
              <a:t></a:t>
            </a:r>
            <a:r>
              <a:rPr lang="en-US" baseline="-25000" dirty="0" smtClean="0"/>
              <a:t>sid</a:t>
            </a:r>
            <a:r>
              <a:rPr lang="en-US" baseline="-25000" dirty="0" smtClean="0">
                <a:sym typeface="Symbol"/>
              </a:rPr>
              <a:t>jsid</a:t>
            </a:r>
            <a:r>
              <a:rPr lang="en-US" dirty="0" smtClean="0">
                <a:sym typeface="Symbol"/>
              </a:rPr>
              <a:t>S2</a:t>
            </a:r>
          </a:p>
          <a:p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err="1" smtClean="0"/>
              <a:t>Bloomjoins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990600"/>
            <a:ext cx="4953000" cy="5334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Consider performing R1 join S2 on Node 1</a:t>
            </a:r>
          </a:p>
          <a:p>
            <a:r>
              <a:rPr lang="en-US" dirty="0" smtClean="0"/>
              <a:t>Can we do better than </a:t>
            </a:r>
            <a:r>
              <a:rPr lang="en-US" dirty="0" err="1" smtClean="0"/>
              <a:t>semijoin</a:t>
            </a:r>
            <a:r>
              <a:rPr lang="en-US" dirty="0" smtClean="0"/>
              <a:t> ?</a:t>
            </a:r>
          </a:p>
          <a:p>
            <a:r>
              <a:rPr lang="en-US" dirty="0" err="1" smtClean="0"/>
              <a:t>Bloomjoin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Don’t ship all of (</a:t>
            </a:r>
            <a:r>
              <a:rPr lang="en-US" sz="3200" b="1" dirty="0" smtClean="0">
                <a:sym typeface="Symbol"/>
              </a:rPr>
              <a:t>π</a:t>
            </a:r>
            <a:r>
              <a:rPr lang="en-US" baseline="-25000" dirty="0" smtClean="0"/>
              <a:t>sid</a:t>
            </a:r>
            <a:r>
              <a:rPr lang="en-US" dirty="0" smtClean="0">
                <a:sym typeface="Symbol"/>
              </a:rPr>
              <a:t>R1)</a:t>
            </a:r>
            <a:endParaRPr lang="en-US" dirty="0" smtClean="0"/>
          </a:p>
          <a:p>
            <a:pPr lvl="1"/>
            <a:r>
              <a:rPr lang="en-US" dirty="0" smtClean="0"/>
              <a:t>Node 1: Ship a “bloom filter” (like a signature) of (</a:t>
            </a:r>
            <a:r>
              <a:rPr lang="en-US" b="1" dirty="0" smtClean="0">
                <a:sym typeface="Symbol"/>
              </a:rPr>
              <a:t>π</a:t>
            </a:r>
            <a:r>
              <a:rPr lang="en-US" baseline="-25000" dirty="0" smtClean="0"/>
              <a:t>sid</a:t>
            </a:r>
            <a:r>
              <a:rPr lang="en-US" dirty="0" smtClean="0">
                <a:sym typeface="Symbol"/>
              </a:rPr>
              <a:t>R1)</a:t>
            </a:r>
          </a:p>
          <a:p>
            <a:pPr lvl="2"/>
            <a:r>
              <a:rPr lang="en-US" dirty="0" smtClean="0">
                <a:sym typeface="Symbol"/>
              </a:rPr>
              <a:t>Hash each </a:t>
            </a:r>
            <a:r>
              <a:rPr lang="en-US" dirty="0" err="1" smtClean="0">
                <a:sym typeface="Symbol"/>
              </a:rPr>
              <a:t>sid</a:t>
            </a:r>
            <a:endParaRPr lang="en-US" dirty="0" smtClean="0">
              <a:sym typeface="Symbol"/>
            </a:endParaRPr>
          </a:p>
          <a:p>
            <a:pPr lvl="2"/>
            <a:r>
              <a:rPr lang="en-US" dirty="0" smtClean="0">
                <a:sym typeface="Symbol"/>
              </a:rPr>
              <a:t>Set the bit for hash value in a bit vector</a:t>
            </a:r>
          </a:p>
          <a:p>
            <a:pPr lvl="2"/>
            <a:r>
              <a:rPr lang="en-US" dirty="0" smtClean="0">
                <a:sym typeface="Symbol"/>
              </a:rPr>
              <a:t>Send the bit vector v1</a:t>
            </a:r>
          </a:p>
          <a:p>
            <a:pPr lvl="1"/>
            <a:r>
              <a:rPr lang="en-US" dirty="0" smtClean="0">
                <a:sym typeface="Symbol"/>
              </a:rPr>
              <a:t>Node 2: </a:t>
            </a:r>
          </a:p>
          <a:p>
            <a:pPr lvl="2"/>
            <a:r>
              <a:rPr lang="en-US" dirty="0" smtClean="0">
                <a:sym typeface="Symbol"/>
              </a:rPr>
              <a:t>Hash each (</a:t>
            </a:r>
            <a:r>
              <a:rPr lang="en-US" sz="2800" b="1" dirty="0" smtClean="0">
                <a:sym typeface="Symbol"/>
              </a:rPr>
              <a:t>π</a:t>
            </a:r>
            <a:r>
              <a:rPr lang="en-US" baseline="-25000" dirty="0" smtClean="0"/>
              <a:t>sid</a:t>
            </a:r>
            <a:r>
              <a:rPr lang="en-US" dirty="0" smtClean="0">
                <a:sym typeface="Symbol"/>
              </a:rPr>
              <a:t>S2) to bit vector v2</a:t>
            </a:r>
          </a:p>
          <a:p>
            <a:pPr lvl="2"/>
            <a:r>
              <a:rPr lang="en-US" dirty="0" smtClean="0">
                <a:sym typeface="Symbol"/>
              </a:rPr>
              <a:t>Computer (v1  v2) </a:t>
            </a:r>
          </a:p>
          <a:p>
            <a:pPr lvl="2"/>
            <a:r>
              <a:rPr lang="en-US" dirty="0" smtClean="0">
                <a:sym typeface="Symbol"/>
              </a:rPr>
              <a:t>Send rows of S2 in the intersection</a:t>
            </a:r>
            <a:endParaRPr lang="en-US" dirty="0" smtClean="0"/>
          </a:p>
          <a:p>
            <a:r>
              <a:rPr lang="en-US" dirty="0" smtClean="0"/>
              <a:t>False positives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1/14/2013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F9EC-B40D-4F24-B519-433C35C77509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2" name="Group 34"/>
          <p:cNvGrpSpPr/>
          <p:nvPr/>
        </p:nvGrpSpPr>
        <p:grpSpPr>
          <a:xfrm>
            <a:off x="6019800" y="990600"/>
            <a:ext cx="2971799" cy="2362200"/>
            <a:chOff x="424249" y="914400"/>
            <a:chExt cx="4256900" cy="2362200"/>
          </a:xfrm>
        </p:grpSpPr>
        <p:sp>
          <p:nvSpPr>
            <p:cNvPr id="10" name="Rectangle 9"/>
            <p:cNvSpPr/>
            <p:nvPr/>
          </p:nvSpPr>
          <p:spPr>
            <a:xfrm>
              <a:off x="533400" y="2971800"/>
              <a:ext cx="4038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Network</a:t>
              </a:r>
              <a:endParaRPr lang="en-US" sz="2000" dirty="0"/>
            </a:p>
          </p:txBody>
        </p:sp>
        <p:grpSp>
          <p:nvGrpSpPr>
            <p:cNvPr id="3" name="Group 10"/>
            <p:cNvGrpSpPr/>
            <p:nvPr/>
          </p:nvGrpSpPr>
          <p:grpSpPr>
            <a:xfrm>
              <a:off x="424249" y="914400"/>
              <a:ext cx="1964725" cy="1828800"/>
              <a:chOff x="3483920" y="2126716"/>
              <a:chExt cx="2783361" cy="28194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483920" y="2126716"/>
                <a:ext cx="2783361" cy="2819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Magnetic Disk 12"/>
              <p:cNvSpPr/>
              <p:nvPr/>
            </p:nvSpPr>
            <p:spPr>
              <a:xfrm>
                <a:off x="3638551" y="2714091"/>
                <a:ext cx="2438402" cy="2155825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lowchart: Internal Storage 13"/>
              <p:cNvSpPr/>
              <p:nvPr/>
            </p:nvSpPr>
            <p:spPr>
              <a:xfrm>
                <a:off x="3793182" y="3653891"/>
                <a:ext cx="2070101" cy="749299"/>
              </a:xfrm>
              <a:prstGeom prst="flowChartInternalStorag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R1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638551" y="2126716"/>
                <a:ext cx="2286000" cy="7117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sz="2400" dirty="0" smtClean="0">
                    <a:solidFill>
                      <a:prstClr val="black"/>
                    </a:solidFill>
                    <a:latin typeface="Calibri"/>
                    <a:cs typeface="+mn-cs"/>
                  </a:rPr>
                  <a:t>Node 1</a:t>
                </a:r>
                <a:endParaRPr lang="en-US" sz="2400" dirty="0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 rot="5400000">
              <a:off x="990600" y="2895600"/>
              <a:ext cx="3048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16"/>
            <p:cNvGrpSpPr/>
            <p:nvPr/>
          </p:nvGrpSpPr>
          <p:grpSpPr>
            <a:xfrm>
              <a:off x="2607275" y="914400"/>
              <a:ext cx="2073874" cy="1833265"/>
              <a:chOff x="3769840" y="2126716"/>
              <a:chExt cx="2937989" cy="2826284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769840" y="2133600"/>
                <a:ext cx="2937989" cy="2819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lowchart: Magnetic Disk 18"/>
              <p:cNvSpPr/>
              <p:nvPr/>
            </p:nvSpPr>
            <p:spPr>
              <a:xfrm>
                <a:off x="4038600" y="2720976"/>
                <a:ext cx="2438401" cy="2155825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Flowchart: Internal Storage 19"/>
              <p:cNvSpPr/>
              <p:nvPr/>
            </p:nvSpPr>
            <p:spPr>
              <a:xfrm>
                <a:off x="4267200" y="3733802"/>
                <a:ext cx="2070100" cy="749299"/>
              </a:xfrm>
              <a:prstGeom prst="flowChartInternalStorag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S2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114799" y="2126716"/>
                <a:ext cx="2286000" cy="7117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sz="2400" dirty="0" smtClean="0">
                    <a:solidFill>
                      <a:prstClr val="black"/>
                    </a:solidFill>
                    <a:latin typeface="Calibri"/>
                    <a:cs typeface="+mn-cs"/>
                  </a:rPr>
                  <a:t>Node 2</a:t>
                </a:r>
                <a:endParaRPr lang="en-US" sz="2400" dirty="0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</p:grpSp>
        <p:cxnSp>
          <p:nvCxnSpPr>
            <p:cNvPr id="22" name="Straight Connector 21"/>
            <p:cNvCxnSpPr/>
            <p:nvPr/>
          </p:nvCxnSpPr>
          <p:spPr>
            <a:xfrm rot="5400000">
              <a:off x="3012133" y="2935933"/>
              <a:ext cx="37653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/>
          <p:cNvCxnSpPr/>
          <p:nvPr/>
        </p:nvCxnSpPr>
        <p:spPr>
          <a:xfrm rot="5400000">
            <a:off x="5295899" y="4838700"/>
            <a:ext cx="2819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6286500" y="4838700"/>
            <a:ext cx="2819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334000" y="3505200"/>
            <a:ext cx="1371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ym typeface="Symbol"/>
              </a:rPr>
              <a:t>v1=Bloom</a:t>
            </a:r>
          </a:p>
          <a:p>
            <a:r>
              <a:rPr lang="en-US" sz="2000" dirty="0" smtClean="0">
                <a:sym typeface="Symbol"/>
              </a:rPr>
              <a:t>(</a:t>
            </a:r>
            <a:r>
              <a:rPr lang="en-US" sz="2000" b="1" dirty="0" smtClean="0">
                <a:sym typeface="Symbol"/>
              </a:rPr>
              <a:t>π</a:t>
            </a:r>
            <a:r>
              <a:rPr lang="en-US" baseline="-25000" dirty="0" smtClean="0"/>
              <a:t>sid</a:t>
            </a:r>
            <a:r>
              <a:rPr lang="en-US" dirty="0" smtClean="0">
                <a:sym typeface="Symbol"/>
              </a:rPr>
              <a:t>R1)</a:t>
            </a:r>
            <a:endParaRPr lang="en-US" baseline="-25000" dirty="0"/>
          </a:p>
        </p:txBody>
      </p:sp>
      <p:cxnSp>
        <p:nvCxnSpPr>
          <p:cNvPr id="41" name="Straight Arrow Connector 40"/>
          <p:cNvCxnSpPr>
            <a:stCxn id="39" idx="3"/>
            <a:endCxn id="45" idx="1"/>
          </p:cNvCxnSpPr>
          <p:nvPr/>
        </p:nvCxnSpPr>
        <p:spPr>
          <a:xfrm>
            <a:off x="6705600" y="3859143"/>
            <a:ext cx="990600" cy="6805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696200" y="3505200"/>
            <a:ext cx="1447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ym typeface="Symbol"/>
              </a:rPr>
              <a:t>v2=Bloom(</a:t>
            </a:r>
            <a:r>
              <a:rPr lang="en-US" b="1" dirty="0" smtClean="0">
                <a:sym typeface="Symbol"/>
              </a:rPr>
              <a:t>π</a:t>
            </a:r>
            <a:r>
              <a:rPr lang="en-US" baseline="-25000" dirty="0" smtClean="0"/>
              <a:t>sid</a:t>
            </a:r>
            <a:r>
              <a:rPr lang="en-US" dirty="0" smtClean="0">
                <a:sym typeface="Symbol"/>
              </a:rPr>
              <a:t>S2)</a:t>
            </a:r>
            <a:endParaRPr lang="en-US" sz="2000" dirty="0" smtClean="0">
              <a:sym typeface="Symbol"/>
            </a:endParaRPr>
          </a:p>
          <a:p>
            <a:endParaRPr lang="en-US" baseline="-25000" dirty="0"/>
          </a:p>
        </p:txBody>
      </p:sp>
      <p:sp>
        <p:nvSpPr>
          <p:cNvPr id="44" name="Rectangle 43"/>
          <p:cNvSpPr/>
          <p:nvPr/>
        </p:nvSpPr>
        <p:spPr>
          <a:xfrm>
            <a:off x="7696200" y="4953000"/>
            <a:ext cx="1295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ym typeface="Symbol"/>
              </a:rPr>
              <a:t></a:t>
            </a:r>
            <a:r>
              <a:rPr lang="en-US" baseline="-25000" dirty="0" smtClean="0"/>
              <a:t>sid</a:t>
            </a:r>
            <a:r>
              <a:rPr lang="en-US" baseline="-25000" dirty="0" smtClean="0">
                <a:sym typeface="Symbol"/>
              </a:rPr>
              <a:t>jsid</a:t>
            </a:r>
            <a:r>
              <a:rPr lang="en-US" dirty="0" smtClean="0">
                <a:sym typeface="Symbol"/>
              </a:rPr>
              <a:t>S2</a:t>
            </a:r>
          </a:p>
          <a:p>
            <a:endParaRPr lang="en-US" baseline="-25000" dirty="0"/>
          </a:p>
        </p:txBody>
      </p:sp>
      <p:cxnSp>
        <p:nvCxnSpPr>
          <p:cNvPr id="46" name="Straight Arrow Connector 45"/>
          <p:cNvCxnSpPr>
            <a:endCxn id="52" idx="3"/>
          </p:cNvCxnSpPr>
          <p:nvPr/>
        </p:nvCxnSpPr>
        <p:spPr>
          <a:xfrm rot="10800000" flipV="1">
            <a:off x="6705600" y="5181598"/>
            <a:ext cx="990600" cy="522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410200" y="5257800"/>
            <a:ext cx="12954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ym typeface="Symbol"/>
              </a:rPr>
              <a:t>R1 join</a:t>
            </a:r>
          </a:p>
          <a:p>
            <a:r>
              <a:rPr lang="en-US" sz="2000" b="1" dirty="0" smtClean="0">
                <a:sym typeface="Symbol"/>
              </a:rPr>
              <a:t></a:t>
            </a:r>
            <a:r>
              <a:rPr lang="en-US" baseline="-25000" dirty="0" smtClean="0"/>
              <a:t>sid</a:t>
            </a:r>
            <a:r>
              <a:rPr lang="en-US" baseline="-25000" dirty="0" smtClean="0">
                <a:sym typeface="Symbol"/>
              </a:rPr>
              <a:t>jsid</a:t>
            </a:r>
            <a:r>
              <a:rPr lang="en-US" dirty="0" smtClean="0">
                <a:sym typeface="Symbol"/>
              </a:rPr>
              <a:t>S2</a:t>
            </a:r>
          </a:p>
          <a:p>
            <a:endParaRPr lang="en-US" baseline="-25000" dirty="0"/>
          </a:p>
        </p:txBody>
      </p:sp>
      <p:sp>
        <p:nvSpPr>
          <p:cNvPr id="45" name="Rectangle 44"/>
          <p:cNvSpPr/>
          <p:nvPr/>
        </p:nvSpPr>
        <p:spPr>
          <a:xfrm>
            <a:off x="7696200" y="4355068"/>
            <a:ext cx="144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ym typeface="Symbol"/>
              </a:rPr>
              <a:t>jsid</a:t>
            </a:r>
            <a:r>
              <a:rPr lang="en-US" dirty="0" smtClean="0">
                <a:sym typeface="Symbol"/>
              </a:rPr>
              <a:t>=v1v2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Google Map Reduce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Word Count over a Given Set of Web Pages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152400" y="2362200"/>
            <a:ext cx="2819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</a:pPr>
            <a:r>
              <a:rPr lang="en-US" sz="2400">
                <a:solidFill>
                  <a:srgbClr val="000000"/>
                </a:solidFill>
              </a:rPr>
              <a:t>see bob throw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3276600" y="2209800"/>
            <a:ext cx="2819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</a:pPr>
            <a:r>
              <a:rPr lang="en-US" sz="2400">
                <a:solidFill>
                  <a:srgbClr val="FF0000"/>
                </a:solidFill>
              </a:rPr>
              <a:t>see	1</a:t>
            </a: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en-US" sz="2400">
                <a:solidFill>
                  <a:srgbClr val="FF0000"/>
                </a:solidFill>
              </a:rPr>
              <a:t>bob	1 </a:t>
            </a: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en-US" sz="2400">
                <a:solidFill>
                  <a:srgbClr val="FF0000"/>
                </a:solidFill>
              </a:rPr>
              <a:t>throw       1</a:t>
            </a: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en-US" sz="2400">
                <a:solidFill>
                  <a:srgbClr val="FF0000"/>
                </a:solidFill>
              </a:rPr>
              <a:t>see 	1</a:t>
            </a: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en-US" sz="2400">
                <a:solidFill>
                  <a:srgbClr val="FF0000"/>
                </a:solidFill>
              </a:rPr>
              <a:t>spot 	1</a:t>
            </a: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en-US" sz="2400">
                <a:solidFill>
                  <a:srgbClr val="FF0000"/>
                </a:solidFill>
              </a:rPr>
              <a:t>run  	1</a:t>
            </a: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6324600" y="2209800"/>
            <a:ext cx="2819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</a:pPr>
            <a:r>
              <a:rPr lang="en-US" sz="2400">
                <a:solidFill>
                  <a:srgbClr val="9900CC"/>
                </a:solidFill>
              </a:rPr>
              <a:t>bob	1 </a:t>
            </a: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en-US" sz="2400">
                <a:solidFill>
                  <a:srgbClr val="9900CC"/>
                </a:solidFill>
              </a:rPr>
              <a:t>run	           1</a:t>
            </a: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en-US" sz="2400">
                <a:solidFill>
                  <a:srgbClr val="9900CC"/>
                </a:solidFill>
              </a:rPr>
              <a:t>see 	2</a:t>
            </a: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en-US" sz="2400">
                <a:solidFill>
                  <a:srgbClr val="9900CC"/>
                </a:solidFill>
              </a:rPr>
              <a:t>spot 	1</a:t>
            </a: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en-US" sz="2400">
                <a:solidFill>
                  <a:srgbClr val="9900CC"/>
                </a:solidFill>
              </a:rPr>
              <a:t>throw	1</a:t>
            </a:r>
          </a:p>
          <a:p>
            <a:pPr marL="742950" lvl="1" indent="-285750" eaLnBrk="1" hangingPunct="1">
              <a:spcBef>
                <a:spcPct val="20000"/>
              </a:spcBef>
            </a:pPr>
            <a:endParaRPr lang="en-US" sz="2400">
              <a:solidFill>
                <a:srgbClr val="9900CC"/>
              </a:solidFill>
            </a:endParaRPr>
          </a:p>
          <a:p>
            <a:pPr marL="742950" lvl="1" indent="-285750" eaLnBrk="1" hangingPunct="1">
              <a:spcBef>
                <a:spcPct val="20000"/>
              </a:spcBef>
            </a:pPr>
            <a:endParaRPr lang="en-US" sz="2400">
              <a:solidFill>
                <a:srgbClr val="9900CC"/>
              </a:solidFill>
            </a:endParaRPr>
          </a:p>
        </p:txBody>
      </p:sp>
      <p:sp>
        <p:nvSpPr>
          <p:cNvPr id="49159" name="AutoShape 7"/>
          <p:cNvSpPr>
            <a:spLocks noChangeArrowheads="1"/>
          </p:cNvSpPr>
          <p:nvPr/>
        </p:nvSpPr>
        <p:spPr bwMode="auto">
          <a:xfrm>
            <a:off x="2895600" y="2971800"/>
            <a:ext cx="5334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>
              <a:solidFill>
                <a:srgbClr val="000000"/>
              </a:solidFill>
            </a:endParaRPr>
          </a:p>
        </p:txBody>
      </p:sp>
      <p:sp>
        <p:nvSpPr>
          <p:cNvPr id="49160" name="AutoShape 8"/>
          <p:cNvSpPr>
            <a:spLocks noChangeArrowheads="1"/>
          </p:cNvSpPr>
          <p:nvPr/>
        </p:nvSpPr>
        <p:spPr bwMode="auto">
          <a:xfrm>
            <a:off x="5791200" y="3048000"/>
            <a:ext cx="5334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99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solidFill>
                <a:srgbClr val="9900CC"/>
              </a:solidFill>
            </a:endParaRPr>
          </a:p>
        </p:txBody>
      </p:sp>
      <p:sp>
        <p:nvSpPr>
          <p:cNvPr id="28680" name="Rectangle 11"/>
          <p:cNvSpPr>
            <a:spLocks noChangeArrowheads="1"/>
          </p:cNvSpPr>
          <p:nvPr/>
        </p:nvSpPr>
        <p:spPr bwMode="auto">
          <a:xfrm>
            <a:off x="152400" y="3581400"/>
            <a:ext cx="2819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</a:pPr>
            <a:r>
              <a:rPr lang="en-US" sz="2400">
                <a:solidFill>
                  <a:srgbClr val="000000"/>
                </a:solidFill>
              </a:rPr>
              <a:t>see spot run</a:t>
            </a:r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1524000" y="5348288"/>
            <a:ext cx="6248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800">
                <a:solidFill>
                  <a:srgbClr val="000000"/>
                </a:solidFill>
              </a:rPr>
              <a:t>Can we do word count in parallel?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1/14/2013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autoUpdateAnimBg="0"/>
      <p:bldP spid="49158" grpId="0" autoUpdateAnimBg="0"/>
      <p:bldP spid="49159" grpId="0" animBg="1"/>
      <p:bldP spid="49160" grpId="0" animBg="1"/>
      <p:bldP spid="4916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The MapReduce Framework (pioneered by Google)</a:t>
            </a:r>
            <a:r>
              <a:rPr lang="en-US" sz="2400" smtClean="0"/>
              <a:t> 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95400"/>
            <a:ext cx="745807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1/14/2013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DB97-3F65-4F9D-86E1-1EDC69DB365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Automatic Parallel Execution in MapReduce (Google)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447800"/>
            <a:ext cx="68008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57200" y="5441950"/>
            <a:ext cx="78882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400">
                <a:solidFill>
                  <a:srgbClr val="000000"/>
                </a:solidFill>
              </a:rPr>
              <a:t>  Handles failures automatically, e.g., restarts tasks if a node fails; runs multiples copies of the same task to avoid a slow task slowing down the whole job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1/14/2013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DB97-3F65-4F9D-86E1-1EDC69DB365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Parallel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eBay’s main </a:t>
            </a:r>
            <a:r>
              <a:rPr lang="en-US" dirty="0" err="1" smtClean="0"/>
              <a:t>Teradata</a:t>
            </a:r>
            <a:r>
              <a:rPr lang="en-US" dirty="0" smtClean="0"/>
              <a:t> data warehouse (DW):</a:t>
            </a:r>
          </a:p>
          <a:p>
            <a:pPr lvl="1"/>
            <a:r>
              <a:rPr lang="en-US" dirty="0" smtClean="0"/>
              <a:t>&gt; 2 </a:t>
            </a:r>
            <a:r>
              <a:rPr lang="en-US" dirty="0" err="1" smtClean="0"/>
              <a:t>petabytes</a:t>
            </a:r>
            <a:r>
              <a:rPr lang="en-US" dirty="0" smtClean="0"/>
              <a:t> of user data</a:t>
            </a:r>
          </a:p>
          <a:p>
            <a:pPr lvl="1"/>
            <a:r>
              <a:rPr lang="en-US" dirty="0" smtClean="0"/>
              <a:t>10s of 1000s of users</a:t>
            </a:r>
          </a:p>
          <a:p>
            <a:pPr lvl="1"/>
            <a:r>
              <a:rPr lang="en-US" dirty="0" smtClean="0"/>
              <a:t>Millions of queries per day</a:t>
            </a:r>
          </a:p>
          <a:p>
            <a:pPr lvl="1"/>
            <a:r>
              <a:rPr lang="en-US" dirty="0" smtClean="0"/>
              <a:t>72 nodes </a:t>
            </a:r>
          </a:p>
          <a:p>
            <a:pPr lvl="1"/>
            <a:r>
              <a:rPr lang="en-US" dirty="0" smtClean="0"/>
              <a:t>&gt;140 GB/sec of I/O, or 2 GB/node/sec</a:t>
            </a:r>
          </a:p>
          <a:p>
            <a:r>
              <a:rPr lang="en-US" dirty="0" smtClean="0"/>
              <a:t>eBay’s </a:t>
            </a:r>
            <a:r>
              <a:rPr lang="en-US" dirty="0" err="1" smtClean="0"/>
              <a:t>Greenplum</a:t>
            </a:r>
            <a:r>
              <a:rPr lang="en-US" dirty="0" smtClean="0"/>
              <a:t> DW</a:t>
            </a:r>
          </a:p>
          <a:p>
            <a:pPr lvl="1"/>
            <a:r>
              <a:rPr lang="en-US" dirty="0" smtClean="0"/>
              <a:t>6 1/2 </a:t>
            </a:r>
            <a:r>
              <a:rPr lang="en-US" dirty="0" err="1" smtClean="0"/>
              <a:t>petabytes</a:t>
            </a:r>
            <a:r>
              <a:rPr lang="en-US" dirty="0" smtClean="0"/>
              <a:t> of user data </a:t>
            </a:r>
          </a:p>
          <a:p>
            <a:pPr lvl="1"/>
            <a:r>
              <a:rPr lang="en-US" dirty="0" smtClean="0"/>
              <a:t>96 nodes </a:t>
            </a:r>
          </a:p>
          <a:p>
            <a:pPr lvl="1"/>
            <a:r>
              <a:rPr lang="en-US" dirty="0" smtClean="0"/>
              <a:t>200 MB/node/sec of I/O </a:t>
            </a:r>
          </a:p>
          <a:p>
            <a:r>
              <a:rPr lang="en-US" dirty="0" err="1" smtClean="0"/>
              <a:t>Walmart</a:t>
            </a:r>
            <a:r>
              <a:rPr lang="en-US" dirty="0" smtClean="0"/>
              <a:t> – 2.5 </a:t>
            </a:r>
            <a:r>
              <a:rPr lang="en-US" dirty="0" err="1" smtClean="0"/>
              <a:t>petabytes</a:t>
            </a:r>
            <a:endParaRPr lang="en-US" dirty="0" smtClean="0"/>
          </a:p>
          <a:p>
            <a:r>
              <a:rPr lang="en-US" dirty="0" smtClean="0"/>
              <a:t>Bank of America – 1.5 </a:t>
            </a:r>
            <a:r>
              <a:rPr lang="en-US" dirty="0" err="1" smtClean="0"/>
              <a:t>petabytes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Some parallel DBMSs besides the usual Oracle-IBM-MS trio:</a:t>
            </a:r>
          </a:p>
          <a:p>
            <a:pPr lvl="1"/>
            <a:r>
              <a:rPr lang="en-US" dirty="0" err="1" smtClean="0"/>
              <a:t>Teradata</a:t>
            </a:r>
            <a:endParaRPr lang="en-US" dirty="0" smtClean="0"/>
          </a:p>
          <a:p>
            <a:pPr lvl="1"/>
            <a:r>
              <a:rPr lang="en-US" dirty="0" err="1" smtClean="0"/>
              <a:t>Netezza</a:t>
            </a:r>
            <a:endParaRPr lang="en-US" dirty="0" smtClean="0"/>
          </a:p>
          <a:p>
            <a:pPr lvl="1"/>
            <a:r>
              <a:rPr lang="en-US" dirty="0" err="1" smtClean="0"/>
              <a:t>Vertica</a:t>
            </a:r>
            <a:endParaRPr lang="en-US" dirty="0" smtClean="0"/>
          </a:p>
          <a:p>
            <a:pPr lvl="1"/>
            <a:r>
              <a:rPr lang="en-US" dirty="0" err="1" smtClean="0"/>
              <a:t>DATAllegro</a:t>
            </a:r>
            <a:endParaRPr lang="en-US" dirty="0" smtClean="0"/>
          </a:p>
          <a:p>
            <a:pPr lvl="1"/>
            <a:r>
              <a:rPr lang="en-US" dirty="0" err="1" smtClean="0"/>
              <a:t>Greenplum</a:t>
            </a:r>
            <a:endParaRPr lang="en-US" dirty="0" smtClean="0"/>
          </a:p>
          <a:p>
            <a:pPr lvl="1"/>
            <a:r>
              <a:rPr lang="en-US" dirty="0" smtClean="0"/>
              <a:t>Aster Data</a:t>
            </a:r>
          </a:p>
          <a:p>
            <a:pPr lvl="1"/>
            <a:r>
              <a:rPr lang="en-US" dirty="0" err="1" smtClean="0"/>
              <a:t>Infobright</a:t>
            </a:r>
            <a:endParaRPr lang="en-US" dirty="0" smtClean="0"/>
          </a:p>
          <a:p>
            <a:pPr lvl="1"/>
            <a:r>
              <a:rPr lang="en-US" dirty="0" err="1" smtClean="0"/>
              <a:t>Kognitio</a:t>
            </a:r>
            <a:r>
              <a:rPr lang="en-US" dirty="0" smtClean="0"/>
              <a:t>, </a:t>
            </a:r>
            <a:r>
              <a:rPr lang="en-US" dirty="0" err="1" smtClean="0"/>
              <a:t>Kickﬁre</a:t>
            </a:r>
            <a:r>
              <a:rPr lang="en-US" dirty="0" smtClean="0"/>
              <a:t>, </a:t>
            </a:r>
            <a:r>
              <a:rPr lang="en-US" dirty="0" err="1" smtClean="0"/>
              <a:t>Dataupia</a:t>
            </a:r>
            <a:r>
              <a:rPr lang="en-US" dirty="0" smtClean="0"/>
              <a:t>, </a:t>
            </a:r>
            <a:r>
              <a:rPr lang="en-US" dirty="0" err="1" smtClean="0"/>
              <a:t>ParAccel</a:t>
            </a:r>
            <a:r>
              <a:rPr lang="en-US" dirty="0" smtClean="0"/>
              <a:t>, </a:t>
            </a:r>
            <a:r>
              <a:rPr lang="en-US" dirty="0" err="1" smtClean="0"/>
              <a:t>Exasol</a:t>
            </a:r>
            <a:r>
              <a:rPr lang="en-US" dirty="0" smtClean="0"/>
              <a:t>, ...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MapReduce in Hadoop (1)</a:t>
            </a: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7400" y="1600200"/>
            <a:ext cx="7366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1/14/2013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DB97-3F65-4F9D-86E1-1EDC69DB365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MapReduce in Hadoop (2)</a:t>
            </a:r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447800"/>
            <a:ext cx="699293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1/14/2013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DB97-3F65-4F9D-86E1-1EDC69DB365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MapReduce in Hadoop (3)</a:t>
            </a: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600200"/>
            <a:ext cx="7353300" cy="427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1/14/2013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DB97-3F65-4F9D-86E1-1EDC69DB365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676400" y="3733800"/>
            <a:ext cx="1143000" cy="2590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2819400" y="3733800"/>
            <a:ext cx="1143000" cy="2590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533400" y="3733800"/>
            <a:ext cx="1143000" cy="2590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52" name="Text Placeholder 51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4040188" cy="639762"/>
          </a:xfrm>
        </p:spPr>
        <p:txBody>
          <a:bodyPr/>
          <a:lstStyle/>
          <a:p>
            <a:r>
              <a:rPr lang="en-US" dirty="0" smtClean="0"/>
              <a:t>Pipeline parallelism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57200" y="1447800"/>
            <a:ext cx="4040188" cy="1406525"/>
          </a:xfrm>
        </p:spPr>
        <p:txBody>
          <a:bodyPr/>
          <a:lstStyle/>
          <a:p>
            <a:r>
              <a:rPr lang="en-US" dirty="0" smtClean="0"/>
              <a:t>many machines each doing one step in a multi-step process. 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3"/>
          </p:nvPr>
        </p:nvSpPr>
        <p:spPr>
          <a:xfrm>
            <a:off x="4645025" y="838200"/>
            <a:ext cx="4041775" cy="639762"/>
          </a:xfrm>
        </p:spPr>
        <p:txBody>
          <a:bodyPr/>
          <a:lstStyle/>
          <a:p>
            <a:r>
              <a:rPr lang="en-US" dirty="0" smtClean="0"/>
              <a:t>Partition parallelism</a:t>
            </a:r>
            <a:endParaRPr lang="en-US" dirty="0"/>
          </a:p>
        </p:txBody>
      </p:sp>
      <p:sp>
        <p:nvSpPr>
          <p:cNvPr id="54" name="Content Placeholder 53"/>
          <p:cNvSpPr>
            <a:spLocks noGrp="1"/>
          </p:cNvSpPr>
          <p:nvPr>
            <p:ph sz="quarter" idx="4"/>
          </p:nvPr>
        </p:nvSpPr>
        <p:spPr>
          <a:xfrm>
            <a:off x="4645025" y="1447800"/>
            <a:ext cx="4041775" cy="1406525"/>
          </a:xfrm>
        </p:spPr>
        <p:txBody>
          <a:bodyPr/>
          <a:lstStyle/>
          <a:p>
            <a:r>
              <a:rPr lang="en-US" dirty="0" smtClean="0"/>
              <a:t>many machines doing the same thing to different pieces of data.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1/14/2013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F9EC-B40D-4F24-B519-433C35C7750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52600" y="3810000"/>
            <a:ext cx="990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9600" y="3810000"/>
            <a:ext cx="990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95600" y="3810000"/>
            <a:ext cx="990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33400" y="4419600"/>
            <a:ext cx="1143000" cy="381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Q1:step1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676400" y="4419600"/>
            <a:ext cx="1143000" cy="381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Q1:step2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19400" y="4419600"/>
            <a:ext cx="1143000" cy="381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Q1:step3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6200" y="4572000"/>
            <a:ext cx="457200" cy="1588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533400" y="4800600"/>
            <a:ext cx="1143000" cy="381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Q2:step1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676400" y="4800600"/>
            <a:ext cx="1143000" cy="381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Q2:step2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819400" y="4800600"/>
            <a:ext cx="1143000" cy="381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Q2:step3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33400" y="5181600"/>
            <a:ext cx="1143000" cy="381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Q3:step1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676400" y="5181600"/>
            <a:ext cx="1143000" cy="381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Q3:step2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819400" y="5181600"/>
            <a:ext cx="1143000" cy="381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Q3:step3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33400" y="5562600"/>
            <a:ext cx="1143000" cy="381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Q4:step1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676400" y="5562600"/>
            <a:ext cx="1143000" cy="381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Q4:step2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33400" y="5943600"/>
            <a:ext cx="1143000" cy="381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Q5:step1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49"/>
          <p:cNvGrpSpPr/>
          <p:nvPr/>
        </p:nvGrpSpPr>
        <p:grpSpPr>
          <a:xfrm>
            <a:off x="4343399" y="4495800"/>
            <a:ext cx="4038601" cy="1752600"/>
            <a:chOff x="4343399" y="4343400"/>
            <a:chExt cx="4038601" cy="1752600"/>
          </a:xfrm>
        </p:grpSpPr>
        <p:sp>
          <p:nvSpPr>
            <p:cNvPr id="39" name="Rectangle 38"/>
            <p:cNvSpPr/>
            <p:nvPr/>
          </p:nvSpPr>
          <p:spPr>
            <a:xfrm>
              <a:off x="5791200" y="5029200"/>
              <a:ext cx="990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Node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791200" y="4343400"/>
              <a:ext cx="990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Node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791200" y="5715000"/>
              <a:ext cx="990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Node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>
              <a:off x="4343399" y="4538132"/>
              <a:ext cx="1430867" cy="795867"/>
            </a:xfrm>
            <a:custGeom>
              <a:avLst/>
              <a:gdLst>
                <a:gd name="connsiteX0" fmla="*/ 0 w 1540934"/>
                <a:gd name="connsiteY0" fmla="*/ 762000 h 762000"/>
                <a:gd name="connsiteX1" fmla="*/ 508000 w 1540934"/>
                <a:gd name="connsiteY1" fmla="*/ 660400 h 762000"/>
                <a:gd name="connsiteX2" fmla="*/ 982134 w 1540934"/>
                <a:gd name="connsiteY2" fmla="*/ 152400 h 762000"/>
                <a:gd name="connsiteX3" fmla="*/ 1540934 w 1540934"/>
                <a:gd name="connsiteY3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0934" h="762000">
                  <a:moveTo>
                    <a:pt x="0" y="762000"/>
                  </a:moveTo>
                  <a:cubicBezTo>
                    <a:pt x="172155" y="762000"/>
                    <a:pt x="344311" y="762000"/>
                    <a:pt x="508000" y="660400"/>
                  </a:cubicBezTo>
                  <a:cubicBezTo>
                    <a:pt x="671689" y="558800"/>
                    <a:pt x="809978" y="262467"/>
                    <a:pt x="982134" y="152400"/>
                  </a:cubicBezTo>
                  <a:cubicBezTo>
                    <a:pt x="1154290" y="42333"/>
                    <a:pt x="1347612" y="21166"/>
                    <a:pt x="1540934" y="0"/>
                  </a:cubicBezTo>
                </a:path>
              </a:pathLst>
            </a:cu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4385733" y="5181600"/>
              <a:ext cx="1405467" cy="270932"/>
            </a:xfrm>
            <a:custGeom>
              <a:avLst/>
              <a:gdLst>
                <a:gd name="connsiteX0" fmla="*/ 0 w 1540934"/>
                <a:gd name="connsiteY0" fmla="*/ 762000 h 762000"/>
                <a:gd name="connsiteX1" fmla="*/ 508000 w 1540934"/>
                <a:gd name="connsiteY1" fmla="*/ 660400 h 762000"/>
                <a:gd name="connsiteX2" fmla="*/ 982134 w 1540934"/>
                <a:gd name="connsiteY2" fmla="*/ 152400 h 762000"/>
                <a:gd name="connsiteX3" fmla="*/ 1540934 w 1540934"/>
                <a:gd name="connsiteY3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0934" h="762000">
                  <a:moveTo>
                    <a:pt x="0" y="762000"/>
                  </a:moveTo>
                  <a:cubicBezTo>
                    <a:pt x="172155" y="762000"/>
                    <a:pt x="344311" y="762000"/>
                    <a:pt x="508000" y="660400"/>
                  </a:cubicBezTo>
                  <a:cubicBezTo>
                    <a:pt x="671689" y="558800"/>
                    <a:pt x="809978" y="262467"/>
                    <a:pt x="982134" y="152400"/>
                  </a:cubicBezTo>
                  <a:cubicBezTo>
                    <a:pt x="1154290" y="42333"/>
                    <a:pt x="1347612" y="21166"/>
                    <a:pt x="1540934" y="0"/>
                  </a:cubicBezTo>
                </a:path>
              </a:pathLst>
            </a:cu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 flipV="1">
              <a:off x="4343400" y="5562600"/>
              <a:ext cx="1447800" cy="381000"/>
            </a:xfrm>
            <a:custGeom>
              <a:avLst/>
              <a:gdLst>
                <a:gd name="connsiteX0" fmla="*/ 0 w 1540934"/>
                <a:gd name="connsiteY0" fmla="*/ 762000 h 762000"/>
                <a:gd name="connsiteX1" fmla="*/ 508000 w 1540934"/>
                <a:gd name="connsiteY1" fmla="*/ 660400 h 762000"/>
                <a:gd name="connsiteX2" fmla="*/ 982134 w 1540934"/>
                <a:gd name="connsiteY2" fmla="*/ 152400 h 762000"/>
                <a:gd name="connsiteX3" fmla="*/ 1540934 w 1540934"/>
                <a:gd name="connsiteY3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0934" h="762000">
                  <a:moveTo>
                    <a:pt x="0" y="762000"/>
                  </a:moveTo>
                  <a:cubicBezTo>
                    <a:pt x="172155" y="762000"/>
                    <a:pt x="344311" y="762000"/>
                    <a:pt x="508000" y="660400"/>
                  </a:cubicBezTo>
                  <a:cubicBezTo>
                    <a:pt x="671689" y="558800"/>
                    <a:pt x="809978" y="262467"/>
                    <a:pt x="982134" y="152400"/>
                  </a:cubicBezTo>
                  <a:cubicBezTo>
                    <a:pt x="1154290" y="42333"/>
                    <a:pt x="1347612" y="21166"/>
                    <a:pt x="1540934" y="0"/>
                  </a:cubicBezTo>
                </a:path>
              </a:pathLst>
            </a:cu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 flipV="1">
              <a:off x="6781800" y="4495800"/>
              <a:ext cx="1524000" cy="838200"/>
            </a:xfrm>
            <a:custGeom>
              <a:avLst/>
              <a:gdLst>
                <a:gd name="connsiteX0" fmla="*/ 0 w 1540934"/>
                <a:gd name="connsiteY0" fmla="*/ 762000 h 762000"/>
                <a:gd name="connsiteX1" fmla="*/ 508000 w 1540934"/>
                <a:gd name="connsiteY1" fmla="*/ 660400 h 762000"/>
                <a:gd name="connsiteX2" fmla="*/ 982134 w 1540934"/>
                <a:gd name="connsiteY2" fmla="*/ 152400 h 762000"/>
                <a:gd name="connsiteX3" fmla="*/ 1540934 w 1540934"/>
                <a:gd name="connsiteY3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0934" h="762000">
                  <a:moveTo>
                    <a:pt x="0" y="762000"/>
                  </a:moveTo>
                  <a:cubicBezTo>
                    <a:pt x="172155" y="762000"/>
                    <a:pt x="344311" y="762000"/>
                    <a:pt x="508000" y="660400"/>
                  </a:cubicBezTo>
                  <a:cubicBezTo>
                    <a:pt x="671689" y="558800"/>
                    <a:pt x="809978" y="262467"/>
                    <a:pt x="982134" y="152400"/>
                  </a:cubicBezTo>
                  <a:cubicBezTo>
                    <a:pt x="1154290" y="42333"/>
                    <a:pt x="1347612" y="21166"/>
                    <a:pt x="1540934" y="0"/>
                  </a:cubicBezTo>
                </a:path>
              </a:pathLst>
            </a:cu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 flipV="1">
              <a:off x="6781800" y="5257800"/>
              <a:ext cx="1524000" cy="228600"/>
            </a:xfrm>
            <a:custGeom>
              <a:avLst/>
              <a:gdLst>
                <a:gd name="connsiteX0" fmla="*/ 0 w 1540934"/>
                <a:gd name="connsiteY0" fmla="*/ 762000 h 762000"/>
                <a:gd name="connsiteX1" fmla="*/ 508000 w 1540934"/>
                <a:gd name="connsiteY1" fmla="*/ 660400 h 762000"/>
                <a:gd name="connsiteX2" fmla="*/ 982134 w 1540934"/>
                <a:gd name="connsiteY2" fmla="*/ 152400 h 762000"/>
                <a:gd name="connsiteX3" fmla="*/ 1540934 w 1540934"/>
                <a:gd name="connsiteY3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0934" h="762000">
                  <a:moveTo>
                    <a:pt x="0" y="762000"/>
                  </a:moveTo>
                  <a:cubicBezTo>
                    <a:pt x="172155" y="762000"/>
                    <a:pt x="344311" y="762000"/>
                    <a:pt x="508000" y="660400"/>
                  </a:cubicBezTo>
                  <a:cubicBezTo>
                    <a:pt x="671689" y="558800"/>
                    <a:pt x="809978" y="262467"/>
                    <a:pt x="982134" y="152400"/>
                  </a:cubicBezTo>
                  <a:cubicBezTo>
                    <a:pt x="1154290" y="42333"/>
                    <a:pt x="1347612" y="21166"/>
                    <a:pt x="1540934" y="0"/>
                  </a:cubicBezTo>
                </a:path>
              </a:pathLst>
            </a:cu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6781800" y="5638800"/>
              <a:ext cx="1600200" cy="304800"/>
            </a:xfrm>
            <a:custGeom>
              <a:avLst/>
              <a:gdLst>
                <a:gd name="connsiteX0" fmla="*/ 0 w 1540934"/>
                <a:gd name="connsiteY0" fmla="*/ 762000 h 762000"/>
                <a:gd name="connsiteX1" fmla="*/ 508000 w 1540934"/>
                <a:gd name="connsiteY1" fmla="*/ 660400 h 762000"/>
                <a:gd name="connsiteX2" fmla="*/ 982134 w 1540934"/>
                <a:gd name="connsiteY2" fmla="*/ 152400 h 762000"/>
                <a:gd name="connsiteX3" fmla="*/ 1540934 w 1540934"/>
                <a:gd name="connsiteY3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0934" h="762000">
                  <a:moveTo>
                    <a:pt x="0" y="762000"/>
                  </a:moveTo>
                  <a:cubicBezTo>
                    <a:pt x="172155" y="762000"/>
                    <a:pt x="344311" y="762000"/>
                    <a:pt x="508000" y="660400"/>
                  </a:cubicBezTo>
                  <a:cubicBezTo>
                    <a:pt x="671689" y="558800"/>
                    <a:pt x="809978" y="262467"/>
                    <a:pt x="982134" y="152400"/>
                  </a:cubicBezTo>
                  <a:cubicBezTo>
                    <a:pt x="1154290" y="42333"/>
                    <a:pt x="1347612" y="21166"/>
                    <a:pt x="1540934" y="0"/>
                  </a:cubicBezTo>
                </a:path>
              </a:pathLst>
            </a:cu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Left Brace 48"/>
          <p:cNvSpPr/>
          <p:nvPr/>
        </p:nvSpPr>
        <p:spPr>
          <a:xfrm rot="5400000">
            <a:off x="6172200" y="3581400"/>
            <a:ext cx="304800" cy="1371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334000" y="365760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Processing Query 1</a:t>
            </a:r>
            <a:endParaRPr lang="en-US" dirty="0"/>
          </a:p>
        </p:txBody>
      </p:sp>
      <p:sp>
        <p:nvSpPr>
          <p:cNvPr id="55" name="Rectangular Callout 54"/>
          <p:cNvSpPr/>
          <p:nvPr/>
        </p:nvSpPr>
        <p:spPr>
          <a:xfrm>
            <a:off x="381000" y="2743200"/>
            <a:ext cx="8382000" cy="533400"/>
          </a:xfrm>
          <a:prstGeom prst="wedgeRectCallout">
            <a:avLst>
              <a:gd name="adj1" fmla="val -1641"/>
              <a:gd name="adj2" fmla="val -109722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Parallelism is natural to DBMS processing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2" grpId="0" animBg="1"/>
      <p:bldP spid="32" grpId="1" animBg="1"/>
      <p:bldP spid="33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 Terminology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/>
          <a:lstStyle/>
          <a:p>
            <a:r>
              <a:rPr lang="en-US" dirty="0" smtClean="0"/>
              <a:t>Speed-up</a:t>
            </a:r>
          </a:p>
          <a:p>
            <a:pPr lvl="1"/>
            <a:r>
              <a:rPr lang="en-US" dirty="0" smtClean="0"/>
              <a:t>Same job + more resources = less time</a:t>
            </a:r>
          </a:p>
          <a:p>
            <a:r>
              <a:rPr lang="en-US" dirty="0" smtClean="0"/>
              <a:t>Scale-up</a:t>
            </a:r>
          </a:p>
          <a:p>
            <a:pPr lvl="1"/>
            <a:r>
              <a:rPr lang="en-US" dirty="0" smtClean="0"/>
              <a:t>Bigger job + more </a:t>
            </a:r>
            <a:r>
              <a:rPr lang="en-US" dirty="0" err="1" smtClean="0"/>
              <a:t>resouces</a:t>
            </a:r>
            <a:r>
              <a:rPr lang="en-US" dirty="0" smtClean="0"/>
              <a:t> = same time</a:t>
            </a:r>
          </a:p>
          <a:p>
            <a:r>
              <a:rPr lang="en-US" dirty="0" smtClean="0"/>
              <a:t>Transaction scale-up </a:t>
            </a:r>
          </a:p>
          <a:p>
            <a:pPr lvl="1"/>
            <a:r>
              <a:rPr lang="en-US" dirty="0" smtClean="0"/>
              <a:t>More clients + more resources = same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A45B-C466-4210-93D7-2D371B090AF2}" type="slidenum">
              <a:rPr lang="en-US"/>
              <a:pPr/>
              <a:t>5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6172200" y="1320713"/>
            <a:ext cx="0" cy="2057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6172200" y="3378113"/>
            <a:ext cx="20574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156325" y="3363826"/>
            <a:ext cx="232756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degree of </a:t>
            </a:r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 rot="16200000">
            <a:off x="4863306" y="2140657"/>
            <a:ext cx="19478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dirty="0" err="1"/>
              <a:t>Xact</a:t>
            </a:r>
            <a:r>
              <a:rPr lang="en-US" dirty="0"/>
              <a:t>/sec.</a:t>
            </a:r>
          </a:p>
          <a:p>
            <a:pPr algn="ctr"/>
            <a:r>
              <a:rPr lang="en-US" dirty="0"/>
              <a:t>(throughput)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6172200" y="1701713"/>
            <a:ext cx="1676400" cy="16764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8061325" y="1381038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Ideal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6172200" y="3886200"/>
            <a:ext cx="0" cy="2057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6172200" y="5943600"/>
            <a:ext cx="20574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6156325" y="5927725"/>
            <a:ext cx="2404504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degree of </a:t>
            </a:r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 rot="16200000">
            <a:off x="4705350" y="4708525"/>
            <a:ext cx="22637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dirty="0"/>
              <a:t>sec./</a:t>
            </a:r>
            <a:r>
              <a:rPr lang="en-US" dirty="0" err="1"/>
              <a:t>Xact</a:t>
            </a:r>
            <a:endParaRPr lang="en-US" dirty="0"/>
          </a:p>
          <a:p>
            <a:pPr algn="ctr"/>
            <a:r>
              <a:rPr lang="en-US" dirty="0"/>
              <a:t>(response time)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8061325" y="3946525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Ideal</a:t>
            </a: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6172200" y="4572000"/>
            <a:ext cx="20574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Architecture : Share What?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Lipyeow</a:t>
            </a:r>
            <a:r>
              <a:rPr lang="en-US" dirty="0" smtClean="0"/>
              <a:t> Lim -- University of Hawaii at </a:t>
            </a:r>
            <a:r>
              <a:rPr lang="en-US" dirty="0" err="1" smtClean="0"/>
              <a:t>Manoa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4775" y="2084387"/>
            <a:ext cx="8902700" cy="2425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14313" y="1295400"/>
            <a:ext cx="2555875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2"/>
                </a:solidFill>
                <a:latin typeface="Arial" pitchFamily="34" charset="0"/>
              </a:rPr>
              <a:t>Shared Memory </a:t>
            </a:r>
          </a:p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2"/>
                </a:solidFill>
                <a:latin typeface="Arial" pitchFamily="34" charset="0"/>
              </a:rPr>
              <a:t>(SMP)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640138" y="1316037"/>
            <a:ext cx="194627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2"/>
                </a:solidFill>
                <a:latin typeface="Arial" pitchFamily="34" charset="0"/>
              </a:rPr>
              <a:t>Shared Disk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418263" y="1295400"/>
            <a:ext cx="245268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2"/>
                </a:solidFill>
                <a:latin typeface="Arial" pitchFamily="34" charset="0"/>
              </a:rPr>
              <a:t>Shared Nothing</a:t>
            </a:r>
          </a:p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2"/>
                </a:solidFill>
                <a:latin typeface="Arial" pitchFamily="34" charset="0"/>
              </a:rPr>
              <a:t> (network)</a:t>
            </a:r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3416300" y="2241550"/>
            <a:ext cx="2463800" cy="644525"/>
          </a:xfrm>
          <a:custGeom>
            <a:avLst/>
            <a:gdLst/>
            <a:ahLst/>
            <a:cxnLst>
              <a:cxn ang="0">
                <a:pos x="8" y="233"/>
              </a:cxn>
              <a:cxn ang="0">
                <a:pos x="0" y="282"/>
              </a:cxn>
              <a:cxn ang="0">
                <a:pos x="8" y="343"/>
              </a:cxn>
              <a:cxn ang="0">
                <a:pos x="30" y="368"/>
              </a:cxn>
              <a:cxn ang="0">
                <a:pos x="67" y="368"/>
              </a:cxn>
              <a:cxn ang="0">
                <a:pos x="141" y="343"/>
              </a:cxn>
              <a:cxn ang="0">
                <a:pos x="178" y="307"/>
              </a:cxn>
              <a:cxn ang="0">
                <a:pos x="208" y="270"/>
              </a:cxn>
              <a:cxn ang="0">
                <a:pos x="230" y="245"/>
              </a:cxn>
              <a:cxn ang="0">
                <a:pos x="275" y="233"/>
              </a:cxn>
              <a:cxn ang="0">
                <a:pos x="312" y="245"/>
              </a:cxn>
              <a:cxn ang="0">
                <a:pos x="341" y="282"/>
              </a:cxn>
              <a:cxn ang="0">
                <a:pos x="364" y="319"/>
              </a:cxn>
              <a:cxn ang="0">
                <a:pos x="408" y="343"/>
              </a:cxn>
              <a:cxn ang="0">
                <a:pos x="445" y="319"/>
              </a:cxn>
              <a:cxn ang="0">
                <a:pos x="475" y="282"/>
              </a:cxn>
              <a:cxn ang="0">
                <a:pos x="497" y="245"/>
              </a:cxn>
              <a:cxn ang="0">
                <a:pos x="542" y="233"/>
              </a:cxn>
              <a:cxn ang="0">
                <a:pos x="609" y="233"/>
              </a:cxn>
              <a:cxn ang="0">
                <a:pos x="675" y="270"/>
              </a:cxn>
              <a:cxn ang="0">
                <a:pos x="735" y="319"/>
              </a:cxn>
              <a:cxn ang="0">
                <a:pos x="809" y="343"/>
              </a:cxn>
              <a:cxn ang="0">
                <a:pos x="898" y="319"/>
              </a:cxn>
              <a:cxn ang="0">
                <a:pos x="972" y="270"/>
              </a:cxn>
              <a:cxn ang="0">
                <a:pos x="1046" y="233"/>
              </a:cxn>
              <a:cxn ang="0">
                <a:pos x="1143" y="233"/>
              </a:cxn>
              <a:cxn ang="0">
                <a:pos x="1180" y="245"/>
              </a:cxn>
              <a:cxn ang="0">
                <a:pos x="1210" y="282"/>
              </a:cxn>
              <a:cxn ang="0">
                <a:pos x="1232" y="307"/>
              </a:cxn>
              <a:cxn ang="0">
                <a:pos x="1276" y="343"/>
              </a:cxn>
              <a:cxn ang="0">
                <a:pos x="1351" y="368"/>
              </a:cxn>
              <a:cxn ang="0">
                <a:pos x="1425" y="405"/>
              </a:cxn>
              <a:cxn ang="0">
                <a:pos x="1492" y="405"/>
              </a:cxn>
              <a:cxn ang="0">
                <a:pos x="1521" y="380"/>
              </a:cxn>
              <a:cxn ang="0">
                <a:pos x="1544" y="343"/>
              </a:cxn>
              <a:cxn ang="0">
                <a:pos x="1551" y="270"/>
              </a:cxn>
              <a:cxn ang="0">
                <a:pos x="1536" y="221"/>
              </a:cxn>
              <a:cxn ang="0">
                <a:pos x="1507" y="159"/>
              </a:cxn>
              <a:cxn ang="0">
                <a:pos x="1477" y="122"/>
              </a:cxn>
              <a:cxn ang="0">
                <a:pos x="1410" y="49"/>
              </a:cxn>
              <a:cxn ang="0">
                <a:pos x="1351" y="24"/>
              </a:cxn>
              <a:cxn ang="0">
                <a:pos x="1284" y="12"/>
              </a:cxn>
              <a:cxn ang="0">
                <a:pos x="1210" y="12"/>
              </a:cxn>
              <a:cxn ang="0">
                <a:pos x="1113" y="12"/>
              </a:cxn>
              <a:cxn ang="0">
                <a:pos x="1039" y="61"/>
              </a:cxn>
              <a:cxn ang="0">
                <a:pos x="965" y="98"/>
              </a:cxn>
              <a:cxn ang="0">
                <a:pos x="876" y="122"/>
              </a:cxn>
              <a:cxn ang="0">
                <a:pos x="802" y="98"/>
              </a:cxn>
              <a:cxn ang="0">
                <a:pos x="742" y="73"/>
              </a:cxn>
              <a:cxn ang="0">
                <a:pos x="675" y="37"/>
              </a:cxn>
              <a:cxn ang="0">
                <a:pos x="609" y="12"/>
              </a:cxn>
              <a:cxn ang="0">
                <a:pos x="534" y="0"/>
              </a:cxn>
              <a:cxn ang="0">
                <a:pos x="475" y="0"/>
              </a:cxn>
              <a:cxn ang="0">
                <a:pos x="408" y="0"/>
              </a:cxn>
              <a:cxn ang="0">
                <a:pos x="341" y="12"/>
              </a:cxn>
              <a:cxn ang="0">
                <a:pos x="238" y="0"/>
              </a:cxn>
              <a:cxn ang="0">
                <a:pos x="141" y="12"/>
              </a:cxn>
              <a:cxn ang="0">
                <a:pos x="59" y="37"/>
              </a:cxn>
              <a:cxn ang="0">
                <a:pos x="30" y="61"/>
              </a:cxn>
              <a:cxn ang="0">
                <a:pos x="8" y="122"/>
              </a:cxn>
              <a:cxn ang="0">
                <a:pos x="0" y="172"/>
              </a:cxn>
              <a:cxn ang="0">
                <a:pos x="8" y="233"/>
              </a:cxn>
            </a:cxnLst>
            <a:rect l="0" t="0" r="r" b="b"/>
            <a:pathLst>
              <a:path w="1552" h="406">
                <a:moveTo>
                  <a:pt x="8" y="233"/>
                </a:moveTo>
                <a:lnTo>
                  <a:pt x="0" y="282"/>
                </a:lnTo>
                <a:lnTo>
                  <a:pt x="8" y="343"/>
                </a:lnTo>
                <a:lnTo>
                  <a:pt x="30" y="368"/>
                </a:lnTo>
                <a:lnTo>
                  <a:pt x="67" y="368"/>
                </a:lnTo>
                <a:lnTo>
                  <a:pt x="141" y="343"/>
                </a:lnTo>
                <a:lnTo>
                  <a:pt x="178" y="307"/>
                </a:lnTo>
                <a:lnTo>
                  <a:pt x="208" y="270"/>
                </a:lnTo>
                <a:lnTo>
                  <a:pt x="230" y="245"/>
                </a:lnTo>
                <a:lnTo>
                  <a:pt x="275" y="233"/>
                </a:lnTo>
                <a:lnTo>
                  <a:pt x="312" y="245"/>
                </a:lnTo>
                <a:lnTo>
                  <a:pt x="341" y="282"/>
                </a:lnTo>
                <a:lnTo>
                  <a:pt x="364" y="319"/>
                </a:lnTo>
                <a:lnTo>
                  <a:pt x="408" y="343"/>
                </a:lnTo>
                <a:lnTo>
                  <a:pt x="445" y="319"/>
                </a:lnTo>
                <a:lnTo>
                  <a:pt x="475" y="282"/>
                </a:lnTo>
                <a:lnTo>
                  <a:pt x="497" y="245"/>
                </a:lnTo>
                <a:lnTo>
                  <a:pt x="542" y="233"/>
                </a:lnTo>
                <a:lnTo>
                  <a:pt x="609" y="233"/>
                </a:lnTo>
                <a:lnTo>
                  <a:pt x="675" y="270"/>
                </a:lnTo>
                <a:lnTo>
                  <a:pt x="735" y="319"/>
                </a:lnTo>
                <a:lnTo>
                  <a:pt x="809" y="343"/>
                </a:lnTo>
                <a:lnTo>
                  <a:pt x="898" y="319"/>
                </a:lnTo>
                <a:lnTo>
                  <a:pt x="972" y="270"/>
                </a:lnTo>
                <a:lnTo>
                  <a:pt x="1046" y="233"/>
                </a:lnTo>
                <a:lnTo>
                  <a:pt x="1143" y="233"/>
                </a:lnTo>
                <a:lnTo>
                  <a:pt x="1180" y="245"/>
                </a:lnTo>
                <a:lnTo>
                  <a:pt x="1210" y="282"/>
                </a:lnTo>
                <a:lnTo>
                  <a:pt x="1232" y="307"/>
                </a:lnTo>
                <a:lnTo>
                  <a:pt x="1276" y="343"/>
                </a:lnTo>
                <a:lnTo>
                  <a:pt x="1351" y="368"/>
                </a:lnTo>
                <a:lnTo>
                  <a:pt x="1425" y="405"/>
                </a:lnTo>
                <a:lnTo>
                  <a:pt x="1492" y="405"/>
                </a:lnTo>
                <a:lnTo>
                  <a:pt x="1521" y="380"/>
                </a:lnTo>
                <a:lnTo>
                  <a:pt x="1544" y="343"/>
                </a:lnTo>
                <a:lnTo>
                  <a:pt x="1551" y="270"/>
                </a:lnTo>
                <a:lnTo>
                  <a:pt x="1536" y="221"/>
                </a:lnTo>
                <a:lnTo>
                  <a:pt x="1507" y="159"/>
                </a:lnTo>
                <a:lnTo>
                  <a:pt x="1477" y="122"/>
                </a:lnTo>
                <a:lnTo>
                  <a:pt x="1410" y="49"/>
                </a:lnTo>
                <a:lnTo>
                  <a:pt x="1351" y="24"/>
                </a:lnTo>
                <a:lnTo>
                  <a:pt x="1284" y="12"/>
                </a:lnTo>
                <a:lnTo>
                  <a:pt x="1210" y="12"/>
                </a:lnTo>
                <a:lnTo>
                  <a:pt x="1113" y="12"/>
                </a:lnTo>
                <a:lnTo>
                  <a:pt x="1039" y="61"/>
                </a:lnTo>
                <a:lnTo>
                  <a:pt x="965" y="98"/>
                </a:lnTo>
                <a:lnTo>
                  <a:pt x="876" y="122"/>
                </a:lnTo>
                <a:lnTo>
                  <a:pt x="802" y="98"/>
                </a:lnTo>
                <a:lnTo>
                  <a:pt x="742" y="73"/>
                </a:lnTo>
                <a:lnTo>
                  <a:pt x="675" y="37"/>
                </a:lnTo>
                <a:lnTo>
                  <a:pt x="609" y="12"/>
                </a:lnTo>
                <a:lnTo>
                  <a:pt x="534" y="0"/>
                </a:lnTo>
                <a:lnTo>
                  <a:pt x="475" y="0"/>
                </a:lnTo>
                <a:lnTo>
                  <a:pt x="408" y="0"/>
                </a:lnTo>
                <a:lnTo>
                  <a:pt x="341" y="12"/>
                </a:lnTo>
                <a:lnTo>
                  <a:pt x="238" y="0"/>
                </a:lnTo>
                <a:lnTo>
                  <a:pt x="141" y="12"/>
                </a:lnTo>
                <a:lnTo>
                  <a:pt x="59" y="37"/>
                </a:lnTo>
                <a:lnTo>
                  <a:pt x="30" y="61"/>
                </a:lnTo>
                <a:lnTo>
                  <a:pt x="8" y="122"/>
                </a:lnTo>
                <a:lnTo>
                  <a:pt x="0" y="172"/>
                </a:lnTo>
                <a:lnTo>
                  <a:pt x="8" y="233"/>
                </a:lnTo>
              </a:path>
            </a:pathLst>
          </a:custGeom>
          <a:solidFill>
            <a:srgbClr val="00FFFF"/>
          </a:solidFill>
          <a:ln w="12700" cap="rnd" cmpd="sng">
            <a:solidFill>
              <a:srgbClr val="99F3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387725" y="4000500"/>
            <a:ext cx="376238" cy="279400"/>
          </a:xfrm>
          <a:prstGeom prst="rect">
            <a:avLst/>
          </a:prstGeom>
          <a:solidFill>
            <a:srgbClr val="0080FF"/>
          </a:solidFill>
          <a:ln w="12700">
            <a:solidFill>
              <a:srgbClr val="00A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446463" y="2928937"/>
            <a:ext cx="317500" cy="7080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3398838" y="3046412"/>
            <a:ext cx="317500" cy="687387"/>
          </a:xfrm>
          <a:prstGeom prst="rect">
            <a:avLst/>
          </a:prstGeom>
          <a:solidFill>
            <a:srgbClr val="00A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11"/>
          <p:cNvSpPr>
            <a:spLocks/>
          </p:cNvSpPr>
          <p:nvPr/>
        </p:nvSpPr>
        <p:spPr bwMode="auto">
          <a:xfrm>
            <a:off x="3381375" y="2922587"/>
            <a:ext cx="377825" cy="800100"/>
          </a:xfrm>
          <a:custGeom>
            <a:avLst/>
            <a:gdLst/>
            <a:ahLst/>
            <a:cxnLst>
              <a:cxn ang="0">
                <a:pos x="0" y="62"/>
              </a:cxn>
              <a:cxn ang="0">
                <a:pos x="37" y="0"/>
              </a:cxn>
              <a:cxn ang="0">
                <a:pos x="237" y="0"/>
              </a:cxn>
              <a:cxn ang="0">
                <a:pos x="237" y="442"/>
              </a:cxn>
              <a:cxn ang="0">
                <a:pos x="200" y="503"/>
              </a:cxn>
              <a:cxn ang="0">
                <a:pos x="200" y="62"/>
              </a:cxn>
              <a:cxn ang="0">
                <a:pos x="104" y="62"/>
              </a:cxn>
              <a:cxn ang="0">
                <a:pos x="52" y="62"/>
              </a:cxn>
              <a:cxn ang="0">
                <a:pos x="0" y="62"/>
              </a:cxn>
            </a:cxnLst>
            <a:rect l="0" t="0" r="r" b="b"/>
            <a:pathLst>
              <a:path w="238" h="504">
                <a:moveTo>
                  <a:pt x="0" y="62"/>
                </a:moveTo>
                <a:lnTo>
                  <a:pt x="37" y="0"/>
                </a:lnTo>
                <a:lnTo>
                  <a:pt x="237" y="0"/>
                </a:lnTo>
                <a:lnTo>
                  <a:pt x="237" y="442"/>
                </a:lnTo>
                <a:lnTo>
                  <a:pt x="200" y="503"/>
                </a:lnTo>
                <a:lnTo>
                  <a:pt x="200" y="62"/>
                </a:lnTo>
                <a:lnTo>
                  <a:pt x="104" y="62"/>
                </a:lnTo>
                <a:lnTo>
                  <a:pt x="52" y="62"/>
                </a:lnTo>
                <a:lnTo>
                  <a:pt x="0" y="62"/>
                </a:lnTo>
              </a:path>
            </a:pathLst>
          </a:custGeom>
          <a:solidFill>
            <a:srgbClr val="0000CC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H="1">
            <a:off x="3722688" y="2922587"/>
            <a:ext cx="58738" cy="1158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3387725" y="3960812"/>
            <a:ext cx="376238" cy="104775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384550" y="4286250"/>
            <a:ext cx="373063" cy="80962"/>
            <a:chOff x="2166" y="2927"/>
            <a:chExt cx="235" cy="51"/>
          </a:xfrm>
        </p:grpSpPr>
        <p:sp>
          <p:nvSpPr>
            <p:cNvPr id="247" name="Arc 14"/>
            <p:cNvSpPr>
              <a:spLocks/>
            </p:cNvSpPr>
            <p:nvPr/>
          </p:nvSpPr>
          <p:spPr bwMode="auto">
            <a:xfrm>
              <a:off x="2275" y="2927"/>
              <a:ext cx="126" cy="37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Arc 15"/>
            <p:cNvSpPr>
              <a:spLocks/>
            </p:cNvSpPr>
            <p:nvPr/>
          </p:nvSpPr>
          <p:spPr bwMode="auto">
            <a:xfrm>
              <a:off x="2275" y="2927"/>
              <a:ext cx="126" cy="37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Arc 16"/>
            <p:cNvSpPr>
              <a:spLocks/>
            </p:cNvSpPr>
            <p:nvPr/>
          </p:nvSpPr>
          <p:spPr bwMode="auto">
            <a:xfrm>
              <a:off x="2166" y="2932"/>
              <a:ext cx="123" cy="46"/>
            </a:xfrm>
            <a:custGeom>
              <a:avLst/>
              <a:gdLst>
                <a:gd name="G0" fmla="+- 21600 0 0"/>
                <a:gd name="G1" fmla="+- 1503 0 0"/>
                <a:gd name="G2" fmla="+- 21600 0 0"/>
                <a:gd name="T0" fmla="*/ 21061 w 21600"/>
                <a:gd name="T1" fmla="*/ 23096 h 23096"/>
                <a:gd name="T2" fmla="*/ 52 w 21600"/>
                <a:gd name="T3" fmla="*/ 0 h 23096"/>
                <a:gd name="T4" fmla="*/ 21600 w 21600"/>
                <a:gd name="T5" fmla="*/ 1503 h 23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096" fill="none" extrusionOk="0">
                  <a:moveTo>
                    <a:pt x="21060" y="23096"/>
                  </a:moveTo>
                  <a:cubicBezTo>
                    <a:pt x="9345" y="22803"/>
                    <a:pt x="0" y="13222"/>
                    <a:pt x="0" y="1503"/>
                  </a:cubicBezTo>
                  <a:cubicBezTo>
                    <a:pt x="-1" y="1001"/>
                    <a:pt x="17" y="500"/>
                    <a:pt x="52" y="0"/>
                  </a:cubicBezTo>
                </a:path>
                <a:path w="21600" h="23096" stroke="0" extrusionOk="0">
                  <a:moveTo>
                    <a:pt x="21060" y="23096"/>
                  </a:moveTo>
                  <a:cubicBezTo>
                    <a:pt x="9345" y="22803"/>
                    <a:pt x="0" y="13222"/>
                    <a:pt x="0" y="1503"/>
                  </a:cubicBezTo>
                  <a:cubicBezTo>
                    <a:pt x="-1" y="1001"/>
                    <a:pt x="17" y="500"/>
                    <a:pt x="52" y="0"/>
                  </a:cubicBezTo>
                  <a:lnTo>
                    <a:pt x="21600" y="1503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Arc 17"/>
            <p:cNvSpPr>
              <a:spLocks/>
            </p:cNvSpPr>
            <p:nvPr/>
          </p:nvSpPr>
          <p:spPr bwMode="auto">
            <a:xfrm>
              <a:off x="2166" y="2932"/>
              <a:ext cx="123" cy="46"/>
            </a:xfrm>
            <a:custGeom>
              <a:avLst/>
              <a:gdLst>
                <a:gd name="G0" fmla="+- 21600 0 0"/>
                <a:gd name="G1" fmla="+- 1503 0 0"/>
                <a:gd name="G2" fmla="+- 21600 0 0"/>
                <a:gd name="T0" fmla="*/ 21061 w 21600"/>
                <a:gd name="T1" fmla="*/ 23096 h 23096"/>
                <a:gd name="T2" fmla="*/ 52 w 21600"/>
                <a:gd name="T3" fmla="*/ 0 h 23096"/>
                <a:gd name="T4" fmla="*/ 21600 w 21600"/>
                <a:gd name="T5" fmla="*/ 1503 h 23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096" fill="none" extrusionOk="0">
                  <a:moveTo>
                    <a:pt x="21060" y="23096"/>
                  </a:moveTo>
                  <a:cubicBezTo>
                    <a:pt x="9345" y="22803"/>
                    <a:pt x="0" y="13222"/>
                    <a:pt x="0" y="1503"/>
                  </a:cubicBezTo>
                  <a:cubicBezTo>
                    <a:pt x="-1" y="1001"/>
                    <a:pt x="17" y="500"/>
                    <a:pt x="52" y="0"/>
                  </a:cubicBezTo>
                </a:path>
                <a:path w="21600" h="23096" stroke="0" extrusionOk="0">
                  <a:moveTo>
                    <a:pt x="21060" y="23096"/>
                  </a:moveTo>
                  <a:cubicBezTo>
                    <a:pt x="9345" y="22803"/>
                    <a:pt x="0" y="13222"/>
                    <a:pt x="0" y="1503"/>
                  </a:cubicBezTo>
                  <a:cubicBezTo>
                    <a:pt x="-1" y="1001"/>
                    <a:pt x="17" y="500"/>
                    <a:pt x="52" y="0"/>
                  </a:cubicBezTo>
                  <a:lnTo>
                    <a:pt x="21600" y="150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3381375" y="3994150"/>
            <a:ext cx="0" cy="273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3770313" y="3994150"/>
            <a:ext cx="0" cy="273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917950" y="4000500"/>
            <a:ext cx="387350" cy="279400"/>
          </a:xfrm>
          <a:prstGeom prst="rect">
            <a:avLst/>
          </a:prstGeom>
          <a:solidFill>
            <a:srgbClr val="0080FF"/>
          </a:solidFill>
          <a:ln w="12700">
            <a:solidFill>
              <a:srgbClr val="00A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987800" y="2928937"/>
            <a:ext cx="330200" cy="7080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929063" y="3046412"/>
            <a:ext cx="317500" cy="687387"/>
          </a:xfrm>
          <a:prstGeom prst="rect">
            <a:avLst/>
          </a:prstGeom>
          <a:solidFill>
            <a:srgbClr val="00A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922713" y="2922587"/>
            <a:ext cx="390525" cy="800100"/>
          </a:xfrm>
          <a:custGeom>
            <a:avLst/>
            <a:gdLst/>
            <a:ahLst/>
            <a:cxnLst>
              <a:cxn ang="0">
                <a:pos x="0" y="62"/>
              </a:cxn>
              <a:cxn ang="0">
                <a:pos x="30" y="0"/>
              </a:cxn>
              <a:cxn ang="0">
                <a:pos x="245" y="0"/>
              </a:cxn>
              <a:cxn ang="0">
                <a:pos x="245" y="442"/>
              </a:cxn>
              <a:cxn ang="0">
                <a:pos x="201" y="503"/>
              </a:cxn>
              <a:cxn ang="0">
                <a:pos x="201" y="62"/>
              </a:cxn>
              <a:cxn ang="0">
                <a:pos x="97" y="62"/>
              </a:cxn>
              <a:cxn ang="0">
                <a:pos x="45" y="62"/>
              </a:cxn>
              <a:cxn ang="0">
                <a:pos x="0" y="62"/>
              </a:cxn>
            </a:cxnLst>
            <a:rect l="0" t="0" r="r" b="b"/>
            <a:pathLst>
              <a:path w="246" h="504">
                <a:moveTo>
                  <a:pt x="0" y="62"/>
                </a:moveTo>
                <a:lnTo>
                  <a:pt x="30" y="0"/>
                </a:lnTo>
                <a:lnTo>
                  <a:pt x="245" y="0"/>
                </a:lnTo>
                <a:lnTo>
                  <a:pt x="245" y="442"/>
                </a:lnTo>
                <a:lnTo>
                  <a:pt x="201" y="503"/>
                </a:lnTo>
                <a:lnTo>
                  <a:pt x="201" y="62"/>
                </a:lnTo>
                <a:lnTo>
                  <a:pt x="97" y="62"/>
                </a:lnTo>
                <a:lnTo>
                  <a:pt x="45" y="62"/>
                </a:lnTo>
                <a:lnTo>
                  <a:pt x="0" y="62"/>
                </a:lnTo>
              </a:path>
            </a:pathLst>
          </a:custGeom>
          <a:solidFill>
            <a:srgbClr val="0000CC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H="1">
            <a:off x="4265613" y="2924175"/>
            <a:ext cx="46038" cy="1158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3917950" y="3960812"/>
            <a:ext cx="387350" cy="104775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3914775" y="4286250"/>
            <a:ext cx="387350" cy="80962"/>
            <a:chOff x="2500" y="2927"/>
            <a:chExt cx="244" cy="51"/>
          </a:xfrm>
        </p:grpSpPr>
        <p:sp>
          <p:nvSpPr>
            <p:cNvPr id="243" name="Arc 27"/>
            <p:cNvSpPr>
              <a:spLocks/>
            </p:cNvSpPr>
            <p:nvPr/>
          </p:nvSpPr>
          <p:spPr bwMode="auto">
            <a:xfrm>
              <a:off x="2615" y="2927"/>
              <a:ext cx="129" cy="37"/>
            </a:xfrm>
            <a:custGeom>
              <a:avLst/>
              <a:gdLst>
                <a:gd name="G0" fmla="+- 350 0 0"/>
                <a:gd name="G1" fmla="+- 0 0 0"/>
                <a:gd name="G2" fmla="+- 21600 0 0"/>
                <a:gd name="T0" fmla="*/ 21950 w 21950"/>
                <a:gd name="T1" fmla="*/ 0 h 21600"/>
                <a:gd name="T2" fmla="*/ 0 w 21950"/>
                <a:gd name="T3" fmla="*/ 21597 h 21600"/>
                <a:gd name="T4" fmla="*/ 350 w 2195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50" h="21600" fill="none" extrusionOk="0">
                  <a:moveTo>
                    <a:pt x="21950" y="0"/>
                  </a:moveTo>
                  <a:cubicBezTo>
                    <a:pt x="21950" y="11929"/>
                    <a:pt x="12279" y="21600"/>
                    <a:pt x="350" y="21600"/>
                  </a:cubicBezTo>
                  <a:cubicBezTo>
                    <a:pt x="233" y="21600"/>
                    <a:pt x="116" y="21599"/>
                    <a:pt x="-1" y="21597"/>
                  </a:cubicBezTo>
                </a:path>
                <a:path w="21950" h="21600" stroke="0" extrusionOk="0">
                  <a:moveTo>
                    <a:pt x="21950" y="0"/>
                  </a:moveTo>
                  <a:cubicBezTo>
                    <a:pt x="21950" y="11929"/>
                    <a:pt x="12279" y="21600"/>
                    <a:pt x="350" y="21600"/>
                  </a:cubicBezTo>
                  <a:cubicBezTo>
                    <a:pt x="233" y="21600"/>
                    <a:pt x="116" y="21599"/>
                    <a:pt x="-1" y="21597"/>
                  </a:cubicBezTo>
                  <a:lnTo>
                    <a:pt x="350" y="0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Arc 28"/>
            <p:cNvSpPr>
              <a:spLocks/>
            </p:cNvSpPr>
            <p:nvPr/>
          </p:nvSpPr>
          <p:spPr bwMode="auto">
            <a:xfrm>
              <a:off x="2615" y="2927"/>
              <a:ext cx="129" cy="37"/>
            </a:xfrm>
            <a:custGeom>
              <a:avLst/>
              <a:gdLst>
                <a:gd name="G0" fmla="+- 350 0 0"/>
                <a:gd name="G1" fmla="+- 0 0 0"/>
                <a:gd name="G2" fmla="+- 21600 0 0"/>
                <a:gd name="T0" fmla="*/ 21950 w 21950"/>
                <a:gd name="T1" fmla="*/ 0 h 21600"/>
                <a:gd name="T2" fmla="*/ 0 w 21950"/>
                <a:gd name="T3" fmla="*/ 21597 h 21600"/>
                <a:gd name="T4" fmla="*/ 350 w 2195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50" h="21600" fill="none" extrusionOk="0">
                  <a:moveTo>
                    <a:pt x="21950" y="0"/>
                  </a:moveTo>
                  <a:cubicBezTo>
                    <a:pt x="21950" y="11929"/>
                    <a:pt x="12279" y="21600"/>
                    <a:pt x="350" y="21600"/>
                  </a:cubicBezTo>
                  <a:cubicBezTo>
                    <a:pt x="233" y="21600"/>
                    <a:pt x="116" y="21599"/>
                    <a:pt x="-1" y="21597"/>
                  </a:cubicBezTo>
                </a:path>
                <a:path w="21950" h="21600" stroke="0" extrusionOk="0">
                  <a:moveTo>
                    <a:pt x="21950" y="0"/>
                  </a:moveTo>
                  <a:cubicBezTo>
                    <a:pt x="21950" y="11929"/>
                    <a:pt x="12279" y="21600"/>
                    <a:pt x="350" y="21600"/>
                  </a:cubicBezTo>
                  <a:cubicBezTo>
                    <a:pt x="233" y="21600"/>
                    <a:pt x="116" y="21599"/>
                    <a:pt x="-1" y="21597"/>
                  </a:cubicBezTo>
                  <a:lnTo>
                    <a:pt x="35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Arc 29"/>
            <p:cNvSpPr>
              <a:spLocks/>
            </p:cNvSpPr>
            <p:nvPr/>
          </p:nvSpPr>
          <p:spPr bwMode="auto">
            <a:xfrm>
              <a:off x="2500" y="2932"/>
              <a:ext cx="123" cy="46"/>
            </a:xfrm>
            <a:custGeom>
              <a:avLst/>
              <a:gdLst>
                <a:gd name="G0" fmla="+- 21600 0 0"/>
                <a:gd name="G1" fmla="+- 1503 0 0"/>
                <a:gd name="G2" fmla="+- 21600 0 0"/>
                <a:gd name="T0" fmla="*/ 21061 w 21600"/>
                <a:gd name="T1" fmla="*/ 23096 h 23096"/>
                <a:gd name="T2" fmla="*/ 52 w 21600"/>
                <a:gd name="T3" fmla="*/ 0 h 23096"/>
                <a:gd name="T4" fmla="*/ 21600 w 21600"/>
                <a:gd name="T5" fmla="*/ 1503 h 23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096" fill="none" extrusionOk="0">
                  <a:moveTo>
                    <a:pt x="21060" y="23096"/>
                  </a:moveTo>
                  <a:cubicBezTo>
                    <a:pt x="9345" y="22803"/>
                    <a:pt x="0" y="13222"/>
                    <a:pt x="0" y="1503"/>
                  </a:cubicBezTo>
                  <a:cubicBezTo>
                    <a:pt x="-1" y="1001"/>
                    <a:pt x="17" y="500"/>
                    <a:pt x="52" y="0"/>
                  </a:cubicBezTo>
                </a:path>
                <a:path w="21600" h="23096" stroke="0" extrusionOk="0">
                  <a:moveTo>
                    <a:pt x="21060" y="23096"/>
                  </a:moveTo>
                  <a:cubicBezTo>
                    <a:pt x="9345" y="22803"/>
                    <a:pt x="0" y="13222"/>
                    <a:pt x="0" y="1503"/>
                  </a:cubicBezTo>
                  <a:cubicBezTo>
                    <a:pt x="-1" y="1001"/>
                    <a:pt x="17" y="500"/>
                    <a:pt x="52" y="0"/>
                  </a:cubicBezTo>
                  <a:lnTo>
                    <a:pt x="21600" y="1503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Arc 30"/>
            <p:cNvSpPr>
              <a:spLocks/>
            </p:cNvSpPr>
            <p:nvPr/>
          </p:nvSpPr>
          <p:spPr bwMode="auto">
            <a:xfrm>
              <a:off x="2500" y="2932"/>
              <a:ext cx="123" cy="46"/>
            </a:xfrm>
            <a:custGeom>
              <a:avLst/>
              <a:gdLst>
                <a:gd name="G0" fmla="+- 21600 0 0"/>
                <a:gd name="G1" fmla="+- 1503 0 0"/>
                <a:gd name="G2" fmla="+- 21600 0 0"/>
                <a:gd name="T0" fmla="*/ 21061 w 21600"/>
                <a:gd name="T1" fmla="*/ 23096 h 23096"/>
                <a:gd name="T2" fmla="*/ 52 w 21600"/>
                <a:gd name="T3" fmla="*/ 0 h 23096"/>
                <a:gd name="T4" fmla="*/ 21600 w 21600"/>
                <a:gd name="T5" fmla="*/ 1503 h 23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096" fill="none" extrusionOk="0">
                  <a:moveTo>
                    <a:pt x="21060" y="23096"/>
                  </a:moveTo>
                  <a:cubicBezTo>
                    <a:pt x="9345" y="22803"/>
                    <a:pt x="0" y="13222"/>
                    <a:pt x="0" y="1503"/>
                  </a:cubicBezTo>
                  <a:cubicBezTo>
                    <a:pt x="-1" y="1001"/>
                    <a:pt x="17" y="500"/>
                    <a:pt x="52" y="0"/>
                  </a:cubicBezTo>
                </a:path>
                <a:path w="21600" h="23096" stroke="0" extrusionOk="0">
                  <a:moveTo>
                    <a:pt x="21060" y="23096"/>
                  </a:moveTo>
                  <a:cubicBezTo>
                    <a:pt x="9345" y="22803"/>
                    <a:pt x="0" y="13222"/>
                    <a:pt x="0" y="1503"/>
                  </a:cubicBezTo>
                  <a:cubicBezTo>
                    <a:pt x="-1" y="1001"/>
                    <a:pt x="17" y="500"/>
                    <a:pt x="52" y="0"/>
                  </a:cubicBezTo>
                  <a:lnTo>
                    <a:pt x="21600" y="150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Line 32"/>
          <p:cNvSpPr>
            <a:spLocks noChangeShapeType="1"/>
          </p:cNvSpPr>
          <p:nvPr/>
        </p:nvSpPr>
        <p:spPr bwMode="auto">
          <a:xfrm>
            <a:off x="3911600" y="3994150"/>
            <a:ext cx="0" cy="273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Line 33"/>
          <p:cNvSpPr>
            <a:spLocks noChangeShapeType="1"/>
          </p:cNvSpPr>
          <p:nvPr/>
        </p:nvSpPr>
        <p:spPr bwMode="auto">
          <a:xfrm>
            <a:off x="4300538" y="3994150"/>
            <a:ext cx="0" cy="273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Rectangle 34"/>
          <p:cNvSpPr>
            <a:spLocks noChangeArrowheads="1"/>
          </p:cNvSpPr>
          <p:nvPr/>
        </p:nvSpPr>
        <p:spPr bwMode="auto">
          <a:xfrm>
            <a:off x="4471988" y="4000500"/>
            <a:ext cx="374650" cy="279400"/>
          </a:xfrm>
          <a:prstGeom prst="rect">
            <a:avLst/>
          </a:prstGeom>
          <a:solidFill>
            <a:srgbClr val="0080FF"/>
          </a:solidFill>
          <a:ln w="12700">
            <a:solidFill>
              <a:srgbClr val="00A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4530725" y="2928937"/>
            <a:ext cx="315913" cy="7080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6"/>
          <p:cNvSpPr>
            <a:spLocks noChangeArrowheads="1"/>
          </p:cNvSpPr>
          <p:nvPr/>
        </p:nvSpPr>
        <p:spPr bwMode="auto">
          <a:xfrm>
            <a:off x="4471988" y="3046412"/>
            <a:ext cx="328613" cy="687387"/>
          </a:xfrm>
          <a:prstGeom prst="rect">
            <a:avLst/>
          </a:prstGeom>
          <a:solidFill>
            <a:srgbClr val="00A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37"/>
          <p:cNvSpPr>
            <a:spLocks/>
          </p:cNvSpPr>
          <p:nvPr/>
        </p:nvSpPr>
        <p:spPr bwMode="auto">
          <a:xfrm>
            <a:off x="4452938" y="2922587"/>
            <a:ext cx="390525" cy="800100"/>
          </a:xfrm>
          <a:custGeom>
            <a:avLst/>
            <a:gdLst/>
            <a:ahLst/>
            <a:cxnLst>
              <a:cxn ang="0">
                <a:pos x="0" y="62"/>
              </a:cxn>
              <a:cxn ang="0">
                <a:pos x="37" y="0"/>
              </a:cxn>
              <a:cxn ang="0">
                <a:pos x="245" y="0"/>
              </a:cxn>
              <a:cxn ang="0">
                <a:pos x="245" y="442"/>
              </a:cxn>
              <a:cxn ang="0">
                <a:pos x="215" y="503"/>
              </a:cxn>
              <a:cxn ang="0">
                <a:pos x="215" y="62"/>
              </a:cxn>
              <a:cxn ang="0">
                <a:pos x="104" y="62"/>
              </a:cxn>
              <a:cxn ang="0">
                <a:pos x="52" y="62"/>
              </a:cxn>
              <a:cxn ang="0">
                <a:pos x="0" y="62"/>
              </a:cxn>
            </a:cxnLst>
            <a:rect l="0" t="0" r="r" b="b"/>
            <a:pathLst>
              <a:path w="246" h="504">
                <a:moveTo>
                  <a:pt x="0" y="62"/>
                </a:moveTo>
                <a:lnTo>
                  <a:pt x="37" y="0"/>
                </a:lnTo>
                <a:lnTo>
                  <a:pt x="245" y="0"/>
                </a:lnTo>
                <a:lnTo>
                  <a:pt x="245" y="442"/>
                </a:lnTo>
                <a:lnTo>
                  <a:pt x="215" y="503"/>
                </a:lnTo>
                <a:lnTo>
                  <a:pt x="215" y="62"/>
                </a:lnTo>
                <a:lnTo>
                  <a:pt x="104" y="62"/>
                </a:lnTo>
                <a:lnTo>
                  <a:pt x="52" y="62"/>
                </a:lnTo>
                <a:lnTo>
                  <a:pt x="0" y="62"/>
                </a:lnTo>
              </a:path>
            </a:pathLst>
          </a:custGeom>
          <a:solidFill>
            <a:srgbClr val="0000CC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 flipH="1">
            <a:off x="4794250" y="2924175"/>
            <a:ext cx="58738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Oval 39"/>
          <p:cNvSpPr>
            <a:spLocks noChangeArrowheads="1"/>
          </p:cNvSpPr>
          <p:nvPr/>
        </p:nvSpPr>
        <p:spPr bwMode="auto">
          <a:xfrm>
            <a:off x="4471988" y="3960812"/>
            <a:ext cx="374650" cy="104775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" name="Group 44"/>
          <p:cNvGrpSpPr>
            <a:grpSpLocks/>
          </p:cNvGrpSpPr>
          <p:nvPr/>
        </p:nvGrpSpPr>
        <p:grpSpPr bwMode="auto">
          <a:xfrm>
            <a:off x="4468813" y="4286250"/>
            <a:ext cx="374650" cy="80962"/>
            <a:chOff x="2849" y="2927"/>
            <a:chExt cx="236" cy="51"/>
          </a:xfrm>
        </p:grpSpPr>
        <p:sp>
          <p:nvSpPr>
            <p:cNvPr id="239" name="Arc 40"/>
            <p:cNvSpPr>
              <a:spLocks/>
            </p:cNvSpPr>
            <p:nvPr/>
          </p:nvSpPr>
          <p:spPr bwMode="auto">
            <a:xfrm>
              <a:off x="2959" y="2927"/>
              <a:ext cx="126" cy="37"/>
            </a:xfrm>
            <a:custGeom>
              <a:avLst/>
              <a:gdLst>
                <a:gd name="G0" fmla="+- 541 0 0"/>
                <a:gd name="G1" fmla="+- 0 0 0"/>
                <a:gd name="G2" fmla="+- 21600 0 0"/>
                <a:gd name="T0" fmla="*/ 22141 w 22141"/>
                <a:gd name="T1" fmla="*/ 0 h 21600"/>
                <a:gd name="T2" fmla="*/ 0 w 22141"/>
                <a:gd name="T3" fmla="*/ 21593 h 21600"/>
                <a:gd name="T4" fmla="*/ 541 w 22141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141" h="21600" fill="none" extrusionOk="0">
                  <a:moveTo>
                    <a:pt x="22141" y="0"/>
                  </a:moveTo>
                  <a:cubicBezTo>
                    <a:pt x="22141" y="11929"/>
                    <a:pt x="12470" y="21600"/>
                    <a:pt x="541" y="21600"/>
                  </a:cubicBezTo>
                  <a:cubicBezTo>
                    <a:pt x="360" y="21600"/>
                    <a:pt x="180" y="21597"/>
                    <a:pt x="-1" y="21593"/>
                  </a:cubicBezTo>
                </a:path>
                <a:path w="22141" h="21600" stroke="0" extrusionOk="0">
                  <a:moveTo>
                    <a:pt x="22141" y="0"/>
                  </a:moveTo>
                  <a:cubicBezTo>
                    <a:pt x="22141" y="11929"/>
                    <a:pt x="12470" y="21600"/>
                    <a:pt x="541" y="21600"/>
                  </a:cubicBezTo>
                  <a:cubicBezTo>
                    <a:pt x="360" y="21600"/>
                    <a:pt x="180" y="21597"/>
                    <a:pt x="-1" y="21593"/>
                  </a:cubicBezTo>
                  <a:lnTo>
                    <a:pt x="541" y="0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Arc 41"/>
            <p:cNvSpPr>
              <a:spLocks/>
            </p:cNvSpPr>
            <p:nvPr/>
          </p:nvSpPr>
          <p:spPr bwMode="auto">
            <a:xfrm>
              <a:off x="2959" y="2927"/>
              <a:ext cx="126" cy="37"/>
            </a:xfrm>
            <a:custGeom>
              <a:avLst/>
              <a:gdLst>
                <a:gd name="G0" fmla="+- 541 0 0"/>
                <a:gd name="G1" fmla="+- 0 0 0"/>
                <a:gd name="G2" fmla="+- 21600 0 0"/>
                <a:gd name="T0" fmla="*/ 22141 w 22141"/>
                <a:gd name="T1" fmla="*/ 0 h 21600"/>
                <a:gd name="T2" fmla="*/ 0 w 22141"/>
                <a:gd name="T3" fmla="*/ 21593 h 21600"/>
                <a:gd name="T4" fmla="*/ 541 w 22141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141" h="21600" fill="none" extrusionOk="0">
                  <a:moveTo>
                    <a:pt x="22141" y="0"/>
                  </a:moveTo>
                  <a:cubicBezTo>
                    <a:pt x="22141" y="11929"/>
                    <a:pt x="12470" y="21600"/>
                    <a:pt x="541" y="21600"/>
                  </a:cubicBezTo>
                  <a:cubicBezTo>
                    <a:pt x="360" y="21600"/>
                    <a:pt x="180" y="21597"/>
                    <a:pt x="-1" y="21593"/>
                  </a:cubicBezTo>
                </a:path>
                <a:path w="22141" h="21600" stroke="0" extrusionOk="0">
                  <a:moveTo>
                    <a:pt x="22141" y="0"/>
                  </a:moveTo>
                  <a:cubicBezTo>
                    <a:pt x="22141" y="11929"/>
                    <a:pt x="12470" y="21600"/>
                    <a:pt x="541" y="21600"/>
                  </a:cubicBezTo>
                  <a:cubicBezTo>
                    <a:pt x="360" y="21600"/>
                    <a:pt x="180" y="21597"/>
                    <a:pt x="-1" y="21593"/>
                  </a:cubicBezTo>
                  <a:lnTo>
                    <a:pt x="541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Arc 42"/>
            <p:cNvSpPr>
              <a:spLocks/>
            </p:cNvSpPr>
            <p:nvPr/>
          </p:nvSpPr>
          <p:spPr bwMode="auto">
            <a:xfrm>
              <a:off x="2849" y="2932"/>
              <a:ext cx="119" cy="46"/>
            </a:xfrm>
            <a:custGeom>
              <a:avLst/>
              <a:gdLst>
                <a:gd name="G0" fmla="+- 21600 0 0"/>
                <a:gd name="G1" fmla="+- 1503 0 0"/>
                <a:gd name="G2" fmla="+- 21600 0 0"/>
                <a:gd name="T0" fmla="*/ 21228 w 21600"/>
                <a:gd name="T1" fmla="*/ 23100 h 23100"/>
                <a:gd name="T2" fmla="*/ 52 w 21600"/>
                <a:gd name="T3" fmla="*/ 0 h 23100"/>
                <a:gd name="T4" fmla="*/ 21600 w 21600"/>
                <a:gd name="T5" fmla="*/ 1503 h 23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100" fill="none" extrusionOk="0">
                  <a:moveTo>
                    <a:pt x="21228" y="23099"/>
                  </a:moveTo>
                  <a:cubicBezTo>
                    <a:pt x="9445" y="22896"/>
                    <a:pt x="0" y="13287"/>
                    <a:pt x="0" y="1503"/>
                  </a:cubicBezTo>
                  <a:cubicBezTo>
                    <a:pt x="-1" y="1001"/>
                    <a:pt x="17" y="500"/>
                    <a:pt x="52" y="0"/>
                  </a:cubicBezTo>
                </a:path>
                <a:path w="21600" h="23100" stroke="0" extrusionOk="0">
                  <a:moveTo>
                    <a:pt x="21228" y="23099"/>
                  </a:moveTo>
                  <a:cubicBezTo>
                    <a:pt x="9445" y="22896"/>
                    <a:pt x="0" y="13287"/>
                    <a:pt x="0" y="1503"/>
                  </a:cubicBezTo>
                  <a:cubicBezTo>
                    <a:pt x="-1" y="1001"/>
                    <a:pt x="17" y="500"/>
                    <a:pt x="52" y="0"/>
                  </a:cubicBezTo>
                  <a:lnTo>
                    <a:pt x="21600" y="1503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Arc 43"/>
            <p:cNvSpPr>
              <a:spLocks/>
            </p:cNvSpPr>
            <p:nvPr/>
          </p:nvSpPr>
          <p:spPr bwMode="auto">
            <a:xfrm>
              <a:off x="2849" y="2932"/>
              <a:ext cx="119" cy="46"/>
            </a:xfrm>
            <a:custGeom>
              <a:avLst/>
              <a:gdLst>
                <a:gd name="G0" fmla="+- 21600 0 0"/>
                <a:gd name="G1" fmla="+- 1503 0 0"/>
                <a:gd name="G2" fmla="+- 21600 0 0"/>
                <a:gd name="T0" fmla="*/ 21228 w 21600"/>
                <a:gd name="T1" fmla="*/ 23100 h 23100"/>
                <a:gd name="T2" fmla="*/ 52 w 21600"/>
                <a:gd name="T3" fmla="*/ 0 h 23100"/>
                <a:gd name="T4" fmla="*/ 21600 w 21600"/>
                <a:gd name="T5" fmla="*/ 1503 h 23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100" fill="none" extrusionOk="0">
                  <a:moveTo>
                    <a:pt x="21228" y="23099"/>
                  </a:moveTo>
                  <a:cubicBezTo>
                    <a:pt x="9445" y="22896"/>
                    <a:pt x="0" y="13287"/>
                    <a:pt x="0" y="1503"/>
                  </a:cubicBezTo>
                  <a:cubicBezTo>
                    <a:pt x="-1" y="1001"/>
                    <a:pt x="17" y="500"/>
                    <a:pt x="52" y="0"/>
                  </a:cubicBezTo>
                </a:path>
                <a:path w="21600" h="23100" stroke="0" extrusionOk="0">
                  <a:moveTo>
                    <a:pt x="21228" y="23099"/>
                  </a:moveTo>
                  <a:cubicBezTo>
                    <a:pt x="9445" y="22896"/>
                    <a:pt x="0" y="13287"/>
                    <a:pt x="0" y="1503"/>
                  </a:cubicBezTo>
                  <a:cubicBezTo>
                    <a:pt x="-1" y="1001"/>
                    <a:pt x="17" y="500"/>
                    <a:pt x="52" y="0"/>
                  </a:cubicBezTo>
                  <a:lnTo>
                    <a:pt x="21600" y="150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" name="Line 45"/>
          <p:cNvSpPr>
            <a:spLocks noChangeShapeType="1"/>
          </p:cNvSpPr>
          <p:nvPr/>
        </p:nvSpPr>
        <p:spPr bwMode="auto">
          <a:xfrm>
            <a:off x="4465638" y="3994150"/>
            <a:ext cx="0" cy="273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Line 46"/>
          <p:cNvSpPr>
            <a:spLocks noChangeShapeType="1"/>
          </p:cNvSpPr>
          <p:nvPr/>
        </p:nvSpPr>
        <p:spPr bwMode="auto">
          <a:xfrm>
            <a:off x="4841875" y="3994150"/>
            <a:ext cx="0" cy="273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Rectangle 47"/>
          <p:cNvSpPr>
            <a:spLocks noChangeArrowheads="1"/>
          </p:cNvSpPr>
          <p:nvPr/>
        </p:nvSpPr>
        <p:spPr bwMode="auto">
          <a:xfrm>
            <a:off x="5000625" y="4000500"/>
            <a:ext cx="376238" cy="279400"/>
          </a:xfrm>
          <a:prstGeom prst="rect">
            <a:avLst/>
          </a:prstGeom>
          <a:solidFill>
            <a:srgbClr val="0080FF"/>
          </a:solidFill>
          <a:ln w="12700">
            <a:solidFill>
              <a:srgbClr val="00A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48"/>
          <p:cNvSpPr>
            <a:spLocks noChangeArrowheads="1"/>
          </p:cNvSpPr>
          <p:nvPr/>
        </p:nvSpPr>
        <p:spPr bwMode="auto">
          <a:xfrm>
            <a:off x="5072063" y="2928937"/>
            <a:ext cx="317500" cy="7080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49"/>
          <p:cNvSpPr>
            <a:spLocks noChangeArrowheads="1"/>
          </p:cNvSpPr>
          <p:nvPr/>
        </p:nvSpPr>
        <p:spPr bwMode="auto">
          <a:xfrm>
            <a:off x="5013325" y="3046412"/>
            <a:ext cx="317500" cy="687387"/>
          </a:xfrm>
          <a:prstGeom prst="rect">
            <a:avLst/>
          </a:prstGeom>
          <a:solidFill>
            <a:srgbClr val="00A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50"/>
          <p:cNvSpPr>
            <a:spLocks/>
          </p:cNvSpPr>
          <p:nvPr/>
        </p:nvSpPr>
        <p:spPr bwMode="auto">
          <a:xfrm>
            <a:off x="4994275" y="2922587"/>
            <a:ext cx="390525" cy="800100"/>
          </a:xfrm>
          <a:custGeom>
            <a:avLst/>
            <a:gdLst/>
            <a:ahLst/>
            <a:cxnLst>
              <a:cxn ang="0">
                <a:pos x="0" y="62"/>
              </a:cxn>
              <a:cxn ang="0">
                <a:pos x="30" y="0"/>
              </a:cxn>
              <a:cxn ang="0">
                <a:pos x="245" y="0"/>
              </a:cxn>
              <a:cxn ang="0">
                <a:pos x="245" y="442"/>
              </a:cxn>
              <a:cxn ang="0">
                <a:pos x="208" y="503"/>
              </a:cxn>
              <a:cxn ang="0">
                <a:pos x="208" y="62"/>
              </a:cxn>
              <a:cxn ang="0">
                <a:pos x="112" y="62"/>
              </a:cxn>
              <a:cxn ang="0">
                <a:pos x="52" y="62"/>
              </a:cxn>
              <a:cxn ang="0">
                <a:pos x="0" y="62"/>
              </a:cxn>
            </a:cxnLst>
            <a:rect l="0" t="0" r="r" b="b"/>
            <a:pathLst>
              <a:path w="246" h="504">
                <a:moveTo>
                  <a:pt x="0" y="62"/>
                </a:moveTo>
                <a:lnTo>
                  <a:pt x="30" y="0"/>
                </a:lnTo>
                <a:lnTo>
                  <a:pt x="245" y="0"/>
                </a:lnTo>
                <a:lnTo>
                  <a:pt x="245" y="442"/>
                </a:lnTo>
                <a:lnTo>
                  <a:pt x="208" y="503"/>
                </a:lnTo>
                <a:lnTo>
                  <a:pt x="208" y="62"/>
                </a:lnTo>
                <a:lnTo>
                  <a:pt x="112" y="62"/>
                </a:lnTo>
                <a:lnTo>
                  <a:pt x="52" y="62"/>
                </a:lnTo>
                <a:lnTo>
                  <a:pt x="0" y="62"/>
                </a:lnTo>
              </a:path>
            </a:pathLst>
          </a:custGeom>
          <a:solidFill>
            <a:srgbClr val="0000CC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51"/>
          <p:cNvSpPr>
            <a:spLocks noChangeShapeType="1"/>
          </p:cNvSpPr>
          <p:nvPr/>
        </p:nvSpPr>
        <p:spPr bwMode="auto">
          <a:xfrm flipH="1">
            <a:off x="5337175" y="2924175"/>
            <a:ext cx="46038" cy="1127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Oval 52"/>
          <p:cNvSpPr>
            <a:spLocks noChangeArrowheads="1"/>
          </p:cNvSpPr>
          <p:nvPr/>
        </p:nvSpPr>
        <p:spPr bwMode="auto">
          <a:xfrm>
            <a:off x="5000625" y="3960812"/>
            <a:ext cx="376238" cy="104775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" name="Group 57"/>
          <p:cNvGrpSpPr>
            <a:grpSpLocks/>
          </p:cNvGrpSpPr>
          <p:nvPr/>
        </p:nvGrpSpPr>
        <p:grpSpPr bwMode="auto">
          <a:xfrm>
            <a:off x="4997450" y="4286250"/>
            <a:ext cx="385763" cy="80962"/>
            <a:chOff x="3182" y="2927"/>
            <a:chExt cx="243" cy="51"/>
          </a:xfrm>
        </p:grpSpPr>
        <p:sp>
          <p:nvSpPr>
            <p:cNvPr id="235" name="Arc 53"/>
            <p:cNvSpPr>
              <a:spLocks/>
            </p:cNvSpPr>
            <p:nvPr/>
          </p:nvSpPr>
          <p:spPr bwMode="auto">
            <a:xfrm>
              <a:off x="3299" y="2927"/>
              <a:ext cx="126" cy="37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Arc 54"/>
            <p:cNvSpPr>
              <a:spLocks/>
            </p:cNvSpPr>
            <p:nvPr/>
          </p:nvSpPr>
          <p:spPr bwMode="auto">
            <a:xfrm>
              <a:off x="3299" y="2927"/>
              <a:ext cx="126" cy="37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Arc 55"/>
            <p:cNvSpPr>
              <a:spLocks/>
            </p:cNvSpPr>
            <p:nvPr/>
          </p:nvSpPr>
          <p:spPr bwMode="auto">
            <a:xfrm>
              <a:off x="3182" y="2932"/>
              <a:ext cx="123" cy="46"/>
            </a:xfrm>
            <a:custGeom>
              <a:avLst/>
              <a:gdLst>
                <a:gd name="G0" fmla="+- 21600 0 0"/>
                <a:gd name="G1" fmla="+- 1503 0 0"/>
                <a:gd name="G2" fmla="+- 21600 0 0"/>
                <a:gd name="T0" fmla="*/ 21061 w 21600"/>
                <a:gd name="T1" fmla="*/ 23096 h 23096"/>
                <a:gd name="T2" fmla="*/ 52 w 21600"/>
                <a:gd name="T3" fmla="*/ 0 h 23096"/>
                <a:gd name="T4" fmla="*/ 21600 w 21600"/>
                <a:gd name="T5" fmla="*/ 1503 h 23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096" fill="none" extrusionOk="0">
                  <a:moveTo>
                    <a:pt x="21060" y="23096"/>
                  </a:moveTo>
                  <a:cubicBezTo>
                    <a:pt x="9345" y="22803"/>
                    <a:pt x="0" y="13222"/>
                    <a:pt x="0" y="1503"/>
                  </a:cubicBezTo>
                  <a:cubicBezTo>
                    <a:pt x="-1" y="1001"/>
                    <a:pt x="17" y="500"/>
                    <a:pt x="52" y="0"/>
                  </a:cubicBezTo>
                </a:path>
                <a:path w="21600" h="23096" stroke="0" extrusionOk="0">
                  <a:moveTo>
                    <a:pt x="21060" y="23096"/>
                  </a:moveTo>
                  <a:cubicBezTo>
                    <a:pt x="9345" y="22803"/>
                    <a:pt x="0" y="13222"/>
                    <a:pt x="0" y="1503"/>
                  </a:cubicBezTo>
                  <a:cubicBezTo>
                    <a:pt x="-1" y="1001"/>
                    <a:pt x="17" y="500"/>
                    <a:pt x="52" y="0"/>
                  </a:cubicBezTo>
                  <a:lnTo>
                    <a:pt x="21600" y="1503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Arc 56"/>
            <p:cNvSpPr>
              <a:spLocks/>
            </p:cNvSpPr>
            <p:nvPr/>
          </p:nvSpPr>
          <p:spPr bwMode="auto">
            <a:xfrm>
              <a:off x="3182" y="2932"/>
              <a:ext cx="123" cy="46"/>
            </a:xfrm>
            <a:custGeom>
              <a:avLst/>
              <a:gdLst>
                <a:gd name="G0" fmla="+- 21600 0 0"/>
                <a:gd name="G1" fmla="+- 1503 0 0"/>
                <a:gd name="G2" fmla="+- 21600 0 0"/>
                <a:gd name="T0" fmla="*/ 21061 w 21600"/>
                <a:gd name="T1" fmla="*/ 23096 h 23096"/>
                <a:gd name="T2" fmla="*/ 52 w 21600"/>
                <a:gd name="T3" fmla="*/ 0 h 23096"/>
                <a:gd name="T4" fmla="*/ 21600 w 21600"/>
                <a:gd name="T5" fmla="*/ 1503 h 23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096" fill="none" extrusionOk="0">
                  <a:moveTo>
                    <a:pt x="21060" y="23096"/>
                  </a:moveTo>
                  <a:cubicBezTo>
                    <a:pt x="9345" y="22803"/>
                    <a:pt x="0" y="13222"/>
                    <a:pt x="0" y="1503"/>
                  </a:cubicBezTo>
                  <a:cubicBezTo>
                    <a:pt x="-1" y="1001"/>
                    <a:pt x="17" y="500"/>
                    <a:pt x="52" y="0"/>
                  </a:cubicBezTo>
                </a:path>
                <a:path w="21600" h="23096" stroke="0" extrusionOk="0">
                  <a:moveTo>
                    <a:pt x="21060" y="23096"/>
                  </a:moveTo>
                  <a:cubicBezTo>
                    <a:pt x="9345" y="22803"/>
                    <a:pt x="0" y="13222"/>
                    <a:pt x="0" y="1503"/>
                  </a:cubicBezTo>
                  <a:cubicBezTo>
                    <a:pt x="-1" y="1001"/>
                    <a:pt x="17" y="500"/>
                    <a:pt x="52" y="0"/>
                  </a:cubicBezTo>
                  <a:lnTo>
                    <a:pt x="21600" y="150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" name="Line 58"/>
          <p:cNvSpPr>
            <a:spLocks noChangeShapeType="1"/>
          </p:cNvSpPr>
          <p:nvPr/>
        </p:nvSpPr>
        <p:spPr bwMode="auto">
          <a:xfrm>
            <a:off x="4994275" y="3994150"/>
            <a:ext cx="0" cy="273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Line 59"/>
          <p:cNvSpPr>
            <a:spLocks noChangeShapeType="1"/>
          </p:cNvSpPr>
          <p:nvPr/>
        </p:nvSpPr>
        <p:spPr bwMode="auto">
          <a:xfrm>
            <a:off x="5383213" y="3994150"/>
            <a:ext cx="0" cy="273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Rectangle 60"/>
          <p:cNvSpPr>
            <a:spLocks noChangeArrowheads="1"/>
          </p:cNvSpPr>
          <p:nvPr/>
        </p:nvSpPr>
        <p:spPr bwMode="auto">
          <a:xfrm>
            <a:off x="5543550" y="4000500"/>
            <a:ext cx="376238" cy="279400"/>
          </a:xfrm>
          <a:prstGeom prst="rect">
            <a:avLst/>
          </a:prstGeom>
          <a:solidFill>
            <a:srgbClr val="0080FF"/>
          </a:solidFill>
          <a:ln w="12700">
            <a:solidFill>
              <a:srgbClr val="00A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61"/>
          <p:cNvSpPr>
            <a:spLocks noChangeArrowheads="1"/>
          </p:cNvSpPr>
          <p:nvPr/>
        </p:nvSpPr>
        <p:spPr bwMode="auto">
          <a:xfrm>
            <a:off x="5613400" y="2928937"/>
            <a:ext cx="317500" cy="7080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62"/>
          <p:cNvSpPr>
            <a:spLocks noChangeArrowheads="1"/>
          </p:cNvSpPr>
          <p:nvPr/>
        </p:nvSpPr>
        <p:spPr bwMode="auto">
          <a:xfrm>
            <a:off x="5554663" y="3046412"/>
            <a:ext cx="317500" cy="687387"/>
          </a:xfrm>
          <a:prstGeom prst="rect">
            <a:avLst/>
          </a:prstGeom>
          <a:solidFill>
            <a:srgbClr val="00A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63"/>
          <p:cNvSpPr>
            <a:spLocks/>
          </p:cNvSpPr>
          <p:nvPr/>
        </p:nvSpPr>
        <p:spPr bwMode="auto">
          <a:xfrm>
            <a:off x="5524500" y="2922587"/>
            <a:ext cx="390525" cy="800100"/>
          </a:xfrm>
          <a:custGeom>
            <a:avLst/>
            <a:gdLst/>
            <a:ahLst/>
            <a:cxnLst>
              <a:cxn ang="0">
                <a:pos x="0" y="62"/>
              </a:cxn>
              <a:cxn ang="0">
                <a:pos x="45" y="0"/>
              </a:cxn>
              <a:cxn ang="0">
                <a:pos x="245" y="0"/>
              </a:cxn>
              <a:cxn ang="0">
                <a:pos x="245" y="442"/>
              </a:cxn>
              <a:cxn ang="0">
                <a:pos x="216" y="503"/>
              </a:cxn>
              <a:cxn ang="0">
                <a:pos x="216" y="62"/>
              </a:cxn>
              <a:cxn ang="0">
                <a:pos x="112" y="62"/>
              </a:cxn>
              <a:cxn ang="0">
                <a:pos x="60" y="62"/>
              </a:cxn>
              <a:cxn ang="0">
                <a:pos x="0" y="62"/>
              </a:cxn>
            </a:cxnLst>
            <a:rect l="0" t="0" r="r" b="b"/>
            <a:pathLst>
              <a:path w="246" h="504">
                <a:moveTo>
                  <a:pt x="0" y="62"/>
                </a:moveTo>
                <a:lnTo>
                  <a:pt x="45" y="0"/>
                </a:lnTo>
                <a:lnTo>
                  <a:pt x="245" y="0"/>
                </a:lnTo>
                <a:lnTo>
                  <a:pt x="245" y="442"/>
                </a:lnTo>
                <a:lnTo>
                  <a:pt x="216" y="503"/>
                </a:lnTo>
                <a:lnTo>
                  <a:pt x="216" y="62"/>
                </a:lnTo>
                <a:lnTo>
                  <a:pt x="112" y="62"/>
                </a:lnTo>
                <a:lnTo>
                  <a:pt x="60" y="62"/>
                </a:lnTo>
                <a:lnTo>
                  <a:pt x="0" y="62"/>
                </a:lnTo>
              </a:path>
            </a:pathLst>
          </a:custGeom>
          <a:solidFill>
            <a:srgbClr val="0000CC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64"/>
          <p:cNvSpPr>
            <a:spLocks noChangeShapeType="1"/>
          </p:cNvSpPr>
          <p:nvPr/>
        </p:nvSpPr>
        <p:spPr bwMode="auto">
          <a:xfrm flipH="1">
            <a:off x="5891213" y="2924175"/>
            <a:ext cx="46038" cy="1158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Oval 65"/>
          <p:cNvSpPr>
            <a:spLocks noChangeArrowheads="1"/>
          </p:cNvSpPr>
          <p:nvPr/>
        </p:nvSpPr>
        <p:spPr bwMode="auto">
          <a:xfrm>
            <a:off x="5543550" y="3960812"/>
            <a:ext cx="376238" cy="104775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" name="Group 70"/>
          <p:cNvGrpSpPr>
            <a:grpSpLocks/>
          </p:cNvGrpSpPr>
          <p:nvPr/>
        </p:nvGrpSpPr>
        <p:grpSpPr bwMode="auto">
          <a:xfrm>
            <a:off x="5540375" y="4286250"/>
            <a:ext cx="387350" cy="80962"/>
            <a:chOff x="3524" y="2927"/>
            <a:chExt cx="244" cy="51"/>
          </a:xfrm>
        </p:grpSpPr>
        <p:sp>
          <p:nvSpPr>
            <p:cNvPr id="231" name="Arc 66"/>
            <p:cNvSpPr>
              <a:spLocks/>
            </p:cNvSpPr>
            <p:nvPr/>
          </p:nvSpPr>
          <p:spPr bwMode="auto">
            <a:xfrm>
              <a:off x="3639" y="2927"/>
              <a:ext cx="129" cy="37"/>
            </a:xfrm>
            <a:custGeom>
              <a:avLst/>
              <a:gdLst>
                <a:gd name="G0" fmla="+- 350 0 0"/>
                <a:gd name="G1" fmla="+- 0 0 0"/>
                <a:gd name="G2" fmla="+- 21600 0 0"/>
                <a:gd name="T0" fmla="*/ 21950 w 21950"/>
                <a:gd name="T1" fmla="*/ 0 h 21600"/>
                <a:gd name="T2" fmla="*/ 0 w 21950"/>
                <a:gd name="T3" fmla="*/ 21597 h 21600"/>
                <a:gd name="T4" fmla="*/ 350 w 2195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50" h="21600" fill="none" extrusionOk="0">
                  <a:moveTo>
                    <a:pt x="21950" y="0"/>
                  </a:moveTo>
                  <a:cubicBezTo>
                    <a:pt x="21950" y="11929"/>
                    <a:pt x="12279" y="21600"/>
                    <a:pt x="350" y="21600"/>
                  </a:cubicBezTo>
                  <a:cubicBezTo>
                    <a:pt x="233" y="21600"/>
                    <a:pt x="116" y="21599"/>
                    <a:pt x="-1" y="21597"/>
                  </a:cubicBezTo>
                </a:path>
                <a:path w="21950" h="21600" stroke="0" extrusionOk="0">
                  <a:moveTo>
                    <a:pt x="21950" y="0"/>
                  </a:moveTo>
                  <a:cubicBezTo>
                    <a:pt x="21950" y="11929"/>
                    <a:pt x="12279" y="21600"/>
                    <a:pt x="350" y="21600"/>
                  </a:cubicBezTo>
                  <a:cubicBezTo>
                    <a:pt x="233" y="21600"/>
                    <a:pt x="116" y="21599"/>
                    <a:pt x="-1" y="21597"/>
                  </a:cubicBezTo>
                  <a:lnTo>
                    <a:pt x="350" y="0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Arc 67"/>
            <p:cNvSpPr>
              <a:spLocks/>
            </p:cNvSpPr>
            <p:nvPr/>
          </p:nvSpPr>
          <p:spPr bwMode="auto">
            <a:xfrm>
              <a:off x="3639" y="2927"/>
              <a:ext cx="129" cy="37"/>
            </a:xfrm>
            <a:custGeom>
              <a:avLst/>
              <a:gdLst>
                <a:gd name="G0" fmla="+- 350 0 0"/>
                <a:gd name="G1" fmla="+- 0 0 0"/>
                <a:gd name="G2" fmla="+- 21600 0 0"/>
                <a:gd name="T0" fmla="*/ 21950 w 21950"/>
                <a:gd name="T1" fmla="*/ 0 h 21600"/>
                <a:gd name="T2" fmla="*/ 0 w 21950"/>
                <a:gd name="T3" fmla="*/ 21597 h 21600"/>
                <a:gd name="T4" fmla="*/ 350 w 2195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50" h="21600" fill="none" extrusionOk="0">
                  <a:moveTo>
                    <a:pt x="21950" y="0"/>
                  </a:moveTo>
                  <a:cubicBezTo>
                    <a:pt x="21950" y="11929"/>
                    <a:pt x="12279" y="21600"/>
                    <a:pt x="350" y="21600"/>
                  </a:cubicBezTo>
                  <a:cubicBezTo>
                    <a:pt x="233" y="21600"/>
                    <a:pt x="116" y="21599"/>
                    <a:pt x="-1" y="21597"/>
                  </a:cubicBezTo>
                </a:path>
                <a:path w="21950" h="21600" stroke="0" extrusionOk="0">
                  <a:moveTo>
                    <a:pt x="21950" y="0"/>
                  </a:moveTo>
                  <a:cubicBezTo>
                    <a:pt x="21950" y="11929"/>
                    <a:pt x="12279" y="21600"/>
                    <a:pt x="350" y="21600"/>
                  </a:cubicBezTo>
                  <a:cubicBezTo>
                    <a:pt x="233" y="21600"/>
                    <a:pt x="116" y="21599"/>
                    <a:pt x="-1" y="21597"/>
                  </a:cubicBezTo>
                  <a:lnTo>
                    <a:pt x="35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Arc 68"/>
            <p:cNvSpPr>
              <a:spLocks/>
            </p:cNvSpPr>
            <p:nvPr/>
          </p:nvSpPr>
          <p:spPr bwMode="auto">
            <a:xfrm>
              <a:off x="3524" y="2932"/>
              <a:ext cx="123" cy="46"/>
            </a:xfrm>
            <a:custGeom>
              <a:avLst/>
              <a:gdLst>
                <a:gd name="G0" fmla="+- 21600 0 0"/>
                <a:gd name="G1" fmla="+- 1503 0 0"/>
                <a:gd name="G2" fmla="+- 21600 0 0"/>
                <a:gd name="T0" fmla="*/ 21061 w 21600"/>
                <a:gd name="T1" fmla="*/ 23096 h 23096"/>
                <a:gd name="T2" fmla="*/ 52 w 21600"/>
                <a:gd name="T3" fmla="*/ 0 h 23096"/>
                <a:gd name="T4" fmla="*/ 21600 w 21600"/>
                <a:gd name="T5" fmla="*/ 1503 h 23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096" fill="none" extrusionOk="0">
                  <a:moveTo>
                    <a:pt x="21060" y="23096"/>
                  </a:moveTo>
                  <a:cubicBezTo>
                    <a:pt x="9345" y="22803"/>
                    <a:pt x="0" y="13222"/>
                    <a:pt x="0" y="1503"/>
                  </a:cubicBezTo>
                  <a:cubicBezTo>
                    <a:pt x="-1" y="1001"/>
                    <a:pt x="17" y="500"/>
                    <a:pt x="52" y="0"/>
                  </a:cubicBezTo>
                </a:path>
                <a:path w="21600" h="23096" stroke="0" extrusionOk="0">
                  <a:moveTo>
                    <a:pt x="21060" y="23096"/>
                  </a:moveTo>
                  <a:cubicBezTo>
                    <a:pt x="9345" y="22803"/>
                    <a:pt x="0" y="13222"/>
                    <a:pt x="0" y="1503"/>
                  </a:cubicBezTo>
                  <a:cubicBezTo>
                    <a:pt x="-1" y="1001"/>
                    <a:pt x="17" y="500"/>
                    <a:pt x="52" y="0"/>
                  </a:cubicBezTo>
                  <a:lnTo>
                    <a:pt x="21600" y="1503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Arc 69"/>
            <p:cNvSpPr>
              <a:spLocks/>
            </p:cNvSpPr>
            <p:nvPr/>
          </p:nvSpPr>
          <p:spPr bwMode="auto">
            <a:xfrm>
              <a:off x="3524" y="2932"/>
              <a:ext cx="123" cy="46"/>
            </a:xfrm>
            <a:custGeom>
              <a:avLst/>
              <a:gdLst>
                <a:gd name="G0" fmla="+- 21600 0 0"/>
                <a:gd name="G1" fmla="+- 1503 0 0"/>
                <a:gd name="G2" fmla="+- 21600 0 0"/>
                <a:gd name="T0" fmla="*/ 21061 w 21600"/>
                <a:gd name="T1" fmla="*/ 23096 h 23096"/>
                <a:gd name="T2" fmla="*/ 52 w 21600"/>
                <a:gd name="T3" fmla="*/ 0 h 23096"/>
                <a:gd name="T4" fmla="*/ 21600 w 21600"/>
                <a:gd name="T5" fmla="*/ 1503 h 23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096" fill="none" extrusionOk="0">
                  <a:moveTo>
                    <a:pt x="21060" y="23096"/>
                  </a:moveTo>
                  <a:cubicBezTo>
                    <a:pt x="9345" y="22803"/>
                    <a:pt x="0" y="13222"/>
                    <a:pt x="0" y="1503"/>
                  </a:cubicBezTo>
                  <a:cubicBezTo>
                    <a:pt x="-1" y="1001"/>
                    <a:pt x="17" y="500"/>
                    <a:pt x="52" y="0"/>
                  </a:cubicBezTo>
                </a:path>
                <a:path w="21600" h="23096" stroke="0" extrusionOk="0">
                  <a:moveTo>
                    <a:pt x="21060" y="23096"/>
                  </a:moveTo>
                  <a:cubicBezTo>
                    <a:pt x="9345" y="22803"/>
                    <a:pt x="0" y="13222"/>
                    <a:pt x="0" y="1503"/>
                  </a:cubicBezTo>
                  <a:cubicBezTo>
                    <a:pt x="-1" y="1001"/>
                    <a:pt x="17" y="500"/>
                    <a:pt x="52" y="0"/>
                  </a:cubicBezTo>
                  <a:lnTo>
                    <a:pt x="21600" y="150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" name="Line 71"/>
          <p:cNvSpPr>
            <a:spLocks noChangeShapeType="1"/>
          </p:cNvSpPr>
          <p:nvPr/>
        </p:nvSpPr>
        <p:spPr bwMode="auto">
          <a:xfrm>
            <a:off x="5537200" y="3994150"/>
            <a:ext cx="0" cy="273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Line 72"/>
          <p:cNvSpPr>
            <a:spLocks noChangeShapeType="1"/>
          </p:cNvSpPr>
          <p:nvPr/>
        </p:nvSpPr>
        <p:spPr bwMode="auto">
          <a:xfrm>
            <a:off x="5926138" y="3994150"/>
            <a:ext cx="0" cy="273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Line 73"/>
          <p:cNvSpPr>
            <a:spLocks noChangeShapeType="1"/>
          </p:cNvSpPr>
          <p:nvPr/>
        </p:nvSpPr>
        <p:spPr bwMode="auto">
          <a:xfrm>
            <a:off x="3546475" y="3857625"/>
            <a:ext cx="2190750" cy="0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Line 74"/>
          <p:cNvSpPr>
            <a:spLocks noChangeShapeType="1"/>
          </p:cNvSpPr>
          <p:nvPr/>
        </p:nvSpPr>
        <p:spPr bwMode="auto">
          <a:xfrm>
            <a:off x="3557588" y="3702050"/>
            <a:ext cx="0" cy="292100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" name="Line 75"/>
          <p:cNvSpPr>
            <a:spLocks noChangeShapeType="1"/>
          </p:cNvSpPr>
          <p:nvPr/>
        </p:nvSpPr>
        <p:spPr bwMode="auto">
          <a:xfrm>
            <a:off x="4100513" y="3721100"/>
            <a:ext cx="0" cy="273050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Line 76"/>
          <p:cNvSpPr>
            <a:spLocks noChangeShapeType="1"/>
          </p:cNvSpPr>
          <p:nvPr/>
        </p:nvSpPr>
        <p:spPr bwMode="auto">
          <a:xfrm>
            <a:off x="4641850" y="3721100"/>
            <a:ext cx="0" cy="273050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" name="Line 77"/>
          <p:cNvSpPr>
            <a:spLocks noChangeShapeType="1"/>
          </p:cNvSpPr>
          <p:nvPr/>
        </p:nvSpPr>
        <p:spPr bwMode="auto">
          <a:xfrm>
            <a:off x="5183188" y="3721100"/>
            <a:ext cx="0" cy="273050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" name="Line 78"/>
          <p:cNvSpPr>
            <a:spLocks noChangeShapeType="1"/>
          </p:cNvSpPr>
          <p:nvPr/>
        </p:nvSpPr>
        <p:spPr bwMode="auto">
          <a:xfrm>
            <a:off x="5726113" y="3721100"/>
            <a:ext cx="0" cy="273050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4" name="Line 79"/>
          <p:cNvSpPr>
            <a:spLocks noChangeShapeType="1"/>
          </p:cNvSpPr>
          <p:nvPr/>
        </p:nvSpPr>
        <p:spPr bwMode="auto">
          <a:xfrm>
            <a:off x="3546475" y="2806700"/>
            <a:ext cx="2190750" cy="0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" name="Line 80"/>
          <p:cNvSpPr>
            <a:spLocks noChangeShapeType="1"/>
          </p:cNvSpPr>
          <p:nvPr/>
        </p:nvSpPr>
        <p:spPr bwMode="auto">
          <a:xfrm>
            <a:off x="3557588" y="2649537"/>
            <a:ext cx="0" cy="292100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Line 81"/>
          <p:cNvSpPr>
            <a:spLocks noChangeShapeType="1"/>
          </p:cNvSpPr>
          <p:nvPr/>
        </p:nvSpPr>
        <p:spPr bwMode="auto">
          <a:xfrm>
            <a:off x="4100513" y="2670175"/>
            <a:ext cx="0" cy="271462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Line 82"/>
          <p:cNvSpPr>
            <a:spLocks noChangeShapeType="1"/>
          </p:cNvSpPr>
          <p:nvPr/>
        </p:nvSpPr>
        <p:spPr bwMode="auto">
          <a:xfrm>
            <a:off x="4641850" y="2670175"/>
            <a:ext cx="0" cy="271462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" name="Line 83"/>
          <p:cNvSpPr>
            <a:spLocks noChangeShapeType="1"/>
          </p:cNvSpPr>
          <p:nvPr/>
        </p:nvSpPr>
        <p:spPr bwMode="auto">
          <a:xfrm>
            <a:off x="5183188" y="2670175"/>
            <a:ext cx="0" cy="271462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Line 84"/>
          <p:cNvSpPr>
            <a:spLocks noChangeShapeType="1"/>
          </p:cNvSpPr>
          <p:nvPr/>
        </p:nvSpPr>
        <p:spPr bwMode="auto">
          <a:xfrm>
            <a:off x="5726113" y="2670175"/>
            <a:ext cx="0" cy="271462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" name="Rectangle 85"/>
          <p:cNvSpPr>
            <a:spLocks noChangeArrowheads="1"/>
          </p:cNvSpPr>
          <p:nvPr/>
        </p:nvSpPr>
        <p:spPr bwMode="auto">
          <a:xfrm>
            <a:off x="3641725" y="2336800"/>
            <a:ext cx="137953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200" b="1">
                <a:solidFill>
                  <a:srgbClr val="000000"/>
                </a:solidFill>
                <a:latin typeface="Arial" pitchFamily="34" charset="0"/>
              </a:rPr>
              <a:t>CLIENTS</a:t>
            </a:r>
          </a:p>
        </p:txBody>
      </p:sp>
      <p:sp>
        <p:nvSpPr>
          <p:cNvPr id="71" name="Freeform 86"/>
          <p:cNvSpPr>
            <a:spLocks/>
          </p:cNvSpPr>
          <p:nvPr/>
        </p:nvSpPr>
        <p:spPr bwMode="auto">
          <a:xfrm>
            <a:off x="6237288" y="2182812"/>
            <a:ext cx="2463800" cy="638175"/>
          </a:xfrm>
          <a:custGeom>
            <a:avLst/>
            <a:gdLst/>
            <a:ahLst/>
            <a:cxnLst>
              <a:cxn ang="0">
                <a:pos x="8" y="231"/>
              </a:cxn>
              <a:cxn ang="0">
                <a:pos x="0" y="279"/>
              </a:cxn>
              <a:cxn ang="0">
                <a:pos x="8" y="340"/>
              </a:cxn>
              <a:cxn ang="0">
                <a:pos x="30" y="365"/>
              </a:cxn>
              <a:cxn ang="0">
                <a:pos x="67" y="365"/>
              </a:cxn>
              <a:cxn ang="0">
                <a:pos x="141" y="340"/>
              </a:cxn>
              <a:cxn ang="0">
                <a:pos x="178" y="304"/>
              </a:cxn>
              <a:cxn ang="0">
                <a:pos x="208" y="267"/>
              </a:cxn>
              <a:cxn ang="0">
                <a:pos x="230" y="243"/>
              </a:cxn>
              <a:cxn ang="0">
                <a:pos x="275" y="231"/>
              </a:cxn>
              <a:cxn ang="0">
                <a:pos x="312" y="243"/>
              </a:cxn>
              <a:cxn ang="0">
                <a:pos x="341" y="279"/>
              </a:cxn>
              <a:cxn ang="0">
                <a:pos x="364" y="316"/>
              </a:cxn>
              <a:cxn ang="0">
                <a:pos x="408" y="340"/>
              </a:cxn>
              <a:cxn ang="0">
                <a:pos x="445" y="316"/>
              </a:cxn>
              <a:cxn ang="0">
                <a:pos x="475" y="279"/>
              </a:cxn>
              <a:cxn ang="0">
                <a:pos x="497" y="243"/>
              </a:cxn>
              <a:cxn ang="0">
                <a:pos x="542" y="231"/>
              </a:cxn>
              <a:cxn ang="0">
                <a:pos x="609" y="231"/>
              </a:cxn>
              <a:cxn ang="0">
                <a:pos x="675" y="267"/>
              </a:cxn>
              <a:cxn ang="0">
                <a:pos x="735" y="316"/>
              </a:cxn>
              <a:cxn ang="0">
                <a:pos x="809" y="340"/>
              </a:cxn>
              <a:cxn ang="0">
                <a:pos x="898" y="316"/>
              </a:cxn>
              <a:cxn ang="0">
                <a:pos x="972" y="267"/>
              </a:cxn>
              <a:cxn ang="0">
                <a:pos x="1046" y="231"/>
              </a:cxn>
              <a:cxn ang="0">
                <a:pos x="1143" y="231"/>
              </a:cxn>
              <a:cxn ang="0">
                <a:pos x="1180" y="243"/>
              </a:cxn>
              <a:cxn ang="0">
                <a:pos x="1210" y="279"/>
              </a:cxn>
              <a:cxn ang="0">
                <a:pos x="1232" y="304"/>
              </a:cxn>
              <a:cxn ang="0">
                <a:pos x="1276" y="340"/>
              </a:cxn>
              <a:cxn ang="0">
                <a:pos x="1351" y="365"/>
              </a:cxn>
              <a:cxn ang="0">
                <a:pos x="1425" y="401"/>
              </a:cxn>
              <a:cxn ang="0">
                <a:pos x="1492" y="401"/>
              </a:cxn>
              <a:cxn ang="0">
                <a:pos x="1521" y="377"/>
              </a:cxn>
              <a:cxn ang="0">
                <a:pos x="1544" y="340"/>
              </a:cxn>
              <a:cxn ang="0">
                <a:pos x="1551" y="267"/>
              </a:cxn>
              <a:cxn ang="0">
                <a:pos x="1536" y="219"/>
              </a:cxn>
              <a:cxn ang="0">
                <a:pos x="1507" y="158"/>
              </a:cxn>
              <a:cxn ang="0">
                <a:pos x="1477" y="121"/>
              </a:cxn>
              <a:cxn ang="0">
                <a:pos x="1410" y="48"/>
              </a:cxn>
              <a:cxn ang="0">
                <a:pos x="1351" y="24"/>
              </a:cxn>
              <a:cxn ang="0">
                <a:pos x="1284" y="12"/>
              </a:cxn>
              <a:cxn ang="0">
                <a:pos x="1210" y="12"/>
              </a:cxn>
              <a:cxn ang="0">
                <a:pos x="1113" y="12"/>
              </a:cxn>
              <a:cxn ang="0">
                <a:pos x="1039" y="60"/>
              </a:cxn>
              <a:cxn ang="0">
                <a:pos x="965" y="97"/>
              </a:cxn>
              <a:cxn ang="0">
                <a:pos x="876" y="121"/>
              </a:cxn>
              <a:cxn ang="0">
                <a:pos x="802" y="97"/>
              </a:cxn>
              <a:cxn ang="0">
                <a:pos x="742" y="73"/>
              </a:cxn>
              <a:cxn ang="0">
                <a:pos x="675" y="36"/>
              </a:cxn>
              <a:cxn ang="0">
                <a:pos x="609" y="12"/>
              </a:cxn>
              <a:cxn ang="0">
                <a:pos x="534" y="0"/>
              </a:cxn>
              <a:cxn ang="0">
                <a:pos x="475" y="0"/>
              </a:cxn>
              <a:cxn ang="0">
                <a:pos x="408" y="0"/>
              </a:cxn>
              <a:cxn ang="0">
                <a:pos x="341" y="12"/>
              </a:cxn>
              <a:cxn ang="0">
                <a:pos x="238" y="0"/>
              </a:cxn>
              <a:cxn ang="0">
                <a:pos x="141" y="12"/>
              </a:cxn>
              <a:cxn ang="0">
                <a:pos x="59" y="36"/>
              </a:cxn>
              <a:cxn ang="0">
                <a:pos x="30" y="60"/>
              </a:cxn>
              <a:cxn ang="0">
                <a:pos x="8" y="121"/>
              </a:cxn>
              <a:cxn ang="0">
                <a:pos x="0" y="170"/>
              </a:cxn>
              <a:cxn ang="0">
                <a:pos x="8" y="231"/>
              </a:cxn>
            </a:cxnLst>
            <a:rect l="0" t="0" r="r" b="b"/>
            <a:pathLst>
              <a:path w="1552" h="402">
                <a:moveTo>
                  <a:pt x="8" y="231"/>
                </a:moveTo>
                <a:lnTo>
                  <a:pt x="0" y="279"/>
                </a:lnTo>
                <a:lnTo>
                  <a:pt x="8" y="340"/>
                </a:lnTo>
                <a:lnTo>
                  <a:pt x="30" y="365"/>
                </a:lnTo>
                <a:lnTo>
                  <a:pt x="67" y="365"/>
                </a:lnTo>
                <a:lnTo>
                  <a:pt x="141" y="340"/>
                </a:lnTo>
                <a:lnTo>
                  <a:pt x="178" y="304"/>
                </a:lnTo>
                <a:lnTo>
                  <a:pt x="208" y="267"/>
                </a:lnTo>
                <a:lnTo>
                  <a:pt x="230" y="243"/>
                </a:lnTo>
                <a:lnTo>
                  <a:pt x="275" y="231"/>
                </a:lnTo>
                <a:lnTo>
                  <a:pt x="312" y="243"/>
                </a:lnTo>
                <a:lnTo>
                  <a:pt x="341" y="279"/>
                </a:lnTo>
                <a:lnTo>
                  <a:pt x="364" y="316"/>
                </a:lnTo>
                <a:lnTo>
                  <a:pt x="408" y="340"/>
                </a:lnTo>
                <a:lnTo>
                  <a:pt x="445" y="316"/>
                </a:lnTo>
                <a:lnTo>
                  <a:pt x="475" y="279"/>
                </a:lnTo>
                <a:lnTo>
                  <a:pt x="497" y="243"/>
                </a:lnTo>
                <a:lnTo>
                  <a:pt x="542" y="231"/>
                </a:lnTo>
                <a:lnTo>
                  <a:pt x="609" y="231"/>
                </a:lnTo>
                <a:lnTo>
                  <a:pt x="675" y="267"/>
                </a:lnTo>
                <a:lnTo>
                  <a:pt x="735" y="316"/>
                </a:lnTo>
                <a:lnTo>
                  <a:pt x="809" y="340"/>
                </a:lnTo>
                <a:lnTo>
                  <a:pt x="898" y="316"/>
                </a:lnTo>
                <a:lnTo>
                  <a:pt x="972" y="267"/>
                </a:lnTo>
                <a:lnTo>
                  <a:pt x="1046" y="231"/>
                </a:lnTo>
                <a:lnTo>
                  <a:pt x="1143" y="231"/>
                </a:lnTo>
                <a:lnTo>
                  <a:pt x="1180" y="243"/>
                </a:lnTo>
                <a:lnTo>
                  <a:pt x="1210" y="279"/>
                </a:lnTo>
                <a:lnTo>
                  <a:pt x="1232" y="304"/>
                </a:lnTo>
                <a:lnTo>
                  <a:pt x="1276" y="340"/>
                </a:lnTo>
                <a:lnTo>
                  <a:pt x="1351" y="365"/>
                </a:lnTo>
                <a:lnTo>
                  <a:pt x="1425" y="401"/>
                </a:lnTo>
                <a:lnTo>
                  <a:pt x="1492" y="401"/>
                </a:lnTo>
                <a:lnTo>
                  <a:pt x="1521" y="377"/>
                </a:lnTo>
                <a:lnTo>
                  <a:pt x="1544" y="340"/>
                </a:lnTo>
                <a:lnTo>
                  <a:pt x="1551" y="267"/>
                </a:lnTo>
                <a:lnTo>
                  <a:pt x="1536" y="219"/>
                </a:lnTo>
                <a:lnTo>
                  <a:pt x="1507" y="158"/>
                </a:lnTo>
                <a:lnTo>
                  <a:pt x="1477" y="121"/>
                </a:lnTo>
                <a:lnTo>
                  <a:pt x="1410" y="48"/>
                </a:lnTo>
                <a:lnTo>
                  <a:pt x="1351" y="24"/>
                </a:lnTo>
                <a:lnTo>
                  <a:pt x="1284" y="12"/>
                </a:lnTo>
                <a:lnTo>
                  <a:pt x="1210" y="12"/>
                </a:lnTo>
                <a:lnTo>
                  <a:pt x="1113" y="12"/>
                </a:lnTo>
                <a:lnTo>
                  <a:pt x="1039" y="60"/>
                </a:lnTo>
                <a:lnTo>
                  <a:pt x="965" y="97"/>
                </a:lnTo>
                <a:lnTo>
                  <a:pt x="876" y="121"/>
                </a:lnTo>
                <a:lnTo>
                  <a:pt x="802" y="97"/>
                </a:lnTo>
                <a:lnTo>
                  <a:pt x="742" y="73"/>
                </a:lnTo>
                <a:lnTo>
                  <a:pt x="675" y="36"/>
                </a:lnTo>
                <a:lnTo>
                  <a:pt x="609" y="12"/>
                </a:lnTo>
                <a:lnTo>
                  <a:pt x="534" y="0"/>
                </a:lnTo>
                <a:lnTo>
                  <a:pt x="475" y="0"/>
                </a:lnTo>
                <a:lnTo>
                  <a:pt x="408" y="0"/>
                </a:lnTo>
                <a:lnTo>
                  <a:pt x="341" y="12"/>
                </a:lnTo>
                <a:lnTo>
                  <a:pt x="238" y="0"/>
                </a:lnTo>
                <a:lnTo>
                  <a:pt x="141" y="12"/>
                </a:lnTo>
                <a:lnTo>
                  <a:pt x="59" y="36"/>
                </a:lnTo>
                <a:lnTo>
                  <a:pt x="30" y="60"/>
                </a:lnTo>
                <a:lnTo>
                  <a:pt x="8" y="121"/>
                </a:lnTo>
                <a:lnTo>
                  <a:pt x="0" y="170"/>
                </a:lnTo>
                <a:lnTo>
                  <a:pt x="8" y="231"/>
                </a:lnTo>
              </a:path>
            </a:pathLst>
          </a:custGeom>
          <a:solidFill>
            <a:srgbClr val="00FFFF"/>
          </a:solidFill>
          <a:ln w="12700" cap="rnd" cmpd="sng">
            <a:solidFill>
              <a:srgbClr val="99F3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" name="Rectangle 87"/>
          <p:cNvSpPr>
            <a:spLocks noChangeArrowheads="1"/>
          </p:cNvSpPr>
          <p:nvPr/>
        </p:nvSpPr>
        <p:spPr bwMode="auto">
          <a:xfrm>
            <a:off x="6208713" y="3927475"/>
            <a:ext cx="376238" cy="276225"/>
          </a:xfrm>
          <a:prstGeom prst="rect">
            <a:avLst/>
          </a:prstGeom>
          <a:solidFill>
            <a:srgbClr val="0080FF"/>
          </a:solidFill>
          <a:ln w="12700">
            <a:solidFill>
              <a:srgbClr val="00A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Rectangle 88"/>
          <p:cNvSpPr>
            <a:spLocks noChangeArrowheads="1"/>
          </p:cNvSpPr>
          <p:nvPr/>
        </p:nvSpPr>
        <p:spPr bwMode="auto">
          <a:xfrm>
            <a:off x="6267450" y="2863850"/>
            <a:ext cx="317500" cy="70326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89"/>
          <p:cNvSpPr>
            <a:spLocks noChangeArrowheads="1"/>
          </p:cNvSpPr>
          <p:nvPr/>
        </p:nvSpPr>
        <p:spPr bwMode="auto">
          <a:xfrm>
            <a:off x="6219825" y="2979737"/>
            <a:ext cx="317500" cy="684212"/>
          </a:xfrm>
          <a:prstGeom prst="rect">
            <a:avLst/>
          </a:prstGeom>
          <a:solidFill>
            <a:srgbClr val="00A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Freeform 90"/>
          <p:cNvSpPr>
            <a:spLocks/>
          </p:cNvSpPr>
          <p:nvPr/>
        </p:nvSpPr>
        <p:spPr bwMode="auto">
          <a:xfrm>
            <a:off x="6202363" y="2857500"/>
            <a:ext cx="377825" cy="793750"/>
          </a:xfrm>
          <a:custGeom>
            <a:avLst/>
            <a:gdLst/>
            <a:ahLst/>
            <a:cxnLst>
              <a:cxn ang="0">
                <a:pos x="0" y="61"/>
              </a:cxn>
              <a:cxn ang="0">
                <a:pos x="37" y="0"/>
              </a:cxn>
              <a:cxn ang="0">
                <a:pos x="237" y="0"/>
              </a:cxn>
              <a:cxn ang="0">
                <a:pos x="237" y="439"/>
              </a:cxn>
              <a:cxn ang="0">
                <a:pos x="200" y="499"/>
              </a:cxn>
              <a:cxn ang="0">
                <a:pos x="200" y="61"/>
              </a:cxn>
              <a:cxn ang="0">
                <a:pos x="104" y="61"/>
              </a:cxn>
              <a:cxn ang="0">
                <a:pos x="52" y="61"/>
              </a:cxn>
              <a:cxn ang="0">
                <a:pos x="0" y="61"/>
              </a:cxn>
            </a:cxnLst>
            <a:rect l="0" t="0" r="r" b="b"/>
            <a:pathLst>
              <a:path w="238" h="500">
                <a:moveTo>
                  <a:pt x="0" y="61"/>
                </a:moveTo>
                <a:lnTo>
                  <a:pt x="37" y="0"/>
                </a:lnTo>
                <a:lnTo>
                  <a:pt x="237" y="0"/>
                </a:lnTo>
                <a:lnTo>
                  <a:pt x="237" y="439"/>
                </a:lnTo>
                <a:lnTo>
                  <a:pt x="200" y="499"/>
                </a:lnTo>
                <a:lnTo>
                  <a:pt x="200" y="61"/>
                </a:lnTo>
                <a:lnTo>
                  <a:pt x="104" y="61"/>
                </a:lnTo>
                <a:lnTo>
                  <a:pt x="52" y="61"/>
                </a:lnTo>
                <a:lnTo>
                  <a:pt x="0" y="61"/>
                </a:lnTo>
              </a:path>
            </a:pathLst>
          </a:custGeom>
          <a:solidFill>
            <a:srgbClr val="0000CC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" name="Line 91"/>
          <p:cNvSpPr>
            <a:spLocks noChangeShapeType="1"/>
          </p:cNvSpPr>
          <p:nvPr/>
        </p:nvSpPr>
        <p:spPr bwMode="auto">
          <a:xfrm flipH="1">
            <a:off x="6543675" y="2857500"/>
            <a:ext cx="58738" cy="1158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" name="Oval 92"/>
          <p:cNvSpPr>
            <a:spLocks noChangeArrowheads="1"/>
          </p:cNvSpPr>
          <p:nvPr/>
        </p:nvSpPr>
        <p:spPr bwMode="auto">
          <a:xfrm>
            <a:off x="6208713" y="3887787"/>
            <a:ext cx="376238" cy="103187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" name="Group 97"/>
          <p:cNvGrpSpPr>
            <a:grpSpLocks/>
          </p:cNvGrpSpPr>
          <p:nvPr/>
        </p:nvGrpSpPr>
        <p:grpSpPr bwMode="auto">
          <a:xfrm>
            <a:off x="6205538" y="4210050"/>
            <a:ext cx="373063" cy="80962"/>
            <a:chOff x="3943" y="2879"/>
            <a:chExt cx="235" cy="51"/>
          </a:xfrm>
        </p:grpSpPr>
        <p:sp>
          <p:nvSpPr>
            <p:cNvPr id="227" name="Arc 93"/>
            <p:cNvSpPr>
              <a:spLocks/>
            </p:cNvSpPr>
            <p:nvPr/>
          </p:nvSpPr>
          <p:spPr bwMode="auto">
            <a:xfrm>
              <a:off x="4052" y="2879"/>
              <a:ext cx="126" cy="38"/>
            </a:xfrm>
            <a:custGeom>
              <a:avLst/>
              <a:gdLst>
                <a:gd name="G0" fmla="+- 0 0 0"/>
                <a:gd name="G1" fmla="+- 588 0 0"/>
                <a:gd name="G2" fmla="+- 21600 0 0"/>
                <a:gd name="T0" fmla="*/ 21592 w 21600"/>
                <a:gd name="T1" fmla="*/ 0 h 22188"/>
                <a:gd name="T2" fmla="*/ 0 w 21600"/>
                <a:gd name="T3" fmla="*/ 22188 h 22188"/>
                <a:gd name="T4" fmla="*/ 0 w 21600"/>
                <a:gd name="T5" fmla="*/ 588 h 2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188" fill="none" extrusionOk="0">
                  <a:moveTo>
                    <a:pt x="21591" y="0"/>
                  </a:moveTo>
                  <a:cubicBezTo>
                    <a:pt x="21597" y="195"/>
                    <a:pt x="21600" y="391"/>
                    <a:pt x="21600" y="588"/>
                  </a:cubicBezTo>
                  <a:cubicBezTo>
                    <a:pt x="21600" y="12517"/>
                    <a:pt x="11929" y="22187"/>
                    <a:pt x="0" y="22188"/>
                  </a:cubicBezTo>
                </a:path>
                <a:path w="21600" h="22188" stroke="0" extrusionOk="0">
                  <a:moveTo>
                    <a:pt x="21591" y="0"/>
                  </a:moveTo>
                  <a:cubicBezTo>
                    <a:pt x="21597" y="195"/>
                    <a:pt x="21600" y="391"/>
                    <a:pt x="21600" y="588"/>
                  </a:cubicBezTo>
                  <a:cubicBezTo>
                    <a:pt x="21600" y="12517"/>
                    <a:pt x="11929" y="22187"/>
                    <a:pt x="0" y="22188"/>
                  </a:cubicBezTo>
                  <a:lnTo>
                    <a:pt x="0" y="588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Arc 94"/>
            <p:cNvSpPr>
              <a:spLocks/>
            </p:cNvSpPr>
            <p:nvPr/>
          </p:nvSpPr>
          <p:spPr bwMode="auto">
            <a:xfrm>
              <a:off x="4052" y="2879"/>
              <a:ext cx="126" cy="38"/>
            </a:xfrm>
            <a:custGeom>
              <a:avLst/>
              <a:gdLst>
                <a:gd name="G0" fmla="+- 0 0 0"/>
                <a:gd name="G1" fmla="+- 588 0 0"/>
                <a:gd name="G2" fmla="+- 21600 0 0"/>
                <a:gd name="T0" fmla="*/ 21592 w 21600"/>
                <a:gd name="T1" fmla="*/ 0 h 22188"/>
                <a:gd name="T2" fmla="*/ 0 w 21600"/>
                <a:gd name="T3" fmla="*/ 22188 h 22188"/>
                <a:gd name="T4" fmla="*/ 0 w 21600"/>
                <a:gd name="T5" fmla="*/ 588 h 2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188" fill="none" extrusionOk="0">
                  <a:moveTo>
                    <a:pt x="21591" y="0"/>
                  </a:moveTo>
                  <a:cubicBezTo>
                    <a:pt x="21597" y="195"/>
                    <a:pt x="21600" y="391"/>
                    <a:pt x="21600" y="588"/>
                  </a:cubicBezTo>
                  <a:cubicBezTo>
                    <a:pt x="21600" y="12517"/>
                    <a:pt x="11929" y="22187"/>
                    <a:pt x="0" y="22188"/>
                  </a:cubicBezTo>
                </a:path>
                <a:path w="21600" h="22188" stroke="0" extrusionOk="0">
                  <a:moveTo>
                    <a:pt x="21591" y="0"/>
                  </a:moveTo>
                  <a:cubicBezTo>
                    <a:pt x="21597" y="195"/>
                    <a:pt x="21600" y="391"/>
                    <a:pt x="21600" y="588"/>
                  </a:cubicBezTo>
                  <a:cubicBezTo>
                    <a:pt x="21600" y="12517"/>
                    <a:pt x="11929" y="22187"/>
                    <a:pt x="0" y="22188"/>
                  </a:cubicBezTo>
                  <a:lnTo>
                    <a:pt x="0" y="58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Arc 95"/>
            <p:cNvSpPr>
              <a:spLocks/>
            </p:cNvSpPr>
            <p:nvPr/>
          </p:nvSpPr>
          <p:spPr bwMode="auto">
            <a:xfrm>
              <a:off x="3943" y="2885"/>
              <a:ext cx="123" cy="45"/>
            </a:xfrm>
            <a:custGeom>
              <a:avLst/>
              <a:gdLst>
                <a:gd name="G0" fmla="+- 21600 0 0"/>
                <a:gd name="G1" fmla="+- 1539 0 0"/>
                <a:gd name="G2" fmla="+- 21600 0 0"/>
                <a:gd name="T0" fmla="*/ 21060 w 21600"/>
                <a:gd name="T1" fmla="*/ 23132 h 23132"/>
                <a:gd name="T2" fmla="*/ 55 w 21600"/>
                <a:gd name="T3" fmla="*/ 0 h 23132"/>
                <a:gd name="T4" fmla="*/ 21600 w 21600"/>
                <a:gd name="T5" fmla="*/ 1539 h 23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132" fill="none" extrusionOk="0">
                  <a:moveTo>
                    <a:pt x="21059" y="23132"/>
                  </a:moveTo>
                  <a:cubicBezTo>
                    <a:pt x="9344" y="22839"/>
                    <a:pt x="0" y="13257"/>
                    <a:pt x="0" y="1539"/>
                  </a:cubicBezTo>
                  <a:cubicBezTo>
                    <a:pt x="-1" y="1025"/>
                    <a:pt x="18" y="512"/>
                    <a:pt x="54" y="-1"/>
                  </a:cubicBezTo>
                </a:path>
                <a:path w="21600" h="23132" stroke="0" extrusionOk="0">
                  <a:moveTo>
                    <a:pt x="21059" y="23132"/>
                  </a:moveTo>
                  <a:cubicBezTo>
                    <a:pt x="9344" y="22839"/>
                    <a:pt x="0" y="13257"/>
                    <a:pt x="0" y="1539"/>
                  </a:cubicBezTo>
                  <a:cubicBezTo>
                    <a:pt x="-1" y="1025"/>
                    <a:pt x="18" y="512"/>
                    <a:pt x="54" y="-1"/>
                  </a:cubicBezTo>
                  <a:lnTo>
                    <a:pt x="21600" y="1539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Arc 96"/>
            <p:cNvSpPr>
              <a:spLocks/>
            </p:cNvSpPr>
            <p:nvPr/>
          </p:nvSpPr>
          <p:spPr bwMode="auto">
            <a:xfrm>
              <a:off x="3943" y="2885"/>
              <a:ext cx="123" cy="45"/>
            </a:xfrm>
            <a:custGeom>
              <a:avLst/>
              <a:gdLst>
                <a:gd name="G0" fmla="+- 21600 0 0"/>
                <a:gd name="G1" fmla="+- 1539 0 0"/>
                <a:gd name="G2" fmla="+- 21600 0 0"/>
                <a:gd name="T0" fmla="*/ 21060 w 21600"/>
                <a:gd name="T1" fmla="*/ 23132 h 23132"/>
                <a:gd name="T2" fmla="*/ 55 w 21600"/>
                <a:gd name="T3" fmla="*/ 0 h 23132"/>
                <a:gd name="T4" fmla="*/ 21600 w 21600"/>
                <a:gd name="T5" fmla="*/ 1539 h 23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132" fill="none" extrusionOk="0">
                  <a:moveTo>
                    <a:pt x="21059" y="23132"/>
                  </a:moveTo>
                  <a:cubicBezTo>
                    <a:pt x="9344" y="22839"/>
                    <a:pt x="0" y="13257"/>
                    <a:pt x="0" y="1539"/>
                  </a:cubicBezTo>
                  <a:cubicBezTo>
                    <a:pt x="-1" y="1025"/>
                    <a:pt x="18" y="512"/>
                    <a:pt x="54" y="-1"/>
                  </a:cubicBezTo>
                </a:path>
                <a:path w="21600" h="23132" stroke="0" extrusionOk="0">
                  <a:moveTo>
                    <a:pt x="21059" y="23132"/>
                  </a:moveTo>
                  <a:cubicBezTo>
                    <a:pt x="9344" y="22839"/>
                    <a:pt x="0" y="13257"/>
                    <a:pt x="0" y="1539"/>
                  </a:cubicBezTo>
                  <a:cubicBezTo>
                    <a:pt x="-1" y="1025"/>
                    <a:pt x="18" y="512"/>
                    <a:pt x="54" y="-1"/>
                  </a:cubicBezTo>
                  <a:lnTo>
                    <a:pt x="21600" y="153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" name="Line 98"/>
          <p:cNvSpPr>
            <a:spLocks noChangeShapeType="1"/>
          </p:cNvSpPr>
          <p:nvPr/>
        </p:nvSpPr>
        <p:spPr bwMode="auto">
          <a:xfrm>
            <a:off x="6202363" y="3921125"/>
            <a:ext cx="0" cy="269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" name="Line 99"/>
          <p:cNvSpPr>
            <a:spLocks noChangeShapeType="1"/>
          </p:cNvSpPr>
          <p:nvPr/>
        </p:nvSpPr>
        <p:spPr bwMode="auto">
          <a:xfrm>
            <a:off x="6591300" y="3921125"/>
            <a:ext cx="0" cy="269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" name="Rectangle 100"/>
          <p:cNvSpPr>
            <a:spLocks noChangeArrowheads="1"/>
          </p:cNvSpPr>
          <p:nvPr/>
        </p:nvSpPr>
        <p:spPr bwMode="auto">
          <a:xfrm>
            <a:off x="6738938" y="3927475"/>
            <a:ext cx="387350" cy="276225"/>
          </a:xfrm>
          <a:prstGeom prst="rect">
            <a:avLst/>
          </a:prstGeom>
          <a:solidFill>
            <a:srgbClr val="0080FF"/>
          </a:solidFill>
          <a:ln w="12700">
            <a:solidFill>
              <a:srgbClr val="00A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Rectangle 101"/>
          <p:cNvSpPr>
            <a:spLocks noChangeArrowheads="1"/>
          </p:cNvSpPr>
          <p:nvPr/>
        </p:nvSpPr>
        <p:spPr bwMode="auto">
          <a:xfrm>
            <a:off x="6808788" y="2863850"/>
            <a:ext cx="330200" cy="70326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Rectangle 102"/>
          <p:cNvSpPr>
            <a:spLocks noChangeArrowheads="1"/>
          </p:cNvSpPr>
          <p:nvPr/>
        </p:nvSpPr>
        <p:spPr bwMode="auto">
          <a:xfrm>
            <a:off x="6750050" y="2979737"/>
            <a:ext cx="317500" cy="684212"/>
          </a:xfrm>
          <a:prstGeom prst="rect">
            <a:avLst/>
          </a:prstGeom>
          <a:solidFill>
            <a:srgbClr val="00A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103"/>
          <p:cNvSpPr>
            <a:spLocks/>
          </p:cNvSpPr>
          <p:nvPr/>
        </p:nvSpPr>
        <p:spPr bwMode="auto">
          <a:xfrm>
            <a:off x="6743700" y="2857500"/>
            <a:ext cx="390525" cy="793750"/>
          </a:xfrm>
          <a:custGeom>
            <a:avLst/>
            <a:gdLst/>
            <a:ahLst/>
            <a:cxnLst>
              <a:cxn ang="0">
                <a:pos x="0" y="61"/>
              </a:cxn>
              <a:cxn ang="0">
                <a:pos x="30" y="0"/>
              </a:cxn>
              <a:cxn ang="0">
                <a:pos x="245" y="0"/>
              </a:cxn>
              <a:cxn ang="0">
                <a:pos x="245" y="439"/>
              </a:cxn>
              <a:cxn ang="0">
                <a:pos x="201" y="499"/>
              </a:cxn>
              <a:cxn ang="0">
                <a:pos x="201" y="61"/>
              </a:cxn>
              <a:cxn ang="0">
                <a:pos x="97" y="61"/>
              </a:cxn>
              <a:cxn ang="0">
                <a:pos x="45" y="61"/>
              </a:cxn>
              <a:cxn ang="0">
                <a:pos x="0" y="61"/>
              </a:cxn>
            </a:cxnLst>
            <a:rect l="0" t="0" r="r" b="b"/>
            <a:pathLst>
              <a:path w="246" h="500">
                <a:moveTo>
                  <a:pt x="0" y="61"/>
                </a:moveTo>
                <a:lnTo>
                  <a:pt x="30" y="0"/>
                </a:lnTo>
                <a:lnTo>
                  <a:pt x="245" y="0"/>
                </a:lnTo>
                <a:lnTo>
                  <a:pt x="245" y="439"/>
                </a:lnTo>
                <a:lnTo>
                  <a:pt x="201" y="499"/>
                </a:lnTo>
                <a:lnTo>
                  <a:pt x="201" y="61"/>
                </a:lnTo>
                <a:lnTo>
                  <a:pt x="97" y="61"/>
                </a:lnTo>
                <a:lnTo>
                  <a:pt x="45" y="61"/>
                </a:lnTo>
                <a:lnTo>
                  <a:pt x="0" y="61"/>
                </a:lnTo>
              </a:path>
            </a:pathLst>
          </a:custGeom>
          <a:solidFill>
            <a:srgbClr val="0000CC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" name="Line 104"/>
          <p:cNvSpPr>
            <a:spLocks noChangeShapeType="1"/>
          </p:cNvSpPr>
          <p:nvPr/>
        </p:nvSpPr>
        <p:spPr bwMode="auto">
          <a:xfrm flipH="1">
            <a:off x="7085013" y="2857500"/>
            <a:ext cx="47625" cy="1158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" name="Oval 105"/>
          <p:cNvSpPr>
            <a:spLocks noChangeArrowheads="1"/>
          </p:cNvSpPr>
          <p:nvPr/>
        </p:nvSpPr>
        <p:spPr bwMode="auto">
          <a:xfrm>
            <a:off x="6738938" y="3887787"/>
            <a:ext cx="387350" cy="103187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" name="Group 110"/>
          <p:cNvGrpSpPr>
            <a:grpSpLocks/>
          </p:cNvGrpSpPr>
          <p:nvPr/>
        </p:nvGrpSpPr>
        <p:grpSpPr bwMode="auto">
          <a:xfrm>
            <a:off x="6735763" y="4210050"/>
            <a:ext cx="387350" cy="80962"/>
            <a:chOff x="4277" y="2879"/>
            <a:chExt cx="244" cy="51"/>
          </a:xfrm>
        </p:grpSpPr>
        <p:sp>
          <p:nvSpPr>
            <p:cNvPr id="223" name="Arc 106"/>
            <p:cNvSpPr>
              <a:spLocks/>
            </p:cNvSpPr>
            <p:nvPr/>
          </p:nvSpPr>
          <p:spPr bwMode="auto">
            <a:xfrm>
              <a:off x="4392" y="2879"/>
              <a:ext cx="129" cy="38"/>
            </a:xfrm>
            <a:custGeom>
              <a:avLst/>
              <a:gdLst>
                <a:gd name="G0" fmla="+- 350 0 0"/>
                <a:gd name="G1" fmla="+- 588 0 0"/>
                <a:gd name="G2" fmla="+- 21600 0 0"/>
                <a:gd name="T0" fmla="*/ 21942 w 21950"/>
                <a:gd name="T1" fmla="*/ 0 h 22188"/>
                <a:gd name="T2" fmla="*/ 0 w 21950"/>
                <a:gd name="T3" fmla="*/ 22185 h 22188"/>
                <a:gd name="T4" fmla="*/ 350 w 21950"/>
                <a:gd name="T5" fmla="*/ 588 h 2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50" h="22188" fill="none" extrusionOk="0">
                  <a:moveTo>
                    <a:pt x="21941" y="0"/>
                  </a:moveTo>
                  <a:cubicBezTo>
                    <a:pt x="21947" y="195"/>
                    <a:pt x="21950" y="391"/>
                    <a:pt x="21950" y="588"/>
                  </a:cubicBezTo>
                  <a:cubicBezTo>
                    <a:pt x="21950" y="12517"/>
                    <a:pt x="12279" y="22188"/>
                    <a:pt x="350" y="22188"/>
                  </a:cubicBezTo>
                  <a:cubicBezTo>
                    <a:pt x="233" y="22188"/>
                    <a:pt x="116" y="22187"/>
                    <a:pt x="-1" y="22185"/>
                  </a:cubicBezTo>
                </a:path>
                <a:path w="21950" h="22188" stroke="0" extrusionOk="0">
                  <a:moveTo>
                    <a:pt x="21941" y="0"/>
                  </a:moveTo>
                  <a:cubicBezTo>
                    <a:pt x="21947" y="195"/>
                    <a:pt x="21950" y="391"/>
                    <a:pt x="21950" y="588"/>
                  </a:cubicBezTo>
                  <a:cubicBezTo>
                    <a:pt x="21950" y="12517"/>
                    <a:pt x="12279" y="22188"/>
                    <a:pt x="350" y="22188"/>
                  </a:cubicBezTo>
                  <a:cubicBezTo>
                    <a:pt x="233" y="22188"/>
                    <a:pt x="116" y="22187"/>
                    <a:pt x="-1" y="22185"/>
                  </a:cubicBezTo>
                  <a:lnTo>
                    <a:pt x="350" y="588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Arc 107"/>
            <p:cNvSpPr>
              <a:spLocks/>
            </p:cNvSpPr>
            <p:nvPr/>
          </p:nvSpPr>
          <p:spPr bwMode="auto">
            <a:xfrm>
              <a:off x="4392" y="2879"/>
              <a:ext cx="129" cy="38"/>
            </a:xfrm>
            <a:custGeom>
              <a:avLst/>
              <a:gdLst>
                <a:gd name="G0" fmla="+- 350 0 0"/>
                <a:gd name="G1" fmla="+- 588 0 0"/>
                <a:gd name="G2" fmla="+- 21600 0 0"/>
                <a:gd name="T0" fmla="*/ 21942 w 21950"/>
                <a:gd name="T1" fmla="*/ 0 h 22188"/>
                <a:gd name="T2" fmla="*/ 0 w 21950"/>
                <a:gd name="T3" fmla="*/ 22185 h 22188"/>
                <a:gd name="T4" fmla="*/ 350 w 21950"/>
                <a:gd name="T5" fmla="*/ 588 h 2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50" h="22188" fill="none" extrusionOk="0">
                  <a:moveTo>
                    <a:pt x="21941" y="0"/>
                  </a:moveTo>
                  <a:cubicBezTo>
                    <a:pt x="21947" y="195"/>
                    <a:pt x="21950" y="391"/>
                    <a:pt x="21950" y="588"/>
                  </a:cubicBezTo>
                  <a:cubicBezTo>
                    <a:pt x="21950" y="12517"/>
                    <a:pt x="12279" y="22188"/>
                    <a:pt x="350" y="22188"/>
                  </a:cubicBezTo>
                  <a:cubicBezTo>
                    <a:pt x="233" y="22188"/>
                    <a:pt x="116" y="22187"/>
                    <a:pt x="-1" y="22185"/>
                  </a:cubicBezTo>
                </a:path>
                <a:path w="21950" h="22188" stroke="0" extrusionOk="0">
                  <a:moveTo>
                    <a:pt x="21941" y="0"/>
                  </a:moveTo>
                  <a:cubicBezTo>
                    <a:pt x="21947" y="195"/>
                    <a:pt x="21950" y="391"/>
                    <a:pt x="21950" y="588"/>
                  </a:cubicBezTo>
                  <a:cubicBezTo>
                    <a:pt x="21950" y="12517"/>
                    <a:pt x="12279" y="22188"/>
                    <a:pt x="350" y="22188"/>
                  </a:cubicBezTo>
                  <a:cubicBezTo>
                    <a:pt x="233" y="22188"/>
                    <a:pt x="116" y="22187"/>
                    <a:pt x="-1" y="22185"/>
                  </a:cubicBezTo>
                  <a:lnTo>
                    <a:pt x="350" y="58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Arc 108"/>
            <p:cNvSpPr>
              <a:spLocks/>
            </p:cNvSpPr>
            <p:nvPr/>
          </p:nvSpPr>
          <p:spPr bwMode="auto">
            <a:xfrm>
              <a:off x="4277" y="2885"/>
              <a:ext cx="123" cy="45"/>
            </a:xfrm>
            <a:custGeom>
              <a:avLst/>
              <a:gdLst>
                <a:gd name="G0" fmla="+- 21600 0 0"/>
                <a:gd name="G1" fmla="+- 1539 0 0"/>
                <a:gd name="G2" fmla="+- 21600 0 0"/>
                <a:gd name="T0" fmla="*/ 21060 w 21600"/>
                <a:gd name="T1" fmla="*/ 23132 h 23132"/>
                <a:gd name="T2" fmla="*/ 55 w 21600"/>
                <a:gd name="T3" fmla="*/ 0 h 23132"/>
                <a:gd name="T4" fmla="*/ 21600 w 21600"/>
                <a:gd name="T5" fmla="*/ 1539 h 23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132" fill="none" extrusionOk="0">
                  <a:moveTo>
                    <a:pt x="21059" y="23132"/>
                  </a:moveTo>
                  <a:cubicBezTo>
                    <a:pt x="9344" y="22839"/>
                    <a:pt x="0" y="13257"/>
                    <a:pt x="0" y="1539"/>
                  </a:cubicBezTo>
                  <a:cubicBezTo>
                    <a:pt x="-1" y="1025"/>
                    <a:pt x="18" y="512"/>
                    <a:pt x="54" y="-1"/>
                  </a:cubicBezTo>
                </a:path>
                <a:path w="21600" h="23132" stroke="0" extrusionOk="0">
                  <a:moveTo>
                    <a:pt x="21059" y="23132"/>
                  </a:moveTo>
                  <a:cubicBezTo>
                    <a:pt x="9344" y="22839"/>
                    <a:pt x="0" y="13257"/>
                    <a:pt x="0" y="1539"/>
                  </a:cubicBezTo>
                  <a:cubicBezTo>
                    <a:pt x="-1" y="1025"/>
                    <a:pt x="18" y="512"/>
                    <a:pt x="54" y="-1"/>
                  </a:cubicBezTo>
                  <a:lnTo>
                    <a:pt x="21600" y="1539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Arc 109"/>
            <p:cNvSpPr>
              <a:spLocks/>
            </p:cNvSpPr>
            <p:nvPr/>
          </p:nvSpPr>
          <p:spPr bwMode="auto">
            <a:xfrm>
              <a:off x="4277" y="2885"/>
              <a:ext cx="123" cy="45"/>
            </a:xfrm>
            <a:custGeom>
              <a:avLst/>
              <a:gdLst>
                <a:gd name="G0" fmla="+- 21600 0 0"/>
                <a:gd name="G1" fmla="+- 1539 0 0"/>
                <a:gd name="G2" fmla="+- 21600 0 0"/>
                <a:gd name="T0" fmla="*/ 21060 w 21600"/>
                <a:gd name="T1" fmla="*/ 23132 h 23132"/>
                <a:gd name="T2" fmla="*/ 55 w 21600"/>
                <a:gd name="T3" fmla="*/ 0 h 23132"/>
                <a:gd name="T4" fmla="*/ 21600 w 21600"/>
                <a:gd name="T5" fmla="*/ 1539 h 23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132" fill="none" extrusionOk="0">
                  <a:moveTo>
                    <a:pt x="21059" y="23132"/>
                  </a:moveTo>
                  <a:cubicBezTo>
                    <a:pt x="9344" y="22839"/>
                    <a:pt x="0" y="13257"/>
                    <a:pt x="0" y="1539"/>
                  </a:cubicBezTo>
                  <a:cubicBezTo>
                    <a:pt x="-1" y="1025"/>
                    <a:pt x="18" y="512"/>
                    <a:pt x="54" y="-1"/>
                  </a:cubicBezTo>
                </a:path>
                <a:path w="21600" h="23132" stroke="0" extrusionOk="0">
                  <a:moveTo>
                    <a:pt x="21059" y="23132"/>
                  </a:moveTo>
                  <a:cubicBezTo>
                    <a:pt x="9344" y="22839"/>
                    <a:pt x="0" y="13257"/>
                    <a:pt x="0" y="1539"/>
                  </a:cubicBezTo>
                  <a:cubicBezTo>
                    <a:pt x="-1" y="1025"/>
                    <a:pt x="18" y="512"/>
                    <a:pt x="54" y="-1"/>
                  </a:cubicBezTo>
                  <a:lnTo>
                    <a:pt x="21600" y="153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8" name="Line 111"/>
          <p:cNvSpPr>
            <a:spLocks noChangeShapeType="1"/>
          </p:cNvSpPr>
          <p:nvPr/>
        </p:nvSpPr>
        <p:spPr bwMode="auto">
          <a:xfrm>
            <a:off x="6732588" y="3921125"/>
            <a:ext cx="0" cy="269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" name="Line 112"/>
          <p:cNvSpPr>
            <a:spLocks noChangeShapeType="1"/>
          </p:cNvSpPr>
          <p:nvPr/>
        </p:nvSpPr>
        <p:spPr bwMode="auto">
          <a:xfrm>
            <a:off x="7121525" y="3921125"/>
            <a:ext cx="0" cy="269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0" name="Rectangle 113"/>
          <p:cNvSpPr>
            <a:spLocks noChangeArrowheads="1"/>
          </p:cNvSpPr>
          <p:nvPr/>
        </p:nvSpPr>
        <p:spPr bwMode="auto">
          <a:xfrm>
            <a:off x="7292975" y="3927475"/>
            <a:ext cx="374650" cy="276225"/>
          </a:xfrm>
          <a:prstGeom prst="rect">
            <a:avLst/>
          </a:prstGeom>
          <a:solidFill>
            <a:srgbClr val="0080FF"/>
          </a:solidFill>
          <a:ln w="12700">
            <a:solidFill>
              <a:srgbClr val="00A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Rectangle 114"/>
          <p:cNvSpPr>
            <a:spLocks noChangeArrowheads="1"/>
          </p:cNvSpPr>
          <p:nvPr/>
        </p:nvSpPr>
        <p:spPr bwMode="auto">
          <a:xfrm>
            <a:off x="7351713" y="2863850"/>
            <a:ext cx="315913" cy="70326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Rectangle 115"/>
          <p:cNvSpPr>
            <a:spLocks noChangeArrowheads="1"/>
          </p:cNvSpPr>
          <p:nvPr/>
        </p:nvSpPr>
        <p:spPr bwMode="auto">
          <a:xfrm>
            <a:off x="7292975" y="2979737"/>
            <a:ext cx="328613" cy="684212"/>
          </a:xfrm>
          <a:prstGeom prst="rect">
            <a:avLst/>
          </a:prstGeom>
          <a:solidFill>
            <a:srgbClr val="00A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Freeform 116"/>
          <p:cNvSpPr>
            <a:spLocks/>
          </p:cNvSpPr>
          <p:nvPr/>
        </p:nvSpPr>
        <p:spPr bwMode="auto">
          <a:xfrm>
            <a:off x="7273925" y="2857500"/>
            <a:ext cx="390525" cy="793750"/>
          </a:xfrm>
          <a:custGeom>
            <a:avLst/>
            <a:gdLst/>
            <a:ahLst/>
            <a:cxnLst>
              <a:cxn ang="0">
                <a:pos x="0" y="61"/>
              </a:cxn>
              <a:cxn ang="0">
                <a:pos x="37" y="0"/>
              </a:cxn>
              <a:cxn ang="0">
                <a:pos x="245" y="0"/>
              </a:cxn>
              <a:cxn ang="0">
                <a:pos x="245" y="439"/>
              </a:cxn>
              <a:cxn ang="0">
                <a:pos x="215" y="499"/>
              </a:cxn>
              <a:cxn ang="0">
                <a:pos x="215" y="61"/>
              </a:cxn>
              <a:cxn ang="0">
                <a:pos x="104" y="61"/>
              </a:cxn>
              <a:cxn ang="0">
                <a:pos x="52" y="61"/>
              </a:cxn>
              <a:cxn ang="0">
                <a:pos x="0" y="61"/>
              </a:cxn>
            </a:cxnLst>
            <a:rect l="0" t="0" r="r" b="b"/>
            <a:pathLst>
              <a:path w="246" h="500">
                <a:moveTo>
                  <a:pt x="0" y="61"/>
                </a:moveTo>
                <a:lnTo>
                  <a:pt x="37" y="0"/>
                </a:lnTo>
                <a:lnTo>
                  <a:pt x="245" y="0"/>
                </a:lnTo>
                <a:lnTo>
                  <a:pt x="245" y="439"/>
                </a:lnTo>
                <a:lnTo>
                  <a:pt x="215" y="499"/>
                </a:lnTo>
                <a:lnTo>
                  <a:pt x="215" y="61"/>
                </a:lnTo>
                <a:lnTo>
                  <a:pt x="104" y="61"/>
                </a:lnTo>
                <a:lnTo>
                  <a:pt x="52" y="61"/>
                </a:lnTo>
                <a:lnTo>
                  <a:pt x="0" y="61"/>
                </a:lnTo>
              </a:path>
            </a:pathLst>
          </a:custGeom>
          <a:solidFill>
            <a:srgbClr val="0000CC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" name="Line 117"/>
          <p:cNvSpPr>
            <a:spLocks noChangeShapeType="1"/>
          </p:cNvSpPr>
          <p:nvPr/>
        </p:nvSpPr>
        <p:spPr bwMode="auto">
          <a:xfrm flipH="1">
            <a:off x="7615238" y="2859087"/>
            <a:ext cx="58738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" name="Oval 118"/>
          <p:cNvSpPr>
            <a:spLocks noChangeArrowheads="1"/>
          </p:cNvSpPr>
          <p:nvPr/>
        </p:nvSpPr>
        <p:spPr bwMode="auto">
          <a:xfrm>
            <a:off x="7292975" y="3887787"/>
            <a:ext cx="374650" cy="103187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" name="Group 123"/>
          <p:cNvGrpSpPr>
            <a:grpSpLocks/>
          </p:cNvGrpSpPr>
          <p:nvPr/>
        </p:nvGrpSpPr>
        <p:grpSpPr bwMode="auto">
          <a:xfrm>
            <a:off x="7289800" y="4210050"/>
            <a:ext cx="374650" cy="80962"/>
            <a:chOff x="4626" y="2879"/>
            <a:chExt cx="236" cy="51"/>
          </a:xfrm>
        </p:grpSpPr>
        <p:sp>
          <p:nvSpPr>
            <p:cNvPr id="219" name="Arc 119"/>
            <p:cNvSpPr>
              <a:spLocks/>
            </p:cNvSpPr>
            <p:nvPr/>
          </p:nvSpPr>
          <p:spPr bwMode="auto">
            <a:xfrm>
              <a:off x="4737" y="2879"/>
              <a:ext cx="125" cy="38"/>
            </a:xfrm>
            <a:custGeom>
              <a:avLst/>
              <a:gdLst>
                <a:gd name="G0" fmla="+- 361 0 0"/>
                <a:gd name="G1" fmla="+- 588 0 0"/>
                <a:gd name="G2" fmla="+- 21600 0 0"/>
                <a:gd name="T0" fmla="*/ 21953 w 21961"/>
                <a:gd name="T1" fmla="*/ 0 h 22188"/>
                <a:gd name="T2" fmla="*/ 0 w 21961"/>
                <a:gd name="T3" fmla="*/ 22185 h 22188"/>
                <a:gd name="T4" fmla="*/ 361 w 21961"/>
                <a:gd name="T5" fmla="*/ 588 h 2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61" h="22188" fill="none" extrusionOk="0">
                  <a:moveTo>
                    <a:pt x="21952" y="0"/>
                  </a:moveTo>
                  <a:cubicBezTo>
                    <a:pt x="21958" y="195"/>
                    <a:pt x="21961" y="391"/>
                    <a:pt x="21961" y="588"/>
                  </a:cubicBezTo>
                  <a:cubicBezTo>
                    <a:pt x="21961" y="12517"/>
                    <a:pt x="12290" y="22188"/>
                    <a:pt x="361" y="22188"/>
                  </a:cubicBezTo>
                  <a:cubicBezTo>
                    <a:pt x="240" y="22188"/>
                    <a:pt x="120" y="22186"/>
                    <a:pt x="0" y="22184"/>
                  </a:cubicBezTo>
                </a:path>
                <a:path w="21961" h="22188" stroke="0" extrusionOk="0">
                  <a:moveTo>
                    <a:pt x="21952" y="0"/>
                  </a:moveTo>
                  <a:cubicBezTo>
                    <a:pt x="21958" y="195"/>
                    <a:pt x="21961" y="391"/>
                    <a:pt x="21961" y="588"/>
                  </a:cubicBezTo>
                  <a:cubicBezTo>
                    <a:pt x="21961" y="12517"/>
                    <a:pt x="12290" y="22188"/>
                    <a:pt x="361" y="22188"/>
                  </a:cubicBezTo>
                  <a:cubicBezTo>
                    <a:pt x="240" y="22188"/>
                    <a:pt x="120" y="22186"/>
                    <a:pt x="0" y="22184"/>
                  </a:cubicBezTo>
                  <a:lnTo>
                    <a:pt x="361" y="588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Arc 120"/>
            <p:cNvSpPr>
              <a:spLocks/>
            </p:cNvSpPr>
            <p:nvPr/>
          </p:nvSpPr>
          <p:spPr bwMode="auto">
            <a:xfrm>
              <a:off x="4737" y="2879"/>
              <a:ext cx="125" cy="38"/>
            </a:xfrm>
            <a:custGeom>
              <a:avLst/>
              <a:gdLst>
                <a:gd name="G0" fmla="+- 361 0 0"/>
                <a:gd name="G1" fmla="+- 588 0 0"/>
                <a:gd name="G2" fmla="+- 21600 0 0"/>
                <a:gd name="T0" fmla="*/ 21953 w 21961"/>
                <a:gd name="T1" fmla="*/ 0 h 22188"/>
                <a:gd name="T2" fmla="*/ 0 w 21961"/>
                <a:gd name="T3" fmla="*/ 22185 h 22188"/>
                <a:gd name="T4" fmla="*/ 361 w 21961"/>
                <a:gd name="T5" fmla="*/ 588 h 2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61" h="22188" fill="none" extrusionOk="0">
                  <a:moveTo>
                    <a:pt x="21952" y="0"/>
                  </a:moveTo>
                  <a:cubicBezTo>
                    <a:pt x="21958" y="195"/>
                    <a:pt x="21961" y="391"/>
                    <a:pt x="21961" y="588"/>
                  </a:cubicBezTo>
                  <a:cubicBezTo>
                    <a:pt x="21961" y="12517"/>
                    <a:pt x="12290" y="22188"/>
                    <a:pt x="361" y="22188"/>
                  </a:cubicBezTo>
                  <a:cubicBezTo>
                    <a:pt x="240" y="22188"/>
                    <a:pt x="120" y="22186"/>
                    <a:pt x="0" y="22184"/>
                  </a:cubicBezTo>
                </a:path>
                <a:path w="21961" h="22188" stroke="0" extrusionOk="0">
                  <a:moveTo>
                    <a:pt x="21952" y="0"/>
                  </a:moveTo>
                  <a:cubicBezTo>
                    <a:pt x="21958" y="195"/>
                    <a:pt x="21961" y="391"/>
                    <a:pt x="21961" y="588"/>
                  </a:cubicBezTo>
                  <a:cubicBezTo>
                    <a:pt x="21961" y="12517"/>
                    <a:pt x="12290" y="22188"/>
                    <a:pt x="361" y="22188"/>
                  </a:cubicBezTo>
                  <a:cubicBezTo>
                    <a:pt x="240" y="22188"/>
                    <a:pt x="120" y="22186"/>
                    <a:pt x="0" y="22184"/>
                  </a:cubicBezTo>
                  <a:lnTo>
                    <a:pt x="361" y="58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Arc 121"/>
            <p:cNvSpPr>
              <a:spLocks/>
            </p:cNvSpPr>
            <p:nvPr/>
          </p:nvSpPr>
          <p:spPr bwMode="auto">
            <a:xfrm>
              <a:off x="4626" y="2885"/>
              <a:ext cx="119" cy="45"/>
            </a:xfrm>
            <a:custGeom>
              <a:avLst/>
              <a:gdLst>
                <a:gd name="G0" fmla="+- 21600 0 0"/>
                <a:gd name="G1" fmla="+- 1539 0 0"/>
                <a:gd name="G2" fmla="+- 21600 0 0"/>
                <a:gd name="T0" fmla="*/ 21228 w 21600"/>
                <a:gd name="T1" fmla="*/ 23136 h 23136"/>
                <a:gd name="T2" fmla="*/ 55 w 21600"/>
                <a:gd name="T3" fmla="*/ 0 h 23136"/>
                <a:gd name="T4" fmla="*/ 21600 w 21600"/>
                <a:gd name="T5" fmla="*/ 1539 h 23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136" fill="none" extrusionOk="0">
                  <a:moveTo>
                    <a:pt x="21228" y="23135"/>
                  </a:moveTo>
                  <a:cubicBezTo>
                    <a:pt x="9445" y="22932"/>
                    <a:pt x="0" y="13323"/>
                    <a:pt x="0" y="1539"/>
                  </a:cubicBezTo>
                  <a:cubicBezTo>
                    <a:pt x="-1" y="1025"/>
                    <a:pt x="18" y="512"/>
                    <a:pt x="54" y="-1"/>
                  </a:cubicBezTo>
                </a:path>
                <a:path w="21600" h="23136" stroke="0" extrusionOk="0">
                  <a:moveTo>
                    <a:pt x="21228" y="23135"/>
                  </a:moveTo>
                  <a:cubicBezTo>
                    <a:pt x="9445" y="22932"/>
                    <a:pt x="0" y="13323"/>
                    <a:pt x="0" y="1539"/>
                  </a:cubicBezTo>
                  <a:cubicBezTo>
                    <a:pt x="-1" y="1025"/>
                    <a:pt x="18" y="512"/>
                    <a:pt x="54" y="-1"/>
                  </a:cubicBezTo>
                  <a:lnTo>
                    <a:pt x="21600" y="1539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Arc 122"/>
            <p:cNvSpPr>
              <a:spLocks/>
            </p:cNvSpPr>
            <p:nvPr/>
          </p:nvSpPr>
          <p:spPr bwMode="auto">
            <a:xfrm>
              <a:off x="4626" y="2885"/>
              <a:ext cx="119" cy="45"/>
            </a:xfrm>
            <a:custGeom>
              <a:avLst/>
              <a:gdLst>
                <a:gd name="G0" fmla="+- 21600 0 0"/>
                <a:gd name="G1" fmla="+- 1539 0 0"/>
                <a:gd name="G2" fmla="+- 21600 0 0"/>
                <a:gd name="T0" fmla="*/ 21228 w 21600"/>
                <a:gd name="T1" fmla="*/ 23136 h 23136"/>
                <a:gd name="T2" fmla="*/ 55 w 21600"/>
                <a:gd name="T3" fmla="*/ 0 h 23136"/>
                <a:gd name="T4" fmla="*/ 21600 w 21600"/>
                <a:gd name="T5" fmla="*/ 1539 h 23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136" fill="none" extrusionOk="0">
                  <a:moveTo>
                    <a:pt x="21228" y="23135"/>
                  </a:moveTo>
                  <a:cubicBezTo>
                    <a:pt x="9445" y="22932"/>
                    <a:pt x="0" y="13323"/>
                    <a:pt x="0" y="1539"/>
                  </a:cubicBezTo>
                  <a:cubicBezTo>
                    <a:pt x="-1" y="1025"/>
                    <a:pt x="18" y="512"/>
                    <a:pt x="54" y="-1"/>
                  </a:cubicBezTo>
                </a:path>
                <a:path w="21600" h="23136" stroke="0" extrusionOk="0">
                  <a:moveTo>
                    <a:pt x="21228" y="23135"/>
                  </a:moveTo>
                  <a:cubicBezTo>
                    <a:pt x="9445" y="22932"/>
                    <a:pt x="0" y="13323"/>
                    <a:pt x="0" y="1539"/>
                  </a:cubicBezTo>
                  <a:cubicBezTo>
                    <a:pt x="-1" y="1025"/>
                    <a:pt x="18" y="512"/>
                    <a:pt x="54" y="-1"/>
                  </a:cubicBezTo>
                  <a:lnTo>
                    <a:pt x="21600" y="153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7" name="Line 124"/>
          <p:cNvSpPr>
            <a:spLocks noChangeShapeType="1"/>
          </p:cNvSpPr>
          <p:nvPr/>
        </p:nvSpPr>
        <p:spPr bwMode="auto">
          <a:xfrm>
            <a:off x="7286625" y="3921125"/>
            <a:ext cx="0" cy="269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8" name="Line 125"/>
          <p:cNvSpPr>
            <a:spLocks noChangeShapeType="1"/>
          </p:cNvSpPr>
          <p:nvPr/>
        </p:nvSpPr>
        <p:spPr bwMode="auto">
          <a:xfrm>
            <a:off x="7662863" y="3921125"/>
            <a:ext cx="0" cy="269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" name="Rectangle 126"/>
          <p:cNvSpPr>
            <a:spLocks noChangeArrowheads="1"/>
          </p:cNvSpPr>
          <p:nvPr/>
        </p:nvSpPr>
        <p:spPr bwMode="auto">
          <a:xfrm>
            <a:off x="7821613" y="3927475"/>
            <a:ext cx="376238" cy="276225"/>
          </a:xfrm>
          <a:prstGeom prst="rect">
            <a:avLst/>
          </a:prstGeom>
          <a:solidFill>
            <a:srgbClr val="0080FF"/>
          </a:solidFill>
          <a:ln w="12700">
            <a:solidFill>
              <a:srgbClr val="00A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Rectangle 127"/>
          <p:cNvSpPr>
            <a:spLocks noChangeArrowheads="1"/>
          </p:cNvSpPr>
          <p:nvPr/>
        </p:nvSpPr>
        <p:spPr bwMode="auto">
          <a:xfrm>
            <a:off x="7893050" y="2863850"/>
            <a:ext cx="317500" cy="70326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128"/>
          <p:cNvSpPr>
            <a:spLocks noChangeArrowheads="1"/>
          </p:cNvSpPr>
          <p:nvPr/>
        </p:nvSpPr>
        <p:spPr bwMode="auto">
          <a:xfrm>
            <a:off x="7834313" y="2979737"/>
            <a:ext cx="317500" cy="684212"/>
          </a:xfrm>
          <a:prstGeom prst="rect">
            <a:avLst/>
          </a:prstGeom>
          <a:solidFill>
            <a:srgbClr val="00A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Freeform 129"/>
          <p:cNvSpPr>
            <a:spLocks/>
          </p:cNvSpPr>
          <p:nvPr/>
        </p:nvSpPr>
        <p:spPr bwMode="auto">
          <a:xfrm>
            <a:off x="7815263" y="2857500"/>
            <a:ext cx="390525" cy="793750"/>
          </a:xfrm>
          <a:custGeom>
            <a:avLst/>
            <a:gdLst/>
            <a:ahLst/>
            <a:cxnLst>
              <a:cxn ang="0">
                <a:pos x="0" y="61"/>
              </a:cxn>
              <a:cxn ang="0">
                <a:pos x="30" y="0"/>
              </a:cxn>
              <a:cxn ang="0">
                <a:pos x="245" y="0"/>
              </a:cxn>
              <a:cxn ang="0">
                <a:pos x="245" y="439"/>
              </a:cxn>
              <a:cxn ang="0">
                <a:pos x="208" y="499"/>
              </a:cxn>
              <a:cxn ang="0">
                <a:pos x="208" y="61"/>
              </a:cxn>
              <a:cxn ang="0">
                <a:pos x="112" y="61"/>
              </a:cxn>
              <a:cxn ang="0">
                <a:pos x="52" y="61"/>
              </a:cxn>
              <a:cxn ang="0">
                <a:pos x="0" y="61"/>
              </a:cxn>
            </a:cxnLst>
            <a:rect l="0" t="0" r="r" b="b"/>
            <a:pathLst>
              <a:path w="246" h="500">
                <a:moveTo>
                  <a:pt x="0" y="61"/>
                </a:moveTo>
                <a:lnTo>
                  <a:pt x="30" y="0"/>
                </a:lnTo>
                <a:lnTo>
                  <a:pt x="245" y="0"/>
                </a:lnTo>
                <a:lnTo>
                  <a:pt x="245" y="439"/>
                </a:lnTo>
                <a:lnTo>
                  <a:pt x="208" y="499"/>
                </a:lnTo>
                <a:lnTo>
                  <a:pt x="208" y="61"/>
                </a:lnTo>
                <a:lnTo>
                  <a:pt x="112" y="61"/>
                </a:lnTo>
                <a:lnTo>
                  <a:pt x="52" y="61"/>
                </a:lnTo>
                <a:lnTo>
                  <a:pt x="0" y="61"/>
                </a:lnTo>
              </a:path>
            </a:pathLst>
          </a:custGeom>
          <a:solidFill>
            <a:srgbClr val="0000CC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" name="Line 130"/>
          <p:cNvSpPr>
            <a:spLocks noChangeShapeType="1"/>
          </p:cNvSpPr>
          <p:nvPr/>
        </p:nvSpPr>
        <p:spPr bwMode="auto">
          <a:xfrm flipH="1">
            <a:off x="8158163" y="2857500"/>
            <a:ext cx="46038" cy="1127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" name="Oval 131"/>
          <p:cNvSpPr>
            <a:spLocks noChangeArrowheads="1"/>
          </p:cNvSpPr>
          <p:nvPr/>
        </p:nvSpPr>
        <p:spPr bwMode="auto">
          <a:xfrm>
            <a:off x="7821613" y="3887787"/>
            <a:ext cx="376238" cy="103187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7" name="Group 136"/>
          <p:cNvGrpSpPr>
            <a:grpSpLocks/>
          </p:cNvGrpSpPr>
          <p:nvPr/>
        </p:nvGrpSpPr>
        <p:grpSpPr bwMode="auto">
          <a:xfrm>
            <a:off x="7818438" y="4210050"/>
            <a:ext cx="385763" cy="80962"/>
            <a:chOff x="4959" y="2879"/>
            <a:chExt cx="243" cy="51"/>
          </a:xfrm>
        </p:grpSpPr>
        <p:sp>
          <p:nvSpPr>
            <p:cNvPr id="215" name="Arc 132"/>
            <p:cNvSpPr>
              <a:spLocks/>
            </p:cNvSpPr>
            <p:nvPr/>
          </p:nvSpPr>
          <p:spPr bwMode="auto">
            <a:xfrm>
              <a:off x="5076" y="2879"/>
              <a:ext cx="126" cy="38"/>
            </a:xfrm>
            <a:custGeom>
              <a:avLst/>
              <a:gdLst>
                <a:gd name="G0" fmla="+- 0 0 0"/>
                <a:gd name="G1" fmla="+- 588 0 0"/>
                <a:gd name="G2" fmla="+- 21600 0 0"/>
                <a:gd name="T0" fmla="*/ 21592 w 21600"/>
                <a:gd name="T1" fmla="*/ 0 h 22188"/>
                <a:gd name="T2" fmla="*/ 0 w 21600"/>
                <a:gd name="T3" fmla="*/ 22188 h 22188"/>
                <a:gd name="T4" fmla="*/ 0 w 21600"/>
                <a:gd name="T5" fmla="*/ 588 h 2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188" fill="none" extrusionOk="0">
                  <a:moveTo>
                    <a:pt x="21591" y="0"/>
                  </a:moveTo>
                  <a:cubicBezTo>
                    <a:pt x="21597" y="195"/>
                    <a:pt x="21600" y="391"/>
                    <a:pt x="21600" y="588"/>
                  </a:cubicBezTo>
                  <a:cubicBezTo>
                    <a:pt x="21600" y="12517"/>
                    <a:pt x="11929" y="22187"/>
                    <a:pt x="0" y="22188"/>
                  </a:cubicBezTo>
                </a:path>
                <a:path w="21600" h="22188" stroke="0" extrusionOk="0">
                  <a:moveTo>
                    <a:pt x="21591" y="0"/>
                  </a:moveTo>
                  <a:cubicBezTo>
                    <a:pt x="21597" y="195"/>
                    <a:pt x="21600" y="391"/>
                    <a:pt x="21600" y="588"/>
                  </a:cubicBezTo>
                  <a:cubicBezTo>
                    <a:pt x="21600" y="12517"/>
                    <a:pt x="11929" y="22187"/>
                    <a:pt x="0" y="22188"/>
                  </a:cubicBezTo>
                  <a:lnTo>
                    <a:pt x="0" y="588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Arc 133"/>
            <p:cNvSpPr>
              <a:spLocks/>
            </p:cNvSpPr>
            <p:nvPr/>
          </p:nvSpPr>
          <p:spPr bwMode="auto">
            <a:xfrm>
              <a:off x="5076" y="2879"/>
              <a:ext cx="126" cy="38"/>
            </a:xfrm>
            <a:custGeom>
              <a:avLst/>
              <a:gdLst>
                <a:gd name="G0" fmla="+- 0 0 0"/>
                <a:gd name="G1" fmla="+- 588 0 0"/>
                <a:gd name="G2" fmla="+- 21600 0 0"/>
                <a:gd name="T0" fmla="*/ 21592 w 21600"/>
                <a:gd name="T1" fmla="*/ 0 h 22188"/>
                <a:gd name="T2" fmla="*/ 0 w 21600"/>
                <a:gd name="T3" fmla="*/ 22188 h 22188"/>
                <a:gd name="T4" fmla="*/ 0 w 21600"/>
                <a:gd name="T5" fmla="*/ 588 h 2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188" fill="none" extrusionOk="0">
                  <a:moveTo>
                    <a:pt x="21591" y="0"/>
                  </a:moveTo>
                  <a:cubicBezTo>
                    <a:pt x="21597" y="195"/>
                    <a:pt x="21600" y="391"/>
                    <a:pt x="21600" y="588"/>
                  </a:cubicBezTo>
                  <a:cubicBezTo>
                    <a:pt x="21600" y="12517"/>
                    <a:pt x="11929" y="22187"/>
                    <a:pt x="0" y="22188"/>
                  </a:cubicBezTo>
                </a:path>
                <a:path w="21600" h="22188" stroke="0" extrusionOk="0">
                  <a:moveTo>
                    <a:pt x="21591" y="0"/>
                  </a:moveTo>
                  <a:cubicBezTo>
                    <a:pt x="21597" y="195"/>
                    <a:pt x="21600" y="391"/>
                    <a:pt x="21600" y="588"/>
                  </a:cubicBezTo>
                  <a:cubicBezTo>
                    <a:pt x="21600" y="12517"/>
                    <a:pt x="11929" y="22187"/>
                    <a:pt x="0" y="22188"/>
                  </a:cubicBezTo>
                  <a:lnTo>
                    <a:pt x="0" y="58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Arc 134"/>
            <p:cNvSpPr>
              <a:spLocks/>
            </p:cNvSpPr>
            <p:nvPr/>
          </p:nvSpPr>
          <p:spPr bwMode="auto">
            <a:xfrm>
              <a:off x="4959" y="2885"/>
              <a:ext cx="123" cy="45"/>
            </a:xfrm>
            <a:custGeom>
              <a:avLst/>
              <a:gdLst>
                <a:gd name="G0" fmla="+- 21600 0 0"/>
                <a:gd name="G1" fmla="+- 1539 0 0"/>
                <a:gd name="G2" fmla="+- 21600 0 0"/>
                <a:gd name="T0" fmla="*/ 21060 w 21600"/>
                <a:gd name="T1" fmla="*/ 23132 h 23132"/>
                <a:gd name="T2" fmla="*/ 55 w 21600"/>
                <a:gd name="T3" fmla="*/ 0 h 23132"/>
                <a:gd name="T4" fmla="*/ 21600 w 21600"/>
                <a:gd name="T5" fmla="*/ 1539 h 23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132" fill="none" extrusionOk="0">
                  <a:moveTo>
                    <a:pt x="21059" y="23132"/>
                  </a:moveTo>
                  <a:cubicBezTo>
                    <a:pt x="9344" y="22839"/>
                    <a:pt x="0" y="13257"/>
                    <a:pt x="0" y="1539"/>
                  </a:cubicBezTo>
                  <a:cubicBezTo>
                    <a:pt x="-1" y="1025"/>
                    <a:pt x="18" y="512"/>
                    <a:pt x="54" y="-1"/>
                  </a:cubicBezTo>
                </a:path>
                <a:path w="21600" h="23132" stroke="0" extrusionOk="0">
                  <a:moveTo>
                    <a:pt x="21059" y="23132"/>
                  </a:moveTo>
                  <a:cubicBezTo>
                    <a:pt x="9344" y="22839"/>
                    <a:pt x="0" y="13257"/>
                    <a:pt x="0" y="1539"/>
                  </a:cubicBezTo>
                  <a:cubicBezTo>
                    <a:pt x="-1" y="1025"/>
                    <a:pt x="18" y="512"/>
                    <a:pt x="54" y="-1"/>
                  </a:cubicBezTo>
                  <a:lnTo>
                    <a:pt x="21600" y="1539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Arc 135"/>
            <p:cNvSpPr>
              <a:spLocks/>
            </p:cNvSpPr>
            <p:nvPr/>
          </p:nvSpPr>
          <p:spPr bwMode="auto">
            <a:xfrm>
              <a:off x="4959" y="2885"/>
              <a:ext cx="123" cy="45"/>
            </a:xfrm>
            <a:custGeom>
              <a:avLst/>
              <a:gdLst>
                <a:gd name="G0" fmla="+- 21600 0 0"/>
                <a:gd name="G1" fmla="+- 1539 0 0"/>
                <a:gd name="G2" fmla="+- 21600 0 0"/>
                <a:gd name="T0" fmla="*/ 21060 w 21600"/>
                <a:gd name="T1" fmla="*/ 23132 h 23132"/>
                <a:gd name="T2" fmla="*/ 55 w 21600"/>
                <a:gd name="T3" fmla="*/ 0 h 23132"/>
                <a:gd name="T4" fmla="*/ 21600 w 21600"/>
                <a:gd name="T5" fmla="*/ 1539 h 23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132" fill="none" extrusionOk="0">
                  <a:moveTo>
                    <a:pt x="21059" y="23132"/>
                  </a:moveTo>
                  <a:cubicBezTo>
                    <a:pt x="9344" y="22839"/>
                    <a:pt x="0" y="13257"/>
                    <a:pt x="0" y="1539"/>
                  </a:cubicBezTo>
                  <a:cubicBezTo>
                    <a:pt x="-1" y="1025"/>
                    <a:pt x="18" y="512"/>
                    <a:pt x="54" y="-1"/>
                  </a:cubicBezTo>
                </a:path>
                <a:path w="21600" h="23132" stroke="0" extrusionOk="0">
                  <a:moveTo>
                    <a:pt x="21059" y="23132"/>
                  </a:moveTo>
                  <a:cubicBezTo>
                    <a:pt x="9344" y="22839"/>
                    <a:pt x="0" y="13257"/>
                    <a:pt x="0" y="1539"/>
                  </a:cubicBezTo>
                  <a:cubicBezTo>
                    <a:pt x="-1" y="1025"/>
                    <a:pt x="18" y="512"/>
                    <a:pt x="54" y="-1"/>
                  </a:cubicBezTo>
                  <a:lnTo>
                    <a:pt x="21600" y="153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" name="Line 137"/>
          <p:cNvSpPr>
            <a:spLocks noChangeShapeType="1"/>
          </p:cNvSpPr>
          <p:nvPr/>
        </p:nvSpPr>
        <p:spPr bwMode="auto">
          <a:xfrm>
            <a:off x="7815263" y="3921125"/>
            <a:ext cx="0" cy="269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" name="Line 138"/>
          <p:cNvSpPr>
            <a:spLocks noChangeShapeType="1"/>
          </p:cNvSpPr>
          <p:nvPr/>
        </p:nvSpPr>
        <p:spPr bwMode="auto">
          <a:xfrm>
            <a:off x="8204200" y="3921125"/>
            <a:ext cx="0" cy="269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" name="Rectangle 139"/>
          <p:cNvSpPr>
            <a:spLocks noChangeArrowheads="1"/>
          </p:cNvSpPr>
          <p:nvPr/>
        </p:nvSpPr>
        <p:spPr bwMode="auto">
          <a:xfrm>
            <a:off x="8364538" y="3927475"/>
            <a:ext cx="376238" cy="276225"/>
          </a:xfrm>
          <a:prstGeom prst="rect">
            <a:avLst/>
          </a:prstGeom>
          <a:solidFill>
            <a:srgbClr val="0080FF"/>
          </a:solidFill>
          <a:ln w="12700">
            <a:solidFill>
              <a:srgbClr val="00A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Rectangle 140"/>
          <p:cNvSpPr>
            <a:spLocks noChangeArrowheads="1"/>
          </p:cNvSpPr>
          <p:nvPr/>
        </p:nvSpPr>
        <p:spPr bwMode="auto">
          <a:xfrm>
            <a:off x="8434388" y="2863850"/>
            <a:ext cx="317500" cy="70326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ectangle 141"/>
          <p:cNvSpPr>
            <a:spLocks noChangeArrowheads="1"/>
          </p:cNvSpPr>
          <p:nvPr/>
        </p:nvSpPr>
        <p:spPr bwMode="auto">
          <a:xfrm>
            <a:off x="8375650" y="2979737"/>
            <a:ext cx="317500" cy="684212"/>
          </a:xfrm>
          <a:prstGeom prst="rect">
            <a:avLst/>
          </a:prstGeom>
          <a:solidFill>
            <a:srgbClr val="00A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Freeform 142"/>
          <p:cNvSpPr>
            <a:spLocks/>
          </p:cNvSpPr>
          <p:nvPr/>
        </p:nvSpPr>
        <p:spPr bwMode="auto">
          <a:xfrm>
            <a:off x="8345488" y="2857500"/>
            <a:ext cx="390525" cy="793750"/>
          </a:xfrm>
          <a:custGeom>
            <a:avLst/>
            <a:gdLst/>
            <a:ahLst/>
            <a:cxnLst>
              <a:cxn ang="0">
                <a:pos x="0" y="61"/>
              </a:cxn>
              <a:cxn ang="0">
                <a:pos x="45" y="0"/>
              </a:cxn>
              <a:cxn ang="0">
                <a:pos x="245" y="0"/>
              </a:cxn>
              <a:cxn ang="0">
                <a:pos x="245" y="439"/>
              </a:cxn>
              <a:cxn ang="0">
                <a:pos x="216" y="499"/>
              </a:cxn>
              <a:cxn ang="0">
                <a:pos x="216" y="61"/>
              </a:cxn>
              <a:cxn ang="0">
                <a:pos x="112" y="61"/>
              </a:cxn>
              <a:cxn ang="0">
                <a:pos x="60" y="61"/>
              </a:cxn>
              <a:cxn ang="0">
                <a:pos x="0" y="61"/>
              </a:cxn>
            </a:cxnLst>
            <a:rect l="0" t="0" r="r" b="b"/>
            <a:pathLst>
              <a:path w="246" h="500">
                <a:moveTo>
                  <a:pt x="0" y="61"/>
                </a:moveTo>
                <a:lnTo>
                  <a:pt x="45" y="0"/>
                </a:lnTo>
                <a:lnTo>
                  <a:pt x="245" y="0"/>
                </a:lnTo>
                <a:lnTo>
                  <a:pt x="245" y="439"/>
                </a:lnTo>
                <a:lnTo>
                  <a:pt x="216" y="499"/>
                </a:lnTo>
                <a:lnTo>
                  <a:pt x="216" y="61"/>
                </a:lnTo>
                <a:lnTo>
                  <a:pt x="112" y="61"/>
                </a:lnTo>
                <a:lnTo>
                  <a:pt x="60" y="61"/>
                </a:lnTo>
                <a:lnTo>
                  <a:pt x="0" y="61"/>
                </a:lnTo>
              </a:path>
            </a:pathLst>
          </a:custGeom>
          <a:solidFill>
            <a:srgbClr val="0000CC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" name="Line 143"/>
          <p:cNvSpPr>
            <a:spLocks noChangeShapeType="1"/>
          </p:cNvSpPr>
          <p:nvPr/>
        </p:nvSpPr>
        <p:spPr bwMode="auto">
          <a:xfrm flipH="1">
            <a:off x="8710613" y="2857500"/>
            <a:ext cx="47625" cy="1158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" name="Oval 144"/>
          <p:cNvSpPr>
            <a:spLocks noChangeArrowheads="1"/>
          </p:cNvSpPr>
          <p:nvPr/>
        </p:nvSpPr>
        <p:spPr bwMode="auto">
          <a:xfrm>
            <a:off x="8364538" y="3887787"/>
            <a:ext cx="376238" cy="103187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6" name="Group 149"/>
          <p:cNvGrpSpPr>
            <a:grpSpLocks/>
          </p:cNvGrpSpPr>
          <p:nvPr/>
        </p:nvGrpSpPr>
        <p:grpSpPr bwMode="auto">
          <a:xfrm>
            <a:off x="8361363" y="4210050"/>
            <a:ext cx="387350" cy="80962"/>
            <a:chOff x="5301" y="2879"/>
            <a:chExt cx="244" cy="51"/>
          </a:xfrm>
        </p:grpSpPr>
        <p:sp>
          <p:nvSpPr>
            <p:cNvPr id="211" name="Arc 145"/>
            <p:cNvSpPr>
              <a:spLocks/>
            </p:cNvSpPr>
            <p:nvPr/>
          </p:nvSpPr>
          <p:spPr bwMode="auto">
            <a:xfrm>
              <a:off x="5416" y="2879"/>
              <a:ext cx="129" cy="38"/>
            </a:xfrm>
            <a:custGeom>
              <a:avLst/>
              <a:gdLst>
                <a:gd name="G0" fmla="+- 350 0 0"/>
                <a:gd name="G1" fmla="+- 588 0 0"/>
                <a:gd name="G2" fmla="+- 21600 0 0"/>
                <a:gd name="T0" fmla="*/ 21942 w 21950"/>
                <a:gd name="T1" fmla="*/ 0 h 22188"/>
                <a:gd name="T2" fmla="*/ 0 w 21950"/>
                <a:gd name="T3" fmla="*/ 22185 h 22188"/>
                <a:gd name="T4" fmla="*/ 350 w 21950"/>
                <a:gd name="T5" fmla="*/ 588 h 2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50" h="22188" fill="none" extrusionOk="0">
                  <a:moveTo>
                    <a:pt x="21941" y="0"/>
                  </a:moveTo>
                  <a:cubicBezTo>
                    <a:pt x="21947" y="195"/>
                    <a:pt x="21950" y="391"/>
                    <a:pt x="21950" y="588"/>
                  </a:cubicBezTo>
                  <a:cubicBezTo>
                    <a:pt x="21950" y="12517"/>
                    <a:pt x="12279" y="22188"/>
                    <a:pt x="350" y="22188"/>
                  </a:cubicBezTo>
                  <a:cubicBezTo>
                    <a:pt x="233" y="22188"/>
                    <a:pt x="116" y="22187"/>
                    <a:pt x="-1" y="22185"/>
                  </a:cubicBezTo>
                </a:path>
                <a:path w="21950" h="22188" stroke="0" extrusionOk="0">
                  <a:moveTo>
                    <a:pt x="21941" y="0"/>
                  </a:moveTo>
                  <a:cubicBezTo>
                    <a:pt x="21947" y="195"/>
                    <a:pt x="21950" y="391"/>
                    <a:pt x="21950" y="588"/>
                  </a:cubicBezTo>
                  <a:cubicBezTo>
                    <a:pt x="21950" y="12517"/>
                    <a:pt x="12279" y="22188"/>
                    <a:pt x="350" y="22188"/>
                  </a:cubicBezTo>
                  <a:cubicBezTo>
                    <a:pt x="233" y="22188"/>
                    <a:pt x="116" y="22187"/>
                    <a:pt x="-1" y="22185"/>
                  </a:cubicBezTo>
                  <a:lnTo>
                    <a:pt x="350" y="588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Arc 146"/>
            <p:cNvSpPr>
              <a:spLocks/>
            </p:cNvSpPr>
            <p:nvPr/>
          </p:nvSpPr>
          <p:spPr bwMode="auto">
            <a:xfrm>
              <a:off x="5416" y="2879"/>
              <a:ext cx="129" cy="38"/>
            </a:xfrm>
            <a:custGeom>
              <a:avLst/>
              <a:gdLst>
                <a:gd name="G0" fmla="+- 350 0 0"/>
                <a:gd name="G1" fmla="+- 588 0 0"/>
                <a:gd name="G2" fmla="+- 21600 0 0"/>
                <a:gd name="T0" fmla="*/ 21942 w 21950"/>
                <a:gd name="T1" fmla="*/ 0 h 22188"/>
                <a:gd name="T2" fmla="*/ 0 w 21950"/>
                <a:gd name="T3" fmla="*/ 22185 h 22188"/>
                <a:gd name="T4" fmla="*/ 350 w 21950"/>
                <a:gd name="T5" fmla="*/ 588 h 2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50" h="22188" fill="none" extrusionOk="0">
                  <a:moveTo>
                    <a:pt x="21941" y="0"/>
                  </a:moveTo>
                  <a:cubicBezTo>
                    <a:pt x="21947" y="195"/>
                    <a:pt x="21950" y="391"/>
                    <a:pt x="21950" y="588"/>
                  </a:cubicBezTo>
                  <a:cubicBezTo>
                    <a:pt x="21950" y="12517"/>
                    <a:pt x="12279" y="22188"/>
                    <a:pt x="350" y="22188"/>
                  </a:cubicBezTo>
                  <a:cubicBezTo>
                    <a:pt x="233" y="22188"/>
                    <a:pt x="116" y="22187"/>
                    <a:pt x="-1" y="22185"/>
                  </a:cubicBezTo>
                </a:path>
                <a:path w="21950" h="22188" stroke="0" extrusionOk="0">
                  <a:moveTo>
                    <a:pt x="21941" y="0"/>
                  </a:moveTo>
                  <a:cubicBezTo>
                    <a:pt x="21947" y="195"/>
                    <a:pt x="21950" y="391"/>
                    <a:pt x="21950" y="588"/>
                  </a:cubicBezTo>
                  <a:cubicBezTo>
                    <a:pt x="21950" y="12517"/>
                    <a:pt x="12279" y="22188"/>
                    <a:pt x="350" y="22188"/>
                  </a:cubicBezTo>
                  <a:cubicBezTo>
                    <a:pt x="233" y="22188"/>
                    <a:pt x="116" y="22187"/>
                    <a:pt x="-1" y="22185"/>
                  </a:cubicBezTo>
                  <a:lnTo>
                    <a:pt x="350" y="58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Arc 147"/>
            <p:cNvSpPr>
              <a:spLocks/>
            </p:cNvSpPr>
            <p:nvPr/>
          </p:nvSpPr>
          <p:spPr bwMode="auto">
            <a:xfrm>
              <a:off x="5301" y="2885"/>
              <a:ext cx="123" cy="45"/>
            </a:xfrm>
            <a:custGeom>
              <a:avLst/>
              <a:gdLst>
                <a:gd name="G0" fmla="+- 21600 0 0"/>
                <a:gd name="G1" fmla="+- 1539 0 0"/>
                <a:gd name="G2" fmla="+- 21600 0 0"/>
                <a:gd name="T0" fmla="*/ 21060 w 21600"/>
                <a:gd name="T1" fmla="*/ 23132 h 23132"/>
                <a:gd name="T2" fmla="*/ 55 w 21600"/>
                <a:gd name="T3" fmla="*/ 0 h 23132"/>
                <a:gd name="T4" fmla="*/ 21600 w 21600"/>
                <a:gd name="T5" fmla="*/ 1539 h 23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132" fill="none" extrusionOk="0">
                  <a:moveTo>
                    <a:pt x="21059" y="23132"/>
                  </a:moveTo>
                  <a:cubicBezTo>
                    <a:pt x="9344" y="22839"/>
                    <a:pt x="0" y="13257"/>
                    <a:pt x="0" y="1539"/>
                  </a:cubicBezTo>
                  <a:cubicBezTo>
                    <a:pt x="-1" y="1025"/>
                    <a:pt x="18" y="512"/>
                    <a:pt x="54" y="-1"/>
                  </a:cubicBezTo>
                </a:path>
                <a:path w="21600" h="23132" stroke="0" extrusionOk="0">
                  <a:moveTo>
                    <a:pt x="21059" y="23132"/>
                  </a:moveTo>
                  <a:cubicBezTo>
                    <a:pt x="9344" y="22839"/>
                    <a:pt x="0" y="13257"/>
                    <a:pt x="0" y="1539"/>
                  </a:cubicBezTo>
                  <a:cubicBezTo>
                    <a:pt x="-1" y="1025"/>
                    <a:pt x="18" y="512"/>
                    <a:pt x="54" y="-1"/>
                  </a:cubicBezTo>
                  <a:lnTo>
                    <a:pt x="21600" y="1539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Arc 148"/>
            <p:cNvSpPr>
              <a:spLocks/>
            </p:cNvSpPr>
            <p:nvPr/>
          </p:nvSpPr>
          <p:spPr bwMode="auto">
            <a:xfrm>
              <a:off x="5301" y="2885"/>
              <a:ext cx="123" cy="45"/>
            </a:xfrm>
            <a:custGeom>
              <a:avLst/>
              <a:gdLst>
                <a:gd name="G0" fmla="+- 21600 0 0"/>
                <a:gd name="G1" fmla="+- 1539 0 0"/>
                <a:gd name="G2" fmla="+- 21600 0 0"/>
                <a:gd name="T0" fmla="*/ 21060 w 21600"/>
                <a:gd name="T1" fmla="*/ 23132 h 23132"/>
                <a:gd name="T2" fmla="*/ 55 w 21600"/>
                <a:gd name="T3" fmla="*/ 0 h 23132"/>
                <a:gd name="T4" fmla="*/ 21600 w 21600"/>
                <a:gd name="T5" fmla="*/ 1539 h 23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132" fill="none" extrusionOk="0">
                  <a:moveTo>
                    <a:pt x="21059" y="23132"/>
                  </a:moveTo>
                  <a:cubicBezTo>
                    <a:pt x="9344" y="22839"/>
                    <a:pt x="0" y="13257"/>
                    <a:pt x="0" y="1539"/>
                  </a:cubicBezTo>
                  <a:cubicBezTo>
                    <a:pt x="-1" y="1025"/>
                    <a:pt x="18" y="512"/>
                    <a:pt x="54" y="-1"/>
                  </a:cubicBezTo>
                </a:path>
                <a:path w="21600" h="23132" stroke="0" extrusionOk="0">
                  <a:moveTo>
                    <a:pt x="21059" y="23132"/>
                  </a:moveTo>
                  <a:cubicBezTo>
                    <a:pt x="9344" y="22839"/>
                    <a:pt x="0" y="13257"/>
                    <a:pt x="0" y="1539"/>
                  </a:cubicBezTo>
                  <a:cubicBezTo>
                    <a:pt x="-1" y="1025"/>
                    <a:pt x="18" y="512"/>
                    <a:pt x="54" y="-1"/>
                  </a:cubicBezTo>
                  <a:lnTo>
                    <a:pt x="21600" y="153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5" name="Line 150"/>
          <p:cNvSpPr>
            <a:spLocks noChangeShapeType="1"/>
          </p:cNvSpPr>
          <p:nvPr/>
        </p:nvSpPr>
        <p:spPr bwMode="auto">
          <a:xfrm>
            <a:off x="8358188" y="3921125"/>
            <a:ext cx="0" cy="269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" name="Line 151"/>
          <p:cNvSpPr>
            <a:spLocks noChangeShapeType="1"/>
          </p:cNvSpPr>
          <p:nvPr/>
        </p:nvSpPr>
        <p:spPr bwMode="auto">
          <a:xfrm>
            <a:off x="8747125" y="3921125"/>
            <a:ext cx="0" cy="269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" name="Line 152"/>
          <p:cNvSpPr>
            <a:spLocks noChangeShapeType="1"/>
          </p:cNvSpPr>
          <p:nvPr/>
        </p:nvSpPr>
        <p:spPr bwMode="auto">
          <a:xfrm>
            <a:off x="6378575" y="3630612"/>
            <a:ext cx="0" cy="290512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" name="Line 153"/>
          <p:cNvSpPr>
            <a:spLocks noChangeShapeType="1"/>
          </p:cNvSpPr>
          <p:nvPr/>
        </p:nvSpPr>
        <p:spPr bwMode="auto">
          <a:xfrm>
            <a:off x="6921500" y="3649662"/>
            <a:ext cx="0" cy="271462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" name="Line 154"/>
          <p:cNvSpPr>
            <a:spLocks noChangeShapeType="1"/>
          </p:cNvSpPr>
          <p:nvPr/>
        </p:nvSpPr>
        <p:spPr bwMode="auto">
          <a:xfrm>
            <a:off x="7462838" y="3649662"/>
            <a:ext cx="0" cy="271462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" name="Line 155"/>
          <p:cNvSpPr>
            <a:spLocks noChangeShapeType="1"/>
          </p:cNvSpPr>
          <p:nvPr/>
        </p:nvSpPr>
        <p:spPr bwMode="auto">
          <a:xfrm>
            <a:off x="8004175" y="3649662"/>
            <a:ext cx="0" cy="271462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1" name="Line 156"/>
          <p:cNvSpPr>
            <a:spLocks noChangeShapeType="1"/>
          </p:cNvSpPr>
          <p:nvPr/>
        </p:nvSpPr>
        <p:spPr bwMode="auto">
          <a:xfrm>
            <a:off x="8547100" y="3649662"/>
            <a:ext cx="0" cy="271462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" name="Line 157"/>
          <p:cNvSpPr>
            <a:spLocks noChangeShapeType="1"/>
          </p:cNvSpPr>
          <p:nvPr/>
        </p:nvSpPr>
        <p:spPr bwMode="auto">
          <a:xfrm>
            <a:off x="6367463" y="2741612"/>
            <a:ext cx="2190750" cy="0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" name="Line 158"/>
          <p:cNvSpPr>
            <a:spLocks noChangeShapeType="1"/>
          </p:cNvSpPr>
          <p:nvPr/>
        </p:nvSpPr>
        <p:spPr bwMode="auto">
          <a:xfrm>
            <a:off x="6378575" y="2587625"/>
            <a:ext cx="0" cy="290512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" name="Line 159"/>
          <p:cNvSpPr>
            <a:spLocks noChangeShapeType="1"/>
          </p:cNvSpPr>
          <p:nvPr/>
        </p:nvSpPr>
        <p:spPr bwMode="auto">
          <a:xfrm>
            <a:off x="6921500" y="2606675"/>
            <a:ext cx="0" cy="271462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" name="Line 160"/>
          <p:cNvSpPr>
            <a:spLocks noChangeShapeType="1"/>
          </p:cNvSpPr>
          <p:nvPr/>
        </p:nvSpPr>
        <p:spPr bwMode="auto">
          <a:xfrm>
            <a:off x="7462838" y="2606675"/>
            <a:ext cx="0" cy="271462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" name="Line 161"/>
          <p:cNvSpPr>
            <a:spLocks noChangeShapeType="1"/>
          </p:cNvSpPr>
          <p:nvPr/>
        </p:nvSpPr>
        <p:spPr bwMode="auto">
          <a:xfrm>
            <a:off x="8004175" y="2606675"/>
            <a:ext cx="0" cy="271462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7" name="Line 162"/>
          <p:cNvSpPr>
            <a:spLocks noChangeShapeType="1"/>
          </p:cNvSpPr>
          <p:nvPr/>
        </p:nvSpPr>
        <p:spPr bwMode="auto">
          <a:xfrm>
            <a:off x="8547100" y="2606675"/>
            <a:ext cx="0" cy="271462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" name="Rectangle 163"/>
          <p:cNvSpPr>
            <a:spLocks noChangeArrowheads="1"/>
          </p:cNvSpPr>
          <p:nvPr/>
        </p:nvSpPr>
        <p:spPr bwMode="auto">
          <a:xfrm>
            <a:off x="6462713" y="2286000"/>
            <a:ext cx="13255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100" b="1">
                <a:solidFill>
                  <a:srgbClr val="000000"/>
                </a:solidFill>
                <a:latin typeface="Arial" pitchFamily="34" charset="0"/>
              </a:rPr>
              <a:t>CLIENTS</a:t>
            </a:r>
          </a:p>
        </p:txBody>
      </p:sp>
      <p:sp>
        <p:nvSpPr>
          <p:cNvPr id="129" name="Rectangle 164"/>
          <p:cNvSpPr>
            <a:spLocks noChangeArrowheads="1"/>
          </p:cNvSpPr>
          <p:nvPr/>
        </p:nvSpPr>
        <p:spPr bwMode="auto">
          <a:xfrm>
            <a:off x="300038" y="3325812"/>
            <a:ext cx="2473325" cy="309562"/>
          </a:xfrm>
          <a:prstGeom prst="rect">
            <a:avLst/>
          </a:prstGeom>
          <a:solidFill>
            <a:srgbClr val="00A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Freeform 165"/>
          <p:cNvSpPr>
            <a:spLocks/>
          </p:cNvSpPr>
          <p:nvPr/>
        </p:nvSpPr>
        <p:spPr bwMode="auto">
          <a:xfrm>
            <a:off x="293688" y="3167062"/>
            <a:ext cx="2533650" cy="43815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59" y="0"/>
              </a:cxn>
              <a:cxn ang="0">
                <a:pos x="1595" y="0"/>
              </a:cxn>
              <a:cxn ang="0">
                <a:pos x="1595" y="204"/>
              </a:cxn>
              <a:cxn ang="0">
                <a:pos x="1558" y="275"/>
              </a:cxn>
              <a:cxn ang="0">
                <a:pos x="1558" y="84"/>
              </a:cxn>
              <a:cxn ang="0">
                <a:pos x="735" y="96"/>
              </a:cxn>
              <a:cxn ang="0">
                <a:pos x="363" y="96"/>
              </a:cxn>
              <a:cxn ang="0">
                <a:pos x="0" y="96"/>
              </a:cxn>
            </a:cxnLst>
            <a:rect l="0" t="0" r="r" b="b"/>
            <a:pathLst>
              <a:path w="1596" h="276">
                <a:moveTo>
                  <a:pt x="0" y="96"/>
                </a:moveTo>
                <a:lnTo>
                  <a:pt x="59" y="0"/>
                </a:lnTo>
                <a:lnTo>
                  <a:pt x="1595" y="0"/>
                </a:lnTo>
                <a:lnTo>
                  <a:pt x="1595" y="204"/>
                </a:lnTo>
                <a:lnTo>
                  <a:pt x="1558" y="275"/>
                </a:lnTo>
                <a:lnTo>
                  <a:pt x="1558" y="84"/>
                </a:lnTo>
                <a:lnTo>
                  <a:pt x="735" y="96"/>
                </a:lnTo>
                <a:lnTo>
                  <a:pt x="363" y="96"/>
                </a:lnTo>
                <a:lnTo>
                  <a:pt x="0" y="96"/>
                </a:lnTo>
              </a:path>
            </a:pathLst>
          </a:custGeom>
          <a:solidFill>
            <a:srgbClr val="0000CC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5" name="Group 169"/>
          <p:cNvGrpSpPr>
            <a:grpSpLocks/>
          </p:cNvGrpSpPr>
          <p:nvPr/>
        </p:nvGrpSpPr>
        <p:grpSpPr bwMode="auto">
          <a:xfrm>
            <a:off x="2436813" y="2863850"/>
            <a:ext cx="390525" cy="449262"/>
            <a:chOff x="1569" y="2031"/>
            <a:chExt cx="246" cy="283"/>
          </a:xfrm>
        </p:grpSpPr>
        <p:sp>
          <p:nvSpPr>
            <p:cNvPr id="208" name="Rectangle 166"/>
            <p:cNvSpPr>
              <a:spLocks noChangeArrowheads="1"/>
            </p:cNvSpPr>
            <p:nvPr/>
          </p:nvSpPr>
          <p:spPr bwMode="auto">
            <a:xfrm>
              <a:off x="1573" y="2106"/>
              <a:ext cx="200" cy="208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Freeform 167"/>
            <p:cNvSpPr>
              <a:spLocks/>
            </p:cNvSpPr>
            <p:nvPr/>
          </p:nvSpPr>
          <p:spPr bwMode="auto">
            <a:xfrm>
              <a:off x="1569" y="2031"/>
              <a:ext cx="246" cy="276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45" y="0"/>
                </a:cxn>
                <a:cxn ang="0">
                  <a:pos x="245" y="0"/>
                </a:cxn>
                <a:cxn ang="0">
                  <a:pos x="245" y="191"/>
                </a:cxn>
                <a:cxn ang="0">
                  <a:pos x="208" y="275"/>
                </a:cxn>
                <a:cxn ang="0">
                  <a:pos x="208" y="71"/>
                </a:cxn>
                <a:cxn ang="0">
                  <a:pos x="112" y="71"/>
                </a:cxn>
                <a:cxn ang="0">
                  <a:pos x="60" y="71"/>
                </a:cxn>
                <a:cxn ang="0">
                  <a:pos x="0" y="71"/>
                </a:cxn>
              </a:cxnLst>
              <a:rect l="0" t="0" r="r" b="b"/>
              <a:pathLst>
                <a:path w="246" h="276">
                  <a:moveTo>
                    <a:pt x="0" y="71"/>
                  </a:moveTo>
                  <a:lnTo>
                    <a:pt x="45" y="0"/>
                  </a:lnTo>
                  <a:lnTo>
                    <a:pt x="245" y="0"/>
                  </a:lnTo>
                  <a:lnTo>
                    <a:pt x="245" y="191"/>
                  </a:lnTo>
                  <a:lnTo>
                    <a:pt x="208" y="275"/>
                  </a:lnTo>
                  <a:lnTo>
                    <a:pt x="208" y="71"/>
                  </a:lnTo>
                  <a:lnTo>
                    <a:pt x="112" y="71"/>
                  </a:lnTo>
                  <a:lnTo>
                    <a:pt x="60" y="71"/>
                  </a:lnTo>
                  <a:lnTo>
                    <a:pt x="0" y="71"/>
                  </a:lnTo>
                </a:path>
              </a:pathLst>
            </a:custGeom>
            <a:solidFill>
              <a:srgbClr val="0000CC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168"/>
            <p:cNvSpPr>
              <a:spLocks noChangeShapeType="1"/>
            </p:cNvSpPr>
            <p:nvPr/>
          </p:nvSpPr>
          <p:spPr bwMode="auto">
            <a:xfrm flipH="1">
              <a:off x="1777" y="2031"/>
              <a:ext cx="37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4" name="Group 173"/>
          <p:cNvGrpSpPr>
            <a:grpSpLocks/>
          </p:cNvGrpSpPr>
          <p:nvPr/>
        </p:nvGrpSpPr>
        <p:grpSpPr bwMode="auto">
          <a:xfrm>
            <a:off x="1906588" y="2863850"/>
            <a:ext cx="390525" cy="449262"/>
            <a:chOff x="1235" y="2031"/>
            <a:chExt cx="246" cy="283"/>
          </a:xfrm>
        </p:grpSpPr>
        <p:sp>
          <p:nvSpPr>
            <p:cNvPr id="205" name="Rectangle 170"/>
            <p:cNvSpPr>
              <a:spLocks noChangeArrowheads="1"/>
            </p:cNvSpPr>
            <p:nvPr/>
          </p:nvSpPr>
          <p:spPr bwMode="auto">
            <a:xfrm>
              <a:off x="1239" y="2106"/>
              <a:ext cx="200" cy="208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Freeform 171"/>
            <p:cNvSpPr>
              <a:spLocks/>
            </p:cNvSpPr>
            <p:nvPr/>
          </p:nvSpPr>
          <p:spPr bwMode="auto">
            <a:xfrm>
              <a:off x="1235" y="2031"/>
              <a:ext cx="246" cy="276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45" y="0"/>
                </a:cxn>
                <a:cxn ang="0">
                  <a:pos x="245" y="0"/>
                </a:cxn>
                <a:cxn ang="0">
                  <a:pos x="245" y="191"/>
                </a:cxn>
                <a:cxn ang="0">
                  <a:pos x="201" y="275"/>
                </a:cxn>
                <a:cxn ang="0">
                  <a:pos x="201" y="71"/>
                </a:cxn>
                <a:cxn ang="0">
                  <a:pos x="112" y="71"/>
                </a:cxn>
                <a:cxn ang="0">
                  <a:pos x="52" y="71"/>
                </a:cxn>
                <a:cxn ang="0">
                  <a:pos x="0" y="71"/>
                </a:cxn>
              </a:cxnLst>
              <a:rect l="0" t="0" r="r" b="b"/>
              <a:pathLst>
                <a:path w="246" h="276">
                  <a:moveTo>
                    <a:pt x="0" y="71"/>
                  </a:moveTo>
                  <a:lnTo>
                    <a:pt x="45" y="0"/>
                  </a:lnTo>
                  <a:lnTo>
                    <a:pt x="245" y="0"/>
                  </a:lnTo>
                  <a:lnTo>
                    <a:pt x="245" y="191"/>
                  </a:lnTo>
                  <a:lnTo>
                    <a:pt x="201" y="275"/>
                  </a:lnTo>
                  <a:lnTo>
                    <a:pt x="201" y="71"/>
                  </a:lnTo>
                  <a:lnTo>
                    <a:pt x="112" y="71"/>
                  </a:lnTo>
                  <a:lnTo>
                    <a:pt x="52" y="71"/>
                  </a:lnTo>
                  <a:lnTo>
                    <a:pt x="0" y="71"/>
                  </a:lnTo>
                </a:path>
              </a:pathLst>
            </a:custGeom>
            <a:solidFill>
              <a:srgbClr val="0000CC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172"/>
            <p:cNvSpPr>
              <a:spLocks noChangeShapeType="1"/>
            </p:cNvSpPr>
            <p:nvPr/>
          </p:nvSpPr>
          <p:spPr bwMode="auto">
            <a:xfrm flipH="1">
              <a:off x="1436" y="2031"/>
              <a:ext cx="44" cy="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1" name="Group 177"/>
          <p:cNvGrpSpPr>
            <a:grpSpLocks/>
          </p:cNvGrpSpPr>
          <p:nvPr/>
        </p:nvGrpSpPr>
        <p:grpSpPr bwMode="auto">
          <a:xfrm>
            <a:off x="1365250" y="2863850"/>
            <a:ext cx="390525" cy="449262"/>
            <a:chOff x="894" y="2031"/>
            <a:chExt cx="246" cy="283"/>
          </a:xfrm>
        </p:grpSpPr>
        <p:sp>
          <p:nvSpPr>
            <p:cNvPr id="202" name="Rectangle 174"/>
            <p:cNvSpPr>
              <a:spLocks noChangeArrowheads="1"/>
            </p:cNvSpPr>
            <p:nvPr/>
          </p:nvSpPr>
          <p:spPr bwMode="auto">
            <a:xfrm>
              <a:off x="898" y="2106"/>
              <a:ext cx="200" cy="208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Freeform 175"/>
            <p:cNvSpPr>
              <a:spLocks/>
            </p:cNvSpPr>
            <p:nvPr/>
          </p:nvSpPr>
          <p:spPr bwMode="auto">
            <a:xfrm>
              <a:off x="894" y="2031"/>
              <a:ext cx="246" cy="276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45" y="0"/>
                </a:cxn>
                <a:cxn ang="0">
                  <a:pos x="245" y="0"/>
                </a:cxn>
                <a:cxn ang="0">
                  <a:pos x="245" y="191"/>
                </a:cxn>
                <a:cxn ang="0">
                  <a:pos x="208" y="275"/>
                </a:cxn>
                <a:cxn ang="0">
                  <a:pos x="208" y="71"/>
                </a:cxn>
                <a:cxn ang="0">
                  <a:pos x="111" y="71"/>
                </a:cxn>
                <a:cxn ang="0">
                  <a:pos x="60" y="71"/>
                </a:cxn>
                <a:cxn ang="0">
                  <a:pos x="0" y="71"/>
                </a:cxn>
              </a:cxnLst>
              <a:rect l="0" t="0" r="r" b="b"/>
              <a:pathLst>
                <a:path w="246" h="276">
                  <a:moveTo>
                    <a:pt x="0" y="71"/>
                  </a:moveTo>
                  <a:lnTo>
                    <a:pt x="45" y="0"/>
                  </a:lnTo>
                  <a:lnTo>
                    <a:pt x="245" y="0"/>
                  </a:lnTo>
                  <a:lnTo>
                    <a:pt x="245" y="191"/>
                  </a:lnTo>
                  <a:lnTo>
                    <a:pt x="208" y="275"/>
                  </a:lnTo>
                  <a:lnTo>
                    <a:pt x="208" y="71"/>
                  </a:lnTo>
                  <a:lnTo>
                    <a:pt x="111" y="71"/>
                  </a:lnTo>
                  <a:lnTo>
                    <a:pt x="60" y="71"/>
                  </a:lnTo>
                  <a:lnTo>
                    <a:pt x="0" y="71"/>
                  </a:lnTo>
                </a:path>
              </a:pathLst>
            </a:custGeom>
            <a:solidFill>
              <a:srgbClr val="0000CC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176"/>
            <p:cNvSpPr>
              <a:spLocks noChangeShapeType="1"/>
            </p:cNvSpPr>
            <p:nvPr/>
          </p:nvSpPr>
          <p:spPr bwMode="auto">
            <a:xfrm flipH="1">
              <a:off x="1102" y="2031"/>
              <a:ext cx="37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2" name="Group 181"/>
          <p:cNvGrpSpPr>
            <a:grpSpLocks/>
          </p:cNvGrpSpPr>
          <p:nvPr/>
        </p:nvGrpSpPr>
        <p:grpSpPr bwMode="auto">
          <a:xfrm>
            <a:off x="835025" y="2863850"/>
            <a:ext cx="390525" cy="449262"/>
            <a:chOff x="560" y="2031"/>
            <a:chExt cx="246" cy="283"/>
          </a:xfrm>
        </p:grpSpPr>
        <p:sp>
          <p:nvSpPr>
            <p:cNvPr id="199" name="Rectangle 178"/>
            <p:cNvSpPr>
              <a:spLocks noChangeArrowheads="1"/>
            </p:cNvSpPr>
            <p:nvPr/>
          </p:nvSpPr>
          <p:spPr bwMode="auto">
            <a:xfrm>
              <a:off x="564" y="2106"/>
              <a:ext cx="200" cy="208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Freeform 179"/>
            <p:cNvSpPr>
              <a:spLocks/>
            </p:cNvSpPr>
            <p:nvPr/>
          </p:nvSpPr>
          <p:spPr bwMode="auto">
            <a:xfrm>
              <a:off x="560" y="2031"/>
              <a:ext cx="246" cy="276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45" y="0"/>
                </a:cxn>
                <a:cxn ang="0">
                  <a:pos x="245" y="0"/>
                </a:cxn>
                <a:cxn ang="0">
                  <a:pos x="245" y="191"/>
                </a:cxn>
                <a:cxn ang="0">
                  <a:pos x="201" y="275"/>
                </a:cxn>
                <a:cxn ang="0">
                  <a:pos x="201" y="71"/>
                </a:cxn>
                <a:cxn ang="0">
                  <a:pos x="112" y="71"/>
                </a:cxn>
                <a:cxn ang="0">
                  <a:pos x="52" y="71"/>
                </a:cxn>
                <a:cxn ang="0">
                  <a:pos x="0" y="71"/>
                </a:cxn>
              </a:cxnLst>
              <a:rect l="0" t="0" r="r" b="b"/>
              <a:pathLst>
                <a:path w="246" h="276">
                  <a:moveTo>
                    <a:pt x="0" y="71"/>
                  </a:moveTo>
                  <a:lnTo>
                    <a:pt x="45" y="0"/>
                  </a:lnTo>
                  <a:lnTo>
                    <a:pt x="245" y="0"/>
                  </a:lnTo>
                  <a:lnTo>
                    <a:pt x="245" y="191"/>
                  </a:lnTo>
                  <a:lnTo>
                    <a:pt x="201" y="275"/>
                  </a:lnTo>
                  <a:lnTo>
                    <a:pt x="201" y="71"/>
                  </a:lnTo>
                  <a:lnTo>
                    <a:pt x="112" y="71"/>
                  </a:lnTo>
                  <a:lnTo>
                    <a:pt x="52" y="71"/>
                  </a:lnTo>
                  <a:lnTo>
                    <a:pt x="0" y="71"/>
                  </a:lnTo>
                </a:path>
              </a:pathLst>
            </a:custGeom>
            <a:solidFill>
              <a:srgbClr val="0000CC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180"/>
            <p:cNvSpPr>
              <a:spLocks noChangeShapeType="1"/>
            </p:cNvSpPr>
            <p:nvPr/>
          </p:nvSpPr>
          <p:spPr bwMode="auto">
            <a:xfrm flipH="1">
              <a:off x="761" y="2031"/>
              <a:ext cx="44" cy="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" name="Group 185"/>
          <p:cNvGrpSpPr>
            <a:grpSpLocks/>
          </p:cNvGrpSpPr>
          <p:nvPr/>
        </p:nvGrpSpPr>
        <p:grpSpPr bwMode="auto">
          <a:xfrm>
            <a:off x="300038" y="2863850"/>
            <a:ext cx="395288" cy="449262"/>
            <a:chOff x="223" y="2031"/>
            <a:chExt cx="249" cy="283"/>
          </a:xfrm>
        </p:grpSpPr>
        <p:sp>
          <p:nvSpPr>
            <p:cNvPr id="196" name="Rectangle 182"/>
            <p:cNvSpPr>
              <a:spLocks noChangeArrowheads="1"/>
            </p:cNvSpPr>
            <p:nvPr/>
          </p:nvSpPr>
          <p:spPr bwMode="auto">
            <a:xfrm>
              <a:off x="223" y="2106"/>
              <a:ext cx="200" cy="208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Freeform 183"/>
            <p:cNvSpPr>
              <a:spLocks/>
            </p:cNvSpPr>
            <p:nvPr/>
          </p:nvSpPr>
          <p:spPr bwMode="auto">
            <a:xfrm>
              <a:off x="226" y="2031"/>
              <a:ext cx="246" cy="276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37" y="0"/>
                </a:cxn>
                <a:cxn ang="0">
                  <a:pos x="245" y="0"/>
                </a:cxn>
                <a:cxn ang="0">
                  <a:pos x="245" y="191"/>
                </a:cxn>
                <a:cxn ang="0">
                  <a:pos x="201" y="275"/>
                </a:cxn>
                <a:cxn ang="0">
                  <a:pos x="201" y="71"/>
                </a:cxn>
                <a:cxn ang="0">
                  <a:pos x="104" y="71"/>
                </a:cxn>
                <a:cxn ang="0">
                  <a:pos x="52" y="71"/>
                </a:cxn>
                <a:cxn ang="0">
                  <a:pos x="0" y="71"/>
                </a:cxn>
              </a:cxnLst>
              <a:rect l="0" t="0" r="r" b="b"/>
              <a:pathLst>
                <a:path w="246" h="276">
                  <a:moveTo>
                    <a:pt x="0" y="71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191"/>
                  </a:lnTo>
                  <a:lnTo>
                    <a:pt x="201" y="275"/>
                  </a:lnTo>
                  <a:lnTo>
                    <a:pt x="201" y="71"/>
                  </a:lnTo>
                  <a:lnTo>
                    <a:pt x="104" y="71"/>
                  </a:lnTo>
                  <a:lnTo>
                    <a:pt x="52" y="71"/>
                  </a:lnTo>
                  <a:lnTo>
                    <a:pt x="0" y="71"/>
                  </a:lnTo>
                </a:path>
              </a:pathLst>
            </a:custGeom>
            <a:solidFill>
              <a:srgbClr val="0000CC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Line 184"/>
            <p:cNvSpPr>
              <a:spLocks noChangeShapeType="1"/>
            </p:cNvSpPr>
            <p:nvPr/>
          </p:nvSpPr>
          <p:spPr bwMode="auto">
            <a:xfrm flipH="1">
              <a:off x="427" y="2031"/>
              <a:ext cx="37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6" name="Freeform 186"/>
          <p:cNvSpPr>
            <a:spLocks/>
          </p:cNvSpPr>
          <p:nvPr/>
        </p:nvSpPr>
        <p:spPr bwMode="auto">
          <a:xfrm>
            <a:off x="341313" y="2217737"/>
            <a:ext cx="2462213" cy="628650"/>
          </a:xfrm>
          <a:custGeom>
            <a:avLst/>
            <a:gdLst/>
            <a:ahLst/>
            <a:cxnLst>
              <a:cxn ang="0">
                <a:pos x="7" y="227"/>
              </a:cxn>
              <a:cxn ang="0">
                <a:pos x="0" y="275"/>
              </a:cxn>
              <a:cxn ang="0">
                <a:pos x="7" y="335"/>
              </a:cxn>
              <a:cxn ang="0">
                <a:pos x="29" y="359"/>
              </a:cxn>
              <a:cxn ang="0">
                <a:pos x="66" y="359"/>
              </a:cxn>
              <a:cxn ang="0">
                <a:pos x="141" y="335"/>
              </a:cxn>
              <a:cxn ang="0">
                <a:pos x="178" y="299"/>
              </a:cxn>
              <a:cxn ang="0">
                <a:pos x="207" y="263"/>
              </a:cxn>
              <a:cxn ang="0">
                <a:pos x="230" y="239"/>
              </a:cxn>
              <a:cxn ang="0">
                <a:pos x="274" y="227"/>
              </a:cxn>
              <a:cxn ang="0">
                <a:pos x="311" y="239"/>
              </a:cxn>
              <a:cxn ang="0">
                <a:pos x="341" y="275"/>
              </a:cxn>
              <a:cxn ang="0">
                <a:pos x="363" y="311"/>
              </a:cxn>
              <a:cxn ang="0">
                <a:pos x="408" y="335"/>
              </a:cxn>
              <a:cxn ang="0">
                <a:pos x="445" y="311"/>
              </a:cxn>
              <a:cxn ang="0">
                <a:pos x="474" y="275"/>
              </a:cxn>
              <a:cxn ang="0">
                <a:pos x="497" y="239"/>
              </a:cxn>
              <a:cxn ang="0">
                <a:pos x="541" y="227"/>
              </a:cxn>
              <a:cxn ang="0">
                <a:pos x="608" y="227"/>
              </a:cxn>
              <a:cxn ang="0">
                <a:pos x="675" y="263"/>
              </a:cxn>
              <a:cxn ang="0">
                <a:pos x="734" y="311"/>
              </a:cxn>
              <a:cxn ang="0">
                <a:pos x="808" y="335"/>
              </a:cxn>
              <a:cxn ang="0">
                <a:pos x="897" y="311"/>
              </a:cxn>
              <a:cxn ang="0">
                <a:pos x="972" y="263"/>
              </a:cxn>
              <a:cxn ang="0">
                <a:pos x="1053" y="227"/>
              </a:cxn>
              <a:cxn ang="0">
                <a:pos x="1142" y="227"/>
              </a:cxn>
              <a:cxn ang="0">
                <a:pos x="1179" y="239"/>
              </a:cxn>
              <a:cxn ang="0">
                <a:pos x="1209" y="275"/>
              </a:cxn>
              <a:cxn ang="0">
                <a:pos x="1276" y="335"/>
              </a:cxn>
              <a:cxn ang="0">
                <a:pos x="1350" y="359"/>
              </a:cxn>
              <a:cxn ang="0">
                <a:pos x="1424" y="395"/>
              </a:cxn>
              <a:cxn ang="0">
                <a:pos x="1491" y="395"/>
              </a:cxn>
              <a:cxn ang="0">
                <a:pos x="1521" y="371"/>
              </a:cxn>
              <a:cxn ang="0">
                <a:pos x="1543" y="335"/>
              </a:cxn>
              <a:cxn ang="0">
                <a:pos x="1550" y="263"/>
              </a:cxn>
              <a:cxn ang="0">
                <a:pos x="1536" y="215"/>
              </a:cxn>
              <a:cxn ang="0">
                <a:pos x="1506" y="155"/>
              </a:cxn>
              <a:cxn ang="0">
                <a:pos x="1476" y="120"/>
              </a:cxn>
              <a:cxn ang="0">
                <a:pos x="1409" y="48"/>
              </a:cxn>
              <a:cxn ang="0">
                <a:pos x="1350" y="24"/>
              </a:cxn>
              <a:cxn ang="0">
                <a:pos x="1283" y="12"/>
              </a:cxn>
              <a:cxn ang="0">
                <a:pos x="1209" y="12"/>
              </a:cxn>
              <a:cxn ang="0">
                <a:pos x="1113" y="12"/>
              </a:cxn>
              <a:cxn ang="0">
                <a:pos x="1038" y="60"/>
              </a:cxn>
              <a:cxn ang="0">
                <a:pos x="964" y="96"/>
              </a:cxn>
              <a:cxn ang="0">
                <a:pos x="875" y="120"/>
              </a:cxn>
              <a:cxn ang="0">
                <a:pos x="801" y="96"/>
              </a:cxn>
              <a:cxn ang="0">
                <a:pos x="742" y="72"/>
              </a:cxn>
              <a:cxn ang="0">
                <a:pos x="675" y="36"/>
              </a:cxn>
              <a:cxn ang="0">
                <a:pos x="608" y="12"/>
              </a:cxn>
              <a:cxn ang="0">
                <a:pos x="534" y="0"/>
              </a:cxn>
              <a:cxn ang="0">
                <a:pos x="474" y="0"/>
              </a:cxn>
              <a:cxn ang="0">
                <a:pos x="408" y="0"/>
              </a:cxn>
              <a:cxn ang="0">
                <a:pos x="341" y="12"/>
              </a:cxn>
              <a:cxn ang="0">
                <a:pos x="237" y="0"/>
              </a:cxn>
              <a:cxn ang="0">
                <a:pos x="192" y="0"/>
              </a:cxn>
              <a:cxn ang="0">
                <a:pos x="141" y="12"/>
              </a:cxn>
              <a:cxn ang="0">
                <a:pos x="59" y="36"/>
              </a:cxn>
              <a:cxn ang="0">
                <a:pos x="29" y="60"/>
              </a:cxn>
              <a:cxn ang="0">
                <a:pos x="7" y="120"/>
              </a:cxn>
              <a:cxn ang="0">
                <a:pos x="0" y="167"/>
              </a:cxn>
              <a:cxn ang="0">
                <a:pos x="7" y="227"/>
              </a:cxn>
            </a:cxnLst>
            <a:rect l="0" t="0" r="r" b="b"/>
            <a:pathLst>
              <a:path w="1551" h="396">
                <a:moveTo>
                  <a:pt x="7" y="227"/>
                </a:moveTo>
                <a:lnTo>
                  <a:pt x="0" y="275"/>
                </a:lnTo>
                <a:lnTo>
                  <a:pt x="7" y="335"/>
                </a:lnTo>
                <a:lnTo>
                  <a:pt x="29" y="359"/>
                </a:lnTo>
                <a:lnTo>
                  <a:pt x="66" y="359"/>
                </a:lnTo>
                <a:lnTo>
                  <a:pt x="141" y="335"/>
                </a:lnTo>
                <a:lnTo>
                  <a:pt x="178" y="299"/>
                </a:lnTo>
                <a:lnTo>
                  <a:pt x="207" y="263"/>
                </a:lnTo>
                <a:lnTo>
                  <a:pt x="230" y="239"/>
                </a:lnTo>
                <a:lnTo>
                  <a:pt x="274" y="227"/>
                </a:lnTo>
                <a:lnTo>
                  <a:pt x="311" y="239"/>
                </a:lnTo>
                <a:lnTo>
                  <a:pt x="341" y="275"/>
                </a:lnTo>
                <a:lnTo>
                  <a:pt x="363" y="311"/>
                </a:lnTo>
                <a:lnTo>
                  <a:pt x="408" y="335"/>
                </a:lnTo>
                <a:lnTo>
                  <a:pt x="445" y="311"/>
                </a:lnTo>
                <a:lnTo>
                  <a:pt x="474" y="275"/>
                </a:lnTo>
                <a:lnTo>
                  <a:pt x="497" y="239"/>
                </a:lnTo>
                <a:lnTo>
                  <a:pt x="541" y="227"/>
                </a:lnTo>
                <a:lnTo>
                  <a:pt x="608" y="227"/>
                </a:lnTo>
                <a:lnTo>
                  <a:pt x="675" y="263"/>
                </a:lnTo>
                <a:lnTo>
                  <a:pt x="734" y="311"/>
                </a:lnTo>
                <a:lnTo>
                  <a:pt x="808" y="335"/>
                </a:lnTo>
                <a:lnTo>
                  <a:pt x="897" y="311"/>
                </a:lnTo>
                <a:lnTo>
                  <a:pt x="972" y="263"/>
                </a:lnTo>
                <a:lnTo>
                  <a:pt x="1053" y="227"/>
                </a:lnTo>
                <a:lnTo>
                  <a:pt x="1142" y="227"/>
                </a:lnTo>
                <a:lnTo>
                  <a:pt x="1179" y="239"/>
                </a:lnTo>
                <a:lnTo>
                  <a:pt x="1209" y="275"/>
                </a:lnTo>
                <a:lnTo>
                  <a:pt x="1276" y="335"/>
                </a:lnTo>
                <a:lnTo>
                  <a:pt x="1350" y="359"/>
                </a:lnTo>
                <a:lnTo>
                  <a:pt x="1424" y="395"/>
                </a:lnTo>
                <a:lnTo>
                  <a:pt x="1491" y="395"/>
                </a:lnTo>
                <a:lnTo>
                  <a:pt x="1521" y="371"/>
                </a:lnTo>
                <a:lnTo>
                  <a:pt x="1543" y="335"/>
                </a:lnTo>
                <a:lnTo>
                  <a:pt x="1550" y="263"/>
                </a:lnTo>
                <a:lnTo>
                  <a:pt x="1536" y="215"/>
                </a:lnTo>
                <a:lnTo>
                  <a:pt x="1506" y="155"/>
                </a:lnTo>
                <a:lnTo>
                  <a:pt x="1476" y="120"/>
                </a:lnTo>
                <a:lnTo>
                  <a:pt x="1409" y="48"/>
                </a:lnTo>
                <a:lnTo>
                  <a:pt x="1350" y="24"/>
                </a:lnTo>
                <a:lnTo>
                  <a:pt x="1283" y="12"/>
                </a:lnTo>
                <a:lnTo>
                  <a:pt x="1209" y="12"/>
                </a:lnTo>
                <a:lnTo>
                  <a:pt x="1113" y="12"/>
                </a:lnTo>
                <a:lnTo>
                  <a:pt x="1038" y="60"/>
                </a:lnTo>
                <a:lnTo>
                  <a:pt x="964" y="96"/>
                </a:lnTo>
                <a:lnTo>
                  <a:pt x="875" y="120"/>
                </a:lnTo>
                <a:lnTo>
                  <a:pt x="801" y="96"/>
                </a:lnTo>
                <a:lnTo>
                  <a:pt x="742" y="72"/>
                </a:lnTo>
                <a:lnTo>
                  <a:pt x="675" y="36"/>
                </a:lnTo>
                <a:lnTo>
                  <a:pt x="608" y="12"/>
                </a:lnTo>
                <a:lnTo>
                  <a:pt x="534" y="0"/>
                </a:lnTo>
                <a:lnTo>
                  <a:pt x="474" y="0"/>
                </a:lnTo>
                <a:lnTo>
                  <a:pt x="408" y="0"/>
                </a:lnTo>
                <a:lnTo>
                  <a:pt x="341" y="12"/>
                </a:lnTo>
                <a:lnTo>
                  <a:pt x="237" y="0"/>
                </a:lnTo>
                <a:lnTo>
                  <a:pt x="192" y="0"/>
                </a:lnTo>
                <a:lnTo>
                  <a:pt x="141" y="12"/>
                </a:lnTo>
                <a:lnTo>
                  <a:pt x="59" y="36"/>
                </a:lnTo>
                <a:lnTo>
                  <a:pt x="29" y="60"/>
                </a:lnTo>
                <a:lnTo>
                  <a:pt x="7" y="120"/>
                </a:lnTo>
                <a:lnTo>
                  <a:pt x="0" y="167"/>
                </a:lnTo>
                <a:lnTo>
                  <a:pt x="7" y="227"/>
                </a:lnTo>
              </a:path>
            </a:pathLst>
          </a:custGeom>
          <a:solidFill>
            <a:srgbClr val="00FFFF"/>
          </a:solidFill>
          <a:ln w="12700" cap="rnd" cmpd="sng">
            <a:solidFill>
              <a:srgbClr val="99F3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" name="Rectangle 187"/>
          <p:cNvSpPr>
            <a:spLocks noChangeArrowheads="1"/>
          </p:cNvSpPr>
          <p:nvPr/>
        </p:nvSpPr>
        <p:spPr bwMode="auto">
          <a:xfrm>
            <a:off x="311150" y="3933825"/>
            <a:ext cx="376238" cy="271462"/>
          </a:xfrm>
          <a:prstGeom prst="rect">
            <a:avLst/>
          </a:prstGeom>
          <a:solidFill>
            <a:srgbClr val="0080FF"/>
          </a:solidFill>
          <a:ln w="12700">
            <a:solidFill>
              <a:srgbClr val="00A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Oval 188"/>
          <p:cNvSpPr>
            <a:spLocks noChangeArrowheads="1"/>
          </p:cNvSpPr>
          <p:nvPr/>
        </p:nvSpPr>
        <p:spPr bwMode="auto">
          <a:xfrm>
            <a:off x="311150" y="3895725"/>
            <a:ext cx="376238" cy="10160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93"/>
          <p:cNvGrpSpPr>
            <a:grpSpLocks/>
          </p:cNvGrpSpPr>
          <p:nvPr/>
        </p:nvGrpSpPr>
        <p:grpSpPr bwMode="auto">
          <a:xfrm>
            <a:off x="307975" y="4211637"/>
            <a:ext cx="385763" cy="79375"/>
            <a:chOff x="228" y="2880"/>
            <a:chExt cx="243" cy="50"/>
          </a:xfrm>
        </p:grpSpPr>
        <p:sp>
          <p:nvSpPr>
            <p:cNvPr id="192" name="Arc 189"/>
            <p:cNvSpPr>
              <a:spLocks/>
            </p:cNvSpPr>
            <p:nvPr/>
          </p:nvSpPr>
          <p:spPr bwMode="auto">
            <a:xfrm>
              <a:off x="345" y="2880"/>
              <a:ext cx="126" cy="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Arc 190"/>
            <p:cNvSpPr>
              <a:spLocks/>
            </p:cNvSpPr>
            <p:nvPr/>
          </p:nvSpPr>
          <p:spPr bwMode="auto">
            <a:xfrm>
              <a:off x="345" y="2880"/>
              <a:ext cx="126" cy="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Arc 191"/>
            <p:cNvSpPr>
              <a:spLocks/>
            </p:cNvSpPr>
            <p:nvPr/>
          </p:nvSpPr>
          <p:spPr bwMode="auto">
            <a:xfrm>
              <a:off x="228" y="2885"/>
              <a:ext cx="123" cy="45"/>
            </a:xfrm>
            <a:custGeom>
              <a:avLst/>
              <a:gdLst>
                <a:gd name="G0" fmla="+- 21600 0 0"/>
                <a:gd name="G1" fmla="+- 1539 0 0"/>
                <a:gd name="G2" fmla="+- 21600 0 0"/>
                <a:gd name="T0" fmla="*/ 21060 w 21600"/>
                <a:gd name="T1" fmla="*/ 23132 h 23132"/>
                <a:gd name="T2" fmla="*/ 55 w 21600"/>
                <a:gd name="T3" fmla="*/ 0 h 23132"/>
                <a:gd name="T4" fmla="*/ 21600 w 21600"/>
                <a:gd name="T5" fmla="*/ 1539 h 23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132" fill="none" extrusionOk="0">
                  <a:moveTo>
                    <a:pt x="21059" y="23132"/>
                  </a:moveTo>
                  <a:cubicBezTo>
                    <a:pt x="9344" y="22839"/>
                    <a:pt x="0" y="13257"/>
                    <a:pt x="0" y="1539"/>
                  </a:cubicBezTo>
                  <a:cubicBezTo>
                    <a:pt x="-1" y="1025"/>
                    <a:pt x="18" y="512"/>
                    <a:pt x="54" y="-1"/>
                  </a:cubicBezTo>
                </a:path>
                <a:path w="21600" h="23132" stroke="0" extrusionOk="0">
                  <a:moveTo>
                    <a:pt x="21059" y="23132"/>
                  </a:moveTo>
                  <a:cubicBezTo>
                    <a:pt x="9344" y="22839"/>
                    <a:pt x="0" y="13257"/>
                    <a:pt x="0" y="1539"/>
                  </a:cubicBezTo>
                  <a:cubicBezTo>
                    <a:pt x="-1" y="1025"/>
                    <a:pt x="18" y="512"/>
                    <a:pt x="54" y="-1"/>
                  </a:cubicBezTo>
                  <a:lnTo>
                    <a:pt x="21600" y="1539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Arc 192"/>
            <p:cNvSpPr>
              <a:spLocks/>
            </p:cNvSpPr>
            <p:nvPr/>
          </p:nvSpPr>
          <p:spPr bwMode="auto">
            <a:xfrm>
              <a:off x="228" y="2885"/>
              <a:ext cx="123" cy="45"/>
            </a:xfrm>
            <a:custGeom>
              <a:avLst/>
              <a:gdLst>
                <a:gd name="G0" fmla="+- 21600 0 0"/>
                <a:gd name="G1" fmla="+- 1539 0 0"/>
                <a:gd name="G2" fmla="+- 21600 0 0"/>
                <a:gd name="T0" fmla="*/ 21060 w 21600"/>
                <a:gd name="T1" fmla="*/ 23132 h 23132"/>
                <a:gd name="T2" fmla="*/ 55 w 21600"/>
                <a:gd name="T3" fmla="*/ 0 h 23132"/>
                <a:gd name="T4" fmla="*/ 21600 w 21600"/>
                <a:gd name="T5" fmla="*/ 1539 h 23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132" fill="none" extrusionOk="0">
                  <a:moveTo>
                    <a:pt x="21059" y="23132"/>
                  </a:moveTo>
                  <a:cubicBezTo>
                    <a:pt x="9344" y="22839"/>
                    <a:pt x="0" y="13257"/>
                    <a:pt x="0" y="1539"/>
                  </a:cubicBezTo>
                  <a:cubicBezTo>
                    <a:pt x="-1" y="1025"/>
                    <a:pt x="18" y="512"/>
                    <a:pt x="54" y="-1"/>
                  </a:cubicBezTo>
                </a:path>
                <a:path w="21600" h="23132" stroke="0" extrusionOk="0">
                  <a:moveTo>
                    <a:pt x="21059" y="23132"/>
                  </a:moveTo>
                  <a:cubicBezTo>
                    <a:pt x="9344" y="22839"/>
                    <a:pt x="0" y="13257"/>
                    <a:pt x="0" y="1539"/>
                  </a:cubicBezTo>
                  <a:cubicBezTo>
                    <a:pt x="-1" y="1025"/>
                    <a:pt x="18" y="512"/>
                    <a:pt x="54" y="-1"/>
                  </a:cubicBezTo>
                  <a:lnTo>
                    <a:pt x="21600" y="153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0" name="Line 194"/>
          <p:cNvSpPr>
            <a:spLocks noChangeShapeType="1"/>
          </p:cNvSpPr>
          <p:nvPr/>
        </p:nvSpPr>
        <p:spPr bwMode="auto">
          <a:xfrm>
            <a:off x="304800" y="3927475"/>
            <a:ext cx="0" cy="265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1" name="Line 195"/>
          <p:cNvSpPr>
            <a:spLocks noChangeShapeType="1"/>
          </p:cNvSpPr>
          <p:nvPr/>
        </p:nvSpPr>
        <p:spPr bwMode="auto">
          <a:xfrm>
            <a:off x="693738" y="3927475"/>
            <a:ext cx="0" cy="265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2" name="Rectangle 196"/>
          <p:cNvSpPr>
            <a:spLocks noChangeArrowheads="1"/>
          </p:cNvSpPr>
          <p:nvPr/>
        </p:nvSpPr>
        <p:spPr bwMode="auto">
          <a:xfrm>
            <a:off x="841375" y="3933825"/>
            <a:ext cx="388938" cy="271462"/>
          </a:xfrm>
          <a:prstGeom prst="rect">
            <a:avLst/>
          </a:prstGeom>
          <a:solidFill>
            <a:srgbClr val="0080FF"/>
          </a:solidFill>
          <a:ln w="12700">
            <a:solidFill>
              <a:srgbClr val="00A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Oval 197"/>
          <p:cNvSpPr>
            <a:spLocks noChangeArrowheads="1"/>
          </p:cNvSpPr>
          <p:nvPr/>
        </p:nvSpPr>
        <p:spPr bwMode="auto">
          <a:xfrm>
            <a:off x="841375" y="3895725"/>
            <a:ext cx="388938" cy="10160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5" name="Group 202"/>
          <p:cNvGrpSpPr>
            <a:grpSpLocks/>
          </p:cNvGrpSpPr>
          <p:nvPr/>
        </p:nvGrpSpPr>
        <p:grpSpPr bwMode="auto">
          <a:xfrm>
            <a:off x="838200" y="4211637"/>
            <a:ext cx="385763" cy="79375"/>
            <a:chOff x="562" y="2880"/>
            <a:chExt cx="243" cy="50"/>
          </a:xfrm>
        </p:grpSpPr>
        <p:sp>
          <p:nvSpPr>
            <p:cNvPr id="188" name="Arc 198"/>
            <p:cNvSpPr>
              <a:spLocks/>
            </p:cNvSpPr>
            <p:nvPr/>
          </p:nvSpPr>
          <p:spPr bwMode="auto">
            <a:xfrm>
              <a:off x="679" y="2880"/>
              <a:ext cx="126" cy="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Arc 199"/>
            <p:cNvSpPr>
              <a:spLocks/>
            </p:cNvSpPr>
            <p:nvPr/>
          </p:nvSpPr>
          <p:spPr bwMode="auto">
            <a:xfrm>
              <a:off x="679" y="2880"/>
              <a:ext cx="126" cy="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Arc 200"/>
            <p:cNvSpPr>
              <a:spLocks/>
            </p:cNvSpPr>
            <p:nvPr/>
          </p:nvSpPr>
          <p:spPr bwMode="auto">
            <a:xfrm>
              <a:off x="562" y="2885"/>
              <a:ext cx="123" cy="45"/>
            </a:xfrm>
            <a:custGeom>
              <a:avLst/>
              <a:gdLst>
                <a:gd name="G0" fmla="+- 21600 0 0"/>
                <a:gd name="G1" fmla="+- 1539 0 0"/>
                <a:gd name="G2" fmla="+- 21600 0 0"/>
                <a:gd name="T0" fmla="*/ 21060 w 21600"/>
                <a:gd name="T1" fmla="*/ 23132 h 23132"/>
                <a:gd name="T2" fmla="*/ 55 w 21600"/>
                <a:gd name="T3" fmla="*/ 0 h 23132"/>
                <a:gd name="T4" fmla="*/ 21600 w 21600"/>
                <a:gd name="T5" fmla="*/ 1539 h 23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132" fill="none" extrusionOk="0">
                  <a:moveTo>
                    <a:pt x="21059" y="23132"/>
                  </a:moveTo>
                  <a:cubicBezTo>
                    <a:pt x="9344" y="22839"/>
                    <a:pt x="0" y="13257"/>
                    <a:pt x="0" y="1539"/>
                  </a:cubicBezTo>
                  <a:cubicBezTo>
                    <a:pt x="-1" y="1025"/>
                    <a:pt x="18" y="512"/>
                    <a:pt x="54" y="-1"/>
                  </a:cubicBezTo>
                </a:path>
                <a:path w="21600" h="23132" stroke="0" extrusionOk="0">
                  <a:moveTo>
                    <a:pt x="21059" y="23132"/>
                  </a:moveTo>
                  <a:cubicBezTo>
                    <a:pt x="9344" y="22839"/>
                    <a:pt x="0" y="13257"/>
                    <a:pt x="0" y="1539"/>
                  </a:cubicBezTo>
                  <a:cubicBezTo>
                    <a:pt x="-1" y="1025"/>
                    <a:pt x="18" y="512"/>
                    <a:pt x="54" y="-1"/>
                  </a:cubicBezTo>
                  <a:lnTo>
                    <a:pt x="21600" y="1539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Arc 201"/>
            <p:cNvSpPr>
              <a:spLocks/>
            </p:cNvSpPr>
            <p:nvPr/>
          </p:nvSpPr>
          <p:spPr bwMode="auto">
            <a:xfrm>
              <a:off x="562" y="2885"/>
              <a:ext cx="123" cy="45"/>
            </a:xfrm>
            <a:custGeom>
              <a:avLst/>
              <a:gdLst>
                <a:gd name="G0" fmla="+- 21600 0 0"/>
                <a:gd name="G1" fmla="+- 1539 0 0"/>
                <a:gd name="G2" fmla="+- 21600 0 0"/>
                <a:gd name="T0" fmla="*/ 21060 w 21600"/>
                <a:gd name="T1" fmla="*/ 23132 h 23132"/>
                <a:gd name="T2" fmla="*/ 55 w 21600"/>
                <a:gd name="T3" fmla="*/ 0 h 23132"/>
                <a:gd name="T4" fmla="*/ 21600 w 21600"/>
                <a:gd name="T5" fmla="*/ 1539 h 23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132" fill="none" extrusionOk="0">
                  <a:moveTo>
                    <a:pt x="21059" y="23132"/>
                  </a:moveTo>
                  <a:cubicBezTo>
                    <a:pt x="9344" y="22839"/>
                    <a:pt x="0" y="13257"/>
                    <a:pt x="0" y="1539"/>
                  </a:cubicBezTo>
                  <a:cubicBezTo>
                    <a:pt x="-1" y="1025"/>
                    <a:pt x="18" y="512"/>
                    <a:pt x="54" y="-1"/>
                  </a:cubicBezTo>
                </a:path>
                <a:path w="21600" h="23132" stroke="0" extrusionOk="0">
                  <a:moveTo>
                    <a:pt x="21059" y="23132"/>
                  </a:moveTo>
                  <a:cubicBezTo>
                    <a:pt x="9344" y="22839"/>
                    <a:pt x="0" y="13257"/>
                    <a:pt x="0" y="1539"/>
                  </a:cubicBezTo>
                  <a:cubicBezTo>
                    <a:pt x="-1" y="1025"/>
                    <a:pt x="18" y="512"/>
                    <a:pt x="54" y="-1"/>
                  </a:cubicBezTo>
                  <a:lnTo>
                    <a:pt x="21600" y="153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5" name="Line 203"/>
          <p:cNvSpPr>
            <a:spLocks noChangeShapeType="1"/>
          </p:cNvSpPr>
          <p:nvPr/>
        </p:nvSpPr>
        <p:spPr bwMode="auto">
          <a:xfrm>
            <a:off x="835025" y="3927475"/>
            <a:ext cx="0" cy="265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6" name="Line 204"/>
          <p:cNvSpPr>
            <a:spLocks noChangeShapeType="1"/>
          </p:cNvSpPr>
          <p:nvPr/>
        </p:nvSpPr>
        <p:spPr bwMode="auto">
          <a:xfrm>
            <a:off x="1223963" y="3927475"/>
            <a:ext cx="0" cy="265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" name="Rectangle 205"/>
          <p:cNvSpPr>
            <a:spLocks noChangeArrowheads="1"/>
          </p:cNvSpPr>
          <p:nvPr/>
        </p:nvSpPr>
        <p:spPr bwMode="auto">
          <a:xfrm>
            <a:off x="1395413" y="3933825"/>
            <a:ext cx="376238" cy="271462"/>
          </a:xfrm>
          <a:prstGeom prst="rect">
            <a:avLst/>
          </a:prstGeom>
          <a:solidFill>
            <a:srgbClr val="0080FF"/>
          </a:solidFill>
          <a:ln w="12700">
            <a:solidFill>
              <a:srgbClr val="00A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Oval 206"/>
          <p:cNvSpPr>
            <a:spLocks noChangeArrowheads="1"/>
          </p:cNvSpPr>
          <p:nvPr/>
        </p:nvSpPr>
        <p:spPr bwMode="auto">
          <a:xfrm>
            <a:off x="1395413" y="3895725"/>
            <a:ext cx="376238" cy="10160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9" name="Group 211"/>
          <p:cNvGrpSpPr>
            <a:grpSpLocks/>
          </p:cNvGrpSpPr>
          <p:nvPr/>
        </p:nvGrpSpPr>
        <p:grpSpPr bwMode="auto">
          <a:xfrm>
            <a:off x="1392238" y="4211637"/>
            <a:ext cx="373063" cy="79375"/>
            <a:chOff x="911" y="2880"/>
            <a:chExt cx="235" cy="50"/>
          </a:xfrm>
        </p:grpSpPr>
        <p:sp>
          <p:nvSpPr>
            <p:cNvPr id="184" name="Arc 207"/>
            <p:cNvSpPr>
              <a:spLocks/>
            </p:cNvSpPr>
            <p:nvPr/>
          </p:nvSpPr>
          <p:spPr bwMode="auto">
            <a:xfrm>
              <a:off x="1021" y="2880"/>
              <a:ext cx="125" cy="36"/>
            </a:xfrm>
            <a:custGeom>
              <a:avLst/>
              <a:gdLst>
                <a:gd name="G0" fmla="+- 546 0 0"/>
                <a:gd name="G1" fmla="+- 0 0 0"/>
                <a:gd name="G2" fmla="+- 21600 0 0"/>
                <a:gd name="T0" fmla="*/ 22146 w 22146"/>
                <a:gd name="T1" fmla="*/ 0 h 21600"/>
                <a:gd name="T2" fmla="*/ 0 w 22146"/>
                <a:gd name="T3" fmla="*/ 21593 h 21600"/>
                <a:gd name="T4" fmla="*/ 546 w 22146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146" h="21600" fill="none" extrusionOk="0">
                  <a:moveTo>
                    <a:pt x="22146" y="0"/>
                  </a:moveTo>
                  <a:cubicBezTo>
                    <a:pt x="22146" y="11929"/>
                    <a:pt x="12475" y="21600"/>
                    <a:pt x="546" y="21600"/>
                  </a:cubicBezTo>
                  <a:cubicBezTo>
                    <a:pt x="363" y="21600"/>
                    <a:pt x="181" y="21597"/>
                    <a:pt x="-1" y="21593"/>
                  </a:cubicBezTo>
                </a:path>
                <a:path w="22146" h="21600" stroke="0" extrusionOk="0">
                  <a:moveTo>
                    <a:pt x="22146" y="0"/>
                  </a:moveTo>
                  <a:cubicBezTo>
                    <a:pt x="22146" y="11929"/>
                    <a:pt x="12475" y="21600"/>
                    <a:pt x="546" y="21600"/>
                  </a:cubicBezTo>
                  <a:cubicBezTo>
                    <a:pt x="363" y="21600"/>
                    <a:pt x="181" y="21597"/>
                    <a:pt x="-1" y="21593"/>
                  </a:cubicBezTo>
                  <a:lnTo>
                    <a:pt x="546" y="0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Arc 208"/>
            <p:cNvSpPr>
              <a:spLocks/>
            </p:cNvSpPr>
            <p:nvPr/>
          </p:nvSpPr>
          <p:spPr bwMode="auto">
            <a:xfrm>
              <a:off x="1021" y="2880"/>
              <a:ext cx="125" cy="36"/>
            </a:xfrm>
            <a:custGeom>
              <a:avLst/>
              <a:gdLst>
                <a:gd name="G0" fmla="+- 546 0 0"/>
                <a:gd name="G1" fmla="+- 0 0 0"/>
                <a:gd name="G2" fmla="+- 21600 0 0"/>
                <a:gd name="T0" fmla="*/ 22146 w 22146"/>
                <a:gd name="T1" fmla="*/ 0 h 21600"/>
                <a:gd name="T2" fmla="*/ 0 w 22146"/>
                <a:gd name="T3" fmla="*/ 21593 h 21600"/>
                <a:gd name="T4" fmla="*/ 546 w 22146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146" h="21600" fill="none" extrusionOk="0">
                  <a:moveTo>
                    <a:pt x="22146" y="0"/>
                  </a:moveTo>
                  <a:cubicBezTo>
                    <a:pt x="22146" y="11929"/>
                    <a:pt x="12475" y="21600"/>
                    <a:pt x="546" y="21600"/>
                  </a:cubicBezTo>
                  <a:cubicBezTo>
                    <a:pt x="363" y="21600"/>
                    <a:pt x="181" y="21597"/>
                    <a:pt x="-1" y="21593"/>
                  </a:cubicBezTo>
                </a:path>
                <a:path w="22146" h="21600" stroke="0" extrusionOk="0">
                  <a:moveTo>
                    <a:pt x="22146" y="0"/>
                  </a:moveTo>
                  <a:cubicBezTo>
                    <a:pt x="22146" y="11929"/>
                    <a:pt x="12475" y="21600"/>
                    <a:pt x="546" y="21600"/>
                  </a:cubicBezTo>
                  <a:cubicBezTo>
                    <a:pt x="363" y="21600"/>
                    <a:pt x="181" y="21597"/>
                    <a:pt x="-1" y="21593"/>
                  </a:cubicBezTo>
                  <a:lnTo>
                    <a:pt x="546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Arc 209"/>
            <p:cNvSpPr>
              <a:spLocks/>
            </p:cNvSpPr>
            <p:nvPr/>
          </p:nvSpPr>
          <p:spPr bwMode="auto">
            <a:xfrm>
              <a:off x="911" y="2885"/>
              <a:ext cx="119" cy="45"/>
            </a:xfrm>
            <a:custGeom>
              <a:avLst/>
              <a:gdLst>
                <a:gd name="G0" fmla="+- 21600 0 0"/>
                <a:gd name="G1" fmla="+- 1539 0 0"/>
                <a:gd name="G2" fmla="+- 21600 0 0"/>
                <a:gd name="T0" fmla="*/ 21228 w 21600"/>
                <a:gd name="T1" fmla="*/ 23136 h 23136"/>
                <a:gd name="T2" fmla="*/ 55 w 21600"/>
                <a:gd name="T3" fmla="*/ 0 h 23136"/>
                <a:gd name="T4" fmla="*/ 21600 w 21600"/>
                <a:gd name="T5" fmla="*/ 1539 h 23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136" fill="none" extrusionOk="0">
                  <a:moveTo>
                    <a:pt x="21228" y="23135"/>
                  </a:moveTo>
                  <a:cubicBezTo>
                    <a:pt x="9445" y="22932"/>
                    <a:pt x="0" y="13323"/>
                    <a:pt x="0" y="1539"/>
                  </a:cubicBezTo>
                  <a:cubicBezTo>
                    <a:pt x="-1" y="1025"/>
                    <a:pt x="18" y="512"/>
                    <a:pt x="54" y="-1"/>
                  </a:cubicBezTo>
                </a:path>
                <a:path w="21600" h="23136" stroke="0" extrusionOk="0">
                  <a:moveTo>
                    <a:pt x="21228" y="23135"/>
                  </a:moveTo>
                  <a:cubicBezTo>
                    <a:pt x="9445" y="22932"/>
                    <a:pt x="0" y="13323"/>
                    <a:pt x="0" y="1539"/>
                  </a:cubicBezTo>
                  <a:cubicBezTo>
                    <a:pt x="-1" y="1025"/>
                    <a:pt x="18" y="512"/>
                    <a:pt x="54" y="-1"/>
                  </a:cubicBezTo>
                  <a:lnTo>
                    <a:pt x="21600" y="1539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Arc 210"/>
            <p:cNvSpPr>
              <a:spLocks/>
            </p:cNvSpPr>
            <p:nvPr/>
          </p:nvSpPr>
          <p:spPr bwMode="auto">
            <a:xfrm>
              <a:off x="911" y="2885"/>
              <a:ext cx="119" cy="45"/>
            </a:xfrm>
            <a:custGeom>
              <a:avLst/>
              <a:gdLst>
                <a:gd name="G0" fmla="+- 21600 0 0"/>
                <a:gd name="G1" fmla="+- 1539 0 0"/>
                <a:gd name="G2" fmla="+- 21600 0 0"/>
                <a:gd name="T0" fmla="*/ 21228 w 21600"/>
                <a:gd name="T1" fmla="*/ 23136 h 23136"/>
                <a:gd name="T2" fmla="*/ 55 w 21600"/>
                <a:gd name="T3" fmla="*/ 0 h 23136"/>
                <a:gd name="T4" fmla="*/ 21600 w 21600"/>
                <a:gd name="T5" fmla="*/ 1539 h 23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136" fill="none" extrusionOk="0">
                  <a:moveTo>
                    <a:pt x="21228" y="23135"/>
                  </a:moveTo>
                  <a:cubicBezTo>
                    <a:pt x="9445" y="22932"/>
                    <a:pt x="0" y="13323"/>
                    <a:pt x="0" y="1539"/>
                  </a:cubicBezTo>
                  <a:cubicBezTo>
                    <a:pt x="-1" y="1025"/>
                    <a:pt x="18" y="512"/>
                    <a:pt x="54" y="-1"/>
                  </a:cubicBezTo>
                </a:path>
                <a:path w="21600" h="23136" stroke="0" extrusionOk="0">
                  <a:moveTo>
                    <a:pt x="21228" y="23135"/>
                  </a:moveTo>
                  <a:cubicBezTo>
                    <a:pt x="9445" y="22932"/>
                    <a:pt x="0" y="13323"/>
                    <a:pt x="0" y="1539"/>
                  </a:cubicBezTo>
                  <a:cubicBezTo>
                    <a:pt x="-1" y="1025"/>
                    <a:pt x="18" y="512"/>
                    <a:pt x="54" y="-1"/>
                  </a:cubicBezTo>
                  <a:lnTo>
                    <a:pt x="21600" y="153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0" name="Line 212"/>
          <p:cNvSpPr>
            <a:spLocks noChangeShapeType="1"/>
          </p:cNvSpPr>
          <p:nvPr/>
        </p:nvSpPr>
        <p:spPr bwMode="auto">
          <a:xfrm>
            <a:off x="1389063" y="3927475"/>
            <a:ext cx="0" cy="265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1" name="Line 213"/>
          <p:cNvSpPr>
            <a:spLocks noChangeShapeType="1"/>
          </p:cNvSpPr>
          <p:nvPr/>
        </p:nvSpPr>
        <p:spPr bwMode="auto">
          <a:xfrm>
            <a:off x="1765300" y="3927475"/>
            <a:ext cx="0" cy="265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2" name="Rectangle 214"/>
          <p:cNvSpPr>
            <a:spLocks noChangeArrowheads="1"/>
          </p:cNvSpPr>
          <p:nvPr/>
        </p:nvSpPr>
        <p:spPr bwMode="auto">
          <a:xfrm>
            <a:off x="1936750" y="3933825"/>
            <a:ext cx="376238" cy="271462"/>
          </a:xfrm>
          <a:prstGeom prst="rect">
            <a:avLst/>
          </a:prstGeom>
          <a:solidFill>
            <a:srgbClr val="0080FF"/>
          </a:solidFill>
          <a:ln w="12700">
            <a:solidFill>
              <a:srgbClr val="00A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Oval 215"/>
          <p:cNvSpPr>
            <a:spLocks noChangeArrowheads="1"/>
          </p:cNvSpPr>
          <p:nvPr/>
        </p:nvSpPr>
        <p:spPr bwMode="auto">
          <a:xfrm>
            <a:off x="1936750" y="3895725"/>
            <a:ext cx="376238" cy="10160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4" name="Group 220"/>
          <p:cNvGrpSpPr>
            <a:grpSpLocks/>
          </p:cNvGrpSpPr>
          <p:nvPr/>
        </p:nvGrpSpPr>
        <p:grpSpPr bwMode="auto">
          <a:xfrm>
            <a:off x="1933575" y="4211637"/>
            <a:ext cx="376238" cy="79375"/>
            <a:chOff x="1252" y="2880"/>
            <a:chExt cx="237" cy="50"/>
          </a:xfrm>
        </p:grpSpPr>
        <p:sp>
          <p:nvSpPr>
            <p:cNvPr id="180" name="Arc 216"/>
            <p:cNvSpPr>
              <a:spLocks/>
            </p:cNvSpPr>
            <p:nvPr/>
          </p:nvSpPr>
          <p:spPr bwMode="auto">
            <a:xfrm>
              <a:off x="1360" y="2880"/>
              <a:ext cx="129" cy="36"/>
            </a:xfrm>
            <a:custGeom>
              <a:avLst/>
              <a:gdLst>
                <a:gd name="G0" fmla="+- 350 0 0"/>
                <a:gd name="G1" fmla="+- 0 0 0"/>
                <a:gd name="G2" fmla="+- 21600 0 0"/>
                <a:gd name="T0" fmla="*/ 21950 w 21950"/>
                <a:gd name="T1" fmla="*/ 0 h 21600"/>
                <a:gd name="T2" fmla="*/ 0 w 21950"/>
                <a:gd name="T3" fmla="*/ 21597 h 21600"/>
                <a:gd name="T4" fmla="*/ 350 w 2195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50" h="21600" fill="none" extrusionOk="0">
                  <a:moveTo>
                    <a:pt x="21950" y="0"/>
                  </a:moveTo>
                  <a:cubicBezTo>
                    <a:pt x="21950" y="11929"/>
                    <a:pt x="12279" y="21600"/>
                    <a:pt x="350" y="21600"/>
                  </a:cubicBezTo>
                  <a:cubicBezTo>
                    <a:pt x="233" y="21600"/>
                    <a:pt x="116" y="21599"/>
                    <a:pt x="-1" y="21597"/>
                  </a:cubicBezTo>
                </a:path>
                <a:path w="21950" h="21600" stroke="0" extrusionOk="0">
                  <a:moveTo>
                    <a:pt x="21950" y="0"/>
                  </a:moveTo>
                  <a:cubicBezTo>
                    <a:pt x="21950" y="11929"/>
                    <a:pt x="12279" y="21600"/>
                    <a:pt x="350" y="21600"/>
                  </a:cubicBezTo>
                  <a:cubicBezTo>
                    <a:pt x="233" y="21600"/>
                    <a:pt x="116" y="21599"/>
                    <a:pt x="-1" y="21597"/>
                  </a:cubicBezTo>
                  <a:lnTo>
                    <a:pt x="350" y="0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Arc 217"/>
            <p:cNvSpPr>
              <a:spLocks/>
            </p:cNvSpPr>
            <p:nvPr/>
          </p:nvSpPr>
          <p:spPr bwMode="auto">
            <a:xfrm>
              <a:off x="1360" y="2880"/>
              <a:ext cx="129" cy="36"/>
            </a:xfrm>
            <a:custGeom>
              <a:avLst/>
              <a:gdLst>
                <a:gd name="G0" fmla="+- 350 0 0"/>
                <a:gd name="G1" fmla="+- 0 0 0"/>
                <a:gd name="G2" fmla="+- 21600 0 0"/>
                <a:gd name="T0" fmla="*/ 21950 w 21950"/>
                <a:gd name="T1" fmla="*/ 0 h 21600"/>
                <a:gd name="T2" fmla="*/ 0 w 21950"/>
                <a:gd name="T3" fmla="*/ 21597 h 21600"/>
                <a:gd name="T4" fmla="*/ 350 w 2195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50" h="21600" fill="none" extrusionOk="0">
                  <a:moveTo>
                    <a:pt x="21950" y="0"/>
                  </a:moveTo>
                  <a:cubicBezTo>
                    <a:pt x="21950" y="11929"/>
                    <a:pt x="12279" y="21600"/>
                    <a:pt x="350" y="21600"/>
                  </a:cubicBezTo>
                  <a:cubicBezTo>
                    <a:pt x="233" y="21600"/>
                    <a:pt x="116" y="21599"/>
                    <a:pt x="-1" y="21597"/>
                  </a:cubicBezTo>
                </a:path>
                <a:path w="21950" h="21600" stroke="0" extrusionOk="0">
                  <a:moveTo>
                    <a:pt x="21950" y="0"/>
                  </a:moveTo>
                  <a:cubicBezTo>
                    <a:pt x="21950" y="11929"/>
                    <a:pt x="12279" y="21600"/>
                    <a:pt x="350" y="21600"/>
                  </a:cubicBezTo>
                  <a:cubicBezTo>
                    <a:pt x="233" y="21600"/>
                    <a:pt x="116" y="21599"/>
                    <a:pt x="-1" y="21597"/>
                  </a:cubicBezTo>
                  <a:lnTo>
                    <a:pt x="35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Arc 218"/>
            <p:cNvSpPr>
              <a:spLocks/>
            </p:cNvSpPr>
            <p:nvPr/>
          </p:nvSpPr>
          <p:spPr bwMode="auto">
            <a:xfrm>
              <a:off x="1252" y="2885"/>
              <a:ext cx="123" cy="45"/>
            </a:xfrm>
            <a:custGeom>
              <a:avLst/>
              <a:gdLst>
                <a:gd name="G0" fmla="+- 21600 0 0"/>
                <a:gd name="G1" fmla="+- 1539 0 0"/>
                <a:gd name="G2" fmla="+- 21600 0 0"/>
                <a:gd name="T0" fmla="*/ 21060 w 21600"/>
                <a:gd name="T1" fmla="*/ 23132 h 23132"/>
                <a:gd name="T2" fmla="*/ 55 w 21600"/>
                <a:gd name="T3" fmla="*/ 0 h 23132"/>
                <a:gd name="T4" fmla="*/ 21600 w 21600"/>
                <a:gd name="T5" fmla="*/ 1539 h 23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132" fill="none" extrusionOk="0">
                  <a:moveTo>
                    <a:pt x="21059" y="23132"/>
                  </a:moveTo>
                  <a:cubicBezTo>
                    <a:pt x="9344" y="22839"/>
                    <a:pt x="0" y="13257"/>
                    <a:pt x="0" y="1539"/>
                  </a:cubicBezTo>
                  <a:cubicBezTo>
                    <a:pt x="-1" y="1025"/>
                    <a:pt x="18" y="512"/>
                    <a:pt x="54" y="-1"/>
                  </a:cubicBezTo>
                </a:path>
                <a:path w="21600" h="23132" stroke="0" extrusionOk="0">
                  <a:moveTo>
                    <a:pt x="21059" y="23132"/>
                  </a:moveTo>
                  <a:cubicBezTo>
                    <a:pt x="9344" y="22839"/>
                    <a:pt x="0" y="13257"/>
                    <a:pt x="0" y="1539"/>
                  </a:cubicBezTo>
                  <a:cubicBezTo>
                    <a:pt x="-1" y="1025"/>
                    <a:pt x="18" y="512"/>
                    <a:pt x="54" y="-1"/>
                  </a:cubicBezTo>
                  <a:lnTo>
                    <a:pt x="21600" y="1539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Arc 219"/>
            <p:cNvSpPr>
              <a:spLocks/>
            </p:cNvSpPr>
            <p:nvPr/>
          </p:nvSpPr>
          <p:spPr bwMode="auto">
            <a:xfrm>
              <a:off x="1252" y="2885"/>
              <a:ext cx="123" cy="45"/>
            </a:xfrm>
            <a:custGeom>
              <a:avLst/>
              <a:gdLst>
                <a:gd name="G0" fmla="+- 21600 0 0"/>
                <a:gd name="G1" fmla="+- 1539 0 0"/>
                <a:gd name="G2" fmla="+- 21600 0 0"/>
                <a:gd name="T0" fmla="*/ 21060 w 21600"/>
                <a:gd name="T1" fmla="*/ 23132 h 23132"/>
                <a:gd name="T2" fmla="*/ 55 w 21600"/>
                <a:gd name="T3" fmla="*/ 0 h 23132"/>
                <a:gd name="T4" fmla="*/ 21600 w 21600"/>
                <a:gd name="T5" fmla="*/ 1539 h 23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132" fill="none" extrusionOk="0">
                  <a:moveTo>
                    <a:pt x="21059" y="23132"/>
                  </a:moveTo>
                  <a:cubicBezTo>
                    <a:pt x="9344" y="22839"/>
                    <a:pt x="0" y="13257"/>
                    <a:pt x="0" y="1539"/>
                  </a:cubicBezTo>
                  <a:cubicBezTo>
                    <a:pt x="-1" y="1025"/>
                    <a:pt x="18" y="512"/>
                    <a:pt x="54" y="-1"/>
                  </a:cubicBezTo>
                </a:path>
                <a:path w="21600" h="23132" stroke="0" extrusionOk="0">
                  <a:moveTo>
                    <a:pt x="21059" y="23132"/>
                  </a:moveTo>
                  <a:cubicBezTo>
                    <a:pt x="9344" y="22839"/>
                    <a:pt x="0" y="13257"/>
                    <a:pt x="0" y="1539"/>
                  </a:cubicBezTo>
                  <a:cubicBezTo>
                    <a:pt x="-1" y="1025"/>
                    <a:pt x="18" y="512"/>
                    <a:pt x="54" y="-1"/>
                  </a:cubicBezTo>
                  <a:lnTo>
                    <a:pt x="21600" y="153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5" name="Line 221"/>
          <p:cNvSpPr>
            <a:spLocks noChangeShapeType="1"/>
          </p:cNvSpPr>
          <p:nvPr/>
        </p:nvSpPr>
        <p:spPr bwMode="auto">
          <a:xfrm>
            <a:off x="1930400" y="3927475"/>
            <a:ext cx="0" cy="265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6" name="Line 222"/>
          <p:cNvSpPr>
            <a:spLocks noChangeShapeType="1"/>
          </p:cNvSpPr>
          <p:nvPr/>
        </p:nvSpPr>
        <p:spPr bwMode="auto">
          <a:xfrm>
            <a:off x="2319338" y="3927475"/>
            <a:ext cx="0" cy="265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7" name="Rectangle 223"/>
          <p:cNvSpPr>
            <a:spLocks noChangeArrowheads="1"/>
          </p:cNvSpPr>
          <p:nvPr/>
        </p:nvSpPr>
        <p:spPr bwMode="auto">
          <a:xfrm>
            <a:off x="2466975" y="3933825"/>
            <a:ext cx="376238" cy="271462"/>
          </a:xfrm>
          <a:prstGeom prst="rect">
            <a:avLst/>
          </a:prstGeom>
          <a:solidFill>
            <a:srgbClr val="0080FF"/>
          </a:solidFill>
          <a:ln w="12700">
            <a:solidFill>
              <a:srgbClr val="00A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Oval 224"/>
          <p:cNvSpPr>
            <a:spLocks noChangeArrowheads="1"/>
          </p:cNvSpPr>
          <p:nvPr/>
        </p:nvSpPr>
        <p:spPr bwMode="auto">
          <a:xfrm>
            <a:off x="2466975" y="3895725"/>
            <a:ext cx="376238" cy="10160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9" name="Group 229"/>
          <p:cNvGrpSpPr>
            <a:grpSpLocks/>
          </p:cNvGrpSpPr>
          <p:nvPr/>
        </p:nvGrpSpPr>
        <p:grpSpPr bwMode="auto">
          <a:xfrm>
            <a:off x="2463800" y="4211637"/>
            <a:ext cx="385763" cy="79375"/>
            <a:chOff x="1586" y="2880"/>
            <a:chExt cx="243" cy="50"/>
          </a:xfrm>
        </p:grpSpPr>
        <p:sp>
          <p:nvSpPr>
            <p:cNvPr id="176" name="Arc 225"/>
            <p:cNvSpPr>
              <a:spLocks/>
            </p:cNvSpPr>
            <p:nvPr/>
          </p:nvSpPr>
          <p:spPr bwMode="auto">
            <a:xfrm>
              <a:off x="1703" y="2880"/>
              <a:ext cx="126" cy="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Arc 226"/>
            <p:cNvSpPr>
              <a:spLocks/>
            </p:cNvSpPr>
            <p:nvPr/>
          </p:nvSpPr>
          <p:spPr bwMode="auto">
            <a:xfrm>
              <a:off x="1703" y="2880"/>
              <a:ext cx="126" cy="3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Arc 227"/>
            <p:cNvSpPr>
              <a:spLocks/>
            </p:cNvSpPr>
            <p:nvPr/>
          </p:nvSpPr>
          <p:spPr bwMode="auto">
            <a:xfrm>
              <a:off x="1586" y="2885"/>
              <a:ext cx="123" cy="45"/>
            </a:xfrm>
            <a:custGeom>
              <a:avLst/>
              <a:gdLst>
                <a:gd name="G0" fmla="+- 21600 0 0"/>
                <a:gd name="G1" fmla="+- 1539 0 0"/>
                <a:gd name="G2" fmla="+- 21600 0 0"/>
                <a:gd name="T0" fmla="*/ 21060 w 21600"/>
                <a:gd name="T1" fmla="*/ 23132 h 23132"/>
                <a:gd name="T2" fmla="*/ 55 w 21600"/>
                <a:gd name="T3" fmla="*/ 0 h 23132"/>
                <a:gd name="T4" fmla="*/ 21600 w 21600"/>
                <a:gd name="T5" fmla="*/ 1539 h 23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132" fill="none" extrusionOk="0">
                  <a:moveTo>
                    <a:pt x="21059" y="23132"/>
                  </a:moveTo>
                  <a:cubicBezTo>
                    <a:pt x="9344" y="22839"/>
                    <a:pt x="0" y="13257"/>
                    <a:pt x="0" y="1539"/>
                  </a:cubicBezTo>
                  <a:cubicBezTo>
                    <a:pt x="-1" y="1025"/>
                    <a:pt x="18" y="512"/>
                    <a:pt x="54" y="-1"/>
                  </a:cubicBezTo>
                </a:path>
                <a:path w="21600" h="23132" stroke="0" extrusionOk="0">
                  <a:moveTo>
                    <a:pt x="21059" y="23132"/>
                  </a:moveTo>
                  <a:cubicBezTo>
                    <a:pt x="9344" y="22839"/>
                    <a:pt x="0" y="13257"/>
                    <a:pt x="0" y="1539"/>
                  </a:cubicBezTo>
                  <a:cubicBezTo>
                    <a:pt x="-1" y="1025"/>
                    <a:pt x="18" y="512"/>
                    <a:pt x="54" y="-1"/>
                  </a:cubicBezTo>
                  <a:lnTo>
                    <a:pt x="21600" y="1539"/>
                  </a:lnTo>
                  <a:close/>
                </a:path>
              </a:pathLst>
            </a:custGeom>
            <a:solidFill>
              <a:srgbClr val="00A0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Arc 228"/>
            <p:cNvSpPr>
              <a:spLocks/>
            </p:cNvSpPr>
            <p:nvPr/>
          </p:nvSpPr>
          <p:spPr bwMode="auto">
            <a:xfrm>
              <a:off x="1586" y="2885"/>
              <a:ext cx="123" cy="45"/>
            </a:xfrm>
            <a:custGeom>
              <a:avLst/>
              <a:gdLst>
                <a:gd name="G0" fmla="+- 21600 0 0"/>
                <a:gd name="G1" fmla="+- 1539 0 0"/>
                <a:gd name="G2" fmla="+- 21600 0 0"/>
                <a:gd name="T0" fmla="*/ 21060 w 21600"/>
                <a:gd name="T1" fmla="*/ 23132 h 23132"/>
                <a:gd name="T2" fmla="*/ 55 w 21600"/>
                <a:gd name="T3" fmla="*/ 0 h 23132"/>
                <a:gd name="T4" fmla="*/ 21600 w 21600"/>
                <a:gd name="T5" fmla="*/ 1539 h 23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132" fill="none" extrusionOk="0">
                  <a:moveTo>
                    <a:pt x="21059" y="23132"/>
                  </a:moveTo>
                  <a:cubicBezTo>
                    <a:pt x="9344" y="22839"/>
                    <a:pt x="0" y="13257"/>
                    <a:pt x="0" y="1539"/>
                  </a:cubicBezTo>
                  <a:cubicBezTo>
                    <a:pt x="-1" y="1025"/>
                    <a:pt x="18" y="512"/>
                    <a:pt x="54" y="-1"/>
                  </a:cubicBezTo>
                </a:path>
                <a:path w="21600" h="23132" stroke="0" extrusionOk="0">
                  <a:moveTo>
                    <a:pt x="21059" y="23132"/>
                  </a:moveTo>
                  <a:cubicBezTo>
                    <a:pt x="9344" y="22839"/>
                    <a:pt x="0" y="13257"/>
                    <a:pt x="0" y="1539"/>
                  </a:cubicBezTo>
                  <a:cubicBezTo>
                    <a:pt x="-1" y="1025"/>
                    <a:pt x="18" y="512"/>
                    <a:pt x="54" y="-1"/>
                  </a:cubicBezTo>
                  <a:lnTo>
                    <a:pt x="21600" y="153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0" name="Line 230"/>
          <p:cNvSpPr>
            <a:spLocks noChangeShapeType="1"/>
          </p:cNvSpPr>
          <p:nvPr/>
        </p:nvSpPr>
        <p:spPr bwMode="auto">
          <a:xfrm>
            <a:off x="2460625" y="3927475"/>
            <a:ext cx="0" cy="265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1" name="Line 231"/>
          <p:cNvSpPr>
            <a:spLocks noChangeShapeType="1"/>
          </p:cNvSpPr>
          <p:nvPr/>
        </p:nvSpPr>
        <p:spPr bwMode="auto">
          <a:xfrm>
            <a:off x="2849563" y="3927475"/>
            <a:ext cx="0" cy="265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" name="Line 232"/>
          <p:cNvSpPr>
            <a:spLocks noChangeShapeType="1"/>
          </p:cNvSpPr>
          <p:nvPr/>
        </p:nvSpPr>
        <p:spPr bwMode="auto">
          <a:xfrm>
            <a:off x="493713" y="3641725"/>
            <a:ext cx="0" cy="285750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" name="Line 233"/>
          <p:cNvSpPr>
            <a:spLocks noChangeShapeType="1"/>
          </p:cNvSpPr>
          <p:nvPr/>
        </p:nvSpPr>
        <p:spPr bwMode="auto">
          <a:xfrm>
            <a:off x="1023938" y="3660775"/>
            <a:ext cx="0" cy="266700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" name="Line 234"/>
          <p:cNvSpPr>
            <a:spLocks noChangeShapeType="1"/>
          </p:cNvSpPr>
          <p:nvPr/>
        </p:nvSpPr>
        <p:spPr bwMode="auto">
          <a:xfrm>
            <a:off x="1565275" y="3660775"/>
            <a:ext cx="0" cy="266700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5" name="Line 235"/>
          <p:cNvSpPr>
            <a:spLocks noChangeShapeType="1"/>
          </p:cNvSpPr>
          <p:nvPr/>
        </p:nvSpPr>
        <p:spPr bwMode="auto">
          <a:xfrm>
            <a:off x="2108200" y="3660775"/>
            <a:ext cx="0" cy="266700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" name="Line 236"/>
          <p:cNvSpPr>
            <a:spLocks noChangeShapeType="1"/>
          </p:cNvSpPr>
          <p:nvPr/>
        </p:nvSpPr>
        <p:spPr bwMode="auto">
          <a:xfrm>
            <a:off x="2649538" y="3660775"/>
            <a:ext cx="0" cy="266700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" name="Line 237"/>
          <p:cNvSpPr>
            <a:spLocks noChangeShapeType="1"/>
          </p:cNvSpPr>
          <p:nvPr/>
        </p:nvSpPr>
        <p:spPr bwMode="auto">
          <a:xfrm>
            <a:off x="482600" y="2768600"/>
            <a:ext cx="2178050" cy="0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8" name="Line 238"/>
          <p:cNvSpPr>
            <a:spLocks noChangeShapeType="1"/>
          </p:cNvSpPr>
          <p:nvPr/>
        </p:nvSpPr>
        <p:spPr bwMode="auto">
          <a:xfrm>
            <a:off x="493713" y="2616200"/>
            <a:ext cx="0" cy="285750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9" name="Line 239"/>
          <p:cNvSpPr>
            <a:spLocks noChangeShapeType="1"/>
          </p:cNvSpPr>
          <p:nvPr/>
        </p:nvSpPr>
        <p:spPr bwMode="auto">
          <a:xfrm>
            <a:off x="1023938" y="2635250"/>
            <a:ext cx="0" cy="266700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0" name="Line 240"/>
          <p:cNvSpPr>
            <a:spLocks noChangeShapeType="1"/>
          </p:cNvSpPr>
          <p:nvPr/>
        </p:nvSpPr>
        <p:spPr bwMode="auto">
          <a:xfrm>
            <a:off x="1565275" y="2635250"/>
            <a:ext cx="0" cy="266700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" name="Line 241"/>
          <p:cNvSpPr>
            <a:spLocks noChangeShapeType="1"/>
          </p:cNvSpPr>
          <p:nvPr/>
        </p:nvSpPr>
        <p:spPr bwMode="auto">
          <a:xfrm>
            <a:off x="2108200" y="2635250"/>
            <a:ext cx="0" cy="266700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2" name="Line 242"/>
          <p:cNvSpPr>
            <a:spLocks noChangeShapeType="1"/>
          </p:cNvSpPr>
          <p:nvPr/>
        </p:nvSpPr>
        <p:spPr bwMode="auto">
          <a:xfrm>
            <a:off x="2649538" y="2635250"/>
            <a:ext cx="0" cy="266700"/>
          </a:xfrm>
          <a:prstGeom prst="line">
            <a:avLst/>
          </a:prstGeom>
          <a:noFill/>
          <a:ln w="12700">
            <a:solidFill>
              <a:srgbClr val="DD080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3" name="Rectangle 243"/>
          <p:cNvSpPr>
            <a:spLocks noChangeArrowheads="1"/>
          </p:cNvSpPr>
          <p:nvPr/>
        </p:nvSpPr>
        <p:spPr bwMode="auto">
          <a:xfrm>
            <a:off x="1012825" y="2311400"/>
            <a:ext cx="132556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100" b="1">
                <a:solidFill>
                  <a:srgbClr val="000000"/>
                </a:solidFill>
                <a:latin typeface="Arial" pitchFamily="34" charset="0"/>
              </a:rPr>
              <a:t>CLIENTS</a:t>
            </a:r>
          </a:p>
        </p:txBody>
      </p:sp>
      <p:sp>
        <p:nvSpPr>
          <p:cNvPr id="174" name="Rectangle 244"/>
          <p:cNvSpPr>
            <a:spLocks noChangeArrowheads="1"/>
          </p:cNvSpPr>
          <p:nvPr/>
        </p:nvSpPr>
        <p:spPr bwMode="auto">
          <a:xfrm>
            <a:off x="966788" y="3241675"/>
            <a:ext cx="12065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100" b="1">
                <a:solidFill>
                  <a:srgbClr val="FFFFFF"/>
                </a:solidFill>
                <a:latin typeface="Arial" pitchFamily="34" charset="0"/>
              </a:rPr>
              <a:t>Memory</a:t>
            </a:r>
          </a:p>
        </p:txBody>
      </p:sp>
      <p:sp>
        <p:nvSpPr>
          <p:cNvPr id="175" name="Rectangle 245"/>
          <p:cNvSpPr>
            <a:spLocks noChangeArrowheads="1"/>
          </p:cNvSpPr>
          <p:nvPr/>
        </p:nvSpPr>
        <p:spPr bwMode="auto">
          <a:xfrm>
            <a:off x="873125" y="2917825"/>
            <a:ext cx="163671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100" b="1" dirty="0">
                <a:solidFill>
                  <a:schemeClr val="bg1"/>
                </a:solidFill>
                <a:latin typeface="Arial" pitchFamily="34" charset="0"/>
              </a:rPr>
              <a:t>Processors</a:t>
            </a:r>
          </a:p>
        </p:txBody>
      </p:sp>
      <p:sp>
        <p:nvSpPr>
          <p:cNvPr id="251" name="Rectangle 247"/>
          <p:cNvSpPr>
            <a:spLocks noChangeArrowheads="1"/>
          </p:cNvSpPr>
          <p:nvPr/>
        </p:nvSpPr>
        <p:spPr bwMode="auto">
          <a:xfrm>
            <a:off x="250825" y="4638675"/>
            <a:ext cx="2911475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latin typeface="Arial" pitchFamily="34" charset="0"/>
              </a:rPr>
              <a:t>Easy to program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Arial" pitchFamily="34" charset="0"/>
              </a:rPr>
              <a:t>Expensive to build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Arial" pitchFamily="34" charset="0"/>
              </a:rPr>
              <a:t>Difficult to </a:t>
            </a:r>
            <a:r>
              <a:rPr lang="en-US" b="1" dirty="0" err="1">
                <a:latin typeface="Arial" pitchFamily="34" charset="0"/>
              </a:rPr>
              <a:t>scaleup</a:t>
            </a:r>
            <a:endParaRPr lang="en-US" b="1" dirty="0">
              <a:latin typeface="Arial" pitchFamily="34" charset="0"/>
            </a:endParaRPr>
          </a:p>
        </p:txBody>
      </p:sp>
      <p:sp>
        <p:nvSpPr>
          <p:cNvPr id="252" name="Rectangle 248"/>
          <p:cNvSpPr>
            <a:spLocks noChangeArrowheads="1"/>
          </p:cNvSpPr>
          <p:nvPr/>
        </p:nvSpPr>
        <p:spPr bwMode="auto">
          <a:xfrm>
            <a:off x="6246813" y="4602162"/>
            <a:ext cx="25717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latin typeface="Arial" pitchFamily="34" charset="0"/>
              </a:rPr>
              <a:t>Hard to program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Arial" pitchFamily="34" charset="0"/>
              </a:rPr>
              <a:t>Cheap to build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Arial" pitchFamily="34" charset="0"/>
              </a:rPr>
              <a:t>Easy to </a:t>
            </a:r>
            <a:r>
              <a:rPr lang="en-US" b="1" dirty="0" err="1">
                <a:latin typeface="Arial" pitchFamily="34" charset="0"/>
              </a:rPr>
              <a:t>scaleup</a:t>
            </a:r>
            <a:endParaRPr lang="en-US" b="1" dirty="0">
              <a:latin typeface="Arial" pitchFamily="34" charset="0"/>
            </a:endParaRPr>
          </a:p>
        </p:txBody>
      </p:sp>
      <p:sp>
        <p:nvSpPr>
          <p:cNvPr id="253" name="Rectangle 249"/>
          <p:cNvSpPr>
            <a:spLocks noChangeArrowheads="1"/>
          </p:cNvSpPr>
          <p:nvPr/>
        </p:nvSpPr>
        <p:spPr bwMode="auto">
          <a:xfrm>
            <a:off x="304800" y="5645150"/>
            <a:ext cx="23860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>
                <a:solidFill>
                  <a:srgbClr val="0000FF"/>
                </a:solidFill>
                <a:latin typeface="Arial" pitchFamily="34" charset="0"/>
              </a:rPr>
              <a:t>Sequent, SGI, Sun</a:t>
            </a:r>
          </a:p>
        </p:txBody>
      </p:sp>
      <p:sp>
        <p:nvSpPr>
          <p:cNvPr id="254" name="Rectangle 250"/>
          <p:cNvSpPr>
            <a:spLocks noChangeArrowheads="1"/>
          </p:cNvSpPr>
          <p:nvPr/>
        </p:nvSpPr>
        <p:spPr bwMode="auto">
          <a:xfrm>
            <a:off x="3390900" y="5664200"/>
            <a:ext cx="2668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 err="1">
                <a:solidFill>
                  <a:srgbClr val="0000FF"/>
                </a:solidFill>
                <a:latin typeface="Arial" pitchFamily="34" charset="0"/>
              </a:rPr>
              <a:t>VMScluster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</a:rPr>
              <a:t>, </a:t>
            </a:r>
            <a:r>
              <a:rPr lang="en-US" sz="2000" b="1" dirty="0" err="1">
                <a:solidFill>
                  <a:srgbClr val="0000FF"/>
                </a:solidFill>
                <a:latin typeface="Arial" pitchFamily="34" charset="0"/>
              </a:rPr>
              <a:t>Sysplex</a:t>
            </a:r>
            <a:endParaRPr lang="en-US" sz="2000" b="1" dirty="0">
              <a:solidFill>
                <a:srgbClr val="0000FF"/>
              </a:solidFill>
              <a:latin typeface="Arial" pitchFamily="34" charset="0"/>
            </a:endParaRPr>
          </a:p>
        </p:txBody>
      </p:sp>
      <p:sp>
        <p:nvSpPr>
          <p:cNvPr id="255" name="Rectangle 251"/>
          <p:cNvSpPr>
            <a:spLocks noChangeArrowheads="1"/>
          </p:cNvSpPr>
          <p:nvPr/>
        </p:nvSpPr>
        <p:spPr bwMode="auto">
          <a:xfrm>
            <a:off x="6088063" y="5703887"/>
            <a:ext cx="29797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00FF"/>
                </a:solidFill>
                <a:latin typeface="Arial" pitchFamily="34" charset="0"/>
              </a:rPr>
              <a:t>Tandem, </a:t>
            </a:r>
            <a:r>
              <a:rPr lang="en-US" sz="2000" b="1" dirty="0" err="1">
                <a:solidFill>
                  <a:srgbClr val="0000FF"/>
                </a:solidFill>
                <a:latin typeface="Arial" pitchFamily="34" charset="0"/>
              </a:rPr>
              <a:t>Teradata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</a:rPr>
              <a:t>, SP2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Types of DBMS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Intra-operator parallelism</a:t>
            </a:r>
          </a:p>
          <a:p>
            <a:pPr lvl="1"/>
            <a:r>
              <a:rPr lang="en-US" dirty="0" smtClean="0"/>
              <a:t>get all machines working to compute a given operation (scan, sort, join)</a:t>
            </a:r>
          </a:p>
          <a:p>
            <a:r>
              <a:rPr lang="en-US" dirty="0" smtClean="0"/>
              <a:t>Inter-operator parallelism</a:t>
            </a:r>
          </a:p>
          <a:p>
            <a:pPr lvl="1"/>
            <a:r>
              <a:rPr lang="en-US" dirty="0" smtClean="0"/>
              <a:t>each operator may run concurrently on a different site (exploits pipelining)</a:t>
            </a:r>
          </a:p>
          <a:p>
            <a:r>
              <a:rPr lang="en-US" dirty="0" smtClean="0"/>
              <a:t>Inter-query parallelism</a:t>
            </a:r>
          </a:p>
          <a:p>
            <a:pPr lvl="1"/>
            <a:r>
              <a:rPr lang="en-US" dirty="0" smtClean="0"/>
              <a:t>different queries run on different sites</a:t>
            </a:r>
          </a:p>
          <a:p>
            <a:r>
              <a:rPr lang="en-US" dirty="0" smtClean="0"/>
              <a:t>We’ll focus on intra-query parallelism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/>
              <a:t>vs</a:t>
            </a:r>
            <a:r>
              <a:rPr lang="en-US" dirty="0" smtClean="0"/>
              <a:t> Distributed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</a:t>
            </a:r>
            <a:r>
              <a:rPr lang="en-US" u="sng" dirty="0" smtClean="0">
                <a:solidFill>
                  <a:schemeClr val="accent2"/>
                </a:solidFill>
              </a:rPr>
              <a:t>parallel</a:t>
            </a:r>
            <a:r>
              <a:rPr lang="en-US" dirty="0" smtClean="0"/>
              <a:t> database system</a:t>
            </a:r>
          </a:p>
          <a:p>
            <a:pPr lvl="1"/>
            <a:r>
              <a:rPr lang="en-US" dirty="0" smtClean="0"/>
              <a:t>P</a:t>
            </a:r>
            <a:r>
              <a:rPr lang="en-US" dirty="0" smtClean="0"/>
              <a:t>arallelize </a:t>
            </a:r>
            <a:r>
              <a:rPr lang="en-US" dirty="0" smtClean="0"/>
              <a:t>various operations such as loading data, building indexes, evaluating </a:t>
            </a:r>
            <a:r>
              <a:rPr lang="en-US" dirty="0" smtClean="0"/>
              <a:t>queries</a:t>
            </a:r>
          </a:p>
          <a:p>
            <a:pPr lvl="1"/>
            <a:r>
              <a:rPr lang="en-US" dirty="0" smtClean="0"/>
              <a:t>Often </a:t>
            </a:r>
            <a:r>
              <a:rPr lang="en-US" dirty="0" smtClean="0">
                <a:solidFill>
                  <a:schemeClr val="accent2"/>
                </a:solidFill>
              </a:rPr>
              <a:t>homogeneous</a:t>
            </a:r>
            <a:r>
              <a:rPr lang="en-US" dirty="0" smtClean="0">
                <a:solidFill>
                  <a:schemeClr val="accent2"/>
                </a:solidFill>
              </a:rPr>
              <a:t>:</a:t>
            </a:r>
            <a:r>
              <a:rPr lang="en-US" dirty="0" smtClean="0"/>
              <a:t>  Every </a:t>
            </a:r>
            <a:r>
              <a:rPr lang="en-US" dirty="0" smtClean="0"/>
              <a:t>node </a:t>
            </a:r>
            <a:r>
              <a:rPr lang="en-US" dirty="0" smtClean="0"/>
              <a:t>runs same type of DBMS.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u="sng" dirty="0" smtClean="0">
                <a:solidFill>
                  <a:schemeClr val="accent2"/>
                </a:solidFill>
              </a:rPr>
              <a:t>distributed</a:t>
            </a:r>
            <a:r>
              <a:rPr lang="en-US" dirty="0" smtClean="0"/>
              <a:t> database system</a:t>
            </a:r>
          </a:p>
          <a:p>
            <a:pPr lvl="1"/>
            <a:r>
              <a:rPr lang="en-US" dirty="0" smtClean="0"/>
              <a:t>Data is physically stored across several (geographical) </a:t>
            </a:r>
            <a:r>
              <a:rPr lang="en-US" dirty="0" smtClean="0"/>
              <a:t>sites</a:t>
            </a:r>
            <a:endParaRPr lang="en-US" dirty="0" smtClean="0"/>
          </a:p>
          <a:p>
            <a:pPr lvl="1"/>
            <a:r>
              <a:rPr lang="en-US" dirty="0" smtClean="0"/>
              <a:t>Distribution governed by factors like local ownership &amp; increased </a:t>
            </a:r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Often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h</a:t>
            </a:r>
            <a:r>
              <a:rPr lang="en-US" dirty="0" smtClean="0">
                <a:solidFill>
                  <a:schemeClr val="accent2"/>
                </a:solidFill>
              </a:rPr>
              <a:t>eterogeneous</a:t>
            </a:r>
            <a:r>
              <a:rPr lang="en-US" dirty="0" smtClean="0">
                <a:solidFill>
                  <a:schemeClr val="accent2"/>
                </a:solidFill>
              </a:rPr>
              <a:t>:</a:t>
            </a:r>
            <a:r>
              <a:rPr lang="en-US" dirty="0" smtClean="0"/>
              <a:t>  Different sites run different DBMSs (different RDBMSs or even non-relational DBMSs</a:t>
            </a:r>
            <a:r>
              <a:rPr lang="en-US" dirty="0" smtClean="0"/>
              <a:t>).</a:t>
            </a:r>
            <a:endParaRPr lang="en-US" dirty="0" smtClean="0"/>
          </a:p>
          <a:p>
            <a:r>
              <a:rPr lang="en-US" dirty="0" smtClean="0"/>
              <a:t>The boundaries of these traditional definitions are blurring.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Data Partitioning &amp; 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Parallel DB</a:t>
            </a:r>
          </a:p>
          <a:p>
            <a:pPr lvl="1"/>
            <a:r>
              <a:rPr lang="en-US" dirty="0" smtClean="0"/>
              <a:t> Data partitioning </a:t>
            </a:r>
          </a:p>
          <a:p>
            <a:r>
              <a:rPr lang="en-US" dirty="0" smtClean="0"/>
              <a:t>Distributed DB</a:t>
            </a:r>
          </a:p>
          <a:p>
            <a:pPr lvl="1"/>
            <a:r>
              <a:rPr lang="en-US" dirty="0" smtClean="0"/>
              <a:t>Fragmentation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Same basic problem : </a:t>
            </a:r>
            <a:r>
              <a:rPr lang="en-US" b="1" dirty="0" smtClean="0">
                <a:solidFill>
                  <a:schemeClr val="accent2"/>
                </a:solidFill>
              </a:rPr>
              <a:t>How do we break up the data (tables) and spread them amongst the “nodes”  </a:t>
            </a:r>
          </a:p>
          <a:p>
            <a:pPr lvl="1"/>
            <a:r>
              <a:rPr lang="en-US" dirty="0" smtClean="0"/>
              <a:t>Horizontal </a:t>
            </a:r>
            <a:r>
              <a:rPr lang="en-US" dirty="0" err="1" smtClean="0"/>
              <a:t>vs</a:t>
            </a:r>
            <a:r>
              <a:rPr lang="en-US" dirty="0" smtClean="0"/>
              <a:t> Vertical</a:t>
            </a:r>
          </a:p>
          <a:p>
            <a:pPr lvl="1"/>
            <a:r>
              <a:rPr lang="en-US" dirty="0" smtClean="0"/>
              <a:t>Range </a:t>
            </a:r>
            <a:r>
              <a:rPr lang="en-US" dirty="0" err="1" smtClean="0"/>
              <a:t>vs</a:t>
            </a:r>
            <a:r>
              <a:rPr lang="en-US" dirty="0" smtClean="0"/>
              <a:t> Hash</a:t>
            </a:r>
          </a:p>
          <a:p>
            <a:pPr lvl="1"/>
            <a:r>
              <a:rPr lang="en-US" dirty="0" smtClean="0"/>
              <a:t>Replication</a:t>
            </a:r>
          </a:p>
          <a:p>
            <a:r>
              <a:rPr lang="en-US" dirty="0" smtClean="0"/>
              <a:t>DB user’s view should be one single table.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7" name="Group 48"/>
          <p:cNvGrpSpPr/>
          <p:nvPr/>
        </p:nvGrpSpPr>
        <p:grpSpPr>
          <a:xfrm>
            <a:off x="4724400" y="990600"/>
            <a:ext cx="3581401" cy="1951037"/>
            <a:chOff x="4114800" y="1524000"/>
            <a:chExt cx="3581401" cy="1951037"/>
          </a:xfrm>
        </p:grpSpPr>
        <p:grpSp>
          <p:nvGrpSpPr>
            <p:cNvPr id="8" name="Group 47"/>
            <p:cNvGrpSpPr/>
            <p:nvPr/>
          </p:nvGrpSpPr>
          <p:grpSpPr>
            <a:xfrm>
              <a:off x="4701111" y="1951037"/>
              <a:ext cx="2995090" cy="1524000"/>
              <a:chOff x="4701110" y="1951037"/>
              <a:chExt cx="4214289" cy="1524000"/>
            </a:xfrm>
          </p:grpSpPr>
          <p:sp>
            <p:nvSpPr>
              <p:cNvPr id="27" name="Rectangle 4"/>
              <p:cNvSpPr>
                <a:spLocks noChangeArrowheads="1"/>
              </p:cNvSpPr>
              <p:nvPr/>
            </p:nvSpPr>
            <p:spPr bwMode="auto">
              <a:xfrm>
                <a:off x="4707062" y="1957387"/>
                <a:ext cx="4202384" cy="368300"/>
              </a:xfrm>
              <a:prstGeom prst="rect">
                <a:avLst/>
              </a:prstGeom>
              <a:noFill/>
              <a:ln w="12700">
                <a:solidFill>
                  <a:srgbClr val="0054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Rectangle 5"/>
              <p:cNvSpPr>
                <a:spLocks noChangeArrowheads="1"/>
              </p:cNvSpPr>
              <p:nvPr/>
            </p:nvSpPr>
            <p:spPr bwMode="auto">
              <a:xfrm>
                <a:off x="4707062" y="2338387"/>
                <a:ext cx="4202384" cy="368300"/>
              </a:xfrm>
              <a:prstGeom prst="rect">
                <a:avLst/>
              </a:prstGeom>
              <a:noFill/>
              <a:ln w="12700">
                <a:solidFill>
                  <a:srgbClr val="0054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Rectangle 6"/>
              <p:cNvSpPr>
                <a:spLocks noChangeArrowheads="1"/>
              </p:cNvSpPr>
              <p:nvPr/>
            </p:nvSpPr>
            <p:spPr bwMode="auto">
              <a:xfrm>
                <a:off x="4707062" y="2719387"/>
                <a:ext cx="4202384" cy="368300"/>
              </a:xfrm>
              <a:prstGeom prst="rect">
                <a:avLst/>
              </a:prstGeom>
              <a:noFill/>
              <a:ln w="12700">
                <a:solidFill>
                  <a:srgbClr val="0054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Rectangle 7"/>
              <p:cNvSpPr>
                <a:spLocks noChangeArrowheads="1"/>
              </p:cNvSpPr>
              <p:nvPr/>
            </p:nvSpPr>
            <p:spPr bwMode="auto">
              <a:xfrm>
                <a:off x="4707062" y="3100387"/>
                <a:ext cx="4202384" cy="368300"/>
              </a:xfrm>
              <a:prstGeom prst="rect">
                <a:avLst/>
              </a:prstGeom>
              <a:noFill/>
              <a:ln w="12700">
                <a:solidFill>
                  <a:srgbClr val="0054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Rectangle 8"/>
              <p:cNvSpPr>
                <a:spLocks noChangeArrowheads="1"/>
              </p:cNvSpPr>
              <p:nvPr/>
            </p:nvSpPr>
            <p:spPr bwMode="auto">
              <a:xfrm>
                <a:off x="4724920" y="2357437"/>
                <a:ext cx="4166670" cy="711200"/>
              </a:xfrm>
              <a:prstGeom prst="rect">
                <a:avLst/>
              </a:prstGeom>
              <a:solidFill>
                <a:srgbClr val="C8FEC8"/>
              </a:solidFill>
              <a:ln w="50800">
                <a:solidFill>
                  <a:srgbClr val="0054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Line 9"/>
              <p:cNvSpPr>
                <a:spLocks noChangeShapeType="1"/>
              </p:cNvSpPr>
              <p:nvPr/>
            </p:nvSpPr>
            <p:spPr bwMode="auto">
              <a:xfrm>
                <a:off x="5843968" y="1951037"/>
                <a:ext cx="0" cy="1524000"/>
              </a:xfrm>
              <a:prstGeom prst="line">
                <a:avLst/>
              </a:prstGeom>
              <a:noFill/>
              <a:ln w="12700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Rectangle 10"/>
              <p:cNvSpPr>
                <a:spLocks noChangeArrowheads="1"/>
              </p:cNvSpPr>
              <p:nvPr/>
            </p:nvSpPr>
            <p:spPr bwMode="auto">
              <a:xfrm>
                <a:off x="5367777" y="1976437"/>
                <a:ext cx="1309525" cy="1473200"/>
              </a:xfrm>
              <a:prstGeom prst="rect">
                <a:avLst/>
              </a:prstGeom>
              <a:noFill/>
              <a:ln w="50800">
                <a:solidFill>
                  <a:srgbClr val="4F36D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Line 11"/>
              <p:cNvSpPr>
                <a:spLocks noChangeShapeType="1"/>
              </p:cNvSpPr>
              <p:nvPr/>
            </p:nvSpPr>
            <p:spPr bwMode="auto">
              <a:xfrm>
                <a:off x="6701112" y="1951037"/>
                <a:ext cx="0" cy="1524000"/>
              </a:xfrm>
              <a:prstGeom prst="line">
                <a:avLst/>
              </a:prstGeom>
              <a:noFill/>
              <a:ln w="12700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Line 12"/>
              <p:cNvSpPr>
                <a:spLocks noChangeShapeType="1"/>
              </p:cNvSpPr>
              <p:nvPr/>
            </p:nvSpPr>
            <p:spPr bwMode="auto">
              <a:xfrm>
                <a:off x="7558255" y="1951037"/>
                <a:ext cx="0" cy="1524000"/>
              </a:xfrm>
              <a:prstGeom prst="line">
                <a:avLst/>
              </a:prstGeom>
              <a:noFill/>
              <a:ln w="12700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Line 13"/>
              <p:cNvSpPr>
                <a:spLocks noChangeShapeType="1"/>
              </p:cNvSpPr>
              <p:nvPr/>
            </p:nvSpPr>
            <p:spPr bwMode="auto">
              <a:xfrm>
                <a:off x="5343968" y="1951037"/>
                <a:ext cx="0" cy="1524000"/>
              </a:xfrm>
              <a:prstGeom prst="line">
                <a:avLst/>
              </a:prstGeom>
              <a:noFill/>
              <a:ln w="12700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Line 14"/>
              <p:cNvSpPr>
                <a:spLocks noChangeShapeType="1"/>
              </p:cNvSpPr>
              <p:nvPr/>
            </p:nvSpPr>
            <p:spPr bwMode="auto">
              <a:xfrm>
                <a:off x="4701110" y="2713037"/>
                <a:ext cx="4214289" cy="0"/>
              </a:xfrm>
              <a:prstGeom prst="line">
                <a:avLst/>
              </a:prstGeom>
              <a:noFill/>
              <a:ln w="12700">
                <a:solidFill>
                  <a:srgbClr val="005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8" name="Rectangle 15"/>
            <p:cNvSpPr>
              <a:spLocks noChangeArrowheads="1"/>
            </p:cNvSpPr>
            <p:nvPr/>
          </p:nvSpPr>
          <p:spPr bwMode="auto">
            <a:xfrm>
              <a:off x="4218967" y="1970087"/>
              <a:ext cx="464286" cy="1485900"/>
            </a:xfrm>
            <a:prstGeom prst="rect">
              <a:avLst/>
            </a:prstGeom>
            <a:noFill/>
            <a:ln w="38100" cmpd="dbl">
              <a:solidFill>
                <a:srgbClr val="FC012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Line 16"/>
            <p:cNvSpPr>
              <a:spLocks noChangeShapeType="1"/>
            </p:cNvSpPr>
            <p:nvPr/>
          </p:nvSpPr>
          <p:spPr bwMode="auto">
            <a:xfrm>
              <a:off x="4201110" y="2332037"/>
              <a:ext cx="500000" cy="0"/>
            </a:xfrm>
            <a:prstGeom prst="line">
              <a:avLst/>
            </a:prstGeom>
            <a:noFill/>
            <a:ln w="38100" cmpd="dbl">
              <a:solidFill>
                <a:srgbClr val="FC0128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Line 17"/>
            <p:cNvSpPr>
              <a:spLocks noChangeShapeType="1"/>
            </p:cNvSpPr>
            <p:nvPr/>
          </p:nvSpPr>
          <p:spPr bwMode="auto">
            <a:xfrm>
              <a:off x="4201110" y="2713037"/>
              <a:ext cx="500000" cy="0"/>
            </a:xfrm>
            <a:prstGeom prst="line">
              <a:avLst/>
            </a:prstGeom>
            <a:noFill/>
            <a:ln w="38100" cmpd="dbl">
              <a:solidFill>
                <a:srgbClr val="FC0128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Line 18"/>
            <p:cNvSpPr>
              <a:spLocks noChangeShapeType="1"/>
            </p:cNvSpPr>
            <p:nvPr/>
          </p:nvSpPr>
          <p:spPr bwMode="auto">
            <a:xfrm>
              <a:off x="4201110" y="3094037"/>
              <a:ext cx="500000" cy="0"/>
            </a:xfrm>
            <a:prstGeom prst="line">
              <a:avLst/>
            </a:prstGeom>
            <a:noFill/>
            <a:ln w="38100" cmpd="dbl">
              <a:solidFill>
                <a:srgbClr val="FC0128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Rectangle 19"/>
            <p:cNvSpPr>
              <a:spLocks noChangeArrowheads="1"/>
            </p:cNvSpPr>
            <p:nvPr/>
          </p:nvSpPr>
          <p:spPr bwMode="auto">
            <a:xfrm>
              <a:off x="4114800" y="1524000"/>
              <a:ext cx="622024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TID</a:t>
              </a:r>
            </a:p>
          </p:txBody>
        </p: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4257657" y="1981200"/>
              <a:ext cx="370536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t1</a:t>
              </a:r>
            </a:p>
          </p:txBody>
        </p:sp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>
              <a:off x="4257657" y="2362200"/>
              <a:ext cx="370536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t2</a:t>
              </a:r>
            </a:p>
          </p:txBody>
        </p:sp>
        <p:sp>
          <p:nvSpPr>
            <p:cNvPr id="45" name="Rectangle 22"/>
            <p:cNvSpPr>
              <a:spLocks noChangeArrowheads="1"/>
            </p:cNvSpPr>
            <p:nvPr/>
          </p:nvSpPr>
          <p:spPr bwMode="auto">
            <a:xfrm>
              <a:off x="4257657" y="2743200"/>
              <a:ext cx="370536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t3</a:t>
              </a:r>
            </a:p>
          </p:txBody>
        </p:sp>
        <p:sp>
          <p:nvSpPr>
            <p:cNvPr id="46" name="Rectangle 23"/>
            <p:cNvSpPr>
              <a:spLocks noChangeArrowheads="1"/>
            </p:cNvSpPr>
            <p:nvPr/>
          </p:nvSpPr>
          <p:spPr bwMode="auto">
            <a:xfrm>
              <a:off x="4257657" y="3048000"/>
              <a:ext cx="370536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S 624 Spring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 624 Spring 2011</Template>
  <TotalTime>1462</TotalTime>
  <Words>2216</Words>
  <Application>Microsoft Office PowerPoint</Application>
  <PresentationFormat>On-screen Show (4:3)</PresentationFormat>
  <Paragraphs>868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ICS 624 Spring 2011</vt:lpstr>
      <vt:lpstr>ICS 624 Spring 2013 Parallel Databases  &amp; Map-Reduce</vt:lpstr>
      <vt:lpstr>Why Parallel Data Access ?</vt:lpstr>
      <vt:lpstr>Parallel DBMS</vt:lpstr>
      <vt:lpstr>Parallelism</vt:lpstr>
      <vt:lpstr>Parallelism Terminology</vt:lpstr>
      <vt:lpstr>Parallel Architecture : Share What?</vt:lpstr>
      <vt:lpstr>Different Types of DBMS Parallelism</vt:lpstr>
      <vt:lpstr>Parallel vs Distributed DBMS</vt:lpstr>
      <vt:lpstr>Data Partitioning &amp; Fragmentation</vt:lpstr>
      <vt:lpstr>Automatic Data Partitioning</vt:lpstr>
      <vt:lpstr>Shared-Nothing Architecture</vt:lpstr>
      <vt:lpstr>Logical Parallel DBMS Architecture</vt:lpstr>
      <vt:lpstr>Horizontal Fragmentation: Range Partition</vt:lpstr>
      <vt:lpstr>Range Partition: Query Processing</vt:lpstr>
      <vt:lpstr>Horizontal Fragmentation: Hash Partition</vt:lpstr>
      <vt:lpstr>Hash Partition: Query Processing</vt:lpstr>
      <vt:lpstr>Vertical Fragmentation/Partition</vt:lpstr>
      <vt:lpstr>Vertical Partition: Query Processing</vt:lpstr>
      <vt:lpstr>Fragmentation &amp; Replication</vt:lpstr>
      <vt:lpstr>What about joins ?</vt:lpstr>
      <vt:lpstr>Distributed Joins</vt:lpstr>
      <vt:lpstr>Distributed Joins over Fragments</vt:lpstr>
      <vt:lpstr>Distributed Nested Loop</vt:lpstr>
      <vt:lpstr>Semijoins</vt:lpstr>
      <vt:lpstr>Bloomjoins</vt:lpstr>
      <vt:lpstr>Google Map Reduce</vt:lpstr>
      <vt:lpstr>Word Count over a Given Set of Web Pages</vt:lpstr>
      <vt:lpstr>The MapReduce Framework (pioneered by Google) </vt:lpstr>
      <vt:lpstr>Automatic Parallel Execution in MapReduce (Google)</vt:lpstr>
      <vt:lpstr>MapReduce in Hadoop (1)</vt:lpstr>
      <vt:lpstr>MapReduce in Hadoop (2)</vt:lpstr>
      <vt:lpstr>MapReduce in Hadoop (3)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624 Spring 2013 Parallel Databases</dc:title>
  <dc:creator>Lipyeow Lim</dc:creator>
  <cp:lastModifiedBy>Lipyeow Lim</cp:lastModifiedBy>
  <cp:revision>6</cp:revision>
  <dcterms:created xsi:type="dcterms:W3CDTF">2013-01-12T00:28:16Z</dcterms:created>
  <dcterms:modified xsi:type="dcterms:W3CDTF">2013-01-13T00:50:47Z</dcterms:modified>
</cp:coreProperties>
</file>