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D8DAF-BA08-49E1-8E63-B7C5ADED7917}" type="slidenum">
              <a:rPr lang="en-US"/>
              <a:pPr/>
              <a:t>11</a:t>
            </a:fld>
            <a:endParaRPr lang="en-US"/>
          </a:p>
        </p:txBody>
      </p:sp>
      <p:sp>
        <p:nvSpPr>
          <p:cNvPr id="1893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189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6049"/>
          </a:xfrm>
          <a:ln/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0053A-45EE-42B9-9830-1DD7B154A8B5}" type="slidenum">
              <a:rPr lang="en-US"/>
              <a:pPr/>
              <a:t>12</a:t>
            </a:fld>
            <a:endParaRPr lang="en-US"/>
          </a:p>
        </p:txBody>
      </p:sp>
      <p:sp>
        <p:nvSpPr>
          <p:cNvPr id="19005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190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6049"/>
          </a:xfrm>
          <a:ln/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B0F2-D740-44BE-AACE-C1144C9F867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B0F2-D740-44BE-AACE-C1144C9F867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B0F2-D740-44BE-AACE-C1144C9F867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B0F2-D740-44BE-AACE-C1144C9F867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B0F2-D740-44BE-AACE-C1144C9F867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B0F2-D740-44BE-AACE-C1144C9F867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BE0DF-289D-4FAB-99D8-66372C955A4C}" type="slidenum">
              <a:rPr lang="en-US"/>
              <a:pPr/>
              <a:t>5</a:t>
            </a:fld>
            <a:endParaRPr lang="en-US"/>
          </a:p>
        </p:txBody>
      </p:sp>
      <p:sp>
        <p:nvSpPr>
          <p:cNvPr id="12800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800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B0F2-D740-44BE-AACE-C1144C9F867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B0F2-D740-44BE-AACE-C1144C9F867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B0F2-D740-44BE-AACE-C1144C9F867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AF7F0-045C-461F-B70C-1F4F1BE76E6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B872E77B-BCEB-4063-956B-208CDED873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3DBB33E-329B-4630-8B93-D0B21DD9A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Microsoft_Office_Excel_97-2003_Worksheet1.xls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Excel_97-2003_Worksheet2.xls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3.xls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624 Spring </a:t>
            </a:r>
            <a:r>
              <a:rPr lang="en-US" sz="3200" dirty="0" smtClean="0"/>
              <a:t>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Mining Overview (1)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Accuracy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153400" cy="4038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Accuracy of a classifier M, acc(M): percentage of test set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that are correctly classified by the model M</a:t>
            </a:r>
          </a:p>
          <a:p>
            <a:pPr lvl="1"/>
            <a:r>
              <a:rPr lang="en-US" sz="2000" dirty="0" smtClean="0"/>
              <a:t>Error rate (misclassification rate) of M = 1 – acc(M)</a:t>
            </a:r>
          </a:p>
          <a:p>
            <a:pPr lvl="1"/>
            <a:r>
              <a:rPr lang="en-US" sz="2000" dirty="0" smtClean="0"/>
              <a:t>Given </a:t>
            </a:r>
            <a:r>
              <a:rPr lang="en-US" sz="2000" i="1" dirty="0" smtClean="0"/>
              <a:t>m</a:t>
            </a:r>
            <a:r>
              <a:rPr lang="en-US" sz="2000" dirty="0" smtClean="0"/>
              <a:t> classes, </a:t>
            </a:r>
            <a:r>
              <a:rPr lang="en-US" sz="2000" i="1" dirty="0" err="1" smtClean="0"/>
              <a:t>CM</a:t>
            </a:r>
            <a:r>
              <a:rPr lang="en-US" sz="2000" i="1" baseline="-25000" dirty="0" err="1" smtClean="0"/>
              <a:t>i,j</a:t>
            </a:r>
            <a:r>
              <a:rPr lang="en-US" sz="2000" dirty="0" smtClean="0"/>
              <a:t>, an entry in a </a:t>
            </a:r>
            <a:r>
              <a:rPr lang="en-US" sz="2000" b="1" dirty="0" smtClean="0"/>
              <a:t>confusion matrix</a:t>
            </a:r>
            <a:r>
              <a:rPr lang="en-US" sz="2000" dirty="0" smtClean="0"/>
              <a:t>, indicates # of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in class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 that are labeled by the classifier as class </a:t>
            </a:r>
            <a:r>
              <a:rPr lang="en-US" sz="2000" i="1" dirty="0" smtClean="0"/>
              <a:t>j</a:t>
            </a:r>
          </a:p>
          <a:p>
            <a:r>
              <a:rPr lang="en-US" sz="2000" dirty="0" smtClean="0"/>
              <a:t>Alternative accuracy measures (e.g., for cancer diagnosis)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sensitivity = t-pos/pos             /* true positive recognition rate */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specificity = t-</a:t>
            </a:r>
            <a:r>
              <a:rPr lang="en-US" sz="2000" dirty="0" err="1" smtClean="0"/>
              <a:t>neg</a:t>
            </a:r>
            <a:r>
              <a:rPr lang="en-US" sz="2000" dirty="0" smtClean="0"/>
              <a:t>/</a:t>
            </a:r>
            <a:r>
              <a:rPr lang="en-US" sz="2000" dirty="0" err="1" smtClean="0"/>
              <a:t>neg</a:t>
            </a:r>
            <a:r>
              <a:rPr lang="en-US" sz="2000" dirty="0" smtClean="0"/>
              <a:t>             /* true negative recognition rate */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precision =  t-pos/(t-pos + f-pos)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accuracy = sensitivity * pos/(pos + </a:t>
            </a:r>
            <a:r>
              <a:rPr lang="en-US" sz="2000" dirty="0" err="1" smtClean="0"/>
              <a:t>neg</a:t>
            </a:r>
            <a:r>
              <a:rPr lang="en-US" sz="2000" dirty="0" smtClean="0"/>
              <a:t>) + specificity * </a:t>
            </a:r>
            <a:r>
              <a:rPr lang="en-US" sz="2000" dirty="0" err="1" smtClean="0"/>
              <a:t>neg</a:t>
            </a:r>
            <a:r>
              <a:rPr lang="en-US" sz="2000" dirty="0" smtClean="0"/>
              <a:t>/(pos + </a:t>
            </a:r>
            <a:r>
              <a:rPr lang="en-US" sz="2000" dirty="0" err="1" smtClean="0"/>
              <a:t>neg</a:t>
            </a:r>
            <a:r>
              <a:rPr lang="en-US" sz="2000" dirty="0" smtClean="0"/>
              <a:t>) </a:t>
            </a:r>
          </a:p>
          <a:p>
            <a:pPr lvl="1"/>
            <a:r>
              <a:rPr lang="en-US" sz="2000" dirty="0" smtClean="0"/>
              <a:t>This model can also be used for cost-benefit analysis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9" name="Group 208"/>
          <p:cNvGraphicFramePr>
            <a:graphicFrameLocks/>
          </p:cNvGraphicFramePr>
          <p:nvPr/>
        </p:nvGraphicFramePr>
        <p:xfrm>
          <a:off x="1905000" y="1143000"/>
          <a:ext cx="5334000" cy="1051560"/>
        </p:xfrm>
        <a:graphic>
          <a:graphicData uri="http://schemas.openxmlformats.org/drawingml/2006/table">
            <a:tbl>
              <a:tblPr/>
              <a:tblGrid>
                <a:gridCol w="1371600"/>
                <a:gridCol w="1676399"/>
                <a:gridCol w="2286001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Pred. \ Truth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81E-5384-4653-9D11-719A55B4BF69}" type="slidenum">
              <a:rPr lang="en-US"/>
              <a:pPr/>
              <a:t>11</a:t>
            </a:fld>
            <a:endParaRPr lang="en-US"/>
          </a:p>
        </p:txBody>
      </p:sp>
      <p:sp>
        <p:nvSpPr>
          <p:cNvPr id="189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200" b="1" dirty="0"/>
              <a:t>Evaluating the </a:t>
            </a:r>
            <a:r>
              <a:rPr lang="en-US" sz="3200" b="1" dirty="0" smtClean="0"/>
              <a:t>Accuracy </a:t>
            </a:r>
            <a:r>
              <a:rPr lang="en-US" sz="3200" b="1" dirty="0"/>
              <a:t>(I)</a:t>
            </a:r>
            <a:endParaRPr lang="en-US" b="1" dirty="0"/>
          </a:p>
        </p:txBody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  <a:ln/>
        </p:spPr>
        <p:txBody>
          <a:bodyPr lIns="92075" tIns="46038" rIns="92075" bIns="46038"/>
          <a:lstStyle/>
          <a:p>
            <a:r>
              <a:rPr lang="en-US" sz="2000" b="1" u="sng" dirty="0"/>
              <a:t>Holdout method</a:t>
            </a:r>
          </a:p>
          <a:p>
            <a:pPr lvl="1"/>
            <a:r>
              <a:rPr lang="en-US" sz="2000" dirty="0"/>
              <a:t>Given data is randomly partitioned into two independent sets</a:t>
            </a:r>
          </a:p>
          <a:p>
            <a:pPr lvl="2"/>
            <a:r>
              <a:rPr lang="en-US" sz="2000" dirty="0"/>
              <a:t>Training set (e.g., 2/3) for model construction</a:t>
            </a:r>
          </a:p>
          <a:p>
            <a:pPr lvl="2"/>
            <a:r>
              <a:rPr lang="en-US" sz="2000" dirty="0"/>
              <a:t>Test set (e.g., 1/3) for accuracy estimation</a:t>
            </a:r>
          </a:p>
          <a:p>
            <a:pPr lvl="1"/>
            <a:r>
              <a:rPr lang="en-US" sz="2000" dirty="0"/>
              <a:t>Random sampling: a variation of holdout</a:t>
            </a:r>
          </a:p>
          <a:p>
            <a:pPr lvl="2"/>
            <a:r>
              <a:rPr lang="en-US" sz="2000" dirty="0"/>
              <a:t>Repeat holdout k times, accuracy = avg. of the accuracies obtained</a:t>
            </a:r>
          </a:p>
          <a:p>
            <a:r>
              <a:rPr lang="en-US" sz="2000" b="1" u="sng" dirty="0"/>
              <a:t>Cross-validation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-fold, where k = 10 is most popular)</a:t>
            </a:r>
          </a:p>
          <a:p>
            <a:pPr lvl="1"/>
            <a:r>
              <a:rPr lang="en-US" sz="2000" dirty="0"/>
              <a:t>Randomly partition the data into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i="1" dirty="0"/>
              <a:t>mutually exclusive</a:t>
            </a:r>
            <a:r>
              <a:rPr lang="en-US" sz="2000" dirty="0"/>
              <a:t> subsets, each approximately equal size</a:t>
            </a:r>
          </a:p>
          <a:p>
            <a:pPr lvl="1"/>
            <a:r>
              <a:rPr lang="en-US" sz="2000" dirty="0"/>
              <a:t>At </a:t>
            </a:r>
            <a:r>
              <a:rPr lang="en-US" sz="2000" i="1" dirty="0" err="1"/>
              <a:t>i</a:t>
            </a:r>
            <a:r>
              <a:rPr lang="en-US" sz="2000" dirty="0" err="1"/>
              <a:t>-th</a:t>
            </a:r>
            <a:r>
              <a:rPr lang="en-US" sz="2000" dirty="0"/>
              <a:t> iteration, use D</a:t>
            </a:r>
            <a:r>
              <a:rPr lang="en-US" sz="2000" baseline="-25000" dirty="0"/>
              <a:t>i </a:t>
            </a:r>
            <a:r>
              <a:rPr lang="en-US" sz="2000" dirty="0"/>
              <a:t>as test set and others as training set</a:t>
            </a:r>
          </a:p>
          <a:p>
            <a:pPr lvl="1"/>
            <a:r>
              <a:rPr lang="en-US" sz="2000" u="sng" dirty="0"/>
              <a:t>Leave-one-out</a:t>
            </a:r>
            <a:r>
              <a:rPr lang="en-US" sz="2000" dirty="0"/>
              <a:t>: k folds where k = # of </a:t>
            </a:r>
            <a:r>
              <a:rPr lang="en-US" sz="2000" dirty="0" err="1"/>
              <a:t>tuples</a:t>
            </a:r>
            <a:r>
              <a:rPr lang="en-US" sz="2000" dirty="0"/>
              <a:t>, for small sized data</a:t>
            </a:r>
          </a:p>
          <a:p>
            <a:pPr lvl="1"/>
            <a:r>
              <a:rPr lang="en-US" sz="2000" u="sng" dirty="0"/>
              <a:t>Stratified cross-validation</a:t>
            </a:r>
            <a:r>
              <a:rPr lang="en-US" sz="2000" dirty="0"/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C441-D510-42B7-BFD5-7B955AB39DD0}" type="slidenum">
              <a:rPr lang="en-US"/>
              <a:pPr/>
              <a:t>12</a:t>
            </a:fld>
            <a:endParaRPr lang="en-US"/>
          </a:p>
        </p:txBody>
      </p:sp>
      <p:sp>
        <p:nvSpPr>
          <p:cNvPr id="189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02638" cy="9906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200" b="1" dirty="0"/>
              <a:t>Evaluating the Accuracy </a:t>
            </a:r>
            <a:r>
              <a:rPr lang="en-US" sz="3200" b="1" dirty="0" smtClean="0"/>
              <a:t>(</a:t>
            </a:r>
            <a:r>
              <a:rPr lang="en-US" sz="3200" b="1" dirty="0"/>
              <a:t>II)</a:t>
            </a:r>
            <a:endParaRPr lang="en-US" b="1" dirty="0"/>
          </a:p>
        </p:txBody>
      </p:sp>
      <p:sp>
        <p:nvSpPr>
          <p:cNvPr id="1899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000" b="1" u="sng" dirty="0"/>
              <a:t>Bootstrap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Works well with small data sets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Samples the given training </a:t>
            </a:r>
            <a:r>
              <a:rPr lang="en-US" sz="2000" dirty="0" err="1"/>
              <a:t>tuples</a:t>
            </a:r>
            <a:r>
              <a:rPr lang="en-US" sz="2000" dirty="0"/>
              <a:t> uniformly </a:t>
            </a:r>
            <a:r>
              <a:rPr lang="en-US" sz="2000" i="1" dirty="0"/>
              <a:t>with replacement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i.e., each time a </a:t>
            </a:r>
            <a:r>
              <a:rPr lang="en-US" sz="2000" dirty="0" err="1"/>
              <a:t>tuple</a:t>
            </a:r>
            <a:r>
              <a:rPr lang="en-US" sz="2000" dirty="0"/>
              <a:t> is selected, it is equally likely to be selected again and re-added to the training set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Several </a:t>
            </a:r>
            <a:r>
              <a:rPr lang="en-US" sz="2000" dirty="0" err="1"/>
              <a:t>boostrap</a:t>
            </a:r>
            <a:r>
              <a:rPr lang="en-US" sz="2000" dirty="0"/>
              <a:t> methods, and a common one is </a:t>
            </a:r>
            <a:r>
              <a:rPr lang="en-US" sz="2000" b="1" dirty="0"/>
              <a:t>.632 </a:t>
            </a:r>
            <a:r>
              <a:rPr lang="en-US" sz="2000" b="1" dirty="0" err="1"/>
              <a:t>boostrap</a:t>
            </a:r>
            <a:endParaRPr lang="en-US" sz="2000" b="1" dirty="0"/>
          </a:p>
          <a:p>
            <a:pPr lvl="1">
              <a:lnSpc>
                <a:spcPct val="110000"/>
              </a:lnSpc>
            </a:pPr>
            <a:r>
              <a:rPr lang="en-US" sz="1800" dirty="0"/>
              <a:t>Suppose we are given a data set of d </a:t>
            </a:r>
            <a:r>
              <a:rPr lang="en-US" sz="1800" dirty="0" err="1"/>
              <a:t>tuples</a:t>
            </a:r>
            <a:r>
              <a:rPr lang="en-US" sz="1800" dirty="0"/>
              <a:t>.  The data set is sampled d times, with replacement, resulting in a training set of d samples.  The data </a:t>
            </a:r>
            <a:r>
              <a:rPr lang="en-US" sz="1800" dirty="0" err="1"/>
              <a:t>tuples</a:t>
            </a:r>
            <a:r>
              <a:rPr lang="en-US" sz="1800" dirty="0"/>
              <a:t> that did not make it into the training set end up forming the test set.  About 63.2% of the original data will end up in the bootstrap, and the remaining 36.8% will form the test set (since (1 – 1/d)</a:t>
            </a:r>
            <a:r>
              <a:rPr lang="en-US" sz="1800" baseline="30000" dirty="0"/>
              <a:t>d</a:t>
            </a:r>
            <a:r>
              <a:rPr lang="en-US" sz="1800" dirty="0"/>
              <a:t> ≈ e</a:t>
            </a:r>
            <a:r>
              <a:rPr lang="en-US" sz="1800" baseline="30000" dirty="0"/>
              <a:t>-1</a:t>
            </a:r>
            <a:r>
              <a:rPr lang="en-US" sz="1800" dirty="0"/>
              <a:t> = 0.368)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Repeat the sampling </a:t>
            </a:r>
            <a:r>
              <a:rPr lang="en-US" sz="2000" dirty="0" err="1"/>
              <a:t>procedue</a:t>
            </a:r>
            <a:r>
              <a:rPr lang="en-US" sz="2000" dirty="0"/>
              <a:t> k times, overall accuracy of the model: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</p:txBody>
      </p:sp>
      <p:graphicFrame>
        <p:nvGraphicFramePr>
          <p:cNvPr id="18995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286000" y="5715000"/>
          <a:ext cx="5486400" cy="638175"/>
        </p:xfrm>
        <a:graphic>
          <a:graphicData uri="http://schemas.openxmlformats.org/presentationml/2006/ole">
            <p:oleObj spid="_x0000_s4098" name="Equation" r:id="rId4" imgW="3708360" imgH="43164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5C8-ECC3-42D3-AB12-133295CDF266}" type="slidenum">
              <a:rPr lang="en-US"/>
              <a:pPr/>
              <a:t>13</a:t>
            </a:fld>
            <a:endParaRPr lang="en-US"/>
          </a:p>
        </p:txBody>
      </p:sp>
      <p:pic>
        <p:nvPicPr>
          <p:cNvPr id="19066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0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r>
              <a:rPr lang="en-US" sz="3200" b="1" dirty="0"/>
              <a:t>Ensemble Methods: Increasing the Accuracy</a:t>
            </a:r>
          </a:p>
        </p:txBody>
      </p:sp>
      <p:sp>
        <p:nvSpPr>
          <p:cNvPr id="190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r>
              <a:rPr lang="en-US" sz="2400" dirty="0"/>
              <a:t>Ensemble methods</a:t>
            </a:r>
          </a:p>
          <a:p>
            <a:pPr lvl="1"/>
            <a:r>
              <a:rPr lang="en-US" sz="2400" dirty="0"/>
              <a:t>Use a combination of models to increase accuracy</a:t>
            </a:r>
          </a:p>
          <a:p>
            <a:pPr lvl="1"/>
            <a:r>
              <a:rPr lang="en-US" sz="2400" dirty="0"/>
              <a:t>Combine a series of k learned models, M</a:t>
            </a:r>
            <a:r>
              <a:rPr lang="en-US" sz="2400" baseline="-25000" dirty="0"/>
              <a:t>1</a:t>
            </a:r>
            <a:r>
              <a:rPr lang="en-US" sz="2400" dirty="0"/>
              <a:t>, M</a:t>
            </a:r>
            <a:r>
              <a:rPr lang="en-US" sz="2400" baseline="-25000" dirty="0"/>
              <a:t>2</a:t>
            </a:r>
            <a:r>
              <a:rPr lang="en-US" sz="2400" dirty="0"/>
              <a:t>, …, M</a:t>
            </a:r>
            <a:r>
              <a:rPr lang="en-US" sz="2400" baseline="-25000" dirty="0"/>
              <a:t>k</a:t>
            </a:r>
            <a:r>
              <a:rPr lang="en-US" sz="2400" dirty="0"/>
              <a:t>, with the aim of creating an improved model M*</a:t>
            </a:r>
          </a:p>
          <a:p>
            <a:r>
              <a:rPr lang="en-US" sz="2400" dirty="0"/>
              <a:t>Popular ensemble methods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Bagging</a:t>
            </a:r>
            <a:r>
              <a:rPr lang="en-US" sz="2400" dirty="0"/>
              <a:t>: averaging the prediction over a collection of classifiers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Boosting</a:t>
            </a:r>
            <a:r>
              <a:rPr lang="en-US" sz="2400" dirty="0"/>
              <a:t>: weighted vote with a collection of classifiers</a:t>
            </a:r>
          </a:p>
          <a:p>
            <a:pPr lvl="1"/>
            <a:r>
              <a:rPr lang="en-US" sz="2400" dirty="0"/>
              <a:t>Ensemble: combining a set of heterogeneous classifiers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D2AD-DC92-4AF3-85CA-140E3466D59D}" type="slidenum">
              <a:rPr lang="en-US"/>
              <a:pPr/>
              <a:t>14</a:t>
            </a:fld>
            <a:endParaRPr lang="en-US"/>
          </a:p>
        </p:txBody>
      </p:sp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r>
              <a:rPr lang="en-US"/>
              <a:t>Bagging: Boostrap Aggregation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r>
              <a:rPr lang="en-US" sz="2000"/>
              <a:t>Analogy: Diagnosis based on multiple doctors’ majority vote</a:t>
            </a:r>
          </a:p>
          <a:p>
            <a:r>
              <a:rPr lang="en-US" sz="2000"/>
              <a:t>Training</a:t>
            </a:r>
          </a:p>
          <a:p>
            <a:pPr lvl="1"/>
            <a:r>
              <a:rPr lang="en-US" sz="2000"/>
              <a:t>Given a set D of </a:t>
            </a:r>
            <a:r>
              <a:rPr lang="en-US" sz="2000" i="1"/>
              <a:t>d </a:t>
            </a:r>
            <a:r>
              <a:rPr lang="en-US" sz="2000"/>
              <a:t>tuples, at each iteration </a:t>
            </a:r>
            <a:r>
              <a:rPr lang="en-US" sz="2000" i="1"/>
              <a:t>i</a:t>
            </a:r>
            <a:r>
              <a:rPr lang="en-US" sz="2000"/>
              <a:t>, a training set D</a:t>
            </a:r>
            <a:r>
              <a:rPr lang="en-US" sz="2000" baseline="-25000"/>
              <a:t>i</a:t>
            </a:r>
            <a:r>
              <a:rPr lang="en-US" sz="2000"/>
              <a:t> of </a:t>
            </a:r>
            <a:r>
              <a:rPr lang="en-US" sz="2000" i="1"/>
              <a:t>d</a:t>
            </a:r>
            <a:r>
              <a:rPr lang="en-US" sz="2000"/>
              <a:t> tuples is sampled with replacement from D (i.e., boostrap)</a:t>
            </a:r>
          </a:p>
          <a:p>
            <a:pPr lvl="1"/>
            <a:r>
              <a:rPr lang="en-US" sz="2000"/>
              <a:t>A classifier model M</a:t>
            </a:r>
            <a:r>
              <a:rPr lang="en-US" sz="2000" baseline="-25000"/>
              <a:t>i</a:t>
            </a:r>
            <a:r>
              <a:rPr lang="en-US" sz="2000"/>
              <a:t> is learned for each training set D</a:t>
            </a:r>
            <a:r>
              <a:rPr lang="en-US" sz="2000" baseline="-25000"/>
              <a:t>i</a:t>
            </a:r>
            <a:endParaRPr lang="en-US" sz="2000"/>
          </a:p>
          <a:p>
            <a:r>
              <a:rPr lang="en-US" sz="2000"/>
              <a:t>Classification: classify an unknown sample</a:t>
            </a:r>
            <a:r>
              <a:rPr lang="en-US" sz="2000" b="1"/>
              <a:t> X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Each classifier M</a:t>
            </a:r>
            <a:r>
              <a:rPr lang="en-US" sz="2000" baseline="-25000"/>
              <a:t>i</a:t>
            </a:r>
            <a:r>
              <a:rPr lang="en-US" sz="2000"/>
              <a:t> returns its class prediction</a:t>
            </a:r>
          </a:p>
          <a:p>
            <a:pPr lvl="1"/>
            <a:r>
              <a:rPr lang="en-US" sz="2000"/>
              <a:t>The bagged classifier M* counts the votes and assigns the class with the most votes to </a:t>
            </a:r>
            <a:r>
              <a:rPr lang="en-US" sz="2000" b="1"/>
              <a:t>X</a:t>
            </a:r>
            <a:endParaRPr lang="en-US" sz="2000"/>
          </a:p>
          <a:p>
            <a:r>
              <a:rPr lang="en-US" sz="2000"/>
              <a:t>Prediction: can be applied to the prediction of continuous values by taking the average value of each prediction for a given test tuple</a:t>
            </a:r>
          </a:p>
          <a:p>
            <a:r>
              <a:rPr lang="en-US" sz="2000"/>
              <a:t>Accuracy</a:t>
            </a:r>
          </a:p>
          <a:p>
            <a:pPr lvl="1"/>
            <a:r>
              <a:rPr lang="en-US" sz="2000"/>
              <a:t>Often significant better than a single classifier derived from D</a:t>
            </a:r>
          </a:p>
          <a:p>
            <a:pPr lvl="1"/>
            <a:r>
              <a:rPr lang="en-US" sz="2000"/>
              <a:t>For noise data: not considerably worse, more robust </a:t>
            </a:r>
          </a:p>
          <a:p>
            <a:pPr lvl="1"/>
            <a:r>
              <a:rPr lang="en-US" sz="2000"/>
              <a:t>Proved improved accuracy in prediction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CC44-354C-408E-97BE-136669FD0DBD}" type="slidenum">
              <a:rPr lang="en-US"/>
              <a:pPr/>
              <a:t>15</a:t>
            </a:fld>
            <a:endParaRPr lang="en-US"/>
          </a:p>
        </p:txBody>
      </p:sp>
      <p:sp>
        <p:nvSpPr>
          <p:cNvPr id="1641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r>
              <a:rPr lang="en-US"/>
              <a:t>Boosting</a:t>
            </a:r>
            <a:endParaRPr lang="en-US" sz="2800"/>
          </a:p>
        </p:txBody>
      </p:sp>
      <p:sp>
        <p:nvSpPr>
          <p:cNvPr id="1641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en-US" sz="2000"/>
              <a:t>Analogy: Consult several doctors, based on a combination of weighted diagnoses—weight assigned based on the previous diagnosis accuracy</a:t>
            </a:r>
          </a:p>
          <a:p>
            <a:pPr marL="457200" indent="-457200">
              <a:lnSpc>
                <a:spcPct val="110000"/>
              </a:lnSpc>
            </a:pPr>
            <a:r>
              <a:rPr lang="en-US" sz="2000"/>
              <a:t>How boosting works?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000"/>
              <a:t>Weights are assigned to each training tuple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000"/>
              <a:t>A series of k classifiers is iteratively learned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000"/>
              <a:t>After a classifier M</a:t>
            </a:r>
            <a:r>
              <a:rPr lang="en-US" sz="2000" baseline="-25000"/>
              <a:t>i</a:t>
            </a:r>
            <a:r>
              <a:rPr lang="en-US" sz="2000"/>
              <a:t> is learned, the weights are updated to allow the subsequent classifier, M</a:t>
            </a:r>
            <a:r>
              <a:rPr lang="en-US" sz="2000" baseline="-25000"/>
              <a:t>i+1</a:t>
            </a:r>
            <a:r>
              <a:rPr lang="en-US" sz="2000"/>
              <a:t>, to pay more attention to the training tuples that were misclassified by M</a:t>
            </a:r>
            <a:r>
              <a:rPr lang="en-US" sz="2000" baseline="-25000"/>
              <a:t>i</a:t>
            </a:r>
            <a:endParaRPr lang="en-US" sz="2000"/>
          </a:p>
          <a:p>
            <a:pPr marL="914400" lvl="1" indent="-457200">
              <a:lnSpc>
                <a:spcPct val="110000"/>
              </a:lnSpc>
            </a:pPr>
            <a:r>
              <a:rPr lang="en-US" sz="2000"/>
              <a:t>The final M* combines the votes of each individual classifier, where the weight of each classifier's vote is a function of its accuracy</a:t>
            </a:r>
          </a:p>
          <a:p>
            <a:pPr marL="457200" indent="-457200">
              <a:lnSpc>
                <a:spcPct val="110000"/>
              </a:lnSpc>
            </a:pPr>
            <a:r>
              <a:rPr lang="en-US" sz="2000"/>
              <a:t>The boosting algorithm can be extended for the prediction of continuous values</a:t>
            </a:r>
          </a:p>
          <a:p>
            <a:pPr marL="457200" indent="-457200">
              <a:lnSpc>
                <a:spcPct val="110000"/>
              </a:lnSpc>
            </a:pPr>
            <a:r>
              <a:rPr lang="en-US" sz="2000"/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08E7-2B9E-433F-9639-3768CF402178}" type="slidenum">
              <a:rPr lang="en-US"/>
              <a:pPr/>
              <a:t>16</a:t>
            </a:fld>
            <a:endParaRPr lang="en-US"/>
          </a:p>
        </p:txBody>
      </p:sp>
      <p:sp>
        <p:nvSpPr>
          <p:cNvPr id="190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/>
              <a:t>Adaboost (Freund and Schapire, 1997)</a:t>
            </a:r>
          </a:p>
        </p:txBody>
      </p:sp>
      <p:sp>
        <p:nvSpPr>
          <p:cNvPr id="190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000" dirty="0"/>
              <a:t>Given a set of </a:t>
            </a:r>
            <a:r>
              <a:rPr lang="en-US" sz="2000" i="1" dirty="0"/>
              <a:t>d</a:t>
            </a:r>
            <a:r>
              <a:rPr lang="en-US" sz="2000" dirty="0"/>
              <a:t> class-labeled </a:t>
            </a:r>
            <a:r>
              <a:rPr lang="en-US" sz="2000" dirty="0" err="1"/>
              <a:t>tuples</a:t>
            </a:r>
            <a:r>
              <a:rPr lang="en-US" sz="2000" dirty="0"/>
              <a:t>, (</a:t>
            </a:r>
            <a:r>
              <a:rPr lang="en-US" sz="2000" b="1" dirty="0"/>
              <a:t>X</a:t>
            </a:r>
            <a:r>
              <a:rPr lang="en-US" sz="2000" b="1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1</a:t>
            </a:r>
            <a:r>
              <a:rPr lang="en-US" sz="2000" dirty="0"/>
              <a:t>), …, (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d</a:t>
            </a:r>
            <a:r>
              <a:rPr lang="en-US" sz="2000" dirty="0"/>
              <a:t>, y</a:t>
            </a:r>
            <a:r>
              <a:rPr lang="en-US" sz="2000" baseline="-25000" dirty="0"/>
              <a:t>d</a:t>
            </a:r>
            <a:r>
              <a:rPr lang="en-US" sz="2000" dirty="0"/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Initially, all the weights of </a:t>
            </a:r>
            <a:r>
              <a:rPr lang="en-US" sz="2000" dirty="0" err="1"/>
              <a:t>tuples</a:t>
            </a:r>
            <a:r>
              <a:rPr lang="en-US" sz="2000" dirty="0"/>
              <a:t> are set the same (1/d)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Generate k classifiers in k rounds.  At round </a:t>
            </a:r>
            <a:r>
              <a:rPr lang="en-US" sz="2000" dirty="0" err="1"/>
              <a:t>i</a:t>
            </a:r>
            <a:r>
              <a:rPr lang="en-US" sz="2000" dirty="0"/>
              <a:t>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 err="1"/>
              <a:t>Tuples</a:t>
            </a:r>
            <a:r>
              <a:rPr lang="en-US" sz="2000" dirty="0"/>
              <a:t> from D are sampled (with replacement) to form a training set D</a:t>
            </a:r>
            <a:r>
              <a:rPr lang="en-US" sz="2000" baseline="-25000" dirty="0"/>
              <a:t>i</a:t>
            </a:r>
            <a:r>
              <a:rPr lang="en-US" sz="2000" dirty="0"/>
              <a:t> of the same size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Each </a:t>
            </a:r>
            <a:r>
              <a:rPr lang="en-US" sz="2000" dirty="0" err="1"/>
              <a:t>tuple’s</a:t>
            </a:r>
            <a:r>
              <a:rPr lang="en-US" sz="2000" dirty="0"/>
              <a:t> chance of being selected is based on its weight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A classification model M</a:t>
            </a:r>
            <a:r>
              <a:rPr lang="en-US" sz="2000" baseline="-25000" dirty="0"/>
              <a:t>i</a:t>
            </a:r>
            <a:r>
              <a:rPr lang="en-US" sz="2000" dirty="0"/>
              <a:t> is derived from D</a:t>
            </a:r>
            <a:r>
              <a:rPr lang="en-US" sz="2000" baseline="-25000" dirty="0"/>
              <a:t>i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Its error rate is calculated using D</a:t>
            </a:r>
            <a:r>
              <a:rPr lang="en-US" sz="2000" baseline="-25000" dirty="0"/>
              <a:t>i </a:t>
            </a:r>
            <a:r>
              <a:rPr lang="en-US" sz="2000" dirty="0"/>
              <a:t>as a test set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If a </a:t>
            </a:r>
            <a:r>
              <a:rPr lang="en-US" sz="2000" dirty="0" err="1"/>
              <a:t>tuple</a:t>
            </a:r>
            <a:r>
              <a:rPr lang="en-US" sz="2000" dirty="0"/>
              <a:t> is </a:t>
            </a:r>
            <a:r>
              <a:rPr lang="en-US" sz="2000" dirty="0" err="1"/>
              <a:t>misclssified</a:t>
            </a:r>
            <a:r>
              <a:rPr lang="en-US" sz="2000" dirty="0"/>
              <a:t>, its weight is increased, </a:t>
            </a:r>
            <a:r>
              <a:rPr lang="en-US" sz="2000" dirty="0" err="1"/>
              <a:t>o.w</a:t>
            </a:r>
            <a:r>
              <a:rPr lang="en-US" sz="2000" dirty="0"/>
              <a:t>. it is decreased</a:t>
            </a:r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Error rate: err(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j</a:t>
            </a:r>
            <a:r>
              <a:rPr lang="en-US" sz="2000" dirty="0"/>
              <a:t>) is the misclassification error of </a:t>
            </a:r>
            <a:r>
              <a:rPr lang="en-US" sz="2000" dirty="0" err="1"/>
              <a:t>tuple</a:t>
            </a:r>
            <a:r>
              <a:rPr lang="en-US" sz="2000" dirty="0"/>
              <a:t> 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j</a:t>
            </a:r>
            <a:r>
              <a:rPr lang="en-US" sz="2000" dirty="0"/>
              <a:t>. Classifier M</a:t>
            </a:r>
            <a:r>
              <a:rPr lang="en-US" sz="2000" baseline="-25000" dirty="0"/>
              <a:t>i</a:t>
            </a:r>
            <a:r>
              <a:rPr lang="en-US" sz="2000" dirty="0"/>
              <a:t> error rate is the sum of the weights of the misclassified </a:t>
            </a:r>
            <a:r>
              <a:rPr lang="en-US" sz="2000" dirty="0" err="1"/>
              <a:t>tuples</a:t>
            </a:r>
            <a:r>
              <a:rPr lang="en-US" sz="2000" dirty="0"/>
              <a:t>: </a:t>
            </a:r>
          </a:p>
          <a:p>
            <a:pPr marL="457200" indent="-457200">
              <a:lnSpc>
                <a:spcPct val="90000"/>
              </a:lnSpc>
            </a:pPr>
            <a:endParaRPr lang="en-US" sz="2000" dirty="0"/>
          </a:p>
          <a:p>
            <a:pPr marL="457200" indent="-457200">
              <a:lnSpc>
                <a:spcPct val="90000"/>
              </a:lnSpc>
            </a:pPr>
            <a:endParaRPr lang="en-US" sz="2000" dirty="0"/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The weight of classifier M</a:t>
            </a:r>
            <a:r>
              <a:rPr lang="en-US" sz="2000" baseline="-25000" dirty="0"/>
              <a:t>i</a:t>
            </a:r>
            <a:r>
              <a:rPr lang="en-US" sz="2000" dirty="0"/>
              <a:t>’s vote is</a:t>
            </a:r>
          </a:p>
        </p:txBody>
      </p:sp>
      <p:graphicFrame>
        <p:nvGraphicFramePr>
          <p:cNvPr id="190874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p:oleObj spid="_x0000_s5122" name="Equation" r:id="rId4" imgW="1091880" imgH="431640" progId="Equation.3">
              <p:embed/>
            </p:oleObj>
          </a:graphicData>
        </a:graphic>
      </p:graphicFrame>
      <p:graphicFrame>
        <p:nvGraphicFramePr>
          <p:cNvPr id="1908742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286000" y="4953000"/>
          <a:ext cx="2514600" cy="638175"/>
        </p:xfrm>
        <a:graphic>
          <a:graphicData uri="http://schemas.openxmlformats.org/presentationml/2006/ole">
            <p:oleObj spid="_x0000_s5123" name="Equation" r:id="rId5" imgW="1752480" imgH="44424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Random Decision Forests</a:t>
            </a:r>
            <a:br>
              <a:rPr lang="en-US" dirty="0" smtClean="0"/>
            </a:br>
            <a:r>
              <a:rPr lang="en-US" sz="1600" i="1" dirty="0" err="1" smtClean="0">
                <a:solidFill>
                  <a:prstClr val="black"/>
                </a:solidFill>
                <a:ea typeface="+mn-ea"/>
                <a:cs typeface="+mn-cs"/>
              </a:rPr>
              <a:t>T.K.Ho</a:t>
            </a:r>
            <a:r>
              <a:rPr lang="en-US" sz="1600" i="1" dirty="0" smtClean="0">
                <a:solidFill>
                  <a:prstClr val="black"/>
                </a:solidFill>
                <a:ea typeface="+mn-ea"/>
                <a:cs typeface="+mn-cs"/>
              </a:rPr>
              <a:t>. Random Decision Forests. ICDAR 1995</a:t>
            </a:r>
            <a:r>
              <a:rPr lang="en-US" sz="1600" i="1" dirty="0" smtClean="0">
                <a:solidFill>
                  <a:prstClr val="black"/>
                </a:solidFill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Idea</a:t>
            </a:r>
            <a:r>
              <a:rPr lang="en-US" dirty="0" smtClean="0"/>
              <a:t>: Construct a forest of decision trees by </a:t>
            </a:r>
          </a:p>
          <a:p>
            <a:pPr lvl="1"/>
            <a:r>
              <a:rPr lang="en-US" dirty="0" smtClean="0"/>
              <a:t>Randomly choosing a subset of features</a:t>
            </a:r>
          </a:p>
          <a:p>
            <a:pPr lvl="1"/>
            <a:r>
              <a:rPr lang="en-US" dirty="0" smtClean="0"/>
              <a:t>Building a decision tree using the subset of features</a:t>
            </a:r>
          </a:p>
          <a:p>
            <a:pPr lvl="1"/>
            <a:r>
              <a:rPr lang="en-US" dirty="0" smtClean="0"/>
              <a:t>Combine the class labels from the forest using a </a:t>
            </a:r>
            <a:r>
              <a:rPr lang="en-US" dirty="0" err="1" smtClean="0"/>
              <a:t>discriminant</a:t>
            </a:r>
            <a:r>
              <a:rPr lang="en-US" dirty="0" smtClean="0"/>
              <a:t> function (see paper for details).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Claims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ncreasing the size of the subset of features increases the accuracy</a:t>
            </a:r>
          </a:p>
          <a:p>
            <a:pPr lvl="1"/>
            <a:r>
              <a:rPr lang="en-US" dirty="0" smtClean="0"/>
              <a:t>Increasing the size of the forest increases accuracy</a:t>
            </a:r>
          </a:p>
          <a:p>
            <a:pPr lvl="1"/>
            <a:r>
              <a:rPr lang="en-US" dirty="0" smtClean="0"/>
              <a:t>Accuracy doesn’t seem to be limited cf. other techniques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219200"/>
          <a:ext cx="6096000" cy="74168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One-Class Classification</a:t>
            </a:r>
            <a:br>
              <a:rPr lang="en-US" dirty="0" smtClean="0"/>
            </a:br>
            <a:r>
              <a:rPr lang="en-US" sz="1600" i="1" dirty="0" smtClean="0">
                <a:solidFill>
                  <a:prstClr val="black"/>
                </a:solidFill>
                <a:ea typeface="+mn-ea"/>
                <a:cs typeface="+mn-cs"/>
              </a:rPr>
              <a:t>K. </a:t>
            </a:r>
            <a:r>
              <a:rPr lang="en-US" sz="1600" i="1" dirty="0" err="1" smtClean="0">
                <a:solidFill>
                  <a:prstClr val="black"/>
                </a:solidFill>
                <a:ea typeface="+mn-ea"/>
                <a:cs typeface="+mn-cs"/>
              </a:rPr>
              <a:t>Hempstalk</a:t>
            </a:r>
            <a:r>
              <a:rPr lang="en-US" sz="1600" i="1" dirty="0" smtClean="0">
                <a:solidFill>
                  <a:prstClr val="black"/>
                </a:solidFill>
                <a:ea typeface="+mn-ea"/>
                <a:cs typeface="+mn-cs"/>
              </a:rPr>
              <a:t>, E. Frank, and I. Witten. One-class classification by combining density and class probability estimation. In Proc. of ECML’08, pages 505–519, </a:t>
            </a:r>
            <a:r>
              <a:rPr lang="en-US" sz="1600" i="1" dirty="0" smtClean="0">
                <a:solidFill>
                  <a:prstClr val="black"/>
                </a:solidFill>
                <a:ea typeface="+mn-ea"/>
                <a:cs typeface="+mn-cs"/>
              </a:rPr>
              <a:t>2008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: Training data does not contain examples with negative labels (“2</a:t>
            </a:r>
            <a:r>
              <a:rPr lang="en-US" baseline="30000" dirty="0" smtClean="0"/>
              <a:t>nd</a:t>
            </a:r>
            <a:r>
              <a:rPr lang="en-US" dirty="0" smtClean="0"/>
              <a:t> class”)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Idea 1</a:t>
            </a:r>
            <a:r>
              <a:rPr lang="en-US" dirty="0" smtClean="0"/>
              <a:t>: Artificially generate negative examples</a:t>
            </a:r>
          </a:p>
          <a:p>
            <a:pPr lvl="1"/>
            <a:r>
              <a:rPr lang="en-US" dirty="0" smtClean="0"/>
              <a:t>A uniformly random example may be far away from the decision </a:t>
            </a:r>
            <a:r>
              <a:rPr lang="en-US" dirty="0" smtClean="0"/>
              <a:t>boundary</a:t>
            </a:r>
          </a:p>
          <a:p>
            <a:pPr lvl="1"/>
            <a:r>
              <a:rPr lang="en-US" dirty="0" smtClean="0"/>
              <a:t>Use a “reference distribution” P(X|A) close to target class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Idea 2</a:t>
            </a:r>
            <a:r>
              <a:rPr lang="en-US" dirty="0" smtClean="0"/>
              <a:t>: View the problem as density estimation – decision boundary is a threshold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Bayes</a:t>
            </a:r>
            <a:r>
              <a:rPr lang="en-US" dirty="0" smtClean="0"/>
              <a:t>’ </a:t>
            </a:r>
            <a:r>
              <a:rPr lang="en-US" dirty="0" err="1" smtClean="0"/>
              <a:t>Thm</a:t>
            </a:r>
            <a:r>
              <a:rPr lang="en-US" dirty="0" smtClean="0"/>
              <a:t> to correct for the reference distribution</a:t>
            </a:r>
          </a:p>
          <a:p>
            <a:pPr lvl="2"/>
            <a:r>
              <a:rPr lang="en-US" dirty="0" smtClean="0"/>
              <a:t>P(X|T) = P(X|A)  * [ 1-P(T) ] P(T|X) / { P(T) [ 1-P(T|X) ] </a:t>
            </a:r>
            <a:r>
              <a:rPr lang="en-U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Use traditional classifiers to estimate P(</a:t>
            </a:r>
            <a:r>
              <a:rPr lang="en-US" dirty="0" err="1" smtClean="0"/>
              <a:t>Target|X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Tune the decision threshold to get desired accuracy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33E-329B-4630-8B93-D0B21DD9A1C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Classification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76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Model construction</a:t>
            </a:r>
            <a:r>
              <a:rPr lang="en-US" sz="2000" dirty="0" smtClean="0"/>
              <a:t>: describing a set of predetermined classes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Each </a:t>
            </a:r>
            <a:r>
              <a:rPr lang="en-US" sz="2000" dirty="0" err="1" smtClean="0"/>
              <a:t>tuple</a:t>
            </a:r>
            <a:r>
              <a:rPr lang="en-US" sz="2000" dirty="0" smtClean="0"/>
              <a:t>/sample in </a:t>
            </a:r>
            <a:r>
              <a:rPr lang="en-US" sz="2000" dirty="0" smtClean="0">
                <a:solidFill>
                  <a:srgbClr val="FF0000"/>
                </a:solidFill>
              </a:rPr>
              <a:t>training set </a:t>
            </a:r>
            <a:r>
              <a:rPr lang="en-US" sz="2000" dirty="0" smtClean="0"/>
              <a:t>is </a:t>
            </a:r>
            <a:r>
              <a:rPr lang="en-US" sz="2000" dirty="0" smtClean="0"/>
              <a:t>assumed to belong to a predefined class, as determined by the </a:t>
            </a:r>
            <a:r>
              <a:rPr lang="en-US" sz="2000" dirty="0" smtClean="0">
                <a:solidFill>
                  <a:srgbClr val="FF0000"/>
                </a:solidFill>
              </a:rPr>
              <a:t>class label attribute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Model </a:t>
            </a:r>
            <a:r>
              <a:rPr lang="en-US" sz="2000" dirty="0" smtClean="0">
                <a:solidFill>
                  <a:srgbClr val="FF0000"/>
                </a:solidFill>
              </a:rPr>
              <a:t>usage</a:t>
            </a:r>
            <a:r>
              <a:rPr lang="en-US" sz="2000" dirty="0" smtClean="0"/>
              <a:t>: for classifying future or unknown objects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Estimate accuracy </a:t>
            </a:r>
            <a:r>
              <a:rPr lang="en-US" sz="2000" dirty="0" smtClean="0"/>
              <a:t>of the </a:t>
            </a:r>
            <a:r>
              <a:rPr lang="en-US" sz="2000" dirty="0" smtClean="0"/>
              <a:t>model using test set with ground truth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Accuracy </a:t>
            </a:r>
            <a:r>
              <a:rPr lang="en-US" sz="2000" dirty="0" smtClean="0"/>
              <a:t>rate is the percentage of test set samples that are correctly classified by the model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Test set is independent of training set, otherwise </a:t>
            </a:r>
            <a:r>
              <a:rPr lang="en-US" sz="2000" dirty="0" smtClean="0">
                <a:solidFill>
                  <a:srgbClr val="FF0000"/>
                </a:solidFill>
              </a:rPr>
              <a:t>over-fitting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the accuracy is acceptable, use the model to </a:t>
            </a:r>
            <a:r>
              <a:rPr lang="en-US" sz="2000" dirty="0" smtClean="0">
                <a:solidFill>
                  <a:srgbClr val="FF0000"/>
                </a:solidFill>
              </a:rPr>
              <a:t>classify data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whose class labels are not </a:t>
            </a:r>
            <a:r>
              <a:rPr lang="en-US" sz="2000" dirty="0" smtClean="0"/>
              <a:t>known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If class labels are </a:t>
            </a:r>
            <a:r>
              <a:rPr lang="en-US" sz="2000" dirty="0" smtClean="0">
                <a:solidFill>
                  <a:srgbClr val="FF0000"/>
                </a:solidFill>
              </a:rPr>
              <a:t>continuous</a:t>
            </a:r>
            <a:r>
              <a:rPr lang="en-US" sz="2000" dirty="0" smtClean="0"/>
              <a:t> =&gt; “</a:t>
            </a:r>
            <a:r>
              <a:rPr lang="en-US" sz="2000" dirty="0" smtClean="0">
                <a:solidFill>
                  <a:srgbClr val="FF0000"/>
                </a:solidFill>
              </a:rPr>
              <a:t>Prediction Problem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30680"/>
          <a:ext cx="6096000" cy="74168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7391400" y="990600"/>
            <a:ext cx="1524000" cy="914400"/>
          </a:xfrm>
          <a:prstGeom prst="wedgeRoundRectCallout">
            <a:avLst>
              <a:gd name="adj1" fmla="val -79042"/>
              <a:gd name="adj2" fmla="val 3563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label</a:t>
            </a:r>
          </a:p>
          <a:p>
            <a:pPr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Discrete</a:t>
            </a:r>
          </a:p>
          <a:p>
            <a:pPr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Often binary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524000" y="1066800"/>
            <a:ext cx="1524000" cy="335280"/>
          </a:xfrm>
          <a:prstGeom prst="wedgeRoundRectCallout">
            <a:avLst>
              <a:gd name="adj1" fmla="val 97376"/>
              <a:gd name="adj2" fmla="val 3183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3695700" y="-1074420"/>
            <a:ext cx="228600" cy="502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20A-B6DB-426F-89E7-C9F2EDF4BBF9}" type="slidenum">
              <a:rPr lang="en-US"/>
              <a:pPr/>
              <a:t>3</a:t>
            </a:fld>
            <a:endParaRPr lang="en-US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Process (1):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275908" name="Picture 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5909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916928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p:oleObj spid="_x0000_s1026" name="Worksheet" r:id="rId5" imgW="5437080" imgH="2495520" progId="Excel.Sheet.8">
              <p:embed/>
            </p:oleObj>
          </a:graphicData>
        </a:graphic>
      </p:graphicFrame>
      <p:sp>
        <p:nvSpPr>
          <p:cNvPr id="1275911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5912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5913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1275914" name="AutoShape 10"/>
          <p:cNvSpPr>
            <a:spLocks noChangeArrowheads="1"/>
          </p:cNvSpPr>
          <p:nvPr/>
        </p:nvSpPr>
        <p:spPr bwMode="auto">
          <a:xfrm rot="2046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5915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275917" name="Picture 1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5918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1275919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5920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5921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AA19-9D2A-4B45-9F5C-80C6C58EFF05}" type="slidenum">
              <a:rPr lang="en-US"/>
              <a:pPr/>
              <a:t>4</a:t>
            </a:fld>
            <a:endParaRPr lang="en-US"/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  <a:ln/>
        </p:spPr>
        <p:txBody>
          <a:bodyPr lIns="92075" tIns="46038" rIns="92075" bIns="46038"/>
          <a:lstStyle/>
          <a:p>
            <a:r>
              <a:rPr lang="en-US" sz="3200"/>
              <a:t>Process (2): Using the Model in Prediction</a:t>
            </a:r>
            <a:r>
              <a:rPr lang="en-US"/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371600"/>
            <a:ext cx="1889125" cy="1506537"/>
            <a:chOff x="2800" y="989"/>
            <a:chExt cx="1190" cy="949"/>
          </a:xfrm>
        </p:grpSpPr>
        <p:pic>
          <p:nvPicPr>
            <p:cNvPr id="1276932" name="Picture 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693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536825"/>
            <a:ext cx="1698625" cy="1506537"/>
            <a:chOff x="1359" y="1723"/>
            <a:chExt cx="1070" cy="949"/>
          </a:xfrm>
        </p:grpSpPr>
        <p:pic>
          <p:nvPicPr>
            <p:cNvPr id="1276935" name="Picture 7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6936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917952" name="Object 1024"/>
          <p:cNvGraphicFramePr>
            <a:graphicFrameLocks/>
          </p:cNvGraphicFramePr>
          <p:nvPr/>
        </p:nvGraphicFramePr>
        <p:xfrm>
          <a:off x="457200" y="4602162"/>
          <a:ext cx="5438775" cy="1765300"/>
        </p:xfrm>
        <a:graphic>
          <a:graphicData uri="http://schemas.openxmlformats.org/presentationml/2006/ole">
            <p:oleObj spid="_x0000_s2050" name="Worksheet" r:id="rId6" imgW="5438520" imgH="1765080" progId="Excel.Sheet.8">
              <p:embed/>
            </p:oleObj>
          </a:graphicData>
        </a:graphic>
      </p:graphicFrame>
      <p:sp>
        <p:nvSpPr>
          <p:cNvPr id="1276938" name="Line 10"/>
          <p:cNvSpPr>
            <a:spLocks noChangeShapeType="1"/>
          </p:cNvSpPr>
          <p:nvPr/>
        </p:nvSpPr>
        <p:spPr bwMode="auto">
          <a:xfrm flipH="1">
            <a:off x="427038" y="3873500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6939" name="Line 11"/>
          <p:cNvSpPr>
            <a:spLocks noChangeShapeType="1"/>
          </p:cNvSpPr>
          <p:nvPr/>
        </p:nvSpPr>
        <p:spPr bwMode="auto">
          <a:xfrm>
            <a:off x="3857625" y="3873500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6940" name="AutoShape 12"/>
          <p:cNvSpPr>
            <a:spLocks noChangeArrowheads="1"/>
          </p:cNvSpPr>
          <p:nvPr/>
        </p:nvSpPr>
        <p:spPr bwMode="auto">
          <a:xfrm>
            <a:off x="7793038" y="4802187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6941" name="Freeform 13"/>
          <p:cNvSpPr>
            <a:spLocks/>
          </p:cNvSpPr>
          <p:nvPr/>
        </p:nvSpPr>
        <p:spPr bwMode="auto">
          <a:xfrm>
            <a:off x="6523038" y="1974850"/>
            <a:ext cx="941387" cy="766762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00" y="0"/>
              </a:cxn>
              <a:cxn ang="0">
                <a:pos x="159" y="58"/>
              </a:cxn>
              <a:cxn ang="0">
                <a:pos x="515" y="306"/>
              </a:cxn>
              <a:cxn ang="0">
                <a:pos x="555" y="248"/>
              </a:cxn>
              <a:cxn ang="0">
                <a:pos x="592" y="448"/>
              </a:cxn>
              <a:cxn ang="0">
                <a:pos x="392" y="482"/>
              </a:cxn>
              <a:cxn ang="0">
                <a:pos x="433" y="424"/>
              </a:cxn>
              <a:cxn ang="0">
                <a:pos x="77" y="176"/>
              </a:cxn>
              <a:cxn ang="0">
                <a:pos x="37" y="234"/>
              </a:cxn>
              <a:cxn ang="0">
                <a:pos x="0" y="34"/>
              </a:cxn>
            </a:cxnLst>
            <a:rect l="0" t="0" r="r" b="b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2989262"/>
            <a:ext cx="1781175" cy="815975"/>
            <a:chOff x="4187" y="2008"/>
            <a:chExt cx="1122" cy="514"/>
          </a:xfrm>
        </p:grpSpPr>
        <p:pic>
          <p:nvPicPr>
            <p:cNvPr id="1276943" name="Picture 1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6944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1276945" name="Rectangle 17"/>
          <p:cNvSpPr>
            <a:spLocks noChangeArrowheads="1"/>
          </p:cNvSpPr>
          <p:nvPr/>
        </p:nvSpPr>
        <p:spPr bwMode="auto">
          <a:xfrm>
            <a:off x="6305550" y="4064000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1276946" name="Line 18"/>
          <p:cNvSpPr>
            <a:spLocks noChangeShapeType="1"/>
          </p:cNvSpPr>
          <p:nvPr/>
        </p:nvSpPr>
        <p:spPr bwMode="auto">
          <a:xfrm flipH="1">
            <a:off x="6167438" y="3705225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6947" name="Line 19"/>
          <p:cNvSpPr>
            <a:spLocks noChangeShapeType="1"/>
          </p:cNvSpPr>
          <p:nvPr/>
        </p:nvSpPr>
        <p:spPr bwMode="auto">
          <a:xfrm>
            <a:off x="8448675" y="3705225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6948" name="Freeform 20"/>
          <p:cNvSpPr>
            <a:spLocks/>
          </p:cNvSpPr>
          <p:nvPr/>
        </p:nvSpPr>
        <p:spPr bwMode="auto">
          <a:xfrm>
            <a:off x="3360738" y="1833562"/>
            <a:ext cx="901700" cy="593725"/>
          </a:xfrm>
          <a:custGeom>
            <a:avLst/>
            <a:gdLst/>
            <a:ahLst/>
            <a:cxnLst>
              <a:cxn ang="0">
                <a:pos x="567" y="59"/>
              </a:cxn>
              <a:cxn ang="0">
                <a:pos x="503" y="220"/>
              </a:cxn>
              <a:cxn ang="0">
                <a:pos x="478" y="165"/>
              </a:cxn>
              <a:cxn ang="0">
                <a:pos x="138" y="318"/>
              </a:cxn>
              <a:cxn ang="0">
                <a:pos x="163" y="373"/>
              </a:cxn>
              <a:cxn ang="0">
                <a:pos x="0" y="314"/>
              </a:cxn>
              <a:cxn ang="0">
                <a:pos x="64" y="153"/>
              </a:cxn>
              <a:cxn ang="0">
                <a:pos x="89" y="208"/>
              </a:cxn>
              <a:cxn ang="0">
                <a:pos x="429" y="55"/>
              </a:cxn>
              <a:cxn ang="0">
                <a:pos x="404" y="0"/>
              </a:cxn>
              <a:cxn ang="0">
                <a:pos x="567" y="59"/>
              </a:cxn>
            </a:cxnLst>
            <a:rect l="0" t="0" r="r" b="b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76949" name="Picture 21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20013" y="5540375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76950" name="Rectangle 22"/>
          <p:cNvSpPr>
            <a:spLocks noChangeArrowheads="1"/>
          </p:cNvSpPr>
          <p:nvPr/>
        </p:nvSpPr>
        <p:spPr bwMode="auto">
          <a:xfrm>
            <a:off x="6221413" y="4760912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191-F6C5-4900-B0E0-070BC598EEB5}" type="slidenum">
              <a:rPr lang="en-US"/>
              <a:pPr/>
              <a:t>5</a:t>
            </a:fld>
            <a:endParaRPr lang="en-US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  <a:ln/>
        </p:spPr>
        <p:txBody>
          <a:bodyPr lIns="92075" tIns="46038" rIns="92075" bIns="46038"/>
          <a:lstStyle/>
          <a:p>
            <a:r>
              <a:rPr lang="en-US" sz="3200"/>
              <a:t>Supervised vs. Unsupervised Learning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Supervision: The training data (observations, measurements, etc.) are accompanied by labels indicating the class of the observations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New data is classified based on the training set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3300"/>
                </a:solidFill>
              </a:rPr>
              <a:t>(clustering)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 class labels of training data is unknown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B99D-6582-4F38-A473-F6F3E3F88A08}" type="slidenum">
              <a:rPr lang="en-US"/>
              <a:pPr/>
              <a:t>6</a:t>
            </a:fld>
            <a:endParaRPr lang="en-US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sz="3200"/>
              <a:t>Decision Tree Induction: Training Dataset</a:t>
            </a:r>
          </a:p>
        </p:txBody>
      </p:sp>
      <p:graphicFrame>
        <p:nvGraphicFramePr>
          <p:cNvPr id="1918976" name="Object 1024"/>
          <p:cNvGraphicFramePr>
            <a:graphicFrameLocks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p:oleObj spid="_x0000_s3074" name="Worksheet" r:id="rId4" imgW="6115431" imgH="4458208" progId="Excel.Sheet.8">
              <p:embed/>
            </p:oleObj>
          </a:graphicData>
        </a:graphic>
      </p:graphicFrame>
      <p:sp>
        <p:nvSpPr>
          <p:cNvPr id="1408004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sz="2800"/>
              <a:t>This follows an  example of Quinlan’s ID3 (Playing Tennis)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173-CA93-44A8-B26D-60443681C263}" type="slidenum">
              <a:rPr lang="en-US"/>
              <a:pPr/>
              <a:t>7</a:t>
            </a:fld>
            <a:endParaRPr lang="en-US"/>
          </a:p>
        </p:txBody>
      </p:sp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sz="2800">
                <a:solidFill>
                  <a:srgbClr val="170981"/>
                </a:solidFill>
              </a:rPr>
              <a:t>Output: A Decision Tree for “</a:t>
            </a:r>
            <a:r>
              <a:rPr lang="en-US" sz="2800" i="1">
                <a:solidFill>
                  <a:srgbClr val="170981"/>
                </a:solidFill>
              </a:rPr>
              <a:t>buys_computer”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12881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12881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12881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12881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128820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6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8207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820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88219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88220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88221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88222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8825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88201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1288202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1288200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88199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6B16-7D5D-4BAE-A4AE-0F420DAD899C}" type="slidenum">
              <a:rPr lang="en-US"/>
              <a:pPr/>
              <a:t>8</a:t>
            </a:fld>
            <a:endParaRPr lang="en-US"/>
          </a:p>
        </p:txBody>
      </p:sp>
      <p:sp>
        <p:nvSpPr>
          <p:cNvPr id="1448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/>
              <a:t>Algorithm for Decision Tree Induction</a:t>
            </a:r>
          </a:p>
        </p:txBody>
      </p:sp>
      <p:sp>
        <p:nvSpPr>
          <p:cNvPr id="1448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000" dirty="0"/>
              <a:t>Basic algorithm (a greedy algorithm)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Tree is constructed in a </a:t>
            </a:r>
            <a:r>
              <a:rPr lang="en-US" sz="2000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At start, all the training examples are at the root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Attributes are categorical (if continuous-valued, they are </a:t>
            </a:r>
            <a:r>
              <a:rPr lang="en-US" sz="2000" dirty="0" err="1"/>
              <a:t>discretized</a:t>
            </a:r>
            <a:r>
              <a:rPr lang="en-US" sz="2000" dirty="0"/>
              <a:t> in advance)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Examples are partitioned recursively based on selected attributes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Test attributes are selected on the basis of a heuristic or statistical measure (e.g., </a:t>
            </a:r>
            <a:r>
              <a:rPr lang="en-US" sz="2000" dirty="0">
                <a:solidFill>
                  <a:schemeClr val="hlink"/>
                </a:solidFill>
              </a:rPr>
              <a:t>information gain</a:t>
            </a:r>
            <a:r>
              <a:rPr lang="en-US" sz="2000" dirty="0"/>
              <a:t>)</a:t>
            </a:r>
          </a:p>
          <a:p>
            <a:pPr>
              <a:lnSpc>
                <a:spcPct val="105000"/>
              </a:lnSpc>
            </a:pPr>
            <a:r>
              <a:rPr lang="en-US" sz="2000" dirty="0"/>
              <a:t>Conditions for stopping partitioning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All samples for a given node belong to the same class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There are no remaining attributes for further partitioning – </a:t>
            </a:r>
            <a:r>
              <a:rPr lang="en-US" sz="2000" dirty="0">
                <a:solidFill>
                  <a:schemeClr val="hlink"/>
                </a:solidFill>
              </a:rPr>
              <a:t>majority voting</a:t>
            </a:r>
            <a:r>
              <a:rPr lang="en-US" sz="2000" dirty="0"/>
              <a:t> is employed for classifying the leaf</a:t>
            </a:r>
          </a:p>
          <a:p>
            <a:pPr lvl="1">
              <a:lnSpc>
                <a:spcPct val="105000"/>
              </a:lnSpc>
            </a:pPr>
            <a:r>
              <a:rPr lang="en-US" sz="2000" dirty="0"/>
              <a:t>There are no samples left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4A8B-E8B8-4550-A1DC-D2742472C593}" type="slidenum">
              <a:rPr lang="en-US"/>
              <a:pPr/>
              <a:t>9</a:t>
            </a:fld>
            <a:endParaRPr lang="en-US"/>
          </a:p>
        </p:txBody>
      </p:sp>
      <p:sp>
        <p:nvSpPr>
          <p:cNvPr id="184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Overfitting and Tree Pruning</a:t>
            </a:r>
            <a:endParaRPr lang="en-US" sz="3200"/>
          </a:p>
        </p:txBody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sz="2400"/>
              <a:t>Overfitting:  An induced tree may overfit the training data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Too many branches, some may reflect anomalies due to noise or outliers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Poor accuracy for unseen samples</a:t>
            </a:r>
          </a:p>
          <a:p>
            <a:pPr>
              <a:lnSpc>
                <a:spcPct val="120000"/>
              </a:lnSpc>
            </a:pPr>
            <a:r>
              <a:rPr lang="en-US" sz="2400"/>
              <a:t>Two approaches to avoid overfitting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Prepruning: Halt tree construction early—do not split a node if this would result in the goodness measure falling below a threshold</a:t>
            </a:r>
          </a:p>
          <a:p>
            <a:pPr lvl="2">
              <a:lnSpc>
                <a:spcPct val="120000"/>
              </a:lnSpc>
            </a:pPr>
            <a:r>
              <a:rPr lang="en-US" sz="2000"/>
              <a:t>Difficult to choose an appropriate threshold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Postpruning: Remove branches from a “fully grown” tree—get a sequence of progressively pruned trees</a:t>
            </a:r>
          </a:p>
          <a:p>
            <a:pPr lvl="2">
              <a:lnSpc>
                <a:spcPct val="120000"/>
              </a:lnSpc>
            </a:pPr>
            <a:r>
              <a:rPr lang="en-US" sz="2000"/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1153</TotalTime>
  <Words>1857</Words>
  <Application>Microsoft Office PowerPoint</Application>
  <PresentationFormat>On-screen Show (4:3)</PresentationFormat>
  <Paragraphs>275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ICS 624 Spring 2011</vt:lpstr>
      <vt:lpstr>Microsoft Excel Worksheet</vt:lpstr>
      <vt:lpstr>Microsoft Equation 3.0</vt:lpstr>
      <vt:lpstr>ICS 624 Spring 2013 Data Mining Overview (1)</vt:lpstr>
      <vt:lpstr>Classification Problem</vt:lpstr>
      <vt:lpstr>Process (1): Model Construction</vt:lpstr>
      <vt:lpstr>Process (2): Using the Model in Prediction </vt:lpstr>
      <vt:lpstr>Supervised vs. Unsupervised Learning</vt:lpstr>
      <vt:lpstr>Decision Tree Induction: Training Dataset</vt:lpstr>
      <vt:lpstr>Output: A Decision Tree for “buys_computer”</vt:lpstr>
      <vt:lpstr>Algorithm for Decision Tree Induction</vt:lpstr>
      <vt:lpstr>Overfitting and Tree Pruning</vt:lpstr>
      <vt:lpstr>Accuracy Measures</vt:lpstr>
      <vt:lpstr>Evaluating the Accuracy (I)</vt:lpstr>
      <vt:lpstr>Evaluating the Accuracy (II)</vt:lpstr>
      <vt:lpstr>Ensemble Methods: Increasing the Accuracy</vt:lpstr>
      <vt:lpstr>Bagging: Boostrap Aggregation</vt:lpstr>
      <vt:lpstr>Boosting</vt:lpstr>
      <vt:lpstr>Adaboost (Freund and Schapire, 1997)</vt:lpstr>
      <vt:lpstr>Random Decision Forests T.K.Ho. Random Decision Forests. ICDAR 1995.</vt:lpstr>
      <vt:lpstr>One-Class Classification K. Hempstalk, E. Frank, and I. Witten. One-class classification by combining density and class probability estimation. In Proc. of ECML’08, pages 505–519, 2008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624 Spring 2013 Data Mining</dc:title>
  <dc:creator>Lipyeow Lim</dc:creator>
  <cp:lastModifiedBy>Lipyeow Lim</cp:lastModifiedBy>
  <cp:revision>118</cp:revision>
  <dcterms:created xsi:type="dcterms:W3CDTF">2013-02-20T00:39:31Z</dcterms:created>
  <dcterms:modified xsi:type="dcterms:W3CDTF">2013-02-20T19:52:54Z</dcterms:modified>
</cp:coreProperties>
</file>