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67" y="-4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2/20/2013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624 Spring 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Association Rule Mining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Rules of the form: LHS =&gt; RHS</a:t>
            </a:r>
          </a:p>
          <a:p>
            <a:r>
              <a:rPr lang="en-US" dirty="0" smtClean="0"/>
              <a:t>Example: {Pen} =&gt; {Ink}</a:t>
            </a:r>
          </a:p>
          <a:p>
            <a:pPr lvl="1"/>
            <a:r>
              <a:rPr lang="en-US" dirty="0" smtClean="0"/>
              <a:t>“if pen is purchased in a transaction, it is likely that ink is also purchased in the same transaction”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Confidence </a:t>
            </a:r>
            <a:r>
              <a:rPr lang="en-US" dirty="0" smtClean="0"/>
              <a:t>of a rule:</a:t>
            </a:r>
          </a:p>
          <a:p>
            <a:pPr lvl="1"/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Y has confidence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 smtClean="0"/>
              <a:t> if P(Y|X)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Support</a:t>
            </a:r>
            <a:r>
              <a:rPr lang="en-US" dirty="0" smtClean="0"/>
              <a:t> of a rule:</a:t>
            </a:r>
          </a:p>
          <a:p>
            <a:pPr lvl="1"/>
            <a:r>
              <a:rPr lang="en-US" dirty="0" smtClean="0"/>
              <a:t>X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Y has support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dirty="0" smtClean="0"/>
              <a:t> if P(XY)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3962400" cy="5135563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{Pen} =&gt; {Milk}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75%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Confidence: 75%</a:t>
            </a:r>
          </a:p>
          <a:p>
            <a:r>
              <a:rPr lang="en-US" altLang="ko-KR" dirty="0" smtClean="0">
                <a:ea typeface="Gulim" pitchFamily="34" charset="-127"/>
              </a:rPr>
              <a:t>{Ink} =&gt; {Pen}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75%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Confidence: 100%</a:t>
            </a:r>
          </a:p>
          <a:p>
            <a:r>
              <a:rPr lang="en-US" altLang="ko-KR" dirty="0" smtClean="0">
                <a:ea typeface="Gulim" pitchFamily="34" charset="-127"/>
              </a:rPr>
              <a:t>{Milk}=&gt;{Juice}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?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Confidence: ?</a:t>
            </a:r>
          </a:p>
          <a:p>
            <a:endParaRPr lang="en-US" altLang="ko-KR" dirty="0" smtClean="0">
              <a:ea typeface="Gulim" pitchFamily="34" charset="-127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Finding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r>
              <a:rPr lang="en-US" altLang="ko-KR" dirty="0" smtClean="0">
                <a:ea typeface="Gulim" pitchFamily="34" charset="-127"/>
              </a:rPr>
              <a:t>Can you find all association rules with support &gt;= 50%?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Goal: find association rule with given support </a:t>
            </a:r>
            <a:r>
              <a:rPr lang="en-US" i="1" dirty="0" err="1" smtClean="0">
                <a:solidFill>
                  <a:schemeClr val="accent2"/>
                </a:solidFill>
              </a:rPr>
              <a:t>minsup</a:t>
            </a:r>
            <a:r>
              <a:rPr lang="en-US" dirty="0" smtClean="0"/>
              <a:t> and given confidence </a:t>
            </a:r>
            <a:r>
              <a:rPr lang="en-US" i="1" dirty="0" err="1" smtClean="0">
                <a:solidFill>
                  <a:schemeClr val="accent2"/>
                </a:solidFill>
              </a:rPr>
              <a:t>minconf</a:t>
            </a:r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Step 1: Find frequent </a:t>
            </a:r>
            <a:r>
              <a:rPr lang="en-US" dirty="0" err="1" smtClean="0"/>
              <a:t>itemsets</a:t>
            </a:r>
            <a:r>
              <a:rPr lang="en-US" dirty="0" smtClean="0"/>
              <a:t> with support </a:t>
            </a:r>
            <a:r>
              <a:rPr lang="en-US" i="1" dirty="0" err="1" smtClean="0">
                <a:solidFill>
                  <a:schemeClr val="accent2"/>
                </a:solidFill>
              </a:rPr>
              <a:t>minsup</a:t>
            </a:r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Step 2: </a:t>
            </a:r>
            <a:r>
              <a:rPr lang="en-US" dirty="0" err="1" smtClean="0"/>
              <a:t>Foreach</a:t>
            </a:r>
            <a:r>
              <a:rPr lang="en-US" dirty="0" smtClean="0"/>
              <a:t> frequent </a:t>
            </a:r>
            <a:r>
              <a:rPr lang="en-US" dirty="0" err="1" smtClean="0"/>
              <a:t>itemset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possible split into LHS=&gt;RHS</a:t>
            </a:r>
          </a:p>
          <a:p>
            <a:pPr lvl="2"/>
            <a:r>
              <a:rPr lang="en-US" dirty="0" smtClean="0"/>
              <a:t>Compute the confidence as support(LHS,RHS)/support(LHS) and compare with </a:t>
            </a:r>
            <a:r>
              <a:rPr lang="en-US" i="1" dirty="0" err="1" smtClean="0">
                <a:solidFill>
                  <a:schemeClr val="accent2"/>
                </a:solidFill>
              </a:rPr>
              <a:t>minconf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Association rules with </a:t>
            </a:r>
            <a:r>
              <a:rPr lang="en-US" dirty="0" err="1" smtClean="0"/>
              <a:t>isa</a:t>
            </a:r>
            <a:r>
              <a:rPr lang="en-US" dirty="0" smtClean="0"/>
              <a:t> hierarchies</a:t>
            </a:r>
          </a:p>
          <a:p>
            <a:pPr lvl="1"/>
            <a:r>
              <a:rPr lang="en-US" dirty="0" smtClean="0"/>
              <a:t>Items in transactions can be grouped into </a:t>
            </a:r>
            <a:r>
              <a:rPr lang="en-US" dirty="0" err="1" smtClean="0"/>
              <a:t>subsumption</a:t>
            </a:r>
            <a:r>
              <a:rPr lang="en-US" dirty="0" smtClean="0"/>
              <a:t> hierarchies (like dimension hierarchies)</a:t>
            </a:r>
          </a:p>
          <a:p>
            <a:pPr lvl="1"/>
            <a:r>
              <a:rPr lang="en-US" dirty="0" smtClean="0"/>
              <a:t>Items in </a:t>
            </a:r>
            <a:r>
              <a:rPr lang="en-US" dirty="0" err="1" smtClean="0"/>
              <a:t>itemsets</a:t>
            </a:r>
            <a:r>
              <a:rPr lang="en-US" dirty="0" smtClean="0"/>
              <a:t> can be any node in the hierarchy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Support( {</a:t>
            </a:r>
            <a:r>
              <a:rPr lang="en-US" dirty="0" err="1" smtClean="0"/>
              <a:t>Ink,Juice</a:t>
            </a:r>
            <a:r>
              <a:rPr lang="en-US" dirty="0" smtClean="0"/>
              <a:t>} ) = 50% </a:t>
            </a:r>
          </a:p>
          <a:p>
            <a:pPr lvl="2"/>
            <a:r>
              <a:rPr lang="en-US" dirty="0" smtClean="0"/>
              <a:t>Support( {</a:t>
            </a:r>
            <a:r>
              <a:rPr lang="en-US" dirty="0" err="1" smtClean="0"/>
              <a:t>Ink,Beverage</a:t>
            </a:r>
            <a:r>
              <a:rPr lang="en-US" dirty="0" smtClean="0"/>
              <a:t>} ) = 75%</a:t>
            </a:r>
          </a:p>
          <a:p>
            <a:r>
              <a:rPr lang="en-US" dirty="0" smtClean="0"/>
              <a:t>Association rules  on time slices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Find association rules on transactions occurring on the first of the month</a:t>
            </a:r>
          </a:p>
          <a:p>
            <a:pPr lvl="1"/>
            <a:r>
              <a:rPr lang="en-US" dirty="0" smtClean="0"/>
              <a:t>Confidence and support within these “slices” will be different than over the </a:t>
            </a:r>
            <a:r>
              <a:rPr lang="en-US" smtClean="0"/>
              <a:t>entire data set.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The Knowledge Discovery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117"/>
          <p:cNvGrpSpPr/>
          <p:nvPr/>
        </p:nvGrpSpPr>
        <p:grpSpPr>
          <a:xfrm>
            <a:off x="304800" y="1066800"/>
            <a:ext cx="8467725" cy="5105400"/>
            <a:chOff x="304800" y="914400"/>
            <a:chExt cx="8467725" cy="510540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381000" y="4191000"/>
              <a:ext cx="1447800" cy="1524000"/>
              <a:chOff x="4467" y="3038"/>
              <a:chExt cx="379" cy="382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4467" y="3094"/>
                <a:ext cx="376" cy="27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4468" y="3038"/>
                <a:ext cx="378" cy="382"/>
                <a:chOff x="4468" y="3038"/>
                <a:chExt cx="378" cy="382"/>
              </a:xfrm>
            </p:grpSpPr>
            <p:sp>
              <p:nvSpPr>
                <p:cNvPr id="11" name="Line 6"/>
                <p:cNvSpPr>
                  <a:spLocks noChangeShapeType="1"/>
                </p:cNvSpPr>
                <p:nvPr/>
              </p:nvSpPr>
              <p:spPr bwMode="auto">
                <a:xfrm>
                  <a:off x="4468" y="308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Line 7"/>
                <p:cNvSpPr>
                  <a:spLocks noChangeShapeType="1"/>
                </p:cNvSpPr>
                <p:nvPr/>
              </p:nvSpPr>
              <p:spPr bwMode="auto">
                <a:xfrm>
                  <a:off x="4846" y="3089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Oval 8"/>
                <p:cNvSpPr>
                  <a:spLocks noChangeArrowheads="1"/>
                </p:cNvSpPr>
                <p:nvPr/>
              </p:nvSpPr>
              <p:spPr bwMode="auto">
                <a:xfrm>
                  <a:off x="4469" y="3038"/>
                  <a:ext cx="376" cy="9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9"/>
                <p:cNvSpPr>
                  <a:spLocks noChangeArrowheads="1"/>
                </p:cNvSpPr>
                <p:nvPr/>
              </p:nvSpPr>
              <p:spPr bwMode="auto">
                <a:xfrm>
                  <a:off x="4469" y="3331"/>
                  <a:ext cx="376" cy="89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4419600" y="2667000"/>
              <a:ext cx="914400" cy="1143000"/>
              <a:chOff x="1680" y="2400"/>
              <a:chExt cx="576" cy="720"/>
            </a:xfrm>
          </p:grpSpPr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1680" y="2400"/>
                <a:ext cx="576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1824" y="2400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1680" y="2832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533400" y="4343400"/>
              <a:ext cx="1447800" cy="1524000"/>
              <a:chOff x="4467" y="3038"/>
              <a:chExt cx="379" cy="382"/>
            </a:xfrm>
          </p:grpSpPr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4467" y="3094"/>
                <a:ext cx="376" cy="27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21"/>
              <p:cNvGrpSpPr>
                <a:grpSpLocks/>
              </p:cNvGrpSpPr>
              <p:nvPr/>
            </p:nvGrpSpPr>
            <p:grpSpPr bwMode="auto">
              <a:xfrm>
                <a:off x="4468" y="3038"/>
                <a:ext cx="378" cy="382"/>
                <a:chOff x="4468" y="3038"/>
                <a:chExt cx="378" cy="382"/>
              </a:xfrm>
            </p:grpSpPr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4468" y="308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4846" y="3089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Oval 24"/>
                <p:cNvSpPr>
                  <a:spLocks noChangeArrowheads="1"/>
                </p:cNvSpPr>
                <p:nvPr/>
              </p:nvSpPr>
              <p:spPr bwMode="auto">
                <a:xfrm>
                  <a:off x="4469" y="3038"/>
                  <a:ext cx="376" cy="9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25"/>
                <p:cNvSpPr>
                  <a:spLocks noChangeArrowheads="1"/>
                </p:cNvSpPr>
                <p:nvPr/>
              </p:nvSpPr>
              <p:spPr bwMode="auto">
                <a:xfrm>
                  <a:off x="4469" y="3331"/>
                  <a:ext cx="376" cy="89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685800" y="4495800"/>
              <a:ext cx="1447800" cy="1524000"/>
              <a:chOff x="4467" y="3038"/>
              <a:chExt cx="379" cy="382"/>
            </a:xfrm>
          </p:grpSpPr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4467" y="3094"/>
                <a:ext cx="376" cy="27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28"/>
              <p:cNvGrpSpPr>
                <a:grpSpLocks/>
              </p:cNvGrpSpPr>
              <p:nvPr/>
            </p:nvGrpSpPr>
            <p:grpSpPr bwMode="auto">
              <a:xfrm>
                <a:off x="4468" y="3038"/>
                <a:ext cx="378" cy="382"/>
                <a:chOff x="4468" y="3038"/>
                <a:chExt cx="378" cy="382"/>
              </a:xfrm>
            </p:grpSpPr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4468" y="308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4846" y="3089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31"/>
                <p:cNvSpPr>
                  <a:spLocks noChangeArrowheads="1"/>
                </p:cNvSpPr>
                <p:nvPr/>
              </p:nvSpPr>
              <p:spPr bwMode="auto">
                <a:xfrm>
                  <a:off x="4469" y="3038"/>
                  <a:ext cx="376" cy="9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32"/>
                <p:cNvSpPr>
                  <a:spLocks noChangeArrowheads="1"/>
                </p:cNvSpPr>
                <p:nvPr/>
              </p:nvSpPr>
              <p:spPr bwMode="auto">
                <a:xfrm>
                  <a:off x="4469" y="3331"/>
                  <a:ext cx="376" cy="89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2819400" y="3429000"/>
              <a:ext cx="914400" cy="1143000"/>
              <a:chOff x="4467" y="3038"/>
              <a:chExt cx="379" cy="382"/>
            </a:xfrm>
          </p:grpSpPr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4467" y="3094"/>
                <a:ext cx="376" cy="27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" name="Group 35"/>
              <p:cNvGrpSpPr>
                <a:grpSpLocks/>
              </p:cNvGrpSpPr>
              <p:nvPr/>
            </p:nvGrpSpPr>
            <p:grpSpPr bwMode="auto">
              <a:xfrm>
                <a:off x="4468" y="3038"/>
                <a:ext cx="378" cy="382"/>
                <a:chOff x="4468" y="3038"/>
                <a:chExt cx="378" cy="382"/>
              </a:xfrm>
            </p:grpSpPr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>
                  <a:off x="4468" y="308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>
                  <a:off x="4846" y="3089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38"/>
                <p:cNvSpPr>
                  <a:spLocks noChangeArrowheads="1"/>
                </p:cNvSpPr>
                <p:nvPr/>
              </p:nvSpPr>
              <p:spPr bwMode="auto">
                <a:xfrm>
                  <a:off x="4469" y="3038"/>
                  <a:ext cx="376" cy="9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39"/>
                <p:cNvSpPr>
                  <a:spLocks noChangeArrowheads="1"/>
                </p:cNvSpPr>
                <p:nvPr/>
              </p:nvSpPr>
              <p:spPr bwMode="auto">
                <a:xfrm>
                  <a:off x="4469" y="3331"/>
                  <a:ext cx="376" cy="8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" name="AutoShape 40"/>
            <p:cNvSpPr>
              <a:spLocks noChangeArrowheads="1"/>
            </p:cNvSpPr>
            <p:nvPr/>
          </p:nvSpPr>
          <p:spPr bwMode="auto">
            <a:xfrm>
              <a:off x="5715000" y="1828800"/>
              <a:ext cx="304800" cy="533400"/>
            </a:xfrm>
            <a:prstGeom prst="moon">
              <a:avLst>
                <a:gd name="adj" fmla="val 50000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41"/>
            <p:cNvSpPr>
              <a:spLocks noChangeArrowheads="1"/>
            </p:cNvSpPr>
            <p:nvPr/>
          </p:nvSpPr>
          <p:spPr bwMode="auto">
            <a:xfrm>
              <a:off x="6172200" y="1752600"/>
              <a:ext cx="381000" cy="457200"/>
            </a:xfrm>
            <a:prstGeom prst="triangle">
              <a:avLst>
                <a:gd name="adj" fmla="val 50000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2"/>
            <p:cNvSpPr>
              <a:spLocks noChangeArrowheads="1"/>
            </p:cNvSpPr>
            <p:nvPr/>
          </p:nvSpPr>
          <p:spPr bwMode="auto">
            <a:xfrm>
              <a:off x="6096000" y="2362200"/>
              <a:ext cx="381000" cy="3810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43"/>
            <p:cNvSpPr>
              <a:spLocks noChangeArrowheads="1"/>
            </p:cNvSpPr>
            <p:nvPr/>
          </p:nvSpPr>
          <p:spPr bwMode="auto">
            <a:xfrm>
              <a:off x="7315200" y="1371600"/>
              <a:ext cx="914400" cy="914400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2286000" y="4343400"/>
              <a:ext cx="4572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V="1">
              <a:off x="3810000" y="3505200"/>
              <a:ext cx="45720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5410200" y="2590800"/>
              <a:ext cx="457200" cy="304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 flipV="1">
              <a:off x="6629400" y="1828800"/>
              <a:ext cx="457200" cy="304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304800" y="3505200"/>
              <a:ext cx="20288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Original Data</a:t>
              </a: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2727325" y="2490788"/>
              <a:ext cx="1841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2667000" y="2438400"/>
              <a:ext cx="106045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Target</a:t>
              </a:r>
              <a:br>
                <a:rPr lang="en-US"/>
              </a:br>
              <a:r>
                <a:rPr lang="en-US"/>
                <a:t>Data</a:t>
              </a:r>
            </a:p>
          </p:txBody>
        </p:sp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197485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Preprocessed</a:t>
              </a:r>
              <a:br>
                <a:rPr lang="en-US"/>
              </a:br>
              <a:r>
                <a:rPr lang="en-US"/>
                <a:t>Data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2938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Patterns</a:t>
              </a:r>
            </a:p>
          </p:txBody>
        </p:sp>
        <p:sp>
          <p:nvSpPr>
            <p:cNvPr id="58" name="Text Box 54"/>
            <p:cNvSpPr txBox="1">
              <a:spLocks noChangeArrowheads="1"/>
            </p:cNvSpPr>
            <p:nvPr/>
          </p:nvSpPr>
          <p:spPr bwMode="auto">
            <a:xfrm>
              <a:off x="2209800" y="4724400"/>
              <a:ext cx="1985963" cy="11874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Data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Integration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and Selection</a:t>
              </a:r>
            </a:p>
          </p:txBody>
        </p:sp>
        <p:sp>
          <p:nvSpPr>
            <p:cNvPr id="59" name="Text Box 55"/>
            <p:cNvSpPr txBox="1">
              <a:spLocks noChangeArrowheads="1"/>
            </p:cNvSpPr>
            <p:nvPr/>
          </p:nvSpPr>
          <p:spPr bwMode="auto">
            <a:xfrm>
              <a:off x="3886200" y="4114800"/>
              <a:ext cx="20796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Preprocessing</a:t>
              </a:r>
            </a:p>
          </p:txBody>
        </p:sp>
        <p:sp>
          <p:nvSpPr>
            <p:cNvPr id="60" name="Text Box 56"/>
            <p:cNvSpPr txBox="1">
              <a:spLocks noChangeArrowheads="1"/>
            </p:cNvSpPr>
            <p:nvPr/>
          </p:nvSpPr>
          <p:spPr bwMode="auto">
            <a:xfrm>
              <a:off x="5486400" y="3124200"/>
              <a:ext cx="1946275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Model</a:t>
              </a:r>
              <a:br>
                <a:rPr lang="en-US">
                  <a:solidFill>
                    <a:schemeClr val="tx1"/>
                  </a:solidFill>
                </a:rPr>
              </a:br>
              <a:r>
                <a:rPr lang="en-US">
                  <a:solidFill>
                    <a:schemeClr val="tx1"/>
                  </a:solidFill>
                </a:rPr>
                <a:t>Construction</a:t>
              </a:r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6705600" y="2514600"/>
              <a:ext cx="2066925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Interpretation</a:t>
              </a:r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6858000" y="914400"/>
              <a:ext cx="173990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Knowledge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shopping cart filled with several items</a:t>
            </a:r>
          </a:p>
          <a:p>
            <a:r>
              <a:rPr lang="en-US" dirty="0" smtClean="0"/>
              <a:t>Market basket analysis tries to answer the following questions:</a:t>
            </a:r>
          </a:p>
          <a:p>
            <a:pPr lvl="1"/>
            <a:r>
              <a:rPr lang="en-US" dirty="0" smtClean="0"/>
              <a:t>Who makes purchases?</a:t>
            </a:r>
          </a:p>
          <a:p>
            <a:pPr lvl="1"/>
            <a:r>
              <a:rPr lang="en-US" dirty="0" smtClean="0"/>
              <a:t>What do customers buy together?</a:t>
            </a:r>
          </a:p>
          <a:p>
            <a:pPr lvl="1"/>
            <a:r>
              <a:rPr lang="en-US" dirty="0" smtClean="0"/>
              <a:t>In what order do customers purchase items?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Market Basket Analysis: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962400" cy="4983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dirty="0" smtClean="0">
                <a:ea typeface="Gulim" pitchFamily="34" charset="-127"/>
              </a:rPr>
              <a:t>Given: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Gulim" pitchFamily="34" charset="-127"/>
              </a:rPr>
              <a:t>A database of customer transactions</a:t>
            </a: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Gulim" pitchFamily="34" charset="-127"/>
              </a:rPr>
              <a:t>Each transaction is a set of items</a:t>
            </a:r>
          </a:p>
          <a:p>
            <a:pPr>
              <a:lnSpc>
                <a:spcPct val="90000"/>
              </a:lnSpc>
            </a:pPr>
            <a:endParaRPr lang="en-US" altLang="ko-KR" dirty="0" smtClean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 smtClean="0">
                <a:ea typeface="Gulim" pitchFamily="34" charset="-127"/>
              </a:rPr>
              <a:t>Example:</a:t>
            </a:r>
            <a:br>
              <a:rPr lang="en-US" altLang="ko-KR" dirty="0" smtClean="0">
                <a:ea typeface="Gulim" pitchFamily="34" charset="-127"/>
              </a:rPr>
            </a:br>
            <a:r>
              <a:rPr lang="en-US" altLang="ko-KR" dirty="0" smtClean="0">
                <a:ea typeface="Gulim" pitchFamily="34" charset="-127"/>
              </a:rPr>
              <a:t>Transaction with TID 111 contains items {Pen, Ink, Milk, Juice}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Basket Analysis: “Queries”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ea typeface="Gulim" pitchFamily="34" charset="-127"/>
              </a:rPr>
              <a:t>Co-occurrences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80% of all customers purchase items X, Y and Z together.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ea typeface="Gulim" pitchFamily="34" charset="-127"/>
              </a:rPr>
              <a:t>Association rules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60% of all customers who purchase X and Y also buy Z.</a:t>
            </a:r>
          </a:p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ea typeface="Gulim" pitchFamily="34" charset="-127"/>
              </a:rPr>
              <a:t>Sequential patterns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60% of customers who first buy X also purchase Y within three weeks.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15000" y="2819400"/>
            <a:ext cx="1828800" cy="457200"/>
          </a:xfrm>
          <a:prstGeom prst="wedgeRoundRectCallout">
            <a:avLst>
              <a:gd name="adj1" fmla="val 34109"/>
              <a:gd name="adj2" fmla="val -6836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“</a:t>
            </a:r>
            <a:r>
              <a:rPr lang="en-US" sz="2400" dirty="0" err="1" smtClean="0">
                <a:solidFill>
                  <a:schemeClr val="tx1"/>
                </a:solidFill>
              </a:rPr>
              <a:t>Itemset</a:t>
            </a:r>
            <a:r>
              <a:rPr lang="en-US" sz="2400" dirty="0" smtClean="0">
                <a:solidFill>
                  <a:schemeClr val="tx1"/>
                </a:solidFill>
              </a:rPr>
              <a:t>”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7086600" y="1828800"/>
            <a:ext cx="381000" cy="14478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>
                <a:solidFill>
                  <a:schemeClr val="accent2"/>
                </a:solidFill>
              </a:rPr>
              <a:t>itemset</a:t>
            </a:r>
            <a:r>
              <a:rPr lang="en-US" dirty="0" smtClean="0"/>
              <a:t> (aka co-</a:t>
            </a:r>
            <a:r>
              <a:rPr lang="en-US" dirty="0" err="1" smtClean="0"/>
              <a:t>occurence</a:t>
            </a:r>
            <a:r>
              <a:rPr lang="en-US" dirty="0" smtClean="0"/>
              <a:t>) is a set of items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/>
                </a:solidFill>
              </a:rPr>
              <a:t>support</a:t>
            </a:r>
            <a:r>
              <a:rPr lang="en-US" dirty="0" smtClean="0"/>
              <a:t> of an </a:t>
            </a:r>
            <a:r>
              <a:rPr lang="en-US" dirty="0" err="1" smtClean="0"/>
              <a:t>itemset</a:t>
            </a:r>
            <a:r>
              <a:rPr lang="en-US" dirty="0" smtClean="0"/>
              <a:t> {A,B,...} is the fraction of transactions that contain {A,B,...}</a:t>
            </a:r>
          </a:p>
          <a:p>
            <a:pPr lvl="1"/>
            <a:r>
              <a:rPr lang="en-US" dirty="0" smtClean="0"/>
              <a:t>{X,Y} has support </a:t>
            </a:r>
            <a:r>
              <a:rPr lang="en-US" dirty="0" smtClean="0">
                <a:solidFill>
                  <a:schemeClr val="accent2"/>
                </a:solidFill>
              </a:rPr>
              <a:t>s</a:t>
            </a:r>
            <a:r>
              <a:rPr lang="en-US" dirty="0" smtClean="0"/>
              <a:t> if P(XY) =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Frequent </a:t>
            </a:r>
            <a:r>
              <a:rPr lang="en-US" dirty="0" err="1" smtClean="0">
                <a:solidFill>
                  <a:schemeClr val="accent2"/>
                </a:solidFill>
              </a:rPr>
              <a:t>itemsets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 err="1" smtClean="0"/>
              <a:t>itemsets</a:t>
            </a:r>
            <a:r>
              <a:rPr lang="en-US" dirty="0" smtClean="0"/>
              <a:t> whose support is higher than a user specified minimum support </a:t>
            </a:r>
            <a:r>
              <a:rPr lang="en-US" i="1" dirty="0" err="1" smtClean="0">
                <a:solidFill>
                  <a:schemeClr val="accent2"/>
                </a:solidFill>
              </a:rPr>
              <a:t>minsup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2"/>
                </a:solidFill>
              </a:rPr>
              <a:t>a priori</a:t>
            </a:r>
            <a:r>
              <a:rPr lang="en-US" dirty="0" smtClean="0">
                <a:solidFill>
                  <a:schemeClr val="accent2"/>
                </a:solidFill>
              </a:rPr>
              <a:t> property</a:t>
            </a:r>
            <a:r>
              <a:rPr lang="en-US" dirty="0" smtClean="0"/>
              <a:t>: Every subset of a frequent </a:t>
            </a:r>
            <a:r>
              <a:rPr lang="en-US" dirty="0" err="1" smtClean="0"/>
              <a:t>itemset</a:t>
            </a:r>
            <a:r>
              <a:rPr lang="en-US" dirty="0" smtClean="0"/>
              <a:t> is also a frequent </a:t>
            </a:r>
            <a:r>
              <a:rPr lang="en-US" dirty="0" err="1" smtClean="0"/>
              <a:t>itemset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39624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>
                <a:ea typeface="Gulim" pitchFamily="34" charset="-127"/>
              </a:rPr>
              <a:t>{Pen, Ink, Milk} 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50%</a:t>
            </a:r>
          </a:p>
          <a:p>
            <a:r>
              <a:rPr lang="en-US" altLang="ko-KR" dirty="0" smtClean="0">
                <a:ea typeface="Gulim" pitchFamily="34" charset="-127"/>
              </a:rPr>
              <a:t>{</a:t>
            </a:r>
            <a:r>
              <a:rPr lang="en-US" altLang="ko-KR" dirty="0" err="1" smtClean="0">
                <a:ea typeface="Gulim" pitchFamily="34" charset="-127"/>
              </a:rPr>
              <a:t>Pen,Ink</a:t>
            </a:r>
            <a:r>
              <a:rPr lang="en-US" altLang="ko-KR" dirty="0" smtClean="0">
                <a:ea typeface="Gulim" pitchFamily="34" charset="-127"/>
              </a:rPr>
              <a:t>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75%</a:t>
            </a:r>
          </a:p>
          <a:p>
            <a:r>
              <a:rPr lang="en-US" altLang="ko-KR" dirty="0" smtClean="0">
                <a:ea typeface="Gulim" pitchFamily="34" charset="-127"/>
              </a:rPr>
              <a:t>{Ink, Milk}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50%</a:t>
            </a:r>
          </a:p>
          <a:p>
            <a:r>
              <a:rPr lang="en-US" altLang="ko-KR" dirty="0" smtClean="0">
                <a:ea typeface="Gulim" pitchFamily="34" charset="-127"/>
              </a:rPr>
              <a:t>{Pen, Milk}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75%</a:t>
            </a:r>
          </a:p>
          <a:p>
            <a:r>
              <a:rPr lang="en-US" altLang="ko-KR" dirty="0" smtClean="0">
                <a:ea typeface="Gulim" pitchFamily="34" charset="-127"/>
              </a:rPr>
              <a:t>{Milk, Juice}</a:t>
            </a:r>
          </a:p>
          <a:p>
            <a:pPr lvl="1"/>
            <a:r>
              <a:rPr lang="en-US" altLang="ko-KR" dirty="0" smtClean="0">
                <a:ea typeface="Gulim" pitchFamily="34" charset="-127"/>
              </a:rPr>
              <a:t>support: 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Finding Frequent </a:t>
            </a:r>
            <a:r>
              <a:rPr lang="en-US" dirty="0" err="1" smtClean="0"/>
              <a:t>Itemsets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3962400" cy="5059363"/>
          </a:xfrm>
        </p:spPr>
        <p:txBody>
          <a:bodyPr/>
          <a:lstStyle/>
          <a:p>
            <a:r>
              <a:rPr lang="en-US" dirty="0" smtClean="0"/>
              <a:t>Find all </a:t>
            </a:r>
            <a:r>
              <a:rPr lang="en-US" dirty="0" err="1" smtClean="0"/>
              <a:t>itemsets</a:t>
            </a:r>
            <a:r>
              <a:rPr lang="en-US" dirty="0" smtClean="0"/>
              <a:t> with support &gt; 75%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1066800"/>
          <a:ext cx="4038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75360"/>
                <a:gridCol w="807720"/>
                <a:gridCol w="807720"/>
              </a:tblGrid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Qty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5/1/99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6/3/99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6/3/99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5/10/99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Milk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Ink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Juice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4671"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6/1/99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A Priori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item</a:t>
            </a:r>
          </a:p>
          <a:p>
            <a:pPr lvl="1"/>
            <a:r>
              <a:rPr lang="en-US" dirty="0" smtClean="0"/>
              <a:t>Check if it is a frequent </a:t>
            </a:r>
            <a:r>
              <a:rPr lang="en-US" dirty="0" err="1" smtClean="0"/>
              <a:t>itemset</a:t>
            </a:r>
            <a:endParaRPr lang="en-US" dirty="0" smtClean="0"/>
          </a:p>
          <a:p>
            <a:r>
              <a:rPr lang="en-US" dirty="0" smtClean="0"/>
              <a:t>k= 1</a:t>
            </a:r>
          </a:p>
          <a:p>
            <a:r>
              <a:rPr lang="en-US" dirty="0" smtClean="0"/>
              <a:t>Repeat</a:t>
            </a:r>
          </a:p>
          <a:p>
            <a:pPr lvl="1"/>
            <a:r>
              <a:rPr lang="en-US" dirty="0" err="1" smtClean="0"/>
              <a:t>Foreach</a:t>
            </a:r>
            <a:r>
              <a:rPr lang="en-US" dirty="0" smtClean="0"/>
              <a:t> new frequent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k</a:t>
            </a:r>
            <a:r>
              <a:rPr lang="en-US" dirty="0" smtClean="0"/>
              <a:t> with k items</a:t>
            </a:r>
          </a:p>
          <a:p>
            <a:pPr lvl="2"/>
            <a:r>
              <a:rPr lang="en-US" dirty="0" smtClean="0"/>
              <a:t>Generate all </a:t>
            </a:r>
            <a:r>
              <a:rPr lang="en-US" dirty="0" err="1" smtClean="0"/>
              <a:t>itemsets</a:t>
            </a:r>
            <a:r>
              <a:rPr lang="en-US" dirty="0" smtClean="0"/>
              <a:t> I</a:t>
            </a:r>
            <a:r>
              <a:rPr lang="en-US" baseline="-25000" dirty="0" smtClean="0"/>
              <a:t>k+1</a:t>
            </a:r>
            <a:r>
              <a:rPr lang="en-US" dirty="0" smtClean="0"/>
              <a:t> with k+1 items,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>
                <a:sym typeface="Symbol"/>
              </a:rPr>
              <a:t> </a:t>
            </a:r>
            <a:r>
              <a:rPr lang="en-US" dirty="0" smtClean="0"/>
              <a:t>I</a:t>
            </a:r>
            <a:r>
              <a:rPr lang="en-US" baseline="-25000" dirty="0" smtClean="0"/>
              <a:t>k+1</a:t>
            </a:r>
          </a:p>
          <a:p>
            <a:pPr lvl="1"/>
            <a:r>
              <a:rPr lang="en-US" dirty="0" smtClean="0"/>
              <a:t>Scan all transactions once and check if the generated (k+1)-</a:t>
            </a:r>
            <a:r>
              <a:rPr lang="en-US" dirty="0" err="1" smtClean="0"/>
              <a:t>itemsets</a:t>
            </a:r>
            <a:r>
              <a:rPr lang="en-US" dirty="0" smtClean="0"/>
              <a:t> are frequent</a:t>
            </a:r>
          </a:p>
          <a:p>
            <a:pPr lvl="1"/>
            <a:r>
              <a:rPr lang="en-US" dirty="0" smtClean="0"/>
              <a:t>k=k+1</a:t>
            </a:r>
          </a:p>
          <a:p>
            <a:r>
              <a:rPr lang="en-US" dirty="0" smtClean="0"/>
              <a:t>Until no new frequent </a:t>
            </a:r>
            <a:r>
              <a:rPr lang="en-US" dirty="0" err="1" smtClean="0"/>
              <a:t>itemsets</a:t>
            </a:r>
            <a:r>
              <a:rPr lang="en-US" dirty="0" smtClean="0"/>
              <a:t> are identified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1156</TotalTime>
  <Words>1113</Words>
  <Application>Microsoft Office PowerPoint</Application>
  <PresentationFormat>On-screen Show (4:3)</PresentationFormat>
  <Paragraphs>505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ICS 624 Spring 2011</vt:lpstr>
      <vt:lpstr>ICS 624 Spring 2013 Association Rule Mining</vt:lpstr>
      <vt:lpstr>The Knowledge Discovery Process</vt:lpstr>
      <vt:lpstr>Market Basket Analysis</vt:lpstr>
      <vt:lpstr>Market Basket Analysis: Data</vt:lpstr>
      <vt:lpstr>Market Basket Analysis: “Queries”</vt:lpstr>
      <vt:lpstr>Frequent Itemsets</vt:lpstr>
      <vt:lpstr>Frequent Itemset Examples</vt:lpstr>
      <vt:lpstr>Finding Frequent Itemsets</vt:lpstr>
      <vt:lpstr>A Priori Algorithm</vt:lpstr>
      <vt:lpstr>Association Rules</vt:lpstr>
      <vt:lpstr>Example</vt:lpstr>
      <vt:lpstr>Finding Association Rules</vt:lpstr>
      <vt:lpstr>Association Rule Algorithm</vt:lpstr>
      <vt:lpstr>Variations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624 Spring 2013 Data Mining</dc:title>
  <dc:creator>Lipyeow Lim</dc:creator>
  <cp:lastModifiedBy>Lipyeow Lim</cp:lastModifiedBy>
  <cp:revision>119</cp:revision>
  <dcterms:created xsi:type="dcterms:W3CDTF">2013-02-20T00:39:31Z</dcterms:created>
  <dcterms:modified xsi:type="dcterms:W3CDTF">2013-02-28T00:12:32Z</dcterms:modified>
</cp:coreProperties>
</file>