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8" r:id="rId1"/>
  </p:sldMasterIdLst>
  <p:notesMasterIdLst>
    <p:notesMasterId r:id="rId63"/>
  </p:notesMasterIdLst>
  <p:handoutMasterIdLst>
    <p:handoutMasterId r:id="rId64"/>
  </p:handoutMasterIdLst>
  <p:sldIdLst>
    <p:sldId id="331" r:id="rId2"/>
    <p:sldId id="258" r:id="rId3"/>
    <p:sldId id="267" r:id="rId4"/>
    <p:sldId id="260" r:id="rId5"/>
    <p:sldId id="283" r:id="rId6"/>
    <p:sldId id="261" r:id="rId7"/>
    <p:sldId id="262" r:id="rId8"/>
    <p:sldId id="263" r:id="rId9"/>
    <p:sldId id="264" r:id="rId10"/>
    <p:sldId id="272" r:id="rId11"/>
    <p:sldId id="265" r:id="rId12"/>
    <p:sldId id="269" r:id="rId13"/>
    <p:sldId id="271" r:id="rId14"/>
    <p:sldId id="274" r:id="rId15"/>
    <p:sldId id="275" r:id="rId16"/>
    <p:sldId id="276" r:id="rId17"/>
    <p:sldId id="327" r:id="rId18"/>
    <p:sldId id="278" r:id="rId19"/>
    <p:sldId id="328" r:id="rId20"/>
    <p:sldId id="300" r:id="rId21"/>
    <p:sldId id="301" r:id="rId22"/>
    <p:sldId id="277" r:id="rId23"/>
    <p:sldId id="279" r:id="rId24"/>
    <p:sldId id="284" r:id="rId25"/>
    <p:sldId id="285" r:id="rId26"/>
    <p:sldId id="287" r:id="rId27"/>
    <p:sldId id="286" r:id="rId28"/>
    <p:sldId id="288" r:id="rId29"/>
    <p:sldId id="280" r:id="rId30"/>
    <p:sldId id="290" r:id="rId31"/>
    <p:sldId id="289" r:id="rId32"/>
    <p:sldId id="281" r:id="rId33"/>
    <p:sldId id="303" r:id="rId34"/>
    <p:sldId id="304" r:id="rId35"/>
    <p:sldId id="329" r:id="rId36"/>
    <p:sldId id="305" r:id="rId37"/>
    <p:sldId id="291" r:id="rId38"/>
    <p:sldId id="292" r:id="rId39"/>
    <p:sldId id="293" r:id="rId40"/>
    <p:sldId id="306" r:id="rId41"/>
    <p:sldId id="295" r:id="rId42"/>
    <p:sldId id="297" r:id="rId43"/>
    <p:sldId id="299" r:id="rId44"/>
    <p:sldId id="282" r:id="rId45"/>
    <p:sldId id="307" r:id="rId46"/>
    <p:sldId id="312" r:id="rId47"/>
    <p:sldId id="308" r:id="rId48"/>
    <p:sldId id="309" r:id="rId49"/>
    <p:sldId id="310" r:id="rId50"/>
    <p:sldId id="311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4" r:id="rId61"/>
    <p:sldId id="325" r:id="rId6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9" d="100"/>
          <a:sy n="99" d="100"/>
        </p:scale>
        <p:origin x="-3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48853-E6BC-954F-8FF7-C7637ED169ED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05B76-23AD-9842-9275-A9B01DD7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3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334385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integration" TargetMode="External"/><Relationship Id="rId4" Type="http://schemas.openxmlformats.org/officeDocument/2006/relationships/hyperlink" Target="http://homepages.inf.ed.ac.uk/libkin/teach/dataintegr14/index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www.youtube.com/watch?v=Fe5nZKkB9T8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http://en.wikipedia.org/wiki/Data_integration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http://homepages.inf.ed.ac.uk/libkin/teach/dataintegr14/index.html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Alteryx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https://www.youtube.com/watch?v=4YETfKQUtrY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http://public.dhe.ibm.com/common/ssi/ecm/en/imc14802usen/IMC14802USEN.PDF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IBM. Banking. </a:t>
            </a:r>
            <a:r>
              <a:rPr lang="en-US" dirty="0" smtClean="0">
                <a:hlinkClick r:id="rId3"/>
              </a:rPr>
              <a:t>https://www.youtube.com/watch?v=Fe5nZKkB9T8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71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343150"/>
            <a:ext cx="6477000" cy="1435608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92474"/>
            <a:ext cx="6477000" cy="880566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25162"/>
            <a:ext cx="1984248" cy="20574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4725162"/>
            <a:ext cx="3813048" cy="20574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4725162"/>
            <a:ext cx="685800" cy="20574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301354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2903220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4"/>
            <a:ext cx="3566160" cy="304204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4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2903220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301354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2903220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67536"/>
            <a:ext cx="3563938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276367"/>
            <a:ext cx="3566160" cy="422062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149523"/>
            <a:ext cx="3563938" cy="16223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143000"/>
            <a:ext cx="3566160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024987"/>
            <a:ext cx="3566160" cy="16223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9" y="379237"/>
            <a:ext cx="3850925" cy="4137206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500671"/>
            <a:ext cx="3468664" cy="384354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2640599"/>
            <a:ext cx="4088024" cy="2269515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8" y="2761935"/>
            <a:ext cx="3704109" cy="20228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180942"/>
            <a:ext cx="4088024" cy="2269515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30" y="302278"/>
            <a:ext cx="3704109" cy="20228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143000"/>
            <a:ext cx="3566160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024987"/>
            <a:ext cx="3566160" cy="16223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1780"/>
            <a:ext cx="7315200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3" y="284325"/>
            <a:ext cx="5031327" cy="258248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96552"/>
            <a:ext cx="7315200" cy="74097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8" y="423423"/>
            <a:ext cx="4653577" cy="230428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1780"/>
            <a:ext cx="7315200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87276"/>
            <a:ext cx="3969060" cy="2779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2" y="228749"/>
            <a:ext cx="3598455" cy="2500676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80" y="242356"/>
            <a:ext cx="4792693" cy="2582484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380751"/>
            <a:ext cx="4432860" cy="230428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94580"/>
            <a:ext cx="7315200" cy="74295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3" y="338138"/>
            <a:ext cx="846083" cy="401835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38138"/>
            <a:ext cx="5943600" cy="40183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2400300"/>
            <a:ext cx="8021782" cy="165735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2874821"/>
            <a:ext cx="4724400" cy="907473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3792682"/>
            <a:ext cx="4724400" cy="867440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24058"/>
            <a:ext cx="1981200" cy="204788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4724058"/>
            <a:ext cx="3810000" cy="204788"/>
          </a:xfrm>
        </p:spPr>
        <p:txBody>
          <a:bodyPr/>
          <a:lstStyle>
            <a:lvl1pPr algn="l"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4734294"/>
            <a:ext cx="685800" cy="19881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5921"/>
            <a:ext cx="7772400" cy="1021556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7762"/>
            <a:ext cx="7772400" cy="740664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4" y="1267385"/>
            <a:ext cx="8431303" cy="165735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47265"/>
            <a:ext cx="5334000" cy="1021556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70464"/>
            <a:ext cx="5334000" cy="737315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3052353"/>
            <a:ext cx="5538788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3" y="333885"/>
            <a:ext cx="5416247" cy="2722626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8" y="474474"/>
            <a:ext cx="5009597" cy="244144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3923180"/>
            <a:ext cx="5532958" cy="64882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260" y="1301354"/>
            <a:ext cx="3733800" cy="304204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0295" y="1301354"/>
            <a:ext cx="3834065" cy="304204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064525"/>
            <a:ext cx="3200400" cy="438026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1631157"/>
            <a:ext cx="3566160" cy="27122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064525"/>
            <a:ext cx="3200400" cy="438026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1631157"/>
            <a:ext cx="3566160" cy="27122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0" y="1422781"/>
            <a:ext cx="3228975" cy="107156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1" y="1422781"/>
            <a:ext cx="3228975" cy="107156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0" y="1422781"/>
            <a:ext cx="3228975" cy="107156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1" y="1422781"/>
            <a:ext cx="3228975" cy="107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4"/>
            <a:ext cx="731520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2903220"/>
            <a:ext cx="731520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259" y="1301353"/>
            <a:ext cx="7786756" cy="304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237" y="4735846"/>
            <a:ext cx="1295400" cy="19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7407" y="4729348"/>
            <a:ext cx="3717967" cy="19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4729348"/>
            <a:ext cx="1483056" cy="223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  <p:sldLayoutId id="2147483878" r:id="rId20"/>
    <p:sldLayoutId id="2147483879" r:id="rId21"/>
    <p:sldLayoutId id="2147483880" r:id="rId2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5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Oh9LFOe0fM" TargetMode="External"/><Relationship Id="rId4" Type="http://schemas.openxmlformats.org/officeDocument/2006/relationships/hyperlink" Target="https://www.youtube.com/watch?v=_16y-7HmsfA" TargetMode="External"/><Relationship Id="rId5" Type="http://schemas.openxmlformats.org/officeDocument/2006/relationships/hyperlink" Target="https://www.youtube.com/watch?v=N8FbarXC0Og" TargetMode="External"/><Relationship Id="rId6" Type="http://schemas.openxmlformats.org/officeDocument/2006/relationships/hyperlink" Target="https://www.youtube.com/watch?v=4YETfKQUtrY" TargetMode="External"/><Relationship Id="rId7" Type="http://schemas.openxmlformats.org/officeDocument/2006/relationships/hyperlink" Target="https://www.youtube.com/watch?v=4vhbz7Lu9Hw" TargetMode="External"/><Relationship Id="rId8" Type="http://schemas.openxmlformats.org/officeDocument/2006/relationships/hyperlink" Target="http://public.dhe.ibm.com/common/ssi/ecm/en/ytc03622usen/YTC03622USEN.PDF" TargetMode="External"/><Relationship Id="rId9" Type="http://schemas.openxmlformats.org/officeDocument/2006/relationships/hyperlink" Target="http://public.dhe.ibm.com/common/ssi/ecm/en/imc14802usen/IMC14802USE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1552028"/>
            <a:ext cx="6477000" cy="1603335"/>
          </a:xfrm>
        </p:spPr>
        <p:txBody>
          <a:bodyPr>
            <a:normAutofit/>
          </a:bodyPr>
          <a:lstStyle/>
          <a:p>
            <a:r>
              <a:rPr lang="en-US" dirty="0" smtClean="0"/>
              <a:t>Data Warehousing &amp; </a:t>
            </a:r>
            <a:br>
              <a:rPr lang="en-US" dirty="0" smtClean="0"/>
            </a:br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09800" y="3253753"/>
            <a:ext cx="6477000" cy="1138428"/>
          </a:xfrm>
        </p:spPr>
        <p:txBody>
          <a:bodyPr>
            <a:normAutofit/>
          </a:bodyPr>
          <a:lstStyle/>
          <a:p>
            <a:r>
              <a:rPr lang="en-US" dirty="0" smtClean="0"/>
              <a:t>Associate Professor Lipyeow Lim</a:t>
            </a:r>
          </a:p>
          <a:p>
            <a:r>
              <a:rPr lang="en-US" dirty="0" smtClean="0"/>
              <a:t>Information and Computer Sciences</a:t>
            </a:r>
          </a:p>
          <a:p>
            <a:r>
              <a:rPr lang="en-US" dirty="0" smtClean="0"/>
              <a:t>University of Hawaii at Manoa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958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495809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1259" y="1028701"/>
            <a:ext cx="7786756" cy="381379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Cognos</a:t>
            </a:r>
            <a:r>
              <a:rPr lang="en-US" dirty="0" smtClean="0"/>
              <a:t>, </a:t>
            </a:r>
            <a:r>
              <a:rPr lang="en-US" dirty="0"/>
              <a:t>Boeing. </a:t>
            </a:r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9Oh9LFOe0fM</a:t>
            </a:r>
            <a:endParaRPr lang="en-US" dirty="0" smtClean="0"/>
          </a:p>
          <a:p>
            <a:r>
              <a:rPr lang="en-US" dirty="0"/>
              <a:t>Oracle BI Interactive report: </a:t>
            </a:r>
            <a:r>
              <a:rPr lang="en-US" dirty="0">
                <a:hlinkClick r:id="rId4"/>
              </a:rPr>
              <a:t>https://www.youtube.com/watch?v=_16y-</a:t>
            </a:r>
            <a:r>
              <a:rPr lang="en-US" dirty="0" smtClean="0">
                <a:hlinkClick r:id="rId4"/>
              </a:rPr>
              <a:t>7HmsfA</a:t>
            </a:r>
            <a:endParaRPr lang="en-US" dirty="0" smtClean="0"/>
          </a:p>
          <a:p>
            <a:r>
              <a:rPr lang="en-US" dirty="0"/>
              <a:t>Microsoft BI: </a:t>
            </a:r>
            <a:r>
              <a:rPr lang="en-US" dirty="0">
                <a:hlinkClick r:id="rId5"/>
              </a:rPr>
              <a:t>https://www.youtube.com/watch?v=</a:t>
            </a:r>
            <a:r>
              <a:rPr lang="en-US" dirty="0" smtClean="0">
                <a:hlinkClick r:id="rId5"/>
              </a:rPr>
              <a:t>N8FbarXC0Og</a:t>
            </a:r>
            <a:endParaRPr lang="en-US" dirty="0" smtClean="0"/>
          </a:p>
          <a:p>
            <a:r>
              <a:rPr lang="en-US" dirty="0"/>
              <a:t>Data Integration. </a:t>
            </a:r>
            <a:r>
              <a:rPr lang="en-US" dirty="0" err="1"/>
              <a:t>Alteryx</a:t>
            </a:r>
            <a:r>
              <a:rPr lang="en-US" dirty="0"/>
              <a:t>. </a:t>
            </a:r>
            <a:r>
              <a:rPr lang="en" dirty="0">
                <a:hlinkClick r:id="rId6"/>
              </a:rPr>
              <a:t>https://</a:t>
            </a:r>
            <a:r>
              <a:rPr lang="en" dirty="0" smtClean="0">
                <a:hlinkClick r:id="rId6"/>
              </a:rPr>
              <a:t>www.youtube.com/watch?v=4YETfKQUtrY</a:t>
            </a:r>
            <a:endParaRPr lang="en-US" dirty="0" smtClean="0"/>
          </a:p>
          <a:p>
            <a:r>
              <a:rPr lang="en-US" dirty="0" smtClean="0"/>
              <a:t>IBM. Manufacturing. Predictive.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://www.youtube.com/watch?v=</a:t>
            </a:r>
            <a:r>
              <a:rPr lang="en-US" dirty="0" smtClean="0">
                <a:hlinkClick r:id="rId7"/>
              </a:rPr>
              <a:t>4vhbz7Lu9Hw</a:t>
            </a:r>
            <a:endParaRPr lang="en-US" dirty="0" smtClean="0"/>
          </a:p>
          <a:p>
            <a:r>
              <a:rPr lang="en-US" dirty="0"/>
              <a:t>IBM</a:t>
            </a:r>
            <a:r>
              <a:rPr lang="en-US" dirty="0" smtClean="0"/>
              <a:t>.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://public.dhe.ibm.com/common/ssi/ecm/en/ytc03622usen/</a:t>
            </a:r>
            <a:r>
              <a:rPr lang="en-US" dirty="0" smtClean="0">
                <a:hlinkClick r:id="rId8"/>
              </a:rPr>
              <a:t>YTC03622USEN.PDF</a:t>
            </a:r>
            <a:endParaRPr lang="en-US" dirty="0"/>
          </a:p>
          <a:p>
            <a:r>
              <a:rPr lang="en-US" dirty="0"/>
              <a:t>IBM</a:t>
            </a:r>
            <a:r>
              <a:rPr lang="en-US" dirty="0" smtClean="0"/>
              <a:t>. </a:t>
            </a:r>
            <a:r>
              <a:rPr lang="en-US" dirty="0" err="1" smtClean="0"/>
              <a:t>Centerpoint</a:t>
            </a:r>
            <a:r>
              <a:rPr lang="en-US" dirty="0" smtClean="0"/>
              <a:t>. Streams. </a:t>
            </a:r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://www.youtube.com/watch?v=</a:t>
            </a:r>
            <a:r>
              <a:rPr lang="en-US" dirty="0" smtClean="0">
                <a:hlinkClick r:id="rId9"/>
              </a:rPr>
              <a:t>s7CzeSlIEfI</a:t>
            </a:r>
          </a:p>
          <a:p>
            <a:pPr lvl="1"/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://public.dhe.ibm.com/common/ssi/ecm/en/imc14802usen/</a:t>
            </a:r>
            <a:r>
              <a:rPr lang="en-US" dirty="0" smtClean="0">
                <a:hlinkClick r:id="rId9"/>
              </a:rPr>
              <a:t>IMC14802USEN.PDF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Process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45982" y="1844091"/>
            <a:ext cx="18408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you want:</a:t>
            </a:r>
          </a:p>
          <a:p>
            <a:r>
              <a:rPr lang="en-US" dirty="0" smtClean="0"/>
              <a:t>Performance Metrics</a:t>
            </a:r>
          </a:p>
          <a:p>
            <a:r>
              <a:rPr lang="en-US" dirty="0" smtClean="0"/>
              <a:t>Reports/Dashboards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9361" y="236731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data </a:t>
            </a:r>
          </a:p>
          <a:p>
            <a:r>
              <a:rPr lang="en-US" b="1" dirty="0" smtClean="0"/>
              <a:t>you have</a:t>
            </a:r>
            <a:endParaRPr lang="en-US" b="1" dirty="0"/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08867" y="3534595"/>
            <a:ext cx="2579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Extract-Transform-Load (ETL)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77986" y="1028700"/>
            <a:ext cx="1611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Processing </a:t>
            </a:r>
          </a:p>
          <a:p>
            <a:r>
              <a:rPr lang="en-US" dirty="0" smtClean="0"/>
              <a:t>&amp; Visualization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08861" y="377428"/>
            <a:ext cx="7819154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sz="4000" dirty="0" smtClean="0"/>
              <a:t>Another Architecture</a:t>
            </a:r>
            <a:endParaRPr sz="4000"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0276" y="698622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826486" y="1604942"/>
            <a:ext cx="962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Financial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9361" y="236731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data </a:t>
            </a:r>
          </a:p>
          <a:p>
            <a:r>
              <a:rPr lang="en-US" b="1" dirty="0" smtClean="0"/>
              <a:t>you have</a:t>
            </a:r>
            <a:endParaRPr lang="en-US" b="1" dirty="0"/>
          </a:p>
        </p:txBody>
      </p:sp>
      <p:sp>
        <p:nvSpPr>
          <p:cNvPr id="13" name="Can 12"/>
          <p:cNvSpPr/>
          <p:nvPr/>
        </p:nvSpPr>
        <p:spPr>
          <a:xfrm>
            <a:off x="2576815" y="1878911"/>
            <a:ext cx="1318934" cy="14359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Warehouse/ Repository</a:t>
            </a: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26999" y="3319152"/>
            <a:ext cx="745208" cy="48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887546" y="1295894"/>
            <a:ext cx="949458" cy="1426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54719" y="3839845"/>
            <a:ext cx="10026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</a:t>
            </a:r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Load </a:t>
            </a:r>
          </a:p>
          <a:p>
            <a:r>
              <a:rPr lang="en-US" dirty="0" smtClean="0"/>
              <a:t>(ETL)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96474" y="384438"/>
            <a:ext cx="283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Processing &amp; Visualization</a:t>
            </a:r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4833757" y="907658"/>
            <a:ext cx="992729" cy="9155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Mart 1</a:t>
            </a:r>
            <a:endParaRPr lang="en-US" sz="18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964789" y="1597932"/>
            <a:ext cx="868968" cy="696119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2489" y="2181030"/>
            <a:ext cx="2057400" cy="1314450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/>
          <p:nvPr/>
        </p:nvCxnSpPr>
        <p:spPr>
          <a:xfrm flipV="1">
            <a:off x="5899759" y="2821018"/>
            <a:ext cx="949458" cy="1426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4845970" y="2432782"/>
            <a:ext cx="992729" cy="9155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Mart 2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50911" y="3151771"/>
            <a:ext cx="113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Operations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964789" y="2840778"/>
            <a:ext cx="868968" cy="15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69339" y="1027274"/>
            <a:ext cx="100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</a:t>
            </a:r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Load </a:t>
            </a:r>
          </a:p>
          <a:p>
            <a:endParaRPr lang="en-US" dirty="0"/>
          </a:p>
        </p:txBody>
      </p:sp>
      <p:pic>
        <p:nvPicPr>
          <p:cNvPr id="39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2489" y="3694946"/>
            <a:ext cx="2057400" cy="1314450"/>
          </a:xfrm>
          <a:prstGeom prst="rect">
            <a:avLst/>
          </a:prstGeom>
          <a:noFill/>
        </p:spPr>
      </p:pic>
      <p:cxnSp>
        <p:nvCxnSpPr>
          <p:cNvPr id="40" name="Straight Arrow Connector 39"/>
          <p:cNvCxnSpPr/>
          <p:nvPr/>
        </p:nvCxnSpPr>
        <p:spPr>
          <a:xfrm flipV="1">
            <a:off x="5899759" y="4292218"/>
            <a:ext cx="949458" cy="1426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4845970" y="3903982"/>
            <a:ext cx="992729" cy="9155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Mart 3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5850911" y="462297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CRM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64789" y="3319152"/>
            <a:ext cx="868968" cy="760637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Concepts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54260" y="1952167"/>
            <a:ext cx="348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OLAP &amp; Data Mining</a:t>
            </a:r>
            <a:endParaRPr lang="en-US" sz="2400" dirty="0"/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7854" y="2151867"/>
            <a:ext cx="310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Database Systems</a:t>
            </a:r>
            <a:endParaRPr lang="en-US" sz="2400" dirty="0"/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5502" y="3534595"/>
            <a:ext cx="35378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Data Integration : ETL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7893" y="1258788"/>
            <a:ext cx="25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Data Modeling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75" y="377428"/>
            <a:ext cx="7838239" cy="651272"/>
          </a:xfrm>
        </p:spPr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75" y="1301352"/>
            <a:ext cx="5959789" cy="35026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database (DB) is a collection of related data.</a:t>
            </a:r>
          </a:p>
          <a:p>
            <a:r>
              <a:rPr lang="en-US" dirty="0" smtClean="0"/>
              <a:t>A database management system (DBMS) is a collection of computer program that enables the user to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Create</a:t>
            </a:r>
            <a:r>
              <a:rPr lang="en-US" dirty="0" smtClean="0"/>
              <a:t> DBs, Tables, Indexes etc.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Store &amp; update</a:t>
            </a:r>
            <a:r>
              <a:rPr lang="en-US" dirty="0" smtClean="0">
                <a:solidFill>
                  <a:srgbClr val="860908"/>
                </a:solidFill>
              </a:rPr>
              <a:t> </a:t>
            </a:r>
            <a:r>
              <a:rPr lang="en-US" dirty="0" smtClean="0"/>
              <a:t>large amounts of data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Query</a:t>
            </a:r>
            <a:r>
              <a:rPr lang="en-US" dirty="0" smtClean="0"/>
              <a:t> data using a query language (</a:t>
            </a:r>
            <a:r>
              <a:rPr lang="en-US" dirty="0" err="1" smtClean="0"/>
              <a:t>eg</a:t>
            </a:r>
            <a:r>
              <a:rPr lang="en-US" dirty="0" smtClean="0"/>
              <a:t>. SQL)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860908"/>
                </a:solidFill>
              </a:rPr>
              <a:t>durability</a:t>
            </a:r>
            <a:r>
              <a:rPr lang="en-US" dirty="0" smtClean="0"/>
              <a:t> in the face of failures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860908"/>
                </a:solidFill>
              </a:rPr>
              <a:t>concurrent access </a:t>
            </a:r>
            <a:r>
              <a:rPr lang="en-US" dirty="0" smtClean="0"/>
              <a:t>to data from multiple users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64" y="833106"/>
            <a:ext cx="1669955" cy="2358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66" y="2071200"/>
            <a:ext cx="2229934" cy="2239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711" y="3391707"/>
            <a:ext cx="1876278" cy="154101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203" y="377428"/>
            <a:ext cx="7850812" cy="651272"/>
          </a:xfrm>
        </p:spPr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202" y="1301352"/>
            <a:ext cx="3532189" cy="3524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Structure data in a relation (a “table”) 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ixed number of columns</a:t>
            </a:r>
          </a:p>
          <a:p>
            <a:pPr lvl="1"/>
            <a:r>
              <a:rPr lang="en-US" dirty="0" smtClean="0"/>
              <a:t>Variable number of rows</a:t>
            </a:r>
          </a:p>
          <a:p>
            <a:r>
              <a:rPr lang="en-US" dirty="0" smtClean="0"/>
              <a:t>A relational database = set of relations</a:t>
            </a:r>
          </a:p>
          <a:p>
            <a:r>
              <a:rPr lang="en-US" dirty="0" smtClean="0"/>
              <a:t>A relation = set of rows/tuples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sp>
        <p:nvSpPr>
          <p:cNvPr id="9" name="Rounded Rectangular Callout 8"/>
          <p:cNvSpPr/>
          <p:nvPr/>
        </p:nvSpPr>
        <p:spPr>
          <a:xfrm>
            <a:off x="5025405" y="1170609"/>
            <a:ext cx="3202609" cy="673652"/>
          </a:xfrm>
          <a:prstGeom prst="wedgeRoundRectCallout">
            <a:avLst>
              <a:gd name="adj1" fmla="val -24970"/>
              <a:gd name="adj2" fmla="val 8545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The header row (along with data types) is called the “</a:t>
            </a:r>
            <a:r>
              <a:rPr lang="en-US" sz="1800" b="1" dirty="0" smtClean="0">
                <a:solidFill>
                  <a:srgbClr val="860908"/>
                </a:solidFill>
              </a:rPr>
              <a:t>schema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61660"/>
              </p:ext>
            </p:extLst>
          </p:nvPr>
        </p:nvGraphicFramePr>
        <p:xfrm>
          <a:off x="4145311" y="2161375"/>
          <a:ext cx="4770785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69645"/>
                <a:gridCol w="717826"/>
                <a:gridCol w="1475000"/>
                <a:gridCol w="1109174"/>
                <a:gridCol w="799140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4030870" y="3798957"/>
            <a:ext cx="2219739" cy="1027044"/>
          </a:xfrm>
          <a:prstGeom prst="wedgeRoundRectCallout">
            <a:avLst>
              <a:gd name="adj1" fmla="val -32305"/>
              <a:gd name="adj2" fmla="val -735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The </a:t>
            </a:r>
            <a:r>
              <a:rPr lang="en-US" sz="1800" b="1" dirty="0" smtClean="0">
                <a:solidFill>
                  <a:srgbClr val="860908"/>
                </a:solidFill>
              </a:rPr>
              <a:t>primary key </a:t>
            </a:r>
            <a:r>
              <a:rPr lang="en-US" sz="1800" dirty="0" smtClean="0"/>
              <a:t>uniquely identifies a row</a:t>
            </a:r>
            <a:endParaRPr lang="en-US" sz="18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383129" y="3798957"/>
            <a:ext cx="2453225" cy="930391"/>
          </a:xfrm>
          <a:prstGeom prst="wedgeRoundRectCallout">
            <a:avLst>
              <a:gd name="adj1" fmla="val 24273"/>
              <a:gd name="adj2" fmla="val -70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rgbClr val="860908"/>
                </a:solidFill>
              </a:rPr>
              <a:t>foreign key </a:t>
            </a:r>
            <a:r>
              <a:rPr lang="en-US" sz="1800" dirty="0" smtClean="0"/>
              <a:t>points to data in another table.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79053" y="1800094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145" y="377428"/>
            <a:ext cx="7840870" cy="651272"/>
          </a:xfrm>
        </p:spPr>
        <p:txBody>
          <a:bodyPr/>
          <a:lstStyle/>
          <a:p>
            <a:r>
              <a:rPr lang="en-US" dirty="0" smtClean="0"/>
              <a:t>Querying Relational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23785"/>
              </p:ext>
            </p:extLst>
          </p:nvPr>
        </p:nvGraphicFramePr>
        <p:xfrm>
          <a:off x="387144" y="3465410"/>
          <a:ext cx="4770785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69645"/>
                <a:gridCol w="717826"/>
                <a:gridCol w="1475000"/>
                <a:gridCol w="1109174"/>
                <a:gridCol w="799140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23321"/>
              </p:ext>
            </p:extLst>
          </p:nvPr>
        </p:nvGraphicFramePr>
        <p:xfrm>
          <a:off x="5996432" y="3328904"/>
          <a:ext cx="1923154" cy="1676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7578"/>
                <a:gridCol w="695739"/>
                <a:gridCol w="619837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Bldg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7739" y="1201962"/>
            <a:ext cx="2396435" cy="1757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Filter by columns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SELECT Name,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 City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FROM Employee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144" y="3062955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96432" y="2959572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Department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2838174" y="1211401"/>
            <a:ext cx="2948609" cy="1757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Filter by rows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SELECT *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FROM Employee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WHERE </a:t>
            </a:r>
            <a:r>
              <a:rPr lang="en-US" sz="2000" dirty="0" err="1" smtClean="0">
                <a:latin typeface="Courier New"/>
                <a:cs typeface="Courier New"/>
              </a:rPr>
              <a:t>Dept</a:t>
            </a:r>
            <a:r>
              <a:rPr lang="en-US" sz="2000" dirty="0" smtClean="0">
                <a:latin typeface="Courier New"/>
                <a:cs typeface="Courier New"/>
              </a:rPr>
              <a:t>=4 AND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City=‘Honolulu’ 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63478" y="1211401"/>
            <a:ext cx="3040966" cy="1748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Join tables together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SELECT *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FROM Employee E,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Department D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WHERE </a:t>
            </a:r>
            <a:r>
              <a:rPr lang="en-US" sz="2000" dirty="0" err="1" smtClean="0">
                <a:latin typeface="Courier New"/>
                <a:cs typeface="Courier New"/>
              </a:rPr>
              <a:t>E.Dept</a:t>
            </a:r>
            <a:r>
              <a:rPr lang="en-US" sz="2000" dirty="0" smtClean="0">
                <a:latin typeface="Courier New"/>
                <a:cs typeface="Courier New"/>
              </a:rPr>
              <a:t>=D.DID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548733"/>
          </a:xfrm>
        </p:spPr>
        <p:txBody>
          <a:bodyPr/>
          <a:lstStyle/>
          <a:p>
            <a:r>
              <a:rPr lang="en-US" dirty="0" smtClean="0"/>
              <a:t>Exercise: Write SQL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259" y="1028701"/>
            <a:ext cx="7786756" cy="193087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Find names of employees who live in Kapolei.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Find IDs of employees who work in the HR dept.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Find names and addresses of employees who live in Honolulu and work in building A.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55457"/>
              </p:ext>
            </p:extLst>
          </p:nvPr>
        </p:nvGraphicFramePr>
        <p:xfrm>
          <a:off x="387144" y="3465410"/>
          <a:ext cx="4770785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69645"/>
                <a:gridCol w="717826"/>
                <a:gridCol w="1475000"/>
                <a:gridCol w="1109174"/>
                <a:gridCol w="799140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81223"/>
              </p:ext>
            </p:extLst>
          </p:nvPr>
        </p:nvGraphicFramePr>
        <p:xfrm>
          <a:off x="5996432" y="3328904"/>
          <a:ext cx="1923154" cy="1676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7578"/>
                <a:gridCol w="695739"/>
                <a:gridCol w="619837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Bldg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144" y="3062955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996432" y="2959572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Department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951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49" y="377428"/>
            <a:ext cx="7885666" cy="651272"/>
          </a:xfrm>
        </p:spPr>
        <p:txBody>
          <a:bodyPr/>
          <a:lstStyle/>
          <a:p>
            <a:r>
              <a:rPr lang="en-US" dirty="0" smtClean="0"/>
              <a:t>Group By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10627"/>
              </p:ext>
            </p:extLst>
          </p:nvPr>
        </p:nvGraphicFramePr>
        <p:xfrm>
          <a:off x="441752" y="2726183"/>
          <a:ext cx="4934230" cy="20116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92587"/>
                <a:gridCol w="742418"/>
                <a:gridCol w="1525533"/>
                <a:gridCol w="1147174"/>
                <a:gridCol w="826518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47565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Waialae</a:t>
                      </a:r>
                      <a:r>
                        <a:rPr lang="en-US" sz="1600" baseline="0" dirty="0" smtClean="0"/>
                        <a:t> 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16768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 </a:t>
                      </a:r>
                      <a:r>
                        <a:rPr lang="en-US" sz="1600" dirty="0" err="1" smtClean="0"/>
                        <a:t>Kuloa</a:t>
                      </a:r>
                      <a:r>
                        <a:rPr lang="en-US" sz="1600" dirty="0" smtClean="0"/>
                        <a:t> 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752" y="2350408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441752" y="1211228"/>
            <a:ext cx="3379304" cy="1148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latin typeface="Courier New"/>
                <a:cs typeface="Courier New"/>
              </a:rPr>
              <a:t>SELECT City, COUNT(*)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FROM Employee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GROUP BY City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57927" y="885135"/>
            <a:ext cx="3367638" cy="815561"/>
          </a:xfrm>
          <a:prstGeom prst="wedgeRoundRectCallout">
            <a:avLst>
              <a:gd name="adj1" fmla="val -92817"/>
              <a:gd name="adj2" fmla="val 1737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Can be any aggregation function: AVG, SUM, MAX, MIN, </a:t>
            </a:r>
            <a:r>
              <a:rPr lang="en-US" sz="1800" dirty="0" err="1" smtClean="0"/>
              <a:t>etc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284870" y="1810934"/>
            <a:ext cx="4627217" cy="539474"/>
          </a:xfrm>
          <a:prstGeom prst="wedgeRoundRectCallout">
            <a:avLst>
              <a:gd name="adj1" fmla="val -84402"/>
              <a:gd name="adj2" fmla="val 56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Groups rows using the values in a given column.</a:t>
            </a:r>
            <a:endParaRPr lang="en-US" sz="1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36423"/>
              </p:ext>
            </p:extLst>
          </p:nvPr>
        </p:nvGraphicFramePr>
        <p:xfrm>
          <a:off x="6818259" y="2717668"/>
          <a:ext cx="1973692" cy="1005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11568"/>
                <a:gridCol w="962124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Count(*)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6005968" y="3944919"/>
            <a:ext cx="2093414" cy="770057"/>
          </a:xfrm>
          <a:prstGeom prst="wedgeRoundRectCallout">
            <a:avLst>
              <a:gd name="adj1" fmla="val 19435"/>
              <a:gd name="adj2" fmla="val -7373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Results consists of one row per group!</a:t>
            </a:r>
            <a:endParaRPr lang="en-US" sz="1800" dirty="0"/>
          </a:p>
        </p:txBody>
      </p:sp>
      <p:sp>
        <p:nvSpPr>
          <p:cNvPr id="12" name="Right Arrow 11"/>
          <p:cNvSpPr/>
          <p:nvPr/>
        </p:nvSpPr>
        <p:spPr>
          <a:xfrm>
            <a:off x="5800448" y="3009434"/>
            <a:ext cx="652121" cy="343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548733"/>
          </a:xfrm>
        </p:spPr>
        <p:txBody>
          <a:bodyPr/>
          <a:lstStyle/>
          <a:p>
            <a:r>
              <a:rPr lang="en-US" dirty="0" smtClean="0"/>
              <a:t>Exercise: Group-by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1259" y="1084931"/>
            <a:ext cx="8183534" cy="1978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Find the number of employees living in each city.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Find the number of employees working in each department.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Find the number of employees working in each building.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73228"/>
              </p:ext>
            </p:extLst>
          </p:nvPr>
        </p:nvGraphicFramePr>
        <p:xfrm>
          <a:off x="387144" y="3465410"/>
          <a:ext cx="4770785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69645"/>
                <a:gridCol w="717826"/>
                <a:gridCol w="1475000"/>
                <a:gridCol w="1109174"/>
                <a:gridCol w="799140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94367"/>
              </p:ext>
            </p:extLst>
          </p:nvPr>
        </p:nvGraphicFramePr>
        <p:xfrm>
          <a:off x="5996432" y="3328904"/>
          <a:ext cx="1923154" cy="1676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7578"/>
                <a:gridCol w="695739"/>
                <a:gridCol w="619837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Bldg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7144" y="3062955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996432" y="2959572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Department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332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Business Intelligence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9378" y="1200150"/>
            <a:ext cx="6326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A set of </a:t>
            </a:r>
            <a:r>
              <a:rPr lang="en" sz="2400" dirty="0" smtClean="0">
                <a:solidFill>
                  <a:schemeClr val="accent1"/>
                </a:solidFill>
              </a:rPr>
              <a:t>methodologies</a:t>
            </a:r>
            <a:r>
              <a:rPr lang="en" sz="2400" dirty="0">
                <a:solidFill>
                  <a:schemeClr val="accent1"/>
                </a:solidFill>
              </a:rPr>
              <a:t>,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  </a:t>
            </a:r>
            <a:r>
              <a:rPr lang="en" sz="2400" dirty="0" smtClean="0">
                <a:solidFill>
                  <a:schemeClr val="accent1"/>
                </a:solidFill>
              </a:rPr>
              <a:t>processes</a:t>
            </a:r>
            <a:r>
              <a:rPr lang="en" sz="2400" dirty="0">
                <a:solidFill>
                  <a:schemeClr val="accent1"/>
                </a:solidFill>
              </a:rPr>
              <a:t>,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  </a:t>
            </a:r>
            <a:r>
              <a:rPr lang="en" sz="2400" dirty="0" smtClean="0">
                <a:solidFill>
                  <a:schemeClr val="accent1"/>
                </a:solidFill>
              </a:rPr>
              <a:t>architectures</a:t>
            </a:r>
            <a:r>
              <a:rPr lang="en" sz="2400" dirty="0">
                <a:solidFill>
                  <a:schemeClr val="accent1"/>
                </a:solidFill>
              </a:rPr>
              <a:t>, and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  </a:t>
            </a:r>
            <a:r>
              <a:rPr lang="en" sz="2400" dirty="0" smtClean="0">
                <a:solidFill>
                  <a:schemeClr val="accent1"/>
                </a:solidFill>
              </a:rPr>
              <a:t>technologies </a:t>
            </a:r>
            <a:endParaRPr lang="en" sz="2400" dirty="0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that transform </a:t>
            </a:r>
            <a:r>
              <a:rPr lang="en" sz="2400" b="1" dirty="0">
                <a:solidFill>
                  <a:srgbClr val="252525"/>
                </a:solidFill>
              </a:rPr>
              <a:t>raw data </a:t>
            </a:r>
            <a:r>
              <a:rPr lang="en" sz="2400" dirty="0">
                <a:solidFill>
                  <a:srgbClr val="252525"/>
                </a:solidFill>
              </a:rPr>
              <a:t>into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meaningful and useful </a:t>
            </a:r>
            <a:r>
              <a:rPr lang="en" sz="2400" b="1" dirty="0">
                <a:solidFill>
                  <a:srgbClr val="252525"/>
                </a:solidFill>
              </a:rPr>
              <a:t>information</a:t>
            </a:r>
            <a:r>
              <a:rPr lang="en" sz="2400" dirty="0">
                <a:solidFill>
                  <a:srgbClr val="252525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used to enable more effective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strategic, tactical, and operational </a:t>
            </a:r>
            <a:r>
              <a:rPr lang="en" sz="2400" b="1" dirty="0">
                <a:solidFill>
                  <a:srgbClr val="252525"/>
                </a:solidFill>
              </a:rPr>
              <a:t>insights</a:t>
            </a:r>
            <a:r>
              <a:rPr lang="en" sz="2400" dirty="0">
                <a:solidFill>
                  <a:srgbClr val="252525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and </a:t>
            </a:r>
            <a:r>
              <a:rPr lang="en" sz="2400" b="1" dirty="0">
                <a:solidFill>
                  <a:srgbClr val="252525"/>
                </a:solidFill>
              </a:rPr>
              <a:t>decision-making</a:t>
            </a:r>
          </a:p>
        </p:txBody>
      </p:sp>
      <p:sp>
        <p:nvSpPr>
          <p:cNvPr id="4" name="Can 3"/>
          <p:cNvSpPr/>
          <p:nvPr/>
        </p:nvSpPr>
        <p:spPr>
          <a:xfrm>
            <a:off x="6435924" y="3687448"/>
            <a:ext cx="1774608" cy="7570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5924" y="2942631"/>
            <a:ext cx="1774608" cy="5006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5925" y="2248183"/>
            <a:ext cx="1774607" cy="5006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6435925" y="1306480"/>
            <a:ext cx="1774607" cy="744816"/>
          </a:xfrm>
          <a:prstGeom prst="triangle">
            <a:avLst>
              <a:gd name="adj" fmla="val 491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57854" y="333256"/>
            <a:ext cx="8643189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/>
              <a:t>Data Warehouse </a:t>
            </a:r>
            <a:r>
              <a:rPr lang="en-US" sz="3600" dirty="0" err="1" smtClean="0"/>
              <a:t>vs</a:t>
            </a:r>
            <a:r>
              <a:rPr lang="en-US" sz="3600" dirty="0" smtClean="0"/>
              <a:t> Operational Data Stores</a:t>
            </a:r>
            <a:endParaRPr sz="3600"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3643" y="2713697"/>
            <a:ext cx="2057400" cy="131445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257854" y="1883410"/>
            <a:ext cx="1160172" cy="8302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257854" y="2890531"/>
            <a:ext cx="1160172" cy="8302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57854" y="3899061"/>
            <a:ext cx="1160172" cy="8302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053" y="1101498"/>
            <a:ext cx="2123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Operational Data </a:t>
            </a:r>
          </a:p>
          <a:p>
            <a:r>
              <a:rPr lang="en-US" sz="2000" dirty="0" smtClean="0"/>
              <a:t>Stores (ODS)</a:t>
            </a:r>
            <a:endParaRPr lang="en-US" sz="2000" dirty="0"/>
          </a:p>
        </p:txBody>
      </p:sp>
      <p:sp>
        <p:nvSpPr>
          <p:cNvPr id="13" name="Can 12"/>
          <p:cNvSpPr/>
          <p:nvPr/>
        </p:nvSpPr>
        <p:spPr>
          <a:xfrm>
            <a:off x="3335130" y="2693338"/>
            <a:ext cx="1561908" cy="159279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35043" y="3420937"/>
            <a:ext cx="1722783" cy="0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80609" y="3533570"/>
            <a:ext cx="1863034" cy="25465"/>
          </a:xfrm>
          <a:prstGeom prst="straightConnector1">
            <a:avLst/>
          </a:prstGeom>
          <a:ln w="190500"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5986" y="2890531"/>
            <a:ext cx="7491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35043" y="3899061"/>
            <a:ext cx="1722783" cy="388456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35043" y="2536588"/>
            <a:ext cx="1722783" cy="489325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80609" y="2536588"/>
            <a:ext cx="163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Query &amp;</a:t>
            </a:r>
          </a:p>
          <a:p>
            <a:r>
              <a:rPr lang="en-US" sz="2000" dirty="0" smtClean="0"/>
              <a:t>Visualization</a:t>
            </a:r>
            <a:endParaRPr lang="en-US" sz="2000" dirty="0"/>
          </a:p>
        </p:txBody>
      </p:sp>
      <p:sp>
        <p:nvSpPr>
          <p:cNvPr id="56" name="Bent Arrow 55"/>
          <p:cNvSpPr/>
          <p:nvPr/>
        </p:nvSpPr>
        <p:spPr>
          <a:xfrm rot="5400000">
            <a:off x="4447977" y="-854164"/>
            <a:ext cx="705509" cy="6389495"/>
          </a:xfrm>
          <a:prstGeom prst="bentArrow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Callout 58"/>
          <p:cNvSpPr/>
          <p:nvPr/>
        </p:nvSpPr>
        <p:spPr>
          <a:xfrm>
            <a:off x="2698618" y="1017663"/>
            <a:ext cx="6305826" cy="761996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analytics directly on ODS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3912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Concepts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54260" y="1952167"/>
            <a:ext cx="348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4. OLAP &amp; Data Mining</a:t>
            </a:r>
            <a:endParaRPr lang="en-US" sz="2400" dirty="0">
              <a:solidFill>
                <a:srgbClr val="A6A6A6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7854" y="2151867"/>
            <a:ext cx="310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1. Database Systems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5502" y="3534595"/>
            <a:ext cx="35378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3. Data Integration : ETL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7893" y="1258788"/>
            <a:ext cx="289927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Data Modeling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74499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028701"/>
            <a:ext cx="7786756" cy="3314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that you know the application requirements, how do you design the database tables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610609" y="2123322"/>
            <a:ext cx="1599818" cy="463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Requirements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0609" y="3059964"/>
            <a:ext cx="1599818" cy="650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Logical Data Model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10609" y="4161640"/>
            <a:ext cx="1599818" cy="650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Physical Data Model</a:t>
            </a:r>
            <a:endParaRPr lang="en-US" sz="1800" dirty="0"/>
          </a:p>
        </p:txBody>
      </p:sp>
      <p:sp>
        <p:nvSpPr>
          <p:cNvPr id="8" name="Down Arrow 7"/>
          <p:cNvSpPr/>
          <p:nvPr/>
        </p:nvSpPr>
        <p:spPr>
          <a:xfrm>
            <a:off x="1170610" y="2676575"/>
            <a:ext cx="375478" cy="350260"/>
          </a:xfrm>
          <a:prstGeom prst="down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190494" y="3767630"/>
            <a:ext cx="375478" cy="350260"/>
          </a:xfrm>
          <a:prstGeom prst="down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3589130" y="1899478"/>
            <a:ext cx="4958491" cy="787214"/>
          </a:xfrm>
          <a:prstGeom prst="wedgeRoundRectCallout">
            <a:avLst>
              <a:gd name="adj1" fmla="val -74818"/>
              <a:gd name="adj2" fmla="val 1834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What kind of analytics should the DW support ? What performance metrics ? What dimensions ?</a:t>
            </a:r>
            <a:endParaRPr lang="en-US" sz="18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540001" y="2846613"/>
            <a:ext cx="2617306" cy="940900"/>
          </a:xfrm>
          <a:prstGeom prst="wedgeRoundRectCallout">
            <a:avLst>
              <a:gd name="adj1" fmla="val -59322"/>
              <a:gd name="adj2" fmla="val -1383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What data is need ? How should data be organized?</a:t>
            </a:r>
            <a:endParaRPr lang="en-US" sz="18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676349" y="2826730"/>
            <a:ext cx="3003826" cy="1027444"/>
          </a:xfrm>
          <a:prstGeom prst="wedgeRoundRectCallout">
            <a:avLst>
              <a:gd name="adj1" fmla="val -65761"/>
              <a:gd name="adj2" fmla="val -182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smtClean="0">
                <a:solidFill>
                  <a:schemeClr val="accent1"/>
                </a:solidFill>
              </a:rPr>
              <a:t>Entity-</a:t>
            </a:r>
            <a:r>
              <a:rPr lang="en-US" sz="1800" b="1" dirty="0">
                <a:solidFill>
                  <a:schemeClr val="accent1"/>
                </a:solidFill>
              </a:rPr>
              <a:t>Relationship (ER</a:t>
            </a:r>
            <a:r>
              <a:rPr lang="en-US" sz="1800" b="1" dirty="0" smtClean="0">
                <a:solidFill>
                  <a:schemeClr val="accent1"/>
                </a:solidFill>
              </a:rPr>
              <a:t>) model</a:t>
            </a:r>
            <a:r>
              <a:rPr lang="en-US" sz="1800" dirty="0" smtClean="0">
                <a:solidFill>
                  <a:schemeClr val="tx1"/>
                </a:solidFill>
              </a:rPr>
              <a:t>. Sometimes called conceptual modeling.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904435" y="4019492"/>
            <a:ext cx="3268869" cy="792798"/>
          </a:xfrm>
          <a:prstGeom prst="wedgeRoundRectCallout">
            <a:avLst>
              <a:gd name="adj1" fmla="val -66067"/>
              <a:gd name="adj2" fmla="val -1435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What database tables are needed? What views, indexes, </a:t>
            </a:r>
            <a:r>
              <a:rPr lang="en-US" sz="1800" dirty="0" err="1" smtClean="0"/>
              <a:t>etc</a:t>
            </a:r>
            <a:r>
              <a:rPr lang="en-US" sz="1800" dirty="0" smtClean="0"/>
              <a:t> ?</a:t>
            </a:r>
            <a:endParaRPr lang="en-US" sz="1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538518" y="4019492"/>
            <a:ext cx="1965739" cy="933406"/>
          </a:xfrm>
          <a:prstGeom prst="wedgeRoundRectCallout">
            <a:avLst>
              <a:gd name="adj1" fmla="val -63717"/>
              <a:gd name="adj2" fmla="val -163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Auto-generated from ER model &amp; other info.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60" y="2915399"/>
            <a:ext cx="5464090" cy="2054170"/>
          </a:xfrm>
        </p:spPr>
        <p:txBody>
          <a:bodyPr>
            <a:normAutofit lnSpcReduction="10000"/>
          </a:bodyPr>
          <a:lstStyle/>
          <a:p>
            <a:pPr marL="45720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Entities - rectangle</a:t>
            </a:r>
          </a:p>
          <a:p>
            <a:pPr marL="45720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Relationships - diamond shape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cardinality ratios</a:t>
            </a:r>
          </a:p>
          <a:p>
            <a:pPr marL="45720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Attributes - oval shape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Atomic (no repetitions)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Primary keys are underlined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sp>
        <p:nvSpPr>
          <p:cNvPr id="6" name="Shape 255"/>
          <p:cNvSpPr/>
          <p:nvPr/>
        </p:nvSpPr>
        <p:spPr>
          <a:xfrm>
            <a:off x="800100" y="2083100"/>
            <a:ext cx="1809899" cy="688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Employees</a:t>
            </a:r>
          </a:p>
        </p:txBody>
      </p:sp>
      <p:sp>
        <p:nvSpPr>
          <p:cNvPr id="7" name="Shape 256"/>
          <p:cNvSpPr/>
          <p:nvPr/>
        </p:nvSpPr>
        <p:spPr>
          <a:xfrm>
            <a:off x="6463400" y="2083100"/>
            <a:ext cx="1975799" cy="688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Departments</a:t>
            </a:r>
          </a:p>
        </p:txBody>
      </p:sp>
      <p:sp>
        <p:nvSpPr>
          <p:cNvPr id="8" name="Shape 257"/>
          <p:cNvSpPr/>
          <p:nvPr/>
        </p:nvSpPr>
        <p:spPr>
          <a:xfrm>
            <a:off x="3399750" y="2012750"/>
            <a:ext cx="2505600" cy="836467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Works_In</a:t>
            </a:r>
          </a:p>
        </p:txBody>
      </p:sp>
      <p:cxnSp>
        <p:nvCxnSpPr>
          <p:cNvPr id="9" name="Shape 258"/>
          <p:cNvCxnSpPr>
            <a:stCxn id="6" idx="3"/>
            <a:endCxn id="8" idx="1"/>
          </p:cNvCxnSpPr>
          <p:nvPr/>
        </p:nvCxnSpPr>
        <p:spPr>
          <a:xfrm>
            <a:off x="2609999" y="2427507"/>
            <a:ext cx="789751" cy="34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259"/>
          <p:cNvCxnSpPr>
            <a:stCxn id="8" idx="3"/>
            <a:endCxn id="7" idx="1"/>
          </p:cNvCxnSpPr>
          <p:nvPr/>
        </p:nvCxnSpPr>
        <p:spPr>
          <a:xfrm flipV="1">
            <a:off x="5905350" y="2427507"/>
            <a:ext cx="558050" cy="34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260"/>
          <p:cNvSpPr/>
          <p:nvPr/>
        </p:nvSpPr>
        <p:spPr>
          <a:xfrm>
            <a:off x="175950" y="1438000"/>
            <a:ext cx="983699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u="sng"/>
              <a:t>ID</a:t>
            </a:r>
          </a:p>
        </p:txBody>
      </p:sp>
      <p:sp>
        <p:nvSpPr>
          <p:cNvPr id="12" name="Shape 261"/>
          <p:cNvSpPr/>
          <p:nvPr/>
        </p:nvSpPr>
        <p:spPr>
          <a:xfrm>
            <a:off x="1085850" y="1150800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name</a:t>
            </a:r>
          </a:p>
        </p:txBody>
      </p:sp>
      <p:sp>
        <p:nvSpPr>
          <p:cNvPr id="13" name="Shape 262"/>
          <p:cNvSpPr/>
          <p:nvPr/>
        </p:nvSpPr>
        <p:spPr>
          <a:xfrm>
            <a:off x="7657950" y="1361800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name</a:t>
            </a:r>
          </a:p>
        </p:txBody>
      </p:sp>
      <p:sp>
        <p:nvSpPr>
          <p:cNvPr id="14" name="Shape 263"/>
          <p:cNvSpPr/>
          <p:nvPr/>
        </p:nvSpPr>
        <p:spPr>
          <a:xfrm>
            <a:off x="6193800" y="1361800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u="sng"/>
              <a:t>DID</a:t>
            </a:r>
          </a:p>
        </p:txBody>
      </p:sp>
      <p:sp>
        <p:nvSpPr>
          <p:cNvPr id="15" name="Shape 264"/>
          <p:cNvSpPr/>
          <p:nvPr/>
        </p:nvSpPr>
        <p:spPr>
          <a:xfrm>
            <a:off x="2171850" y="1438000"/>
            <a:ext cx="15048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address</a:t>
            </a:r>
          </a:p>
        </p:txBody>
      </p:sp>
      <p:sp>
        <p:nvSpPr>
          <p:cNvPr id="16" name="Shape 265"/>
          <p:cNvSpPr/>
          <p:nvPr/>
        </p:nvSpPr>
        <p:spPr>
          <a:xfrm>
            <a:off x="4316025" y="1246875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since</a:t>
            </a:r>
          </a:p>
        </p:txBody>
      </p:sp>
      <p:cxnSp>
        <p:nvCxnSpPr>
          <p:cNvPr id="17" name="Shape 266"/>
          <p:cNvCxnSpPr>
            <a:stCxn id="6" idx="0"/>
            <a:endCxn id="11" idx="5"/>
          </p:cNvCxnSpPr>
          <p:nvPr/>
        </p:nvCxnSpPr>
        <p:spPr>
          <a:xfrm flipH="1" flipV="1">
            <a:off x="1015590" y="1808528"/>
            <a:ext cx="689460" cy="2745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267"/>
          <p:cNvCxnSpPr>
            <a:stCxn id="6" idx="0"/>
            <a:endCxn id="12" idx="4"/>
          </p:cNvCxnSpPr>
          <p:nvPr/>
        </p:nvCxnSpPr>
        <p:spPr>
          <a:xfrm flipV="1">
            <a:off x="1705050" y="1584900"/>
            <a:ext cx="0" cy="49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268"/>
          <p:cNvCxnSpPr>
            <a:stCxn id="6" idx="0"/>
            <a:endCxn id="15" idx="3"/>
          </p:cNvCxnSpPr>
          <p:nvPr/>
        </p:nvCxnSpPr>
        <p:spPr>
          <a:xfrm flipV="1">
            <a:off x="1705050" y="1808528"/>
            <a:ext cx="687173" cy="2745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" name="Shape 269"/>
          <p:cNvCxnSpPr>
            <a:endCxn id="16" idx="4"/>
          </p:cNvCxnSpPr>
          <p:nvPr/>
        </p:nvCxnSpPr>
        <p:spPr>
          <a:xfrm rot="10800000" flipH="1">
            <a:off x="4172024" y="1680975"/>
            <a:ext cx="763200" cy="53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" name="Shape 270"/>
          <p:cNvCxnSpPr>
            <a:stCxn id="7" idx="0"/>
            <a:endCxn id="14" idx="4"/>
          </p:cNvCxnSpPr>
          <p:nvPr/>
        </p:nvCxnSpPr>
        <p:spPr>
          <a:xfrm flipH="1" flipV="1">
            <a:off x="6813000" y="1795900"/>
            <a:ext cx="638300" cy="28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" name="Shape 271"/>
          <p:cNvCxnSpPr>
            <a:stCxn id="7" idx="0"/>
            <a:endCxn id="13" idx="3"/>
          </p:cNvCxnSpPr>
          <p:nvPr/>
        </p:nvCxnSpPr>
        <p:spPr>
          <a:xfrm flipV="1">
            <a:off x="7451300" y="1732328"/>
            <a:ext cx="388009" cy="3507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272"/>
          <p:cNvSpPr txBox="1"/>
          <p:nvPr/>
        </p:nvSpPr>
        <p:spPr>
          <a:xfrm>
            <a:off x="6057750" y="2362682"/>
            <a:ext cx="387899" cy="53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1</a:t>
            </a:r>
          </a:p>
        </p:txBody>
      </p:sp>
      <p:sp>
        <p:nvSpPr>
          <p:cNvPr id="24" name="Shape 273"/>
          <p:cNvSpPr txBox="1"/>
          <p:nvPr/>
        </p:nvSpPr>
        <p:spPr>
          <a:xfrm>
            <a:off x="2610000" y="2362682"/>
            <a:ext cx="387899" cy="53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m</a:t>
            </a:r>
          </a:p>
        </p:txBody>
      </p:sp>
      <p:sp>
        <p:nvSpPr>
          <p:cNvPr id="25" name="Shape 274"/>
          <p:cNvSpPr/>
          <p:nvPr/>
        </p:nvSpPr>
        <p:spPr>
          <a:xfrm>
            <a:off x="5190436" y="3373612"/>
            <a:ext cx="3429602" cy="1043779"/>
          </a:xfrm>
          <a:prstGeom prst="wedgeRoundRectCallout">
            <a:avLst>
              <a:gd name="adj1" fmla="val -63437"/>
              <a:gd name="adj2" fmla="val 12791"/>
              <a:gd name="adj3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dirty="0"/>
              <a:t>Represent “Sets” of objects.</a:t>
            </a:r>
          </a:p>
          <a:p>
            <a:pPr>
              <a:spcBef>
                <a:spcPts val="0"/>
              </a:spcBef>
              <a:buNone/>
            </a:pPr>
            <a:r>
              <a:rPr lang="en" sz="2000" u="sng" dirty="0">
                <a:solidFill>
                  <a:schemeClr val="dk1"/>
                </a:solidFill>
              </a:rPr>
              <a:t>Based on Set Theory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254000"/>
            <a:ext cx="7786756" cy="607391"/>
          </a:xfrm>
        </p:spPr>
        <p:txBody>
          <a:bodyPr/>
          <a:lstStyle/>
          <a:p>
            <a:r>
              <a:rPr lang="en-US" dirty="0" smtClean="0"/>
              <a:t>Relationships: Cardinality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3467644"/>
            <a:ext cx="7786756" cy="131748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Consider binary relationship (between 2 entities)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1:1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1:m or m:1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m:m (many-to-many)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grpSp>
        <p:nvGrpSpPr>
          <p:cNvPr id="5" name="Shape 281"/>
          <p:cNvGrpSpPr/>
          <p:nvPr/>
        </p:nvGrpSpPr>
        <p:grpSpPr>
          <a:xfrm>
            <a:off x="342900" y="1117671"/>
            <a:ext cx="1809599" cy="2154625"/>
            <a:chOff x="742950" y="2759475"/>
            <a:chExt cx="1809599" cy="2154625"/>
          </a:xfrm>
        </p:grpSpPr>
        <p:sp>
          <p:nvSpPr>
            <p:cNvPr id="6" name="Shape 282"/>
            <p:cNvSpPr/>
            <p:nvPr/>
          </p:nvSpPr>
          <p:spPr>
            <a:xfrm>
              <a:off x="742950" y="2759475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83"/>
            <p:cNvSpPr/>
            <p:nvPr/>
          </p:nvSpPr>
          <p:spPr>
            <a:xfrm>
              <a:off x="1028550" y="3116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84"/>
            <p:cNvSpPr/>
            <p:nvPr/>
          </p:nvSpPr>
          <p:spPr>
            <a:xfrm>
              <a:off x="1028550" y="3878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85"/>
            <p:cNvSpPr/>
            <p:nvPr/>
          </p:nvSpPr>
          <p:spPr>
            <a:xfrm>
              <a:off x="1028550" y="3497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86"/>
            <p:cNvSpPr/>
            <p:nvPr/>
          </p:nvSpPr>
          <p:spPr>
            <a:xfrm>
              <a:off x="1028550" y="4259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287"/>
            <p:cNvSpPr/>
            <p:nvPr/>
          </p:nvSpPr>
          <p:spPr>
            <a:xfrm>
              <a:off x="1847850" y="2759475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288"/>
            <p:cNvSpPr/>
            <p:nvPr/>
          </p:nvSpPr>
          <p:spPr>
            <a:xfrm>
              <a:off x="2133450" y="3116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89"/>
            <p:cNvSpPr/>
            <p:nvPr/>
          </p:nvSpPr>
          <p:spPr>
            <a:xfrm>
              <a:off x="2133450" y="3878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0"/>
            <p:cNvSpPr/>
            <p:nvPr/>
          </p:nvSpPr>
          <p:spPr>
            <a:xfrm>
              <a:off x="2133450" y="3497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91"/>
            <p:cNvSpPr/>
            <p:nvPr/>
          </p:nvSpPr>
          <p:spPr>
            <a:xfrm>
              <a:off x="2133450" y="4259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" name="Shape 292"/>
            <p:cNvCxnSpPr/>
            <p:nvPr/>
          </p:nvCxnSpPr>
          <p:spPr>
            <a:xfrm>
              <a:off x="1162049" y="3573424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293"/>
            <p:cNvCxnSpPr/>
            <p:nvPr/>
          </p:nvCxnSpPr>
          <p:spPr>
            <a:xfrm>
              <a:off x="1162049" y="3192424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294"/>
            <p:cNvCxnSpPr/>
            <p:nvPr/>
          </p:nvCxnSpPr>
          <p:spPr>
            <a:xfrm>
              <a:off x="1162049" y="3945324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" name="Shape 295"/>
            <p:cNvSpPr txBox="1"/>
            <p:nvPr/>
          </p:nvSpPr>
          <p:spPr>
            <a:xfrm>
              <a:off x="1314450" y="4582600"/>
              <a:ext cx="704699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2400"/>
                <a:t>1:1</a:t>
              </a:r>
            </a:p>
          </p:txBody>
        </p:sp>
      </p:grpSp>
      <p:grpSp>
        <p:nvGrpSpPr>
          <p:cNvPr id="20" name="Shape 296"/>
          <p:cNvGrpSpPr/>
          <p:nvPr/>
        </p:nvGrpSpPr>
        <p:grpSpPr>
          <a:xfrm>
            <a:off x="6972300" y="1041471"/>
            <a:ext cx="1809599" cy="2157024"/>
            <a:chOff x="2419350" y="798525"/>
            <a:chExt cx="1809599" cy="2157024"/>
          </a:xfrm>
        </p:grpSpPr>
        <p:grpSp>
          <p:nvGrpSpPr>
            <p:cNvPr id="21" name="Shape 297"/>
            <p:cNvGrpSpPr/>
            <p:nvPr/>
          </p:nvGrpSpPr>
          <p:grpSpPr>
            <a:xfrm>
              <a:off x="2419350" y="798525"/>
              <a:ext cx="1809599" cy="2157024"/>
              <a:chOff x="742950" y="2759475"/>
              <a:chExt cx="1809599" cy="2157024"/>
            </a:xfrm>
          </p:grpSpPr>
          <p:sp>
            <p:nvSpPr>
              <p:cNvPr id="24" name="Shape 298"/>
              <p:cNvSpPr/>
              <p:nvPr/>
            </p:nvSpPr>
            <p:spPr>
              <a:xfrm>
                <a:off x="742950" y="2759475"/>
                <a:ext cx="704699" cy="1938299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99"/>
              <p:cNvSpPr/>
              <p:nvPr/>
            </p:nvSpPr>
            <p:spPr>
              <a:xfrm>
                <a:off x="1028550" y="3116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300"/>
              <p:cNvSpPr/>
              <p:nvPr/>
            </p:nvSpPr>
            <p:spPr>
              <a:xfrm>
                <a:off x="1028550" y="3878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301"/>
              <p:cNvSpPr/>
              <p:nvPr/>
            </p:nvSpPr>
            <p:spPr>
              <a:xfrm>
                <a:off x="1028550" y="3497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302"/>
              <p:cNvSpPr/>
              <p:nvPr/>
            </p:nvSpPr>
            <p:spPr>
              <a:xfrm>
                <a:off x="1028550" y="4259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303"/>
              <p:cNvSpPr/>
              <p:nvPr/>
            </p:nvSpPr>
            <p:spPr>
              <a:xfrm>
                <a:off x="1847850" y="2759475"/>
                <a:ext cx="704699" cy="1938299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4"/>
              <p:cNvSpPr/>
              <p:nvPr/>
            </p:nvSpPr>
            <p:spPr>
              <a:xfrm>
                <a:off x="2133450" y="3116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" name="Shape 305"/>
              <p:cNvSpPr/>
              <p:nvPr/>
            </p:nvSpPr>
            <p:spPr>
              <a:xfrm>
                <a:off x="2133450" y="3878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" name="Shape 306"/>
              <p:cNvSpPr/>
              <p:nvPr/>
            </p:nvSpPr>
            <p:spPr>
              <a:xfrm>
                <a:off x="2133450" y="3497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07"/>
              <p:cNvSpPr/>
              <p:nvPr/>
            </p:nvSpPr>
            <p:spPr>
              <a:xfrm>
                <a:off x="2133450" y="4259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4" name="Shape 308"/>
              <p:cNvCxnSpPr/>
              <p:nvPr/>
            </p:nvCxnSpPr>
            <p:spPr>
              <a:xfrm>
                <a:off x="1162049" y="3573424"/>
                <a:ext cx="1010400" cy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5" name="Shape 309"/>
              <p:cNvCxnSpPr/>
              <p:nvPr/>
            </p:nvCxnSpPr>
            <p:spPr>
              <a:xfrm>
                <a:off x="1162049" y="3192424"/>
                <a:ext cx="1010400" cy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6" name="Shape 310"/>
              <p:cNvCxnSpPr/>
              <p:nvPr/>
            </p:nvCxnSpPr>
            <p:spPr>
              <a:xfrm>
                <a:off x="1162049" y="3945324"/>
                <a:ext cx="1010400" cy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7" name="Shape 311"/>
              <p:cNvSpPr txBox="1"/>
              <p:nvPr/>
            </p:nvSpPr>
            <p:spPr>
              <a:xfrm>
                <a:off x="1314450" y="4582600"/>
                <a:ext cx="819000" cy="333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/>
                  <a:t>m:m</a:t>
                </a:r>
              </a:p>
            </p:txBody>
          </p:sp>
        </p:grpSp>
        <p:cxnSp>
          <p:nvCxnSpPr>
            <p:cNvPr id="22" name="Shape 312"/>
            <p:cNvCxnSpPr>
              <a:stCxn id="26" idx="5"/>
              <a:endCxn id="33" idx="1"/>
            </p:cNvCxnSpPr>
            <p:nvPr/>
          </p:nvCxnSpPr>
          <p:spPr>
            <a:xfrm>
              <a:off x="2818899" y="2031574"/>
              <a:ext cx="1010399" cy="286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313"/>
            <p:cNvCxnSpPr>
              <a:stCxn id="27" idx="5"/>
              <a:endCxn id="31" idx="2"/>
            </p:cNvCxnSpPr>
            <p:nvPr/>
          </p:nvCxnSpPr>
          <p:spPr>
            <a:xfrm>
              <a:off x="2818899" y="1650574"/>
              <a:ext cx="990899" cy="3339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38" name="Shape 314"/>
          <p:cNvCxnSpPr>
            <a:stCxn id="27" idx="6"/>
            <a:endCxn id="30" idx="3"/>
          </p:cNvCxnSpPr>
          <p:nvPr/>
        </p:nvCxnSpPr>
        <p:spPr>
          <a:xfrm rot="10800000" flipH="1">
            <a:off x="7391400" y="1512421"/>
            <a:ext cx="990900" cy="33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39" name="Shape 315"/>
          <p:cNvGrpSpPr/>
          <p:nvPr/>
        </p:nvGrpSpPr>
        <p:grpSpPr>
          <a:xfrm>
            <a:off x="4772000" y="1147696"/>
            <a:ext cx="1809599" cy="2154625"/>
            <a:chOff x="2571700" y="904750"/>
            <a:chExt cx="1809599" cy="2154625"/>
          </a:xfrm>
        </p:grpSpPr>
        <p:sp>
          <p:nvSpPr>
            <p:cNvPr id="40" name="Shape 316"/>
            <p:cNvSpPr/>
            <p:nvPr/>
          </p:nvSpPr>
          <p:spPr>
            <a:xfrm>
              <a:off x="2571700" y="904750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17"/>
            <p:cNvSpPr/>
            <p:nvPr/>
          </p:nvSpPr>
          <p:spPr>
            <a:xfrm>
              <a:off x="2857300" y="13380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18"/>
            <p:cNvSpPr/>
            <p:nvPr/>
          </p:nvSpPr>
          <p:spPr>
            <a:xfrm>
              <a:off x="2857300" y="2023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19"/>
            <p:cNvSpPr/>
            <p:nvPr/>
          </p:nvSpPr>
          <p:spPr>
            <a:xfrm>
              <a:off x="2857300" y="1642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20"/>
            <p:cNvSpPr/>
            <p:nvPr/>
          </p:nvSpPr>
          <p:spPr>
            <a:xfrm>
              <a:off x="2857300" y="2404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21"/>
            <p:cNvSpPr/>
            <p:nvPr/>
          </p:nvSpPr>
          <p:spPr>
            <a:xfrm>
              <a:off x="3676600" y="904750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22"/>
            <p:cNvSpPr/>
            <p:nvPr/>
          </p:nvSpPr>
          <p:spPr>
            <a:xfrm>
              <a:off x="3962200" y="2023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23"/>
            <p:cNvSpPr/>
            <p:nvPr/>
          </p:nvSpPr>
          <p:spPr>
            <a:xfrm>
              <a:off x="3962200" y="1642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24"/>
            <p:cNvSpPr/>
            <p:nvPr/>
          </p:nvSpPr>
          <p:spPr>
            <a:xfrm>
              <a:off x="3962200" y="2404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9" name="Shape 325"/>
            <p:cNvCxnSpPr/>
            <p:nvPr/>
          </p:nvCxnSpPr>
          <p:spPr>
            <a:xfrm>
              <a:off x="2990799" y="1718699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0" name="Shape 326"/>
            <p:cNvCxnSpPr>
              <a:stCxn id="74" idx="6"/>
              <a:endCxn id="55" idx="2"/>
            </p:cNvCxnSpPr>
            <p:nvPr/>
          </p:nvCxnSpPr>
          <p:spPr>
            <a:xfrm>
              <a:off x="3000300" y="1080950"/>
              <a:ext cx="961900" cy="32366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1" name="Shape 329"/>
            <p:cNvCxnSpPr/>
            <p:nvPr/>
          </p:nvCxnSpPr>
          <p:spPr>
            <a:xfrm>
              <a:off x="2990799" y="2090599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2" name="Shape 330"/>
            <p:cNvSpPr txBox="1"/>
            <p:nvPr/>
          </p:nvSpPr>
          <p:spPr>
            <a:xfrm>
              <a:off x="3143200" y="2727875"/>
              <a:ext cx="704699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/>
                <a:t>m:1</a:t>
              </a:r>
            </a:p>
          </p:txBody>
        </p:sp>
        <p:cxnSp>
          <p:nvCxnSpPr>
            <p:cNvPr id="53" name="Shape 331"/>
            <p:cNvCxnSpPr>
              <a:stCxn id="44" idx="7"/>
              <a:endCxn id="46" idx="3"/>
            </p:cNvCxnSpPr>
            <p:nvPr/>
          </p:nvCxnSpPr>
          <p:spPr>
            <a:xfrm rot="10800000" flipH="1">
              <a:off x="2971249" y="2137900"/>
              <a:ext cx="1010399" cy="286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" name="Shape 332"/>
            <p:cNvCxnSpPr>
              <a:stCxn id="41" idx="6"/>
              <a:endCxn id="47" idx="7"/>
            </p:cNvCxnSpPr>
            <p:nvPr/>
          </p:nvCxnSpPr>
          <p:spPr>
            <a:xfrm>
              <a:off x="2990800" y="1404800"/>
              <a:ext cx="1085400" cy="257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" name="Shape 328"/>
            <p:cNvSpPr/>
            <p:nvPr/>
          </p:nvSpPr>
          <p:spPr>
            <a:xfrm>
              <a:off x="3962200" y="1337862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" name="Shape 333"/>
          <p:cNvGrpSpPr/>
          <p:nvPr/>
        </p:nvGrpSpPr>
        <p:grpSpPr>
          <a:xfrm>
            <a:off x="2571700" y="1147696"/>
            <a:ext cx="1809599" cy="2154625"/>
            <a:chOff x="2571700" y="904750"/>
            <a:chExt cx="1809599" cy="2154625"/>
          </a:xfrm>
        </p:grpSpPr>
        <p:sp>
          <p:nvSpPr>
            <p:cNvPr id="57" name="Shape 334"/>
            <p:cNvSpPr/>
            <p:nvPr/>
          </p:nvSpPr>
          <p:spPr>
            <a:xfrm>
              <a:off x="2571700" y="904750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35"/>
            <p:cNvSpPr/>
            <p:nvPr/>
          </p:nvSpPr>
          <p:spPr>
            <a:xfrm>
              <a:off x="2857300" y="1261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36"/>
            <p:cNvSpPr/>
            <p:nvPr/>
          </p:nvSpPr>
          <p:spPr>
            <a:xfrm>
              <a:off x="2857300" y="2023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337"/>
            <p:cNvSpPr/>
            <p:nvPr/>
          </p:nvSpPr>
          <p:spPr>
            <a:xfrm>
              <a:off x="2857300" y="1642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338"/>
            <p:cNvSpPr/>
            <p:nvPr/>
          </p:nvSpPr>
          <p:spPr>
            <a:xfrm>
              <a:off x="2857300" y="2404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339"/>
            <p:cNvSpPr/>
            <p:nvPr/>
          </p:nvSpPr>
          <p:spPr>
            <a:xfrm>
              <a:off x="3676600" y="904750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340"/>
            <p:cNvSpPr/>
            <p:nvPr/>
          </p:nvSpPr>
          <p:spPr>
            <a:xfrm>
              <a:off x="3962200" y="2023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341"/>
            <p:cNvSpPr/>
            <p:nvPr/>
          </p:nvSpPr>
          <p:spPr>
            <a:xfrm>
              <a:off x="3962200" y="1642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342"/>
            <p:cNvSpPr/>
            <p:nvPr/>
          </p:nvSpPr>
          <p:spPr>
            <a:xfrm>
              <a:off x="3962200" y="2404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6" name="Shape 343"/>
            <p:cNvCxnSpPr/>
            <p:nvPr/>
          </p:nvCxnSpPr>
          <p:spPr>
            <a:xfrm>
              <a:off x="2990799" y="1718699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7" name="Shape 344"/>
            <p:cNvCxnSpPr>
              <a:endCxn id="73" idx="2"/>
            </p:cNvCxnSpPr>
            <p:nvPr/>
          </p:nvCxnSpPr>
          <p:spPr>
            <a:xfrm rot="10800000" flipH="1">
              <a:off x="2990500" y="1100000"/>
              <a:ext cx="971700" cy="237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8" name="Shape 346"/>
            <p:cNvCxnSpPr/>
            <p:nvPr/>
          </p:nvCxnSpPr>
          <p:spPr>
            <a:xfrm>
              <a:off x="2990799" y="2090599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9" name="Shape 347"/>
            <p:cNvSpPr txBox="1"/>
            <p:nvPr/>
          </p:nvSpPr>
          <p:spPr>
            <a:xfrm>
              <a:off x="3143200" y="2727875"/>
              <a:ext cx="704699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/>
                <a:t>1:m</a:t>
              </a:r>
            </a:p>
          </p:txBody>
        </p:sp>
        <p:cxnSp>
          <p:nvCxnSpPr>
            <p:cNvPr id="70" name="Shape 348"/>
            <p:cNvCxnSpPr>
              <a:stCxn id="59" idx="5"/>
              <a:endCxn id="65" idx="1"/>
            </p:cNvCxnSpPr>
            <p:nvPr/>
          </p:nvCxnSpPr>
          <p:spPr>
            <a:xfrm>
              <a:off x="2971249" y="2137799"/>
              <a:ext cx="1010399" cy="286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1" name="Shape 349"/>
            <p:cNvCxnSpPr>
              <a:stCxn id="60" idx="7"/>
              <a:endCxn id="72" idx="2"/>
            </p:cNvCxnSpPr>
            <p:nvPr/>
          </p:nvCxnSpPr>
          <p:spPr>
            <a:xfrm rot="10800000" flipH="1">
              <a:off x="2971249" y="1404700"/>
              <a:ext cx="990899" cy="257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72" name="Shape 350"/>
            <p:cNvSpPr/>
            <p:nvPr/>
          </p:nvSpPr>
          <p:spPr>
            <a:xfrm>
              <a:off x="3962200" y="1337862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345"/>
            <p:cNvSpPr/>
            <p:nvPr/>
          </p:nvSpPr>
          <p:spPr>
            <a:xfrm>
              <a:off x="3962200" y="10332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327"/>
          <p:cNvSpPr/>
          <p:nvPr/>
        </p:nvSpPr>
        <p:spPr>
          <a:xfrm>
            <a:off x="5067100" y="1257146"/>
            <a:ext cx="133500" cy="1335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51535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8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Crows Feet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246138"/>
            <a:ext cx="7786756" cy="642299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Industrial ERD often use the crows feet 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  <p:pic>
        <p:nvPicPr>
          <p:cNvPr id="5" name="Shape 3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6700" y="1821150"/>
            <a:ext cx="2551509" cy="6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2395550"/>
            <a:ext cx="2551500" cy="55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25" y="3028950"/>
            <a:ext cx="2551500" cy="55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25" y="3477625"/>
            <a:ext cx="2866424" cy="7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61"/>
          <p:cNvSpPr txBox="1"/>
          <p:nvPr/>
        </p:nvSpPr>
        <p:spPr>
          <a:xfrm>
            <a:off x="2866425" y="1884275"/>
            <a:ext cx="11913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0 or more</a:t>
            </a:r>
          </a:p>
        </p:txBody>
      </p:sp>
      <p:sp>
        <p:nvSpPr>
          <p:cNvPr id="10" name="Shape 362"/>
          <p:cNvSpPr txBox="1"/>
          <p:nvPr/>
        </p:nvSpPr>
        <p:spPr>
          <a:xfrm>
            <a:off x="2866425" y="2395575"/>
            <a:ext cx="11913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1 or more</a:t>
            </a:r>
          </a:p>
        </p:txBody>
      </p:sp>
      <p:sp>
        <p:nvSpPr>
          <p:cNvPr id="11" name="Shape 363"/>
          <p:cNvSpPr txBox="1"/>
          <p:nvPr/>
        </p:nvSpPr>
        <p:spPr>
          <a:xfrm>
            <a:off x="2894400" y="2983075"/>
            <a:ext cx="11913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exacty 1</a:t>
            </a:r>
          </a:p>
        </p:txBody>
      </p:sp>
      <p:sp>
        <p:nvSpPr>
          <p:cNvPr id="12" name="Shape 364"/>
          <p:cNvSpPr txBox="1"/>
          <p:nvPr/>
        </p:nvSpPr>
        <p:spPr>
          <a:xfrm>
            <a:off x="2894400" y="3553800"/>
            <a:ext cx="11913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zero or 1</a:t>
            </a:r>
          </a:p>
        </p:txBody>
      </p:sp>
      <p:pic>
        <p:nvPicPr>
          <p:cNvPr id="13" name="Shape 3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400" y="1915587"/>
            <a:ext cx="3886199" cy="100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3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2450" y="3322375"/>
            <a:ext cx="4082492" cy="1103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278041"/>
            <a:ext cx="7786756" cy="506038"/>
          </a:xfrm>
        </p:spPr>
        <p:txBody>
          <a:bodyPr/>
          <a:lstStyle/>
          <a:p>
            <a:r>
              <a:rPr lang="en-US" dirty="0" smtClean="0"/>
              <a:t>Example of a realistic ERD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pic>
        <p:nvPicPr>
          <p:cNvPr id="5" name="Shape 372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1" t="4825" r="-16991" b="8689"/>
          <a:stretch/>
        </p:blipFill>
        <p:spPr>
          <a:xfrm>
            <a:off x="441258" y="883466"/>
            <a:ext cx="8283090" cy="4121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81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to draw an E-R Diagram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148523"/>
            <a:ext cx="7786756" cy="2584174"/>
          </a:xfrm>
        </p:spPr>
        <p:txBody>
          <a:bodyPr>
            <a:normAutofit fontScale="92500"/>
          </a:bodyPr>
          <a:lstStyle/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data is needed by the application system ?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are the main “concepts” in the data ? -- </a:t>
            </a:r>
            <a:r>
              <a:rPr lang="en" b="1" u="sng" dirty="0">
                <a:solidFill>
                  <a:srgbClr val="860908"/>
                </a:solidFill>
              </a:rPr>
              <a:t>Entities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are the </a:t>
            </a:r>
            <a:r>
              <a:rPr lang="en" b="1" u="sng" dirty="0">
                <a:solidFill>
                  <a:schemeClr val="accent1"/>
                </a:solidFill>
              </a:rPr>
              <a:t>relationships</a:t>
            </a:r>
            <a:r>
              <a:rPr lang="en" dirty="0"/>
              <a:t> between the concepts (entities) </a:t>
            </a:r>
            <a:r>
              <a:rPr lang="en" dirty="0" smtClean="0"/>
              <a:t>?</a:t>
            </a:r>
            <a:endParaRPr lang="en-US" dirty="0" smtClean="0"/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US" dirty="0" smtClean="0"/>
              <a:t>What are the </a:t>
            </a:r>
            <a:r>
              <a:rPr lang="en-US" b="1" u="sng" dirty="0" smtClean="0">
                <a:solidFill>
                  <a:srgbClr val="860908"/>
                </a:solidFill>
              </a:rPr>
              <a:t>cardinality ratios</a:t>
            </a:r>
            <a:r>
              <a:rPr lang="en-US" dirty="0" smtClean="0"/>
              <a:t>?</a:t>
            </a:r>
            <a:endParaRPr lang="en" dirty="0"/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</a:t>
            </a:r>
            <a:r>
              <a:rPr lang="en" b="1" u="sng" dirty="0">
                <a:solidFill>
                  <a:srgbClr val="860908"/>
                </a:solidFill>
              </a:rPr>
              <a:t>attribute</a:t>
            </a:r>
            <a:r>
              <a:rPr lang="en" u="sng" dirty="0">
                <a:solidFill>
                  <a:srgbClr val="860908"/>
                </a:solidFill>
              </a:rPr>
              <a:t>s</a:t>
            </a:r>
            <a:r>
              <a:rPr lang="en" dirty="0"/>
              <a:t> does the application system need for each entity and relationship ?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attributes can be used a </a:t>
            </a:r>
            <a:r>
              <a:rPr lang="en" b="1" u="sng" dirty="0">
                <a:solidFill>
                  <a:srgbClr val="860908"/>
                </a:solidFill>
              </a:rPr>
              <a:t>primary key</a:t>
            </a:r>
            <a:r>
              <a:rPr lang="en" b="1" dirty="0">
                <a:solidFill>
                  <a:srgbClr val="860908"/>
                </a:solidFill>
              </a:rPr>
              <a:t> </a:t>
            </a:r>
            <a:r>
              <a:rPr lang="en" dirty="0"/>
              <a:t>for each entity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  <p:sp>
        <p:nvSpPr>
          <p:cNvPr id="5" name="Shape 380"/>
          <p:cNvSpPr/>
          <p:nvPr/>
        </p:nvSpPr>
        <p:spPr>
          <a:xfrm>
            <a:off x="780754" y="3939800"/>
            <a:ext cx="7229099" cy="919330"/>
          </a:xfrm>
          <a:prstGeom prst="wedgeRectCallout">
            <a:avLst>
              <a:gd name="adj1" fmla="val -27830"/>
              <a:gd name="adj2" fmla="val -720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Drawing E-R diagrams forces you to clarify your thinking of the structure and meaning of the data!</a:t>
            </a:r>
          </a:p>
        </p:txBody>
      </p:sp>
    </p:spTree>
    <p:extLst>
      <p:ext uri="{BB962C8B-B14F-4D97-AF65-F5344CB8AC3E}">
        <p14:creationId xmlns:p14="http://schemas.microsoft.com/office/powerpoint/2010/main" val="46796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472920"/>
          </a:xfrm>
        </p:spPr>
        <p:txBody>
          <a:bodyPr/>
          <a:lstStyle/>
          <a:p>
            <a:r>
              <a:rPr lang="en-US" dirty="0" smtClean="0"/>
              <a:t>From ERD to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2439733"/>
            <a:ext cx="7080129" cy="25131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Mapping rules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Each </a:t>
            </a:r>
            <a:r>
              <a:rPr lang="en" b="1" u="sng" dirty="0">
                <a:solidFill>
                  <a:srgbClr val="860908"/>
                </a:solidFill>
              </a:rPr>
              <a:t>entity</a:t>
            </a:r>
            <a:r>
              <a:rPr lang="en" dirty="0"/>
              <a:t> gets one table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Each </a:t>
            </a:r>
            <a:r>
              <a:rPr lang="en" b="1" u="sng" dirty="0">
                <a:solidFill>
                  <a:srgbClr val="860908"/>
                </a:solidFill>
              </a:rPr>
              <a:t>relationship</a:t>
            </a:r>
            <a:r>
              <a:rPr lang="en" dirty="0"/>
              <a:t> gets one table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If relationship is 1:1, all 3 tables can merge into one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If relationship is 1:m or m:1, table for relationship can merge with entity (many-side)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grpSp>
        <p:nvGrpSpPr>
          <p:cNvPr id="24" name="Group 23"/>
          <p:cNvGrpSpPr/>
          <p:nvPr/>
        </p:nvGrpSpPr>
        <p:grpSpPr>
          <a:xfrm>
            <a:off x="380240" y="1098450"/>
            <a:ext cx="5586519" cy="1408858"/>
            <a:chOff x="721351" y="1003899"/>
            <a:chExt cx="7178636" cy="1889482"/>
          </a:xfrm>
        </p:grpSpPr>
        <p:sp>
          <p:nvSpPr>
            <p:cNvPr id="5" name="Shape 255"/>
            <p:cNvSpPr/>
            <p:nvPr/>
          </p:nvSpPr>
          <p:spPr>
            <a:xfrm>
              <a:off x="800100" y="2083100"/>
              <a:ext cx="1809899" cy="68881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2000"/>
                <a:t>Employees</a:t>
              </a:r>
            </a:p>
          </p:txBody>
        </p:sp>
        <p:sp>
          <p:nvSpPr>
            <p:cNvPr id="6" name="Shape 256"/>
            <p:cNvSpPr/>
            <p:nvPr/>
          </p:nvSpPr>
          <p:spPr>
            <a:xfrm>
              <a:off x="5924188" y="2088554"/>
              <a:ext cx="1975799" cy="68881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/>
                <a:t>Departments</a:t>
              </a:r>
            </a:p>
          </p:txBody>
        </p:sp>
        <p:sp>
          <p:nvSpPr>
            <p:cNvPr id="7" name="Shape 257"/>
            <p:cNvSpPr/>
            <p:nvPr/>
          </p:nvSpPr>
          <p:spPr>
            <a:xfrm>
              <a:off x="3013278" y="2012749"/>
              <a:ext cx="2699502" cy="83646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600"/>
                <a:t>Works_In</a:t>
              </a:r>
            </a:p>
          </p:txBody>
        </p:sp>
        <p:cxnSp>
          <p:nvCxnSpPr>
            <p:cNvPr id="8" name="Shape 258"/>
            <p:cNvCxnSpPr>
              <a:stCxn id="5" idx="3"/>
              <a:endCxn id="7" idx="1"/>
            </p:cNvCxnSpPr>
            <p:nvPr/>
          </p:nvCxnSpPr>
          <p:spPr>
            <a:xfrm>
              <a:off x="2609999" y="2427508"/>
              <a:ext cx="403279" cy="3475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259"/>
            <p:cNvCxnSpPr>
              <a:stCxn id="7" idx="3"/>
              <a:endCxn id="6" idx="1"/>
            </p:cNvCxnSpPr>
            <p:nvPr/>
          </p:nvCxnSpPr>
          <p:spPr>
            <a:xfrm>
              <a:off x="5712780" y="2430983"/>
              <a:ext cx="211407" cy="1978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" name="Shape 260"/>
            <p:cNvSpPr/>
            <p:nvPr/>
          </p:nvSpPr>
          <p:spPr>
            <a:xfrm>
              <a:off x="721351" y="1470867"/>
              <a:ext cx="983699" cy="434102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600" u="sng"/>
                <a:t>ID</a:t>
              </a:r>
            </a:p>
          </p:txBody>
        </p:sp>
        <p:sp>
          <p:nvSpPr>
            <p:cNvPr id="11" name="Shape 261"/>
            <p:cNvSpPr/>
            <p:nvPr/>
          </p:nvSpPr>
          <p:spPr>
            <a:xfrm>
              <a:off x="1438997" y="1036766"/>
              <a:ext cx="1524151" cy="4341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/>
                <a:t>name</a:t>
              </a:r>
            </a:p>
          </p:txBody>
        </p:sp>
        <p:sp>
          <p:nvSpPr>
            <p:cNvPr id="12" name="Shape 262"/>
            <p:cNvSpPr/>
            <p:nvPr/>
          </p:nvSpPr>
          <p:spPr>
            <a:xfrm>
              <a:off x="6046698" y="1003899"/>
              <a:ext cx="1629146" cy="4341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/>
                <a:t>name</a:t>
              </a:r>
            </a:p>
          </p:txBody>
        </p:sp>
        <p:sp>
          <p:nvSpPr>
            <p:cNvPr id="13" name="Shape 263"/>
            <p:cNvSpPr/>
            <p:nvPr/>
          </p:nvSpPr>
          <p:spPr>
            <a:xfrm>
              <a:off x="5427498" y="1470868"/>
              <a:ext cx="1238400" cy="4341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u="sng"/>
                <a:t>DID</a:t>
              </a:r>
            </a:p>
          </p:txBody>
        </p:sp>
        <p:sp>
          <p:nvSpPr>
            <p:cNvPr id="14" name="Shape 264"/>
            <p:cNvSpPr/>
            <p:nvPr/>
          </p:nvSpPr>
          <p:spPr>
            <a:xfrm>
              <a:off x="2221100" y="1525660"/>
              <a:ext cx="1644201" cy="434102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/>
                <a:t>address</a:t>
              </a:r>
            </a:p>
          </p:txBody>
        </p:sp>
        <p:sp>
          <p:nvSpPr>
            <p:cNvPr id="15" name="Shape 265"/>
            <p:cNvSpPr/>
            <p:nvPr/>
          </p:nvSpPr>
          <p:spPr>
            <a:xfrm>
              <a:off x="3960054" y="1220950"/>
              <a:ext cx="1238400" cy="4341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/>
                <a:t>since</a:t>
              </a:r>
            </a:p>
          </p:txBody>
        </p:sp>
        <p:cxnSp>
          <p:nvCxnSpPr>
            <p:cNvPr id="16" name="Shape 266"/>
            <p:cNvCxnSpPr>
              <a:stCxn id="5" idx="0"/>
              <a:endCxn id="10" idx="5"/>
            </p:cNvCxnSpPr>
            <p:nvPr/>
          </p:nvCxnSpPr>
          <p:spPr>
            <a:xfrm flipH="1" flipV="1">
              <a:off x="1560990" y="1841395"/>
              <a:ext cx="144059" cy="241705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267"/>
            <p:cNvCxnSpPr>
              <a:stCxn id="5" idx="0"/>
              <a:endCxn id="11" idx="4"/>
            </p:cNvCxnSpPr>
            <p:nvPr/>
          </p:nvCxnSpPr>
          <p:spPr>
            <a:xfrm flipV="1">
              <a:off x="1705050" y="1470866"/>
              <a:ext cx="496024" cy="61223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268"/>
            <p:cNvCxnSpPr>
              <a:stCxn id="5" idx="0"/>
              <a:endCxn id="14" idx="3"/>
            </p:cNvCxnSpPr>
            <p:nvPr/>
          </p:nvCxnSpPr>
          <p:spPr>
            <a:xfrm flipV="1">
              <a:off x="1705050" y="1896189"/>
              <a:ext cx="756838" cy="186911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269"/>
            <p:cNvCxnSpPr>
              <a:endCxn id="15" idx="4"/>
            </p:cNvCxnSpPr>
            <p:nvPr/>
          </p:nvCxnSpPr>
          <p:spPr>
            <a:xfrm flipH="1" flipV="1">
              <a:off x="4579254" y="1655050"/>
              <a:ext cx="145338" cy="511856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70"/>
            <p:cNvCxnSpPr>
              <a:stCxn id="6" idx="0"/>
              <a:endCxn id="13" idx="4"/>
            </p:cNvCxnSpPr>
            <p:nvPr/>
          </p:nvCxnSpPr>
          <p:spPr>
            <a:xfrm flipH="1" flipV="1">
              <a:off x="6046699" y="1904968"/>
              <a:ext cx="865389" cy="183585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71"/>
            <p:cNvCxnSpPr>
              <a:stCxn id="6" idx="0"/>
              <a:endCxn id="12" idx="4"/>
            </p:cNvCxnSpPr>
            <p:nvPr/>
          </p:nvCxnSpPr>
          <p:spPr>
            <a:xfrm flipH="1" flipV="1">
              <a:off x="6861272" y="1437999"/>
              <a:ext cx="50815" cy="65055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" name="Shape 272"/>
            <p:cNvSpPr txBox="1"/>
            <p:nvPr/>
          </p:nvSpPr>
          <p:spPr>
            <a:xfrm>
              <a:off x="5589476" y="2362682"/>
              <a:ext cx="387899" cy="530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600" dirty="0"/>
                <a:t>1</a:t>
              </a:r>
            </a:p>
          </p:txBody>
        </p:sp>
        <p:sp>
          <p:nvSpPr>
            <p:cNvPr id="23" name="Shape 273"/>
            <p:cNvSpPr txBox="1"/>
            <p:nvPr/>
          </p:nvSpPr>
          <p:spPr>
            <a:xfrm>
              <a:off x="2610000" y="2362682"/>
              <a:ext cx="387899" cy="530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dirty="0"/>
                <a:t>m</a:t>
              </a:r>
            </a:p>
          </p:txBody>
        </p:sp>
      </p:grpSp>
      <p:sp>
        <p:nvSpPr>
          <p:cNvPr id="25" name="Shape 406"/>
          <p:cNvSpPr/>
          <p:nvPr/>
        </p:nvSpPr>
        <p:spPr>
          <a:xfrm>
            <a:off x="6228522" y="872435"/>
            <a:ext cx="2775922" cy="1402408"/>
          </a:xfrm>
          <a:prstGeom prst="wedgeRoundRectCallout">
            <a:avLst>
              <a:gd name="adj1" fmla="val -73896"/>
              <a:gd name="adj2" fmla="val 110731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1"/>
                </a:solidFill>
              </a:rPr>
              <a:t>Employees</a:t>
            </a:r>
            <a:r>
              <a:rPr lang="en" sz="1800" dirty="0">
                <a:solidFill>
                  <a:schemeClr val="dk1"/>
                </a:solidFill>
              </a:rPr>
              <a:t>(ID,name,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address)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1"/>
                </a:solidFill>
              </a:rPr>
              <a:t>WorksIn</a:t>
            </a:r>
            <a:r>
              <a:rPr lang="en" sz="1800" dirty="0">
                <a:solidFill>
                  <a:schemeClr val="dk1"/>
                </a:solidFill>
              </a:rPr>
              <a:t>(ID,since,DID)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1"/>
                </a:solidFill>
              </a:rPr>
              <a:t>Departments</a:t>
            </a:r>
            <a:r>
              <a:rPr lang="en" sz="1800" dirty="0">
                <a:solidFill>
                  <a:schemeClr val="dk1"/>
                </a:solidFill>
              </a:rPr>
              <a:t>(DID,name)</a:t>
            </a:r>
          </a:p>
        </p:txBody>
      </p:sp>
      <p:sp>
        <p:nvSpPr>
          <p:cNvPr id="26" name="Shape 407"/>
          <p:cNvSpPr/>
          <p:nvPr/>
        </p:nvSpPr>
        <p:spPr>
          <a:xfrm>
            <a:off x="6238120" y="2507308"/>
            <a:ext cx="2766324" cy="1078751"/>
          </a:xfrm>
          <a:prstGeom prst="wedgeRoundRectCallout">
            <a:avLst>
              <a:gd name="adj1" fmla="val 1633"/>
              <a:gd name="adj2" fmla="val 91876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Employees</a:t>
            </a:r>
            <a:r>
              <a:rPr lang="en" sz="1800">
                <a:solidFill>
                  <a:schemeClr val="dk1"/>
                </a:solidFill>
              </a:rPr>
              <a:t>(ID,name,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address, since, DID)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Departments</a:t>
            </a:r>
            <a:r>
              <a:rPr lang="en" sz="1800">
                <a:solidFill>
                  <a:schemeClr val="dk1"/>
                </a:solidFill>
              </a:rPr>
              <a:t>(DID,name)</a:t>
            </a:r>
          </a:p>
        </p:txBody>
      </p:sp>
    </p:spTree>
    <p:extLst>
      <p:ext uri="{BB962C8B-B14F-4D97-AF65-F5344CB8AC3E}">
        <p14:creationId xmlns:p14="http://schemas.microsoft.com/office/powerpoint/2010/main" val="321821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 model for the operational database of a car rental company to manage their customers, rental cars, insurance, etc. State any assumptions you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61" y="377428"/>
            <a:ext cx="7880653" cy="489488"/>
          </a:xfrm>
        </p:spPr>
        <p:txBody>
          <a:bodyPr/>
          <a:lstStyle/>
          <a:p>
            <a:r>
              <a:rPr lang="en-US" dirty="0" smtClean="0"/>
              <a:t>Types of Analytics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83185" y="3052529"/>
            <a:ext cx="8756258" cy="8989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Increasing Sophistication</a:t>
            </a:r>
            <a:endParaRPr lang="en-US" sz="1800" dirty="0"/>
          </a:p>
        </p:txBody>
      </p:sp>
      <p:sp>
        <p:nvSpPr>
          <p:cNvPr id="5" name="Line Callout 1 (No Border) 4"/>
          <p:cNvSpPr/>
          <p:nvPr/>
        </p:nvSpPr>
        <p:spPr>
          <a:xfrm>
            <a:off x="542686" y="1031753"/>
            <a:ext cx="2363853" cy="763130"/>
          </a:xfrm>
          <a:prstGeom prst="callout1">
            <a:avLst>
              <a:gd name="adj1" fmla="val 106557"/>
              <a:gd name="adj2" fmla="val 1375"/>
              <a:gd name="adj3" fmla="val 294973"/>
              <a:gd name="adj4" fmla="val -70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Predefined Queries </a:t>
            </a:r>
          </a:p>
          <a:p>
            <a:pPr algn="ctr"/>
            <a:r>
              <a:rPr lang="en-US" sz="1800" dirty="0" smtClean="0"/>
              <a:t>Reports &amp; Dashboards</a:t>
            </a:r>
            <a:endParaRPr lang="en-US" sz="1800" dirty="0"/>
          </a:p>
        </p:txBody>
      </p:sp>
      <p:sp>
        <p:nvSpPr>
          <p:cNvPr id="6" name="Line Callout 1 (No Border) 5"/>
          <p:cNvSpPr/>
          <p:nvPr/>
        </p:nvSpPr>
        <p:spPr>
          <a:xfrm>
            <a:off x="902189" y="1971167"/>
            <a:ext cx="2540170" cy="1030225"/>
          </a:xfrm>
          <a:prstGeom prst="callout1">
            <a:avLst>
              <a:gd name="adj1" fmla="val 105731"/>
              <a:gd name="adj2" fmla="val 45994"/>
              <a:gd name="adj3" fmla="val 132775"/>
              <a:gd name="adj4" fmla="val 415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 smtClean="0"/>
          </a:p>
          <a:p>
            <a:pPr algn="ctr"/>
            <a:r>
              <a:rPr lang="en-US" sz="1800" b="1" dirty="0" smtClean="0"/>
              <a:t>Ad hoc Queries</a:t>
            </a:r>
          </a:p>
          <a:p>
            <a:pPr algn="ctr"/>
            <a:r>
              <a:rPr lang="en-US" sz="1800" dirty="0" smtClean="0"/>
              <a:t>Interactive visualization</a:t>
            </a:r>
          </a:p>
          <a:p>
            <a:pPr algn="ctr"/>
            <a:r>
              <a:rPr lang="en-US" sz="1800" dirty="0" smtClean="0"/>
              <a:t>Search-based discovery</a:t>
            </a:r>
          </a:p>
          <a:p>
            <a:pPr algn="ctr"/>
            <a:endParaRPr lang="en-US" sz="1800" dirty="0"/>
          </a:p>
        </p:txBody>
      </p:sp>
      <p:sp>
        <p:nvSpPr>
          <p:cNvPr id="7" name="Line Callout 1 (No Border) 6"/>
          <p:cNvSpPr/>
          <p:nvPr/>
        </p:nvSpPr>
        <p:spPr>
          <a:xfrm>
            <a:off x="3675919" y="1063228"/>
            <a:ext cx="2251649" cy="993410"/>
          </a:xfrm>
          <a:prstGeom prst="callout1">
            <a:avLst>
              <a:gd name="adj1" fmla="val 109611"/>
              <a:gd name="adj2" fmla="val 32504"/>
              <a:gd name="adj3" fmla="val 225322"/>
              <a:gd name="adj4" fmla="val 1515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Data Integration</a:t>
            </a:r>
          </a:p>
          <a:p>
            <a:pPr algn="ctr"/>
            <a:r>
              <a:rPr lang="en-US" sz="1800" dirty="0" smtClean="0"/>
              <a:t>Fusing diverse data</a:t>
            </a:r>
          </a:p>
          <a:p>
            <a:pPr algn="ctr"/>
            <a:r>
              <a:rPr lang="en-US" sz="1800" dirty="0" smtClean="0"/>
              <a:t>Metadata management</a:t>
            </a:r>
          </a:p>
        </p:txBody>
      </p:sp>
      <p:sp>
        <p:nvSpPr>
          <p:cNvPr id="8" name="Line Callout 1 (No Border) 7"/>
          <p:cNvSpPr/>
          <p:nvPr/>
        </p:nvSpPr>
        <p:spPr>
          <a:xfrm>
            <a:off x="5020806" y="2168823"/>
            <a:ext cx="2650081" cy="920334"/>
          </a:xfrm>
          <a:prstGeom prst="callout1">
            <a:avLst>
              <a:gd name="adj1" fmla="val 35917"/>
              <a:gd name="adj2" fmla="val -1881"/>
              <a:gd name="adj3" fmla="val 125322"/>
              <a:gd name="adj4" fmla="val -106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Advanced Analytics</a:t>
            </a:r>
          </a:p>
          <a:p>
            <a:pPr algn="ctr"/>
            <a:r>
              <a:rPr lang="en-US" sz="1800" dirty="0" smtClean="0"/>
              <a:t>Predictive data mining</a:t>
            </a:r>
          </a:p>
          <a:p>
            <a:pPr algn="ctr"/>
            <a:r>
              <a:rPr lang="en-US" sz="1800" dirty="0" smtClean="0"/>
              <a:t>Simulation &amp; optimization</a:t>
            </a:r>
            <a:endParaRPr lang="en-US" sz="1800" dirty="0"/>
          </a:p>
        </p:txBody>
      </p:sp>
      <p:sp>
        <p:nvSpPr>
          <p:cNvPr id="9" name="Line Callout 1 (No Border) 8"/>
          <p:cNvSpPr/>
          <p:nvPr/>
        </p:nvSpPr>
        <p:spPr>
          <a:xfrm>
            <a:off x="6582459" y="1031752"/>
            <a:ext cx="2356983" cy="1024885"/>
          </a:xfrm>
          <a:prstGeom prst="callout1">
            <a:avLst>
              <a:gd name="adj1" fmla="val 102626"/>
              <a:gd name="adj2" fmla="val 68685"/>
              <a:gd name="adj3" fmla="val 221937"/>
              <a:gd name="adj4" fmla="val 575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Big Data Analytics</a:t>
            </a:r>
          </a:p>
          <a:p>
            <a:pPr algn="ctr"/>
            <a:r>
              <a:rPr lang="en-US" sz="1800" dirty="0" smtClean="0"/>
              <a:t>Scale-out architectures</a:t>
            </a:r>
          </a:p>
          <a:p>
            <a:pPr algn="ctr"/>
            <a:r>
              <a:rPr lang="en-US" sz="1800" dirty="0" smtClean="0"/>
              <a:t>Streaming systems</a:t>
            </a:r>
            <a:endParaRPr lang="en-US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183185" y="3937000"/>
            <a:ext cx="5251312" cy="348742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Database / Data Warehouse Technology 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2398969" y="4386136"/>
            <a:ext cx="1940236" cy="348214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Search Engines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4464379" y="4386136"/>
            <a:ext cx="1940236" cy="348214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Workflow Systems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5562473" y="3937000"/>
            <a:ext cx="1940236" cy="348214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Mining Tools</a:t>
            </a:r>
            <a:endParaRPr lang="en-US" sz="1800" dirty="0"/>
          </a:p>
        </p:txBody>
      </p:sp>
      <p:sp>
        <p:nvSpPr>
          <p:cNvPr id="14" name="Rounded Rectangle 13"/>
          <p:cNvSpPr/>
          <p:nvPr/>
        </p:nvSpPr>
        <p:spPr>
          <a:xfrm>
            <a:off x="6532591" y="4386136"/>
            <a:ext cx="2105330" cy="348214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Cluster 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dirty="0" err="1" smtClean="0"/>
              <a:t>Hadoop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138598"/>
            <a:ext cx="8229600" cy="6429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Entity</a:t>
            </a:r>
            <a:r>
              <a:rPr lang="en-US" dirty="0" smtClean="0"/>
              <a:t>, Relationship</a:t>
            </a:r>
            <a:r>
              <a:rPr lang="en" dirty="0" smtClean="0"/>
              <a:t> </a:t>
            </a:r>
            <a:r>
              <a:rPr lang="en" dirty="0"/>
              <a:t>or Attribute? 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2849875"/>
            <a:ext cx="8229600" cy="207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if application needs both office and home address?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if employee has many addresses ?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if application needs street name, city, province fields in each address ?</a:t>
            </a:r>
          </a:p>
        </p:txBody>
      </p:sp>
      <p:sp>
        <p:nvSpPr>
          <p:cNvPr id="414" name="Shape 414"/>
          <p:cNvSpPr/>
          <p:nvPr/>
        </p:nvSpPr>
        <p:spPr>
          <a:xfrm>
            <a:off x="800100" y="1884326"/>
            <a:ext cx="1809899" cy="655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Employees</a:t>
            </a:r>
          </a:p>
        </p:txBody>
      </p:sp>
      <p:sp>
        <p:nvSpPr>
          <p:cNvPr id="415" name="Shape 415"/>
          <p:cNvSpPr/>
          <p:nvPr/>
        </p:nvSpPr>
        <p:spPr>
          <a:xfrm>
            <a:off x="175950" y="1239226"/>
            <a:ext cx="983699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u="sng"/>
              <a:t>ID</a:t>
            </a:r>
          </a:p>
        </p:txBody>
      </p:sp>
      <p:sp>
        <p:nvSpPr>
          <p:cNvPr id="416" name="Shape 416"/>
          <p:cNvSpPr/>
          <p:nvPr/>
        </p:nvSpPr>
        <p:spPr>
          <a:xfrm>
            <a:off x="1085850" y="952026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name</a:t>
            </a:r>
          </a:p>
        </p:txBody>
      </p:sp>
      <p:sp>
        <p:nvSpPr>
          <p:cNvPr id="417" name="Shape 417"/>
          <p:cNvSpPr/>
          <p:nvPr/>
        </p:nvSpPr>
        <p:spPr>
          <a:xfrm>
            <a:off x="2171850" y="1239226"/>
            <a:ext cx="15048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address</a:t>
            </a:r>
          </a:p>
        </p:txBody>
      </p:sp>
      <p:cxnSp>
        <p:nvCxnSpPr>
          <p:cNvPr id="418" name="Shape 418"/>
          <p:cNvCxnSpPr>
            <a:stCxn id="414" idx="0"/>
            <a:endCxn id="415" idx="5"/>
          </p:cNvCxnSpPr>
          <p:nvPr/>
        </p:nvCxnSpPr>
        <p:spPr>
          <a:xfrm flipH="1" flipV="1">
            <a:off x="1015590" y="1609754"/>
            <a:ext cx="689460" cy="2745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9" name="Shape 419"/>
          <p:cNvCxnSpPr>
            <a:stCxn id="414" idx="0"/>
            <a:endCxn id="416" idx="4"/>
          </p:cNvCxnSpPr>
          <p:nvPr/>
        </p:nvCxnSpPr>
        <p:spPr>
          <a:xfrm flipV="1">
            <a:off x="1705050" y="1386126"/>
            <a:ext cx="0" cy="49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0" name="Shape 420"/>
          <p:cNvCxnSpPr>
            <a:stCxn id="414" idx="0"/>
            <a:endCxn id="417" idx="3"/>
          </p:cNvCxnSpPr>
          <p:nvPr/>
        </p:nvCxnSpPr>
        <p:spPr>
          <a:xfrm flipV="1">
            <a:off x="1705050" y="1609754"/>
            <a:ext cx="687173" cy="2745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421" name="Shape 421"/>
          <p:cNvGraphicFramePr/>
          <p:nvPr>
            <p:extLst>
              <p:ext uri="{D42A27DB-BD31-4B8C-83A1-F6EECF244321}">
                <p14:modId xmlns:p14="http://schemas.microsoft.com/office/powerpoint/2010/main" val="238699849"/>
              </p:ext>
            </p:extLst>
          </p:nvPr>
        </p:nvGraphicFramePr>
        <p:xfrm>
          <a:off x="4152348" y="874725"/>
          <a:ext cx="4642427" cy="17228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0268"/>
                <a:gridCol w="895384"/>
                <a:gridCol w="3206775"/>
              </a:tblGrid>
              <a:tr h="30699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400" b="1" u="sng" dirty="0"/>
                        <a:t>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/>
                        <a:t>Address</a:t>
                      </a:r>
                    </a:p>
                  </a:txBody>
                  <a:tcPr marL="91425" marR="91425" marT="91425" marB="91425"/>
                </a:tc>
              </a:tr>
              <a:tr h="30699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John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13 </a:t>
                      </a:r>
                      <a:r>
                        <a:rPr lang="en-US" sz="1400" dirty="0" smtClean="0"/>
                        <a:t>El</a:t>
                      </a:r>
                      <a:r>
                        <a:rPr lang="en-US" sz="1400" baseline="0" dirty="0" smtClean="0"/>
                        <a:t> Camino, Santa Clara, CA 91051</a:t>
                      </a:r>
                      <a:endParaRPr lang="en" sz="1400" dirty="0"/>
                    </a:p>
                  </a:txBody>
                  <a:tcPr marL="91425" marR="91425" marT="91425" marB="91425"/>
                </a:tc>
              </a:tr>
              <a:tr h="46519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178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Mary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38 </a:t>
                      </a:r>
                      <a:r>
                        <a:rPr lang="en-US" sz="1400" dirty="0" smtClean="0"/>
                        <a:t>E </a:t>
                      </a:r>
                      <a:r>
                        <a:rPr lang="en-US" sz="1400" dirty="0" err="1" smtClean="0"/>
                        <a:t>Manoa</a:t>
                      </a:r>
                      <a:r>
                        <a:rPr lang="en-US" sz="1400" dirty="0" smtClean="0"/>
                        <a:t> Rd, Honolulu, HI 96822</a:t>
                      </a:r>
                      <a:endParaRPr lang="en" sz="1400" dirty="0"/>
                    </a:p>
                  </a:txBody>
                  <a:tcPr marL="91425" marR="91425" marT="91425" marB="91425"/>
                </a:tc>
              </a:tr>
              <a:tr h="46519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198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Tom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 smtClean="0"/>
                        <a:t>22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Kuloa</a:t>
                      </a:r>
                      <a:r>
                        <a:rPr lang="en-US" sz="1400" baseline="0" dirty="0" smtClean="0"/>
                        <a:t> Av, Kapolei, HI 96707</a:t>
                      </a:r>
                      <a:endParaRPr lang="en"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2352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dirty="0"/>
              <a:t>What makes a good ERD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301353"/>
            <a:ext cx="7786756" cy="342799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Captures all relevant data needed by application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Faithful to the semantics of the application data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Minimize redundant data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Simple is good. If model is too complicated, ask yourself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What are other ways of conceptualizing the entities and relationships ?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Should some relationships become entities ?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Should some entities become relationships ?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Should some attributes become entities 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80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90" y="291322"/>
            <a:ext cx="7786756" cy="451344"/>
          </a:xfrm>
        </p:spPr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05" y="926687"/>
            <a:ext cx="7786756" cy="619306"/>
          </a:xfrm>
        </p:spPr>
        <p:txBody>
          <a:bodyPr/>
          <a:lstStyle/>
          <a:p>
            <a:r>
              <a:rPr lang="en-US" dirty="0" smtClean="0"/>
              <a:t>Common data model for supporting BI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32</a:t>
            </a:fld>
            <a:endParaRPr lang="e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56339"/>
              </p:ext>
            </p:extLst>
          </p:nvPr>
        </p:nvGraphicFramePr>
        <p:xfrm>
          <a:off x="1184400" y="1610148"/>
          <a:ext cx="50520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59"/>
                <a:gridCol w="736757"/>
                <a:gridCol w="842008"/>
                <a:gridCol w="868321"/>
                <a:gridCol w="947259"/>
                <a:gridCol w="7104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Quater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87713"/>
              </p:ext>
            </p:extLst>
          </p:nvPr>
        </p:nvGraphicFramePr>
        <p:xfrm>
          <a:off x="2702740" y="2791426"/>
          <a:ext cx="3975989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6595"/>
                <a:gridCol w="993800"/>
                <a:gridCol w="795198"/>
                <a:gridCol w="795198"/>
                <a:gridCol w="79519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28148"/>
              </p:ext>
            </p:extLst>
          </p:nvPr>
        </p:nvGraphicFramePr>
        <p:xfrm>
          <a:off x="1345299" y="3855108"/>
          <a:ext cx="29811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07"/>
                <a:gridCol w="764130"/>
                <a:gridCol w="947091"/>
                <a:gridCol w="699556"/>
              </a:tblGrid>
              <a:tr h="2965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29655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92520"/>
              </p:ext>
            </p:extLst>
          </p:nvPr>
        </p:nvGraphicFramePr>
        <p:xfrm>
          <a:off x="5519664" y="3813538"/>
          <a:ext cx="311177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2"/>
                <a:gridCol w="578635"/>
                <a:gridCol w="744033"/>
                <a:gridCol w="1011328"/>
              </a:tblGrid>
              <a:tr h="29043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LocID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</a:p>
                  </a:txBody>
                  <a:tcPr/>
                </a:tc>
              </a:tr>
              <a:tr h="2904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740320" y="3356338"/>
            <a:ext cx="941495" cy="4572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642143" y="2124192"/>
            <a:ext cx="2027835" cy="6672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559740" y="3356338"/>
            <a:ext cx="1418013" cy="4572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0774" y="1612241"/>
            <a:ext cx="583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68970" y="2791426"/>
            <a:ext cx="63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1899" y="3875152"/>
            <a:ext cx="803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94017" y="382175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175162" y="2640697"/>
            <a:ext cx="1784462" cy="917012"/>
          </a:xfrm>
          <a:prstGeom prst="wedgeRoundRectCallout">
            <a:avLst>
              <a:gd name="adj1" fmla="val 62417"/>
              <a:gd name="adj2" fmla="val -153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Fact table </a:t>
            </a:r>
            <a:r>
              <a:rPr lang="en-US" sz="1800" dirty="0" smtClean="0">
                <a:solidFill>
                  <a:schemeClr val="tx1"/>
                </a:solidFill>
              </a:rPr>
              <a:t>Transaction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846980" y="1916119"/>
            <a:ext cx="1952713" cy="516781"/>
          </a:xfrm>
          <a:prstGeom prst="wedgeRoundRectCallout">
            <a:avLst>
              <a:gd name="adj1" fmla="val -181145"/>
              <a:gd name="adj2" fmla="val 851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Dimensions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45382" y="2640697"/>
            <a:ext cx="1701598" cy="65364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15953" y="2791426"/>
            <a:ext cx="1603070" cy="917012"/>
          </a:xfrm>
          <a:prstGeom prst="wedgeRoundRectCallout">
            <a:avLst>
              <a:gd name="adj1" fmla="val -65224"/>
              <a:gd name="adj2" fmla="val -284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Measures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Performance metrics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6853397" y="1095460"/>
            <a:ext cx="1952713" cy="516781"/>
          </a:xfrm>
          <a:prstGeom prst="wedgeRoundRectCallout">
            <a:avLst>
              <a:gd name="adj1" fmla="val -78548"/>
              <a:gd name="adj2" fmla="val 6399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Dimension Hierarchy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24885" y="2630737"/>
            <a:ext cx="2378178" cy="65364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9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980" y="184080"/>
            <a:ext cx="8229600" cy="479822"/>
          </a:xfrm>
        </p:spPr>
        <p:txBody>
          <a:bodyPr/>
          <a:lstStyle/>
          <a:p>
            <a:r>
              <a:rPr lang="en-US" dirty="0" smtClean="0"/>
              <a:t>Example: Snowflake Schema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73265" y="1028700"/>
            <a:ext cx="1661419" cy="1883967"/>
            <a:chOff x="277" y="1164"/>
            <a:chExt cx="1049" cy="1545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49" cy="128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4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639560" y="3071384"/>
            <a:ext cx="1245284" cy="1138113"/>
            <a:chOff x="684" y="2196"/>
            <a:chExt cx="1192" cy="943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192" cy="68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>
                  <a:latin typeface="Times New Roman" pitchFamily="18" charset="0"/>
                </a:rPr>
                <a:t>location_key</a:t>
              </a:r>
              <a:endParaRPr lang="en-US" sz="1600" dirty="0">
                <a:latin typeface="Times New Roman" pitchFamily="18" charset="0"/>
              </a:endParaRPr>
            </a:p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600" dirty="0" err="1">
                  <a:latin typeface="Times New Roman" pitchFamily="18" charset="0"/>
                </a:rPr>
                <a:t>city_key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81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04760" y="1476170"/>
            <a:ext cx="188099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Sales Fact Table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934684" y="3801674"/>
            <a:ext cx="120257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latin typeface="+mn-lt"/>
              </a:rPr>
              <a:t>Measures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1750196" y="2914650"/>
            <a:ext cx="1450204" cy="4958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 flipV="1">
            <a:off x="1934683" y="1631312"/>
            <a:ext cx="1265715" cy="45815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256213" y="3215538"/>
            <a:ext cx="306711" cy="46213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5257800" y="1969990"/>
            <a:ext cx="381759" cy="48268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638080" y="1411097"/>
            <a:ext cx="1245261" cy="1656377"/>
            <a:chOff x="3796" y="1155"/>
            <a:chExt cx="787" cy="1359"/>
          </a:xfrm>
        </p:grpSpPr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796" y="1428"/>
              <a:ext cx="787" cy="10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supplier_key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3980" y="1155"/>
              <a:ext cx="34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59308" y="2986631"/>
            <a:ext cx="1290888" cy="1185017"/>
            <a:chOff x="3896" y="2426"/>
            <a:chExt cx="814" cy="972"/>
          </a:xfrm>
        </p:grpSpPr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14" cy="68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3928" y="2426"/>
              <a:ext cx="4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branch</a:t>
              </a: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20092" y="1631313"/>
            <a:ext cx="1302963" cy="932974"/>
            <a:chOff x="3796" y="1037"/>
            <a:chExt cx="823" cy="1449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796" y="1577"/>
              <a:ext cx="823" cy="90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supplier_key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888" y="1037"/>
              <a:ext cx="534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supplier</a:t>
              </a:r>
            </a:p>
          </p:txBody>
        </p:sp>
      </p:grpSp>
      <p:sp>
        <p:nvSpPr>
          <p:cNvPr id="45" name="Line 43"/>
          <p:cNvSpPr>
            <a:spLocks noChangeShapeType="1"/>
          </p:cNvSpPr>
          <p:nvPr/>
        </p:nvSpPr>
        <p:spPr bwMode="auto">
          <a:xfrm flipV="1">
            <a:off x="6883341" y="2180425"/>
            <a:ext cx="536751" cy="748621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7279396" y="3215538"/>
            <a:ext cx="1725048" cy="1384949"/>
            <a:chOff x="684" y="2196"/>
            <a:chExt cx="1652" cy="1147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684" y="2450"/>
              <a:ext cx="1652" cy="89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city_key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84" y="2196"/>
              <a:ext cx="473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6884844" y="3770445"/>
            <a:ext cx="406774" cy="344354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ounded Rectangular Callout 50"/>
          <p:cNvSpPr/>
          <p:nvPr/>
        </p:nvSpPr>
        <p:spPr>
          <a:xfrm>
            <a:off x="2133600" y="800100"/>
            <a:ext cx="6705600" cy="628650"/>
          </a:xfrm>
          <a:prstGeom prst="wedgeRoundRectCallout">
            <a:avLst>
              <a:gd name="adj1" fmla="val 27789"/>
              <a:gd name="adj2" fmla="val 8517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some dimensional hierarchy is normalized into a set of smaller dimension tables, forming a shape similar to snowflake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7" name="Group 59"/>
          <p:cNvGrpSpPr/>
          <p:nvPr/>
        </p:nvGrpSpPr>
        <p:grpSpPr>
          <a:xfrm>
            <a:off x="3200401" y="1861404"/>
            <a:ext cx="2057400" cy="2618909"/>
            <a:chOff x="3200400" y="2743200"/>
            <a:chExt cx="2057400" cy="3194486"/>
          </a:xfrm>
        </p:grpSpPr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3200400" y="2743200"/>
              <a:ext cx="2057400" cy="451286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time_key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3200400" y="3198462"/>
              <a:ext cx="2055812" cy="4512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item_key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3200400" y="3657601"/>
              <a:ext cx="2055812" cy="45128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branch_key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6" name="Rectangle 19"/>
            <p:cNvSpPr>
              <a:spLocks noChangeArrowheads="1"/>
            </p:cNvSpPr>
            <p:nvPr/>
          </p:nvSpPr>
          <p:spPr bwMode="auto">
            <a:xfrm>
              <a:off x="3200400" y="4112862"/>
              <a:ext cx="2055812" cy="45128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location_key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3200400" y="4568123"/>
              <a:ext cx="2055812" cy="4512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units_sold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3200400" y="5027263"/>
              <a:ext cx="2055812" cy="4512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dollars_sold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9" name="Rectangle 25"/>
            <p:cNvSpPr>
              <a:spLocks noChangeArrowheads="1"/>
            </p:cNvSpPr>
            <p:nvPr/>
          </p:nvSpPr>
          <p:spPr bwMode="auto">
            <a:xfrm>
              <a:off x="3200400" y="5486400"/>
              <a:ext cx="2057400" cy="4512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avg_sales</a:t>
              </a:r>
              <a:endParaRPr lang="en-US" sz="1800" dirty="0">
                <a:latin typeface="Times New Roman" pitchFamily="18" charset="0"/>
              </a:endParaRPr>
            </a:p>
          </p:txBody>
        </p:sp>
      </p:grpSp>
      <p:sp>
        <p:nvSpPr>
          <p:cNvPr id="18" name="Left Brace 17"/>
          <p:cNvSpPr/>
          <p:nvPr/>
        </p:nvSpPr>
        <p:spPr>
          <a:xfrm>
            <a:off x="2824486" y="3354257"/>
            <a:ext cx="265968" cy="11008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8"/>
            <a:ext cx="8382000" cy="3655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Constellation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8600" y="914400"/>
            <a:ext cx="1660768" cy="1881551"/>
            <a:chOff x="277" y="1164"/>
            <a:chExt cx="1034" cy="155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34" cy="129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210716" y="3028949"/>
            <a:ext cx="1724043" cy="1631553"/>
            <a:chOff x="684" y="2196"/>
            <a:chExt cx="1074" cy="1349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74" cy="10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528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099012" y="1657336"/>
            <a:ext cx="171200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>
                <a:latin typeface="Times New Roman" pitchFamily="18" charset="0"/>
              </a:rPr>
              <a:t>Sales Fact Table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1641474" y="2892460"/>
            <a:ext cx="457538" cy="5210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1904998" y="1771649"/>
            <a:ext cx="194013" cy="285751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31392" y="3236706"/>
            <a:ext cx="471386" cy="2766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3731392" y="1879788"/>
            <a:ext cx="479324" cy="67262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202778" y="1304668"/>
            <a:ext cx="1303338" cy="1654686"/>
            <a:chOff x="3796" y="989"/>
            <a:chExt cx="812" cy="1367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12" cy="10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3982" y="989"/>
              <a:ext cx="34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304800" y="2971801"/>
            <a:ext cx="1290638" cy="1127384"/>
            <a:chOff x="3896" y="2472"/>
            <a:chExt cx="803" cy="931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03" cy="68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930" y="2472"/>
              <a:ext cx="4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6169109" y="1210132"/>
            <a:ext cx="205825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>
                <a:latin typeface="Times New Roman" pitchFamily="18" charset="0"/>
              </a:rPr>
              <a:t>Shipping Fact Table</a:t>
            </a:r>
          </a:p>
        </p:txBody>
      </p:sp>
      <p:grpSp>
        <p:nvGrpSpPr>
          <p:cNvPr id="15" name="Group 84"/>
          <p:cNvGrpSpPr/>
          <p:nvPr/>
        </p:nvGrpSpPr>
        <p:grpSpPr>
          <a:xfrm>
            <a:off x="6246219" y="1575897"/>
            <a:ext cx="1348328" cy="2362068"/>
            <a:chOff x="6688137" y="2114550"/>
            <a:chExt cx="1348328" cy="3149424"/>
          </a:xfrm>
        </p:grpSpPr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6688139" y="2114550"/>
              <a:ext cx="1348326" cy="45226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>
                  <a:latin typeface="Times New Roman" pitchFamily="18" charset="0"/>
                </a:rPr>
                <a:t>time_key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688138" y="2563534"/>
              <a:ext cx="1348326" cy="4522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item_key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6688138" y="3012518"/>
              <a:ext cx="1348326" cy="4522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shipper_key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6688138" y="3461502"/>
              <a:ext cx="1348326" cy="4522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from_location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6688138" y="3910486"/>
              <a:ext cx="1348327" cy="4522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to_location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6688137" y="4362733"/>
              <a:ext cx="1348327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dollars_cost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6688137" y="4811713"/>
              <a:ext cx="1348327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units_shipped</a:t>
              </a:r>
              <a:endParaRPr lang="en-US" sz="1600" dirty="0">
                <a:latin typeface="Times New Roman" pitchFamily="18" charset="0"/>
              </a:endParaRPr>
            </a:p>
          </p:txBody>
        </p:sp>
      </p:grpSp>
      <p:sp>
        <p:nvSpPr>
          <p:cNvPr id="59" name="Line 58"/>
          <p:cNvSpPr>
            <a:spLocks noChangeShapeType="1"/>
          </p:cNvSpPr>
          <p:nvPr/>
        </p:nvSpPr>
        <p:spPr bwMode="auto">
          <a:xfrm flipH="1" flipV="1">
            <a:off x="5486401" y="1932417"/>
            <a:ext cx="761998" cy="1204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H="1">
            <a:off x="5345514" y="2712957"/>
            <a:ext cx="900704" cy="561216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 flipH="1">
            <a:off x="5728272" y="3028949"/>
            <a:ext cx="517945" cy="28575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63"/>
          <p:cNvGrpSpPr>
            <a:grpSpLocks/>
          </p:cNvGrpSpPr>
          <p:nvPr/>
        </p:nvGrpSpPr>
        <p:grpSpPr bwMode="auto">
          <a:xfrm>
            <a:off x="7714571" y="3198030"/>
            <a:ext cx="1336570" cy="1393556"/>
            <a:chOff x="3896" y="2455"/>
            <a:chExt cx="831" cy="1149"/>
          </a:xfrm>
        </p:grpSpPr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31" cy="8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shipper_key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shipper_type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4010" y="2455"/>
              <a:ext cx="49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shipper</a:t>
              </a:r>
            </a:p>
          </p:txBody>
        </p:sp>
      </p:grpSp>
      <p:sp>
        <p:nvSpPr>
          <p:cNvPr id="68" name="Line 68"/>
          <p:cNvSpPr>
            <a:spLocks noChangeShapeType="1"/>
          </p:cNvSpPr>
          <p:nvPr/>
        </p:nvSpPr>
        <p:spPr bwMode="auto">
          <a:xfrm flipH="1">
            <a:off x="5934759" y="4114800"/>
            <a:ext cx="1779812" cy="21449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70" name="Elbow Connector 69"/>
          <p:cNvCxnSpPr>
            <a:stCxn id="44" idx="1"/>
          </p:cNvCxnSpPr>
          <p:nvPr/>
        </p:nvCxnSpPr>
        <p:spPr>
          <a:xfrm rot="10800000">
            <a:off x="1889369" y="1347303"/>
            <a:ext cx="4356853" cy="398193"/>
          </a:xfrm>
          <a:prstGeom prst="bentConnector3">
            <a:avLst>
              <a:gd name="adj1" fmla="val 11806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7" idx="3"/>
          </p:cNvCxnSpPr>
          <p:nvPr/>
        </p:nvCxnSpPr>
        <p:spPr>
          <a:xfrm>
            <a:off x="7594546" y="2418971"/>
            <a:ext cx="303381" cy="1094398"/>
          </a:xfrm>
          <a:prstGeom prst="bentConnector2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ular Callout 75"/>
          <p:cNvSpPr/>
          <p:nvPr/>
        </p:nvSpPr>
        <p:spPr>
          <a:xfrm>
            <a:off x="5506116" y="205978"/>
            <a:ext cx="3498328" cy="994172"/>
          </a:xfrm>
          <a:prstGeom prst="wedgeRoundRectCallout">
            <a:avLst>
              <a:gd name="adj1" fmla="val -61198"/>
              <a:gd name="adj2" fmla="val 437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Galaxy/Constellation schema</a:t>
            </a:r>
            <a:endParaRPr lang="en-US" sz="2000" dirty="0"/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Multiple fact tables share dimension tables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7" name="Group 76"/>
          <p:cNvGrpSpPr/>
          <p:nvPr/>
        </p:nvGrpSpPr>
        <p:grpSpPr>
          <a:xfrm>
            <a:off x="2099012" y="2057400"/>
            <a:ext cx="1632380" cy="2396596"/>
            <a:chOff x="3200400" y="2743200"/>
            <a:chExt cx="2057400" cy="3195461"/>
          </a:xfrm>
        </p:grpSpPr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200400" y="2743200"/>
              <a:ext cx="2057400" cy="45226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time_key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3200400" y="3198463"/>
              <a:ext cx="2055812" cy="4522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item_key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0" name="Rectangle 17"/>
            <p:cNvSpPr>
              <a:spLocks noChangeArrowheads="1"/>
            </p:cNvSpPr>
            <p:nvPr/>
          </p:nvSpPr>
          <p:spPr bwMode="auto">
            <a:xfrm>
              <a:off x="3200400" y="3657601"/>
              <a:ext cx="2055812" cy="4522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branch_key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3200400" y="4112863"/>
              <a:ext cx="2055812" cy="4522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location_key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2" name="Rectangle 21"/>
            <p:cNvSpPr>
              <a:spLocks noChangeArrowheads="1"/>
            </p:cNvSpPr>
            <p:nvPr/>
          </p:nvSpPr>
          <p:spPr bwMode="auto">
            <a:xfrm>
              <a:off x="3200400" y="4568123"/>
              <a:ext cx="2055812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units_sold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3200400" y="5027263"/>
              <a:ext cx="2055812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dollars_sold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4" name="Rectangle 25"/>
            <p:cNvSpPr>
              <a:spLocks noChangeArrowheads="1"/>
            </p:cNvSpPr>
            <p:nvPr/>
          </p:nvSpPr>
          <p:spPr bwMode="auto">
            <a:xfrm>
              <a:off x="3200400" y="5486400"/>
              <a:ext cx="2057400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avg_sales</a:t>
              </a:r>
              <a:endParaRPr lang="en-US" sz="16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51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Data Warehouse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Pick one of the performance metrics and the associated dimensions and design the data warehouse schema for that performance metric.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81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Concepts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54260" y="1952167"/>
            <a:ext cx="348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4. OLAP &amp; Data Mining</a:t>
            </a:r>
            <a:endParaRPr lang="en-US" sz="2400" dirty="0">
              <a:solidFill>
                <a:srgbClr val="A6A6A6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7854" y="2151867"/>
            <a:ext cx="310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1. Database Systems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5502" y="3534595"/>
            <a:ext cx="4096770" cy="738664"/>
          </a:xfrm>
          <a:prstGeom prst="rect">
            <a:avLst/>
          </a:prstGeom>
          <a:solidFill>
            <a:srgbClr val="F2B15A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 Data Integration : ETL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7893" y="1258788"/>
            <a:ext cx="25114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2. Data Modeling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5570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155626"/>
            <a:ext cx="8229600" cy="64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Data </a:t>
            </a:r>
            <a:r>
              <a:rPr lang="en" dirty="0" smtClean="0"/>
              <a:t>Integration: </a:t>
            </a:r>
            <a:r>
              <a:rPr lang="en" dirty="0"/>
              <a:t>Why?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457200" y="2919525"/>
            <a:ext cx="8229600" cy="170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Data resides in several different databases with different structures and access policies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Our view of the world may be different from the view of the databases</a:t>
            </a:r>
          </a:p>
        </p:txBody>
      </p:sp>
      <p:sp>
        <p:nvSpPr>
          <p:cNvPr id="459" name="Shape 459"/>
          <p:cNvSpPr/>
          <p:nvPr/>
        </p:nvSpPr>
        <p:spPr>
          <a:xfrm>
            <a:off x="6028278" y="1052170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Excel Files</a:t>
            </a:r>
            <a:endParaRPr lang="en" dirty="0"/>
          </a:p>
        </p:txBody>
      </p:sp>
      <p:sp>
        <p:nvSpPr>
          <p:cNvPr id="460" name="Shape 460"/>
          <p:cNvSpPr/>
          <p:nvPr/>
        </p:nvSpPr>
        <p:spPr>
          <a:xfrm>
            <a:off x="658546" y="1052170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Operations</a:t>
            </a:r>
            <a:r>
              <a:rPr lang="en" dirty="0" smtClean="0"/>
              <a:t> </a:t>
            </a:r>
            <a:r>
              <a:rPr lang="en" dirty="0"/>
              <a:t>DB</a:t>
            </a:r>
          </a:p>
        </p:txBody>
      </p:sp>
      <p:sp>
        <p:nvSpPr>
          <p:cNvPr id="461" name="Shape 461"/>
          <p:cNvSpPr/>
          <p:nvPr/>
        </p:nvSpPr>
        <p:spPr>
          <a:xfrm>
            <a:off x="2232946" y="1052170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Employee DB</a:t>
            </a:r>
          </a:p>
        </p:txBody>
      </p:sp>
      <p:sp>
        <p:nvSpPr>
          <p:cNvPr id="462" name="Shape 462"/>
          <p:cNvSpPr/>
          <p:nvPr/>
        </p:nvSpPr>
        <p:spPr>
          <a:xfrm>
            <a:off x="4490476" y="1052170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Twitter</a:t>
            </a:r>
            <a:r>
              <a:rPr lang="en" dirty="0" smtClean="0"/>
              <a:t> </a:t>
            </a:r>
            <a:r>
              <a:rPr lang="en-US" dirty="0" smtClean="0"/>
              <a:t>Feeds</a:t>
            </a:r>
            <a:endParaRPr lang="en" dirty="0"/>
          </a:p>
        </p:txBody>
      </p:sp>
      <p:sp>
        <p:nvSpPr>
          <p:cNvPr id="463" name="Shape 463"/>
          <p:cNvSpPr txBox="1"/>
          <p:nvPr/>
        </p:nvSpPr>
        <p:spPr>
          <a:xfrm>
            <a:off x="3650600" y="1163920"/>
            <a:ext cx="88590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/>
              <a:t>…..</a:t>
            </a:r>
          </a:p>
        </p:txBody>
      </p:sp>
      <p:sp>
        <p:nvSpPr>
          <p:cNvPr id="464" name="Shape 464"/>
          <p:cNvSpPr/>
          <p:nvPr/>
        </p:nvSpPr>
        <p:spPr>
          <a:xfrm>
            <a:off x="3081800" y="2648250"/>
            <a:ext cx="411599" cy="217799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061850" y="2325100"/>
            <a:ext cx="451499" cy="399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3831300" y="2176275"/>
            <a:ext cx="1481400" cy="399300"/>
          </a:xfrm>
          <a:prstGeom prst="wedgeRoundRectCallout">
            <a:avLst>
              <a:gd name="adj1" fmla="val -73344"/>
              <a:gd name="adj2" fmla="val -1509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Query Q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314418" y="2306110"/>
            <a:ext cx="1723788" cy="607331"/>
          </a:xfrm>
          <a:prstGeom prst="wedgeRoundRectCallout">
            <a:avLst>
              <a:gd name="adj1" fmla="val -97965"/>
              <a:gd name="adj2" fmla="val -2537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BI Queries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9447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834899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Data Integration: Federation Approach</a:t>
            </a:r>
          </a:p>
        </p:txBody>
      </p:sp>
      <p:sp>
        <p:nvSpPr>
          <p:cNvPr id="472" name="Shape 472"/>
          <p:cNvSpPr/>
          <p:nvPr/>
        </p:nvSpPr>
        <p:spPr>
          <a:xfrm>
            <a:off x="689850" y="13022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DB1</a:t>
            </a:r>
          </a:p>
        </p:txBody>
      </p:sp>
      <p:sp>
        <p:nvSpPr>
          <p:cNvPr id="473" name="Shape 473"/>
          <p:cNvSpPr/>
          <p:nvPr/>
        </p:nvSpPr>
        <p:spPr>
          <a:xfrm>
            <a:off x="2278850" y="13022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DB2</a:t>
            </a:r>
          </a:p>
        </p:txBody>
      </p:sp>
      <p:sp>
        <p:nvSpPr>
          <p:cNvPr id="474" name="Shape 474"/>
          <p:cNvSpPr/>
          <p:nvPr/>
        </p:nvSpPr>
        <p:spPr>
          <a:xfrm>
            <a:off x="3853250" y="13022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DB3</a:t>
            </a:r>
          </a:p>
        </p:txBody>
      </p:sp>
      <p:sp>
        <p:nvSpPr>
          <p:cNvPr id="475" name="Shape 475"/>
          <p:cNvSpPr/>
          <p:nvPr/>
        </p:nvSpPr>
        <p:spPr>
          <a:xfrm>
            <a:off x="7016650" y="13022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DBn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5609250" y="1413975"/>
            <a:ext cx="88590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…..</a:t>
            </a:r>
          </a:p>
        </p:txBody>
      </p:sp>
      <p:sp>
        <p:nvSpPr>
          <p:cNvPr id="477" name="Shape 477"/>
          <p:cNvSpPr/>
          <p:nvPr/>
        </p:nvSpPr>
        <p:spPr>
          <a:xfrm>
            <a:off x="948200" y="4400850"/>
            <a:ext cx="411599" cy="217799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1815350" y="3755825"/>
            <a:ext cx="3272400" cy="862800"/>
          </a:xfrm>
          <a:prstGeom prst="wedgeRoundRectCallout">
            <a:avLst>
              <a:gd name="adj1" fmla="val -61835"/>
              <a:gd name="adj2" fmla="val 20500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Query Q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928250" y="4077700"/>
            <a:ext cx="451499" cy="399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919725" y="26092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V1</a:t>
            </a:r>
          </a:p>
        </p:txBody>
      </p:sp>
      <p:cxnSp>
        <p:nvCxnSpPr>
          <p:cNvPr id="481" name="Shape 481"/>
          <p:cNvCxnSpPr>
            <a:stCxn id="472" idx="3"/>
            <a:endCxn id="480" idx="0"/>
          </p:cNvCxnSpPr>
          <p:nvPr/>
        </p:nvCxnSpPr>
        <p:spPr>
          <a:xfrm>
            <a:off x="1307100" y="2137124"/>
            <a:ext cx="0" cy="47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2" name="Shape 482"/>
          <p:cNvSpPr txBox="1"/>
          <p:nvPr/>
        </p:nvSpPr>
        <p:spPr>
          <a:xfrm>
            <a:off x="870475" y="21906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Q1</a:t>
            </a:r>
          </a:p>
        </p:txBody>
      </p:sp>
      <p:sp>
        <p:nvSpPr>
          <p:cNvPr id="483" name="Shape 483"/>
          <p:cNvSpPr/>
          <p:nvPr/>
        </p:nvSpPr>
        <p:spPr>
          <a:xfrm>
            <a:off x="2519925" y="26092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V2</a:t>
            </a:r>
          </a:p>
        </p:txBody>
      </p:sp>
      <p:cxnSp>
        <p:nvCxnSpPr>
          <p:cNvPr id="484" name="Shape 484"/>
          <p:cNvCxnSpPr>
            <a:endCxn id="483" idx="0"/>
          </p:cNvCxnSpPr>
          <p:nvPr/>
        </p:nvCxnSpPr>
        <p:spPr>
          <a:xfrm>
            <a:off x="2907225" y="2137075"/>
            <a:ext cx="0" cy="47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6" name="Shape 486"/>
          <p:cNvSpPr txBox="1"/>
          <p:nvPr/>
        </p:nvSpPr>
        <p:spPr>
          <a:xfrm>
            <a:off x="2470675" y="21906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Q2</a:t>
            </a:r>
          </a:p>
        </p:txBody>
      </p:sp>
      <p:sp>
        <p:nvSpPr>
          <p:cNvPr id="487" name="Shape 487"/>
          <p:cNvSpPr/>
          <p:nvPr/>
        </p:nvSpPr>
        <p:spPr>
          <a:xfrm>
            <a:off x="4120125" y="26092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V3</a:t>
            </a:r>
          </a:p>
        </p:txBody>
      </p:sp>
      <p:cxnSp>
        <p:nvCxnSpPr>
          <p:cNvPr id="488" name="Shape 488"/>
          <p:cNvCxnSpPr>
            <a:endCxn id="487" idx="0"/>
          </p:cNvCxnSpPr>
          <p:nvPr/>
        </p:nvCxnSpPr>
        <p:spPr>
          <a:xfrm>
            <a:off x="4507425" y="2137075"/>
            <a:ext cx="0" cy="47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0" name="Shape 490"/>
          <p:cNvSpPr txBox="1"/>
          <p:nvPr/>
        </p:nvSpPr>
        <p:spPr>
          <a:xfrm>
            <a:off x="4070875" y="21906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Q3</a:t>
            </a:r>
          </a:p>
        </p:txBody>
      </p:sp>
      <p:sp>
        <p:nvSpPr>
          <p:cNvPr id="491" name="Shape 491"/>
          <p:cNvSpPr/>
          <p:nvPr/>
        </p:nvSpPr>
        <p:spPr>
          <a:xfrm>
            <a:off x="7320525" y="26092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Vn</a:t>
            </a:r>
          </a:p>
        </p:txBody>
      </p:sp>
      <p:cxnSp>
        <p:nvCxnSpPr>
          <p:cNvPr id="492" name="Shape 492"/>
          <p:cNvCxnSpPr>
            <a:endCxn id="491" idx="0"/>
          </p:cNvCxnSpPr>
          <p:nvPr/>
        </p:nvCxnSpPr>
        <p:spPr>
          <a:xfrm>
            <a:off x="7707825" y="2137075"/>
            <a:ext cx="0" cy="47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4" name="Shape 494"/>
          <p:cNvSpPr txBox="1"/>
          <p:nvPr/>
        </p:nvSpPr>
        <p:spPr>
          <a:xfrm>
            <a:off x="7271275" y="21906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Qn</a:t>
            </a:r>
          </a:p>
        </p:txBody>
      </p:sp>
      <p:sp>
        <p:nvSpPr>
          <p:cNvPr id="495" name="Shape 495"/>
          <p:cNvSpPr/>
          <p:nvPr/>
        </p:nvSpPr>
        <p:spPr>
          <a:xfrm>
            <a:off x="2915325" y="4079525"/>
            <a:ext cx="1904650" cy="4722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Global Schema G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5191900" y="3089725"/>
            <a:ext cx="3727499" cy="178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Answer Q by querying the views V1, V2, V3, … Vn.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Database with global schema never materialized!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/>
              <a:t>--- Sometimes called “Federation”</a:t>
            </a:r>
          </a:p>
        </p:txBody>
      </p:sp>
      <p:cxnSp>
        <p:nvCxnSpPr>
          <p:cNvPr id="497" name="Shape 497"/>
          <p:cNvCxnSpPr>
            <a:stCxn id="480" idx="2"/>
          </p:cNvCxnSpPr>
          <p:nvPr/>
        </p:nvCxnSpPr>
        <p:spPr>
          <a:xfrm rot="-5400000" flipH="1">
            <a:off x="1258575" y="3057025"/>
            <a:ext cx="980400" cy="8835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98" name="Shape 498"/>
          <p:cNvCxnSpPr>
            <a:stCxn id="483" idx="2"/>
          </p:cNvCxnSpPr>
          <p:nvPr/>
        </p:nvCxnSpPr>
        <p:spPr>
          <a:xfrm rot="5400000">
            <a:off x="2100975" y="3182725"/>
            <a:ext cx="980400" cy="6321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99" name="Shape 499"/>
          <p:cNvCxnSpPr>
            <a:stCxn id="491" idx="1"/>
          </p:cNvCxnSpPr>
          <p:nvPr/>
        </p:nvCxnSpPr>
        <p:spPr>
          <a:xfrm flipH="1">
            <a:off x="2735025" y="2808925"/>
            <a:ext cx="4585500" cy="1204200"/>
          </a:xfrm>
          <a:prstGeom prst="curvedConnector3">
            <a:avLst>
              <a:gd name="adj1" fmla="val 5645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00" name="Shape 500"/>
          <p:cNvCxnSpPr>
            <a:stCxn id="487" idx="1"/>
          </p:cNvCxnSpPr>
          <p:nvPr/>
        </p:nvCxnSpPr>
        <p:spPr>
          <a:xfrm flipH="1">
            <a:off x="2420625" y="2808925"/>
            <a:ext cx="1699500" cy="11679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5127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83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Integration: ETL Approach</a:t>
            </a:r>
          </a:p>
        </p:txBody>
      </p:sp>
      <p:sp>
        <p:nvSpPr>
          <p:cNvPr id="506" name="Shape 506"/>
          <p:cNvSpPr/>
          <p:nvPr/>
        </p:nvSpPr>
        <p:spPr>
          <a:xfrm>
            <a:off x="689850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DB1</a:t>
            </a:r>
          </a:p>
        </p:txBody>
      </p:sp>
      <p:sp>
        <p:nvSpPr>
          <p:cNvPr id="507" name="Shape 507"/>
          <p:cNvSpPr/>
          <p:nvPr/>
        </p:nvSpPr>
        <p:spPr>
          <a:xfrm>
            <a:off x="2278850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DB2</a:t>
            </a:r>
          </a:p>
        </p:txBody>
      </p:sp>
      <p:sp>
        <p:nvSpPr>
          <p:cNvPr id="508" name="Shape 508"/>
          <p:cNvSpPr/>
          <p:nvPr/>
        </p:nvSpPr>
        <p:spPr>
          <a:xfrm>
            <a:off x="3853250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DB3</a:t>
            </a:r>
          </a:p>
        </p:txBody>
      </p:sp>
      <p:sp>
        <p:nvSpPr>
          <p:cNvPr id="509" name="Shape 509"/>
          <p:cNvSpPr/>
          <p:nvPr/>
        </p:nvSpPr>
        <p:spPr>
          <a:xfrm>
            <a:off x="7016650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DBn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5609250" y="1185375"/>
            <a:ext cx="88590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…..</a:t>
            </a:r>
          </a:p>
        </p:txBody>
      </p:sp>
      <p:sp>
        <p:nvSpPr>
          <p:cNvPr id="511" name="Shape 511"/>
          <p:cNvSpPr/>
          <p:nvPr/>
        </p:nvSpPr>
        <p:spPr>
          <a:xfrm>
            <a:off x="719600" y="4553250"/>
            <a:ext cx="411599" cy="217799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469100" y="4008325"/>
            <a:ext cx="1001700" cy="472199"/>
          </a:xfrm>
          <a:prstGeom prst="wedgeRoundRectCallout">
            <a:avLst>
              <a:gd name="adj1" fmla="val -63598"/>
              <a:gd name="adj2" fmla="val 31861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Q</a:t>
            </a:r>
          </a:p>
        </p:txBody>
      </p:sp>
      <p:sp>
        <p:nvSpPr>
          <p:cNvPr id="513" name="Shape 513"/>
          <p:cNvSpPr/>
          <p:nvPr/>
        </p:nvSpPr>
        <p:spPr>
          <a:xfrm>
            <a:off x="699650" y="4230100"/>
            <a:ext cx="451499" cy="399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919725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V1</a:t>
            </a:r>
          </a:p>
        </p:txBody>
      </p:sp>
      <p:cxnSp>
        <p:nvCxnSpPr>
          <p:cNvPr id="515" name="Shape 515"/>
          <p:cNvCxnSpPr>
            <a:stCxn id="506" idx="3"/>
            <a:endCxn id="514" idx="0"/>
          </p:cNvCxnSpPr>
          <p:nvPr/>
        </p:nvCxnSpPr>
        <p:spPr>
          <a:xfrm>
            <a:off x="1307100" y="1908524"/>
            <a:ext cx="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6" name="Shape 516"/>
          <p:cNvSpPr txBox="1"/>
          <p:nvPr/>
        </p:nvSpPr>
        <p:spPr>
          <a:xfrm>
            <a:off x="870475" y="19620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Q1</a:t>
            </a:r>
          </a:p>
        </p:txBody>
      </p:sp>
      <p:sp>
        <p:nvSpPr>
          <p:cNvPr id="517" name="Shape 517"/>
          <p:cNvSpPr/>
          <p:nvPr/>
        </p:nvSpPr>
        <p:spPr>
          <a:xfrm>
            <a:off x="2519925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V2</a:t>
            </a:r>
          </a:p>
        </p:txBody>
      </p:sp>
      <p:cxnSp>
        <p:nvCxnSpPr>
          <p:cNvPr id="518" name="Shape 518"/>
          <p:cNvCxnSpPr>
            <a:stCxn id="507" idx="3"/>
            <a:endCxn id="517" idx="0"/>
          </p:cNvCxnSpPr>
          <p:nvPr/>
        </p:nvCxnSpPr>
        <p:spPr>
          <a:xfrm>
            <a:off x="2896100" y="1908524"/>
            <a:ext cx="111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9" name="Shape 519"/>
          <p:cNvSpPr txBox="1"/>
          <p:nvPr/>
        </p:nvSpPr>
        <p:spPr>
          <a:xfrm>
            <a:off x="2439025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Q2</a:t>
            </a:r>
          </a:p>
        </p:txBody>
      </p:sp>
      <p:sp>
        <p:nvSpPr>
          <p:cNvPr id="520" name="Shape 520"/>
          <p:cNvSpPr/>
          <p:nvPr/>
        </p:nvSpPr>
        <p:spPr>
          <a:xfrm>
            <a:off x="4043925" y="2304475"/>
            <a:ext cx="8859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V3</a:t>
            </a:r>
          </a:p>
        </p:txBody>
      </p:sp>
      <p:cxnSp>
        <p:nvCxnSpPr>
          <p:cNvPr id="521" name="Shape 521"/>
          <p:cNvCxnSpPr>
            <a:stCxn id="508" idx="3"/>
            <a:endCxn id="520" idx="0"/>
          </p:cNvCxnSpPr>
          <p:nvPr/>
        </p:nvCxnSpPr>
        <p:spPr>
          <a:xfrm>
            <a:off x="4470500" y="1908524"/>
            <a:ext cx="165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2" name="Shape 522"/>
          <p:cNvSpPr txBox="1"/>
          <p:nvPr/>
        </p:nvSpPr>
        <p:spPr>
          <a:xfrm>
            <a:off x="4033225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Q3</a:t>
            </a:r>
          </a:p>
        </p:txBody>
      </p:sp>
      <p:sp>
        <p:nvSpPr>
          <p:cNvPr id="523" name="Shape 523"/>
          <p:cNvSpPr/>
          <p:nvPr/>
        </p:nvSpPr>
        <p:spPr>
          <a:xfrm>
            <a:off x="7244325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Vn</a:t>
            </a:r>
          </a:p>
        </p:txBody>
      </p:sp>
      <p:cxnSp>
        <p:nvCxnSpPr>
          <p:cNvPr id="524" name="Shape 524"/>
          <p:cNvCxnSpPr>
            <a:stCxn id="509" idx="3"/>
            <a:endCxn id="523" idx="0"/>
          </p:cNvCxnSpPr>
          <p:nvPr/>
        </p:nvCxnSpPr>
        <p:spPr>
          <a:xfrm flipH="1">
            <a:off x="7631500" y="1908524"/>
            <a:ext cx="24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7188800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Qn</a:t>
            </a:r>
          </a:p>
        </p:txBody>
      </p:sp>
      <p:sp>
        <p:nvSpPr>
          <p:cNvPr id="526" name="Shape 526"/>
          <p:cNvSpPr/>
          <p:nvPr/>
        </p:nvSpPr>
        <p:spPr>
          <a:xfrm>
            <a:off x="5609250" y="3468525"/>
            <a:ext cx="2630700" cy="1452300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Integration Database</a:t>
            </a:r>
          </a:p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7" name="Shape 527"/>
          <p:cNvSpPr/>
          <p:nvPr/>
        </p:nvSpPr>
        <p:spPr>
          <a:xfrm>
            <a:off x="5944300" y="4230100"/>
            <a:ext cx="1960575" cy="4722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Global Schema G</a:t>
            </a:r>
          </a:p>
        </p:txBody>
      </p:sp>
      <p:sp>
        <p:nvSpPr>
          <p:cNvPr id="528" name="Shape 528"/>
          <p:cNvSpPr/>
          <p:nvPr/>
        </p:nvSpPr>
        <p:spPr>
          <a:xfrm>
            <a:off x="3185575" y="3155325"/>
            <a:ext cx="2180400" cy="472199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 dirty="0"/>
              <a:t>Extract-Transform-Load</a:t>
            </a:r>
          </a:p>
        </p:txBody>
      </p:sp>
      <p:cxnSp>
        <p:nvCxnSpPr>
          <p:cNvPr id="529" name="Shape 529"/>
          <p:cNvCxnSpPr>
            <a:stCxn id="514" idx="2"/>
            <a:endCxn id="528" idx="0"/>
          </p:cNvCxnSpPr>
          <p:nvPr/>
        </p:nvCxnSpPr>
        <p:spPr>
          <a:xfrm rot="-5400000" flipH="1">
            <a:off x="2565675" y="1445125"/>
            <a:ext cx="451500" cy="2968800"/>
          </a:xfrm>
          <a:prstGeom prst="curvedConnector3">
            <a:avLst>
              <a:gd name="adj1" fmla="val 5000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0" name="Shape 530"/>
          <p:cNvCxnSpPr>
            <a:stCxn id="517" idx="2"/>
            <a:endCxn id="528" idx="0"/>
          </p:cNvCxnSpPr>
          <p:nvPr/>
        </p:nvCxnSpPr>
        <p:spPr>
          <a:xfrm rot="-5400000" flipH="1">
            <a:off x="3365775" y="2245225"/>
            <a:ext cx="451500" cy="1368600"/>
          </a:xfrm>
          <a:prstGeom prst="curvedConnector3">
            <a:avLst>
              <a:gd name="adj1" fmla="val 5000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1" name="Shape 531"/>
          <p:cNvCxnSpPr>
            <a:stCxn id="520" idx="2"/>
            <a:endCxn id="528" idx="0"/>
          </p:cNvCxnSpPr>
          <p:nvPr/>
        </p:nvCxnSpPr>
        <p:spPr>
          <a:xfrm rot="5400000">
            <a:off x="4155525" y="2823925"/>
            <a:ext cx="451500" cy="211200"/>
          </a:xfrm>
          <a:prstGeom prst="curvedConnector3">
            <a:avLst>
              <a:gd name="adj1" fmla="val 5000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2" name="Shape 532"/>
          <p:cNvCxnSpPr>
            <a:stCxn id="523" idx="2"/>
            <a:endCxn id="528" idx="0"/>
          </p:cNvCxnSpPr>
          <p:nvPr/>
        </p:nvCxnSpPr>
        <p:spPr>
          <a:xfrm rot="5400000">
            <a:off x="5727975" y="1251625"/>
            <a:ext cx="451500" cy="3355800"/>
          </a:xfrm>
          <a:prstGeom prst="curvedConnector3">
            <a:avLst>
              <a:gd name="adj1" fmla="val 5000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3" name="Shape 533"/>
          <p:cNvSpPr/>
          <p:nvPr/>
        </p:nvSpPr>
        <p:spPr>
          <a:xfrm rot="5400000">
            <a:off x="5699424" y="2991300"/>
            <a:ext cx="410100" cy="1076999"/>
          </a:xfrm>
          <a:prstGeom prst="bentArrow">
            <a:avLst>
              <a:gd name="adj1" fmla="val 18504"/>
              <a:gd name="adj2" fmla="val 26048"/>
              <a:gd name="adj3" fmla="val 21065"/>
              <a:gd name="adj4" fmla="val 33087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34" name="Shape 534"/>
          <p:cNvCxnSpPr>
            <a:stCxn id="526" idx="2"/>
            <a:endCxn id="512" idx="3"/>
          </p:cNvCxnSpPr>
          <p:nvPr/>
        </p:nvCxnSpPr>
        <p:spPr>
          <a:xfrm flipH="1">
            <a:off x="2470950" y="4194675"/>
            <a:ext cx="3138300" cy="4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685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Predefined Queries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41300" y="995356"/>
            <a:ext cx="3836857" cy="3862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Automatically generated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Reports : batch-based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Dashboards : near “real-time”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Limited interactivity</a:t>
            </a:r>
          </a:p>
          <a:p>
            <a:pPr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Pre-defined p</a:t>
            </a:r>
            <a:r>
              <a:rPr lang="en" dirty="0" smtClean="0"/>
              <a:t>erformance </a:t>
            </a:r>
            <a:r>
              <a:rPr lang="en-US" dirty="0" smtClean="0"/>
              <a:t>m</a:t>
            </a:r>
            <a:r>
              <a:rPr lang="en" dirty="0" smtClean="0"/>
              <a:t>etrics</a:t>
            </a:r>
            <a:r>
              <a:rPr lang="en-US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Financial</a:t>
            </a:r>
          </a:p>
          <a:p>
            <a:pPr lvl="1">
              <a:buFont typeface="Arial"/>
              <a:buChar char="•"/>
            </a:pPr>
            <a:r>
              <a:rPr lang="en-US" dirty="0"/>
              <a:t>N</a:t>
            </a:r>
            <a:r>
              <a:rPr lang="en" dirty="0" smtClean="0"/>
              <a:t>on-financial</a:t>
            </a:r>
            <a:endParaRPr lang="en-US" dirty="0" smtClean="0"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57" y="1200150"/>
            <a:ext cx="4773741" cy="28702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83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Schema Level</a:t>
            </a:r>
            <a:endParaRPr lang="en" dirty="0"/>
          </a:p>
        </p:txBody>
      </p:sp>
      <p:sp>
        <p:nvSpPr>
          <p:cNvPr id="506" name="Shape 506"/>
          <p:cNvSpPr/>
          <p:nvPr/>
        </p:nvSpPr>
        <p:spPr>
          <a:xfrm>
            <a:off x="271351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DB1</a:t>
            </a:r>
          </a:p>
        </p:txBody>
      </p:sp>
      <p:sp>
        <p:nvSpPr>
          <p:cNvPr id="507" name="Shape 507"/>
          <p:cNvSpPr/>
          <p:nvPr/>
        </p:nvSpPr>
        <p:spPr>
          <a:xfrm>
            <a:off x="1716041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DB2</a:t>
            </a:r>
          </a:p>
        </p:txBody>
      </p:sp>
      <p:sp>
        <p:nvSpPr>
          <p:cNvPr id="509" name="Shape 509"/>
          <p:cNvSpPr/>
          <p:nvPr/>
        </p:nvSpPr>
        <p:spPr>
          <a:xfrm>
            <a:off x="3755244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DBn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975969" y="1073625"/>
            <a:ext cx="88590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…..</a:t>
            </a:r>
          </a:p>
        </p:txBody>
      </p:sp>
      <p:sp>
        <p:nvSpPr>
          <p:cNvPr id="514" name="Shape 514"/>
          <p:cNvSpPr/>
          <p:nvPr/>
        </p:nvSpPr>
        <p:spPr>
          <a:xfrm>
            <a:off x="501226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V1</a:t>
            </a:r>
          </a:p>
        </p:txBody>
      </p:sp>
      <p:cxnSp>
        <p:nvCxnSpPr>
          <p:cNvPr id="515" name="Shape 515"/>
          <p:cNvCxnSpPr>
            <a:stCxn id="506" idx="3"/>
            <a:endCxn id="514" idx="0"/>
          </p:cNvCxnSpPr>
          <p:nvPr/>
        </p:nvCxnSpPr>
        <p:spPr>
          <a:xfrm>
            <a:off x="888601" y="1908524"/>
            <a:ext cx="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6" name="Shape 516"/>
          <p:cNvSpPr txBox="1"/>
          <p:nvPr/>
        </p:nvSpPr>
        <p:spPr>
          <a:xfrm>
            <a:off x="451976" y="19620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Q1</a:t>
            </a:r>
          </a:p>
        </p:txBody>
      </p:sp>
      <p:sp>
        <p:nvSpPr>
          <p:cNvPr id="517" name="Shape 517"/>
          <p:cNvSpPr/>
          <p:nvPr/>
        </p:nvSpPr>
        <p:spPr>
          <a:xfrm>
            <a:off x="1957116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V2</a:t>
            </a:r>
          </a:p>
        </p:txBody>
      </p:sp>
      <p:cxnSp>
        <p:nvCxnSpPr>
          <p:cNvPr id="518" name="Shape 518"/>
          <p:cNvCxnSpPr>
            <a:stCxn id="507" idx="3"/>
            <a:endCxn id="517" idx="0"/>
          </p:cNvCxnSpPr>
          <p:nvPr/>
        </p:nvCxnSpPr>
        <p:spPr>
          <a:xfrm>
            <a:off x="2333291" y="1908524"/>
            <a:ext cx="111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9" name="Shape 519"/>
          <p:cNvSpPr txBox="1"/>
          <p:nvPr/>
        </p:nvSpPr>
        <p:spPr>
          <a:xfrm>
            <a:off x="1876216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Q2</a:t>
            </a:r>
          </a:p>
        </p:txBody>
      </p:sp>
      <p:sp>
        <p:nvSpPr>
          <p:cNvPr id="523" name="Shape 523"/>
          <p:cNvSpPr/>
          <p:nvPr/>
        </p:nvSpPr>
        <p:spPr>
          <a:xfrm>
            <a:off x="3982919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Vn</a:t>
            </a:r>
          </a:p>
        </p:txBody>
      </p:sp>
      <p:cxnSp>
        <p:nvCxnSpPr>
          <p:cNvPr id="524" name="Shape 524"/>
          <p:cNvCxnSpPr>
            <a:stCxn id="509" idx="3"/>
            <a:endCxn id="523" idx="0"/>
          </p:cNvCxnSpPr>
          <p:nvPr/>
        </p:nvCxnSpPr>
        <p:spPr>
          <a:xfrm flipH="1">
            <a:off x="4370094" y="1908524"/>
            <a:ext cx="24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3927394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Qn</a:t>
            </a:r>
          </a:p>
        </p:txBody>
      </p:sp>
      <p:sp>
        <p:nvSpPr>
          <p:cNvPr id="526" name="Shape 526"/>
          <p:cNvSpPr/>
          <p:nvPr/>
        </p:nvSpPr>
        <p:spPr>
          <a:xfrm>
            <a:off x="598473" y="3468525"/>
            <a:ext cx="2630700" cy="1452300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lang="en-US" sz="1800" dirty="0"/>
          </a:p>
          <a:p>
            <a:pPr algn="ctr" rtl="0">
              <a:spcBef>
                <a:spcPts val="0"/>
              </a:spcBef>
              <a:buNone/>
            </a:pPr>
            <a:endParaRPr lang="en-US" sz="1800" dirty="0" smtClean="0"/>
          </a:p>
          <a:p>
            <a:pPr algn="ctr" rtl="0">
              <a:spcBef>
                <a:spcPts val="0"/>
              </a:spcBef>
              <a:buNone/>
            </a:pPr>
            <a:endParaRPr lang="en-US" sz="1800" dirty="0"/>
          </a:p>
          <a:p>
            <a:pPr algn="ctr" rtl="0">
              <a:spcBef>
                <a:spcPts val="0"/>
              </a:spcBef>
              <a:buNone/>
            </a:pPr>
            <a:endParaRPr lang="en-US" sz="1800" dirty="0" smtClean="0"/>
          </a:p>
          <a:p>
            <a:pPr algn="ctr" rtl="0">
              <a:spcBef>
                <a:spcPts val="0"/>
              </a:spcBef>
              <a:buNone/>
            </a:pPr>
            <a:r>
              <a:rPr lang="en" sz="1800" dirty="0" smtClean="0"/>
              <a:t>Data</a:t>
            </a:r>
            <a:r>
              <a:rPr lang="en-US" sz="1800" dirty="0" smtClean="0"/>
              <a:t> Warehouse</a:t>
            </a:r>
            <a:endParaRPr lang="en" sz="1800" dirty="0"/>
          </a:p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7" name="Shape 527"/>
          <p:cNvSpPr/>
          <p:nvPr/>
        </p:nvSpPr>
        <p:spPr>
          <a:xfrm>
            <a:off x="777355" y="3976425"/>
            <a:ext cx="2314724" cy="4722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Global Schema G</a:t>
            </a:r>
          </a:p>
        </p:txBody>
      </p:sp>
      <p:cxnSp>
        <p:nvCxnSpPr>
          <p:cNvPr id="529" name="Shape 529"/>
          <p:cNvCxnSpPr>
            <a:stCxn id="514" idx="2"/>
            <a:endCxn id="527" idx="0"/>
          </p:cNvCxnSpPr>
          <p:nvPr/>
        </p:nvCxnSpPr>
        <p:spPr>
          <a:xfrm rot="16200000" flipH="1">
            <a:off x="775296" y="2817004"/>
            <a:ext cx="1272650" cy="1046191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0" name="Shape 530"/>
          <p:cNvCxnSpPr>
            <a:stCxn id="517" idx="2"/>
            <a:endCxn id="527" idx="0"/>
          </p:cNvCxnSpPr>
          <p:nvPr/>
        </p:nvCxnSpPr>
        <p:spPr>
          <a:xfrm rot="5400000">
            <a:off x="1503242" y="3135251"/>
            <a:ext cx="1272650" cy="409699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2" name="Shape 532"/>
          <p:cNvCxnSpPr>
            <a:stCxn id="523" idx="2"/>
            <a:endCxn id="527" idx="0"/>
          </p:cNvCxnSpPr>
          <p:nvPr/>
        </p:nvCxnSpPr>
        <p:spPr>
          <a:xfrm rot="5400000">
            <a:off x="2516143" y="2122349"/>
            <a:ext cx="1272650" cy="2435502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Rounded Rectangular Callout 31"/>
          <p:cNvSpPr/>
          <p:nvPr/>
        </p:nvSpPr>
        <p:spPr>
          <a:xfrm>
            <a:off x="3376559" y="4054664"/>
            <a:ext cx="1991870" cy="787922"/>
          </a:xfrm>
          <a:prstGeom prst="wedgeRoundRectCallout">
            <a:avLst>
              <a:gd name="adj1" fmla="val -62319"/>
              <a:gd name="adj2" fmla="val -239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Fact Table from Star Schema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087286" y="3028399"/>
            <a:ext cx="1991870" cy="507338"/>
          </a:xfrm>
          <a:prstGeom prst="wedgeRoundRectCallout">
            <a:avLst>
              <a:gd name="adj1" fmla="val -86228"/>
              <a:gd name="adj2" fmla="val -397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Schema mapping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9781"/>
              </p:ext>
            </p:extLst>
          </p:nvPr>
        </p:nvGraphicFramePr>
        <p:xfrm>
          <a:off x="5259338" y="3169977"/>
          <a:ext cx="3697055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7305"/>
                <a:gridCol w="981324"/>
                <a:gridCol w="822582"/>
                <a:gridCol w="634975"/>
                <a:gridCol w="590869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59338" y="2862200"/>
            <a:ext cx="14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 Fact Table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51485"/>
              </p:ext>
            </p:extLst>
          </p:nvPr>
        </p:nvGraphicFramePr>
        <p:xfrm>
          <a:off x="5108018" y="1730393"/>
          <a:ext cx="3877238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1187"/>
                <a:gridCol w="649406"/>
                <a:gridCol w="735633"/>
                <a:gridCol w="544845"/>
                <a:gridCol w="696190"/>
                <a:gridCol w="629977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125290" y="1411917"/>
            <a:ext cx="223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 (from region’s ODS)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65244" y="2136059"/>
            <a:ext cx="1321556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51618" y="2136059"/>
            <a:ext cx="0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052637" y="2136059"/>
            <a:ext cx="634163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701372" y="2136059"/>
            <a:ext cx="663872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613756" y="2136059"/>
            <a:ext cx="447368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368429" y="2136059"/>
            <a:ext cx="1067908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40</a:t>
            </a:fld>
            <a:endParaRPr lang="en"/>
          </a:p>
        </p:txBody>
      </p:sp>
      <p:sp>
        <p:nvSpPr>
          <p:cNvPr id="70" name="Rounded Rectangular Callout 69"/>
          <p:cNvSpPr/>
          <p:nvPr/>
        </p:nvSpPr>
        <p:spPr>
          <a:xfrm>
            <a:off x="5820412" y="4132903"/>
            <a:ext cx="2540767" cy="787922"/>
          </a:xfrm>
          <a:prstGeom prst="wedgeRoundRectCallout">
            <a:avLst>
              <a:gd name="adj1" fmla="val -20889"/>
              <a:gd name="adj2" fmla="val -1112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Schema </a:t>
            </a:r>
            <a:r>
              <a:rPr lang="en-US" sz="1800" b="1" dirty="0">
                <a:solidFill>
                  <a:schemeClr val="accent1"/>
                </a:solidFill>
              </a:rPr>
              <a:t>m</a:t>
            </a:r>
            <a:r>
              <a:rPr lang="en-US" sz="1800" b="1" dirty="0" smtClean="0">
                <a:solidFill>
                  <a:schemeClr val="accent1"/>
                </a:solidFill>
              </a:rPr>
              <a:t>apping can be expressed as queries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62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5" grpId="0" animBg="1"/>
      <p:bldP spid="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457200" y="155626"/>
            <a:ext cx="8229600" cy="64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 Simple Example </a:t>
            </a:r>
            <a:r>
              <a:rPr lang="en" dirty="0" smtClean="0"/>
              <a:t>(</a:t>
            </a:r>
            <a:r>
              <a:rPr lang="en-US" dirty="0" smtClean="0"/>
              <a:t>1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212505" y="3030894"/>
            <a:ext cx="5385665" cy="1894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 smtClean="0"/>
              <a:t>Do </a:t>
            </a:r>
            <a:r>
              <a:rPr lang="en" sz="1800" dirty="0"/>
              <a:t>both DBs encode names in the same way?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Is “Winter 2007” a valid value in D2.semesters?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Run fragments of the queries on the public views and construct the answer?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ETL V1 and V2 into a local data warehouse </a:t>
            </a:r>
            <a:r>
              <a:rPr lang="en-US" sz="1800" dirty="0"/>
              <a:t>?</a:t>
            </a:r>
            <a:endParaRPr lang="en" sz="18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8" name="Shape 548"/>
          <p:cNvSpPr txBox="1"/>
          <p:nvPr/>
        </p:nvSpPr>
        <p:spPr>
          <a:xfrm>
            <a:off x="212505" y="1756488"/>
            <a:ext cx="537920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V1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3369797" y="1785354"/>
            <a:ext cx="699815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V2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61750" y="673306"/>
            <a:ext cx="1974075" cy="441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Permanent </a:t>
            </a:r>
            <a:r>
              <a:rPr lang="en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Staff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3242800" y="673306"/>
            <a:ext cx="1386747" cy="3805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Courses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52" name="Shape 552"/>
          <p:cNvCxnSpPr>
            <a:stCxn id="14" idx="2"/>
            <a:endCxn id="31" idx="0"/>
          </p:cNvCxnSpPr>
          <p:nvPr/>
        </p:nvCxnSpPr>
        <p:spPr>
          <a:xfrm flipH="1">
            <a:off x="640098" y="1785354"/>
            <a:ext cx="925517" cy="33238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3" name="Shape 553"/>
          <p:cNvCxnSpPr>
            <a:stCxn id="13" idx="2"/>
            <a:endCxn id="29" idx="0"/>
          </p:cNvCxnSpPr>
          <p:nvPr/>
        </p:nvCxnSpPr>
        <p:spPr>
          <a:xfrm flipH="1">
            <a:off x="4763462" y="1785354"/>
            <a:ext cx="656621" cy="3468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4" name="Shape 554"/>
          <p:cNvSpPr/>
          <p:nvPr/>
        </p:nvSpPr>
        <p:spPr>
          <a:xfrm>
            <a:off x="5420083" y="3082734"/>
            <a:ext cx="3540567" cy="17189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"/>
                <a:ea typeface="Georgia"/>
                <a:cs typeface="Courier"/>
                <a:sym typeface="Georgia"/>
              </a:rPr>
              <a:t>SELECT V2.course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"/>
                <a:ea typeface="Georgia"/>
                <a:cs typeface="Courier"/>
                <a:sym typeface="Georgia"/>
              </a:rPr>
              <a:t>FROM V1, V2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"/>
                <a:ea typeface="Georgia"/>
                <a:cs typeface="Courier"/>
                <a:sym typeface="Georgia"/>
              </a:rPr>
              <a:t>WHERE V1.name=V2.teacher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"/>
                <a:ea typeface="Georgia"/>
                <a:cs typeface="Courier"/>
                <a:sym typeface="Georgia"/>
              </a:rPr>
              <a:t>and V2.semester=‘Winter 2007’</a:t>
            </a:r>
            <a:endParaRPr lang="en" sz="18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41</a:t>
            </a:fld>
            <a:endParaRPr lang="e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03959"/>
              </p:ext>
            </p:extLst>
          </p:nvPr>
        </p:nvGraphicFramePr>
        <p:xfrm>
          <a:off x="3359597" y="1053834"/>
          <a:ext cx="4120973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  <a:gridCol w="912230"/>
                <a:gridCol w="1010188"/>
                <a:gridCol w="1313242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enrollment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7162"/>
              </p:ext>
            </p:extLst>
          </p:nvPr>
        </p:nvGraphicFramePr>
        <p:xfrm>
          <a:off x="161750" y="1053834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  <a:gridCol w="912230"/>
                <a:gridCol w="101018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7462"/>
              </p:ext>
            </p:extLst>
          </p:nvPr>
        </p:nvGraphicFramePr>
        <p:xfrm>
          <a:off x="3359597" y="2132175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  <a:gridCol w="912230"/>
                <a:gridCol w="101018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14243"/>
              </p:ext>
            </p:extLst>
          </p:nvPr>
        </p:nvGraphicFramePr>
        <p:xfrm>
          <a:off x="197442" y="2117742"/>
          <a:ext cx="885313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5" name="Shape 555"/>
          <p:cNvSpPr/>
          <p:nvPr/>
        </p:nvSpPr>
        <p:spPr>
          <a:xfrm>
            <a:off x="6479631" y="1581120"/>
            <a:ext cx="2481019" cy="1282575"/>
          </a:xfrm>
          <a:prstGeom prst="wedgeRoundRectCallout">
            <a:avLst>
              <a:gd name="adj1" fmla="val -58883"/>
              <a:gd name="adj2" fmla="val -20616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Query: List all courses taught by permanent staff </a:t>
            </a:r>
            <a:r>
              <a:rPr lang="en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during Winter 2007</a:t>
            </a:r>
          </a:p>
        </p:txBody>
      </p:sp>
      <p:sp>
        <p:nvSpPr>
          <p:cNvPr id="27" name="Freeform 26"/>
          <p:cNvSpPr/>
          <p:nvPr/>
        </p:nvSpPr>
        <p:spPr>
          <a:xfrm>
            <a:off x="570184" y="2488320"/>
            <a:ext cx="3200805" cy="402440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96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457200" y="155626"/>
            <a:ext cx="8229600" cy="64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 Simple Example </a:t>
            </a:r>
            <a:r>
              <a:rPr lang="en" dirty="0" smtClean="0"/>
              <a:t>(</a:t>
            </a:r>
            <a:r>
              <a:rPr lang="en-US" dirty="0" smtClean="0"/>
              <a:t>2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199" y="2643840"/>
            <a:ext cx="8432486" cy="22818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1800" dirty="0" smtClean="0"/>
              <a:t>Do </a:t>
            </a:r>
            <a:r>
              <a:rPr lang="en" sz="2000" dirty="0" smtClean="0"/>
              <a:t>D3.employee</a:t>
            </a:r>
            <a:r>
              <a:rPr lang="en" sz="2000" dirty="0"/>
              <a:t>, D4.employee, </a:t>
            </a:r>
            <a:r>
              <a:rPr lang="en-US" sz="2000" dirty="0" smtClean="0"/>
              <a:t>V1.</a:t>
            </a:r>
            <a:r>
              <a:rPr lang="en" sz="2000" dirty="0" smtClean="0"/>
              <a:t>name</a:t>
            </a:r>
            <a:r>
              <a:rPr lang="en" sz="2000" dirty="0"/>
              <a:t>, &amp; </a:t>
            </a:r>
            <a:r>
              <a:rPr lang="en-US" sz="2000" dirty="0" smtClean="0"/>
              <a:t>V2.</a:t>
            </a:r>
            <a:r>
              <a:rPr lang="en" sz="2000" dirty="0" smtClean="0"/>
              <a:t>teacher </a:t>
            </a:r>
            <a:r>
              <a:rPr lang="en" sz="1800" dirty="0" smtClean="0"/>
              <a:t>refer </a:t>
            </a:r>
            <a:r>
              <a:rPr lang="en" sz="1800" dirty="0"/>
              <a:t>to the same category of objects </a:t>
            </a:r>
            <a:r>
              <a:rPr lang="en-US" sz="1800" dirty="0" smtClean="0"/>
              <a:t>? How do we</a:t>
            </a:r>
            <a:r>
              <a:rPr lang="en" sz="1800" dirty="0" smtClean="0"/>
              <a:t> </a:t>
            </a:r>
            <a:r>
              <a:rPr lang="en" sz="1800" dirty="0"/>
              <a:t>harmonize their </a:t>
            </a:r>
            <a:r>
              <a:rPr lang="en" sz="1800" dirty="0" smtClean="0"/>
              <a:t>encoding</a:t>
            </a:r>
            <a:r>
              <a:rPr lang="en-US" sz="1800" dirty="0" smtClean="0"/>
              <a:t> ?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1800" dirty="0"/>
              <a:t>W</a:t>
            </a:r>
            <a:r>
              <a:rPr lang="en" sz="1800" dirty="0" smtClean="0"/>
              <a:t>here </a:t>
            </a:r>
            <a:r>
              <a:rPr lang="en" sz="1800" dirty="0"/>
              <a:t>to get phone </a:t>
            </a:r>
            <a:r>
              <a:rPr lang="en" sz="1800" dirty="0" smtClean="0"/>
              <a:t>information</a:t>
            </a:r>
            <a:r>
              <a:rPr lang="en-US" sz="1800" dirty="0" smtClean="0"/>
              <a:t> ?</a:t>
            </a:r>
            <a:endParaRPr lang="en" sz="1800" dirty="0"/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sz="1800" dirty="0"/>
              <a:t>use D3.phone 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sz="1800" dirty="0"/>
              <a:t>use D4.phone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sz="1800" dirty="0"/>
              <a:t>use both D3.phone and D4.phone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D3.phone and D4.phone may use different formats</a:t>
            </a:r>
          </a:p>
        </p:txBody>
      </p:sp>
      <p:sp>
        <p:nvSpPr>
          <p:cNvPr id="569" name="Shape 569"/>
          <p:cNvSpPr/>
          <p:nvPr/>
        </p:nvSpPr>
        <p:spPr>
          <a:xfrm>
            <a:off x="6299537" y="344050"/>
            <a:ext cx="2728199" cy="1951800"/>
          </a:xfrm>
          <a:prstGeom prst="wedgeRoundRectCallout">
            <a:avLst>
              <a:gd name="adj1" fmla="val -68971"/>
              <a:gd name="adj2" fmla="val -3157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Query: Find computer science permanent staff who taught during the Winter 2007 semester, and their phone numbers.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42</a:t>
            </a:fld>
            <a:endParaRPr lang="en"/>
          </a:p>
        </p:txBody>
      </p:sp>
      <p:sp>
        <p:nvSpPr>
          <p:cNvPr id="9" name="Shape 548"/>
          <p:cNvSpPr txBox="1"/>
          <p:nvPr/>
        </p:nvSpPr>
        <p:spPr>
          <a:xfrm>
            <a:off x="212504" y="616008"/>
            <a:ext cx="2716167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V1</a:t>
            </a: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~ Permanent Staff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549"/>
          <p:cNvSpPr txBox="1"/>
          <p:nvPr/>
        </p:nvSpPr>
        <p:spPr>
          <a:xfrm>
            <a:off x="2812560" y="605994"/>
            <a:ext cx="2797531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V2 ~ Courses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16168"/>
              </p:ext>
            </p:extLst>
          </p:nvPr>
        </p:nvGraphicFramePr>
        <p:xfrm>
          <a:off x="2802360" y="952815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  <a:gridCol w="912230"/>
                <a:gridCol w="101018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62183"/>
              </p:ext>
            </p:extLst>
          </p:nvPr>
        </p:nvGraphicFramePr>
        <p:xfrm>
          <a:off x="197442" y="977262"/>
          <a:ext cx="885313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7193"/>
              </p:ext>
            </p:extLst>
          </p:nvPr>
        </p:nvGraphicFramePr>
        <p:xfrm>
          <a:off x="212504" y="2003040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0410"/>
                <a:gridCol w="855276"/>
                <a:gridCol w="882045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Shape 548"/>
          <p:cNvSpPr txBox="1"/>
          <p:nvPr/>
        </p:nvSpPr>
        <p:spPr>
          <a:xfrm>
            <a:off x="212504" y="1631022"/>
            <a:ext cx="2716167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D3 ~ Comp. Sci. </a:t>
            </a:r>
            <a:r>
              <a:rPr lang="en-US" sz="180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Dept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8767"/>
              </p:ext>
            </p:extLst>
          </p:nvPr>
        </p:nvGraphicFramePr>
        <p:xfrm>
          <a:off x="3344780" y="1997258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0410"/>
                <a:gridCol w="855276"/>
                <a:gridCol w="882045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Shape 548"/>
          <p:cNvSpPr txBox="1"/>
          <p:nvPr/>
        </p:nvSpPr>
        <p:spPr>
          <a:xfrm>
            <a:off x="3344780" y="1625240"/>
            <a:ext cx="2716167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D4 ~ University Dir.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578"/>
          <p:cNvSpPr/>
          <p:nvPr/>
        </p:nvSpPr>
        <p:spPr>
          <a:xfrm>
            <a:off x="5235325" y="3395519"/>
            <a:ext cx="3654359" cy="635915"/>
          </a:xfrm>
          <a:prstGeom prst="wedgeRectCallout">
            <a:avLst>
              <a:gd name="adj1" fmla="val -69507"/>
              <a:gd name="adj2" fmla="val -113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/>
              <a:t>What if phone is different in D3 &amp; D4 ? </a:t>
            </a:r>
            <a:r>
              <a:rPr lang="en-US" sz="1800" dirty="0"/>
              <a:t>I</a:t>
            </a:r>
            <a:r>
              <a:rPr lang="en" sz="1800" dirty="0" smtClean="0"/>
              <a:t>nconsistent </a:t>
            </a:r>
            <a:r>
              <a:rPr lang="en-US" sz="1800" dirty="0" smtClean="0"/>
              <a:t>data </a:t>
            </a:r>
            <a:r>
              <a:rPr lang="en" sz="1800" dirty="0" smtClean="0"/>
              <a:t>!</a:t>
            </a:r>
            <a:endParaRPr lang="en" sz="1800" dirty="0"/>
          </a:p>
        </p:txBody>
      </p:sp>
      <p:sp>
        <p:nvSpPr>
          <p:cNvPr id="18" name="Shape 579"/>
          <p:cNvSpPr/>
          <p:nvPr/>
        </p:nvSpPr>
        <p:spPr>
          <a:xfrm>
            <a:off x="5827446" y="4075932"/>
            <a:ext cx="3200290" cy="673919"/>
          </a:xfrm>
          <a:prstGeom prst="wedgeRectCallout">
            <a:avLst>
              <a:gd name="adj1" fmla="val -66264"/>
              <a:gd name="adj2" fmla="val -211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What if phone missing in both D3 &amp; D4 ?</a:t>
            </a:r>
            <a:r>
              <a:rPr lang="en" sz="1800" dirty="0" smtClean="0"/>
              <a:t> incomplete </a:t>
            </a:r>
            <a:r>
              <a:rPr lang="en" sz="1800" dirty="0"/>
              <a:t>data !</a:t>
            </a:r>
          </a:p>
        </p:txBody>
      </p:sp>
      <p:sp>
        <p:nvSpPr>
          <p:cNvPr id="19" name="Freeform 18"/>
          <p:cNvSpPr/>
          <p:nvPr/>
        </p:nvSpPr>
        <p:spPr>
          <a:xfrm>
            <a:off x="457200" y="1410954"/>
            <a:ext cx="2769522" cy="297827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5566883">
            <a:off x="-321925" y="1829997"/>
            <a:ext cx="1162601" cy="339628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5071319">
            <a:off x="2763480" y="1885170"/>
            <a:ext cx="1162601" cy="339628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697593" y="2473693"/>
            <a:ext cx="3912497" cy="260867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1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/>
              <a:t>Key Steps</a:t>
            </a:r>
            <a:r>
              <a:rPr lang="en" sz="3600" dirty="0" smtClean="0"/>
              <a:t> </a:t>
            </a:r>
            <a:r>
              <a:rPr lang="en" sz="3600" dirty="0"/>
              <a:t>in Data Integration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idx="1"/>
          </p:nvPr>
        </p:nvSpPr>
        <p:spPr>
          <a:xfrm>
            <a:off x="441259" y="1028700"/>
            <a:ext cx="7786756" cy="3907327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 marL="577850" indent="-457200"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Specify the </a:t>
            </a:r>
            <a:r>
              <a:rPr lang="en-US" sz="2000" b="1" dirty="0"/>
              <a:t>g</a:t>
            </a:r>
            <a:r>
              <a:rPr lang="en" sz="2000" b="1" dirty="0" smtClean="0"/>
              <a:t>lobal</a:t>
            </a:r>
            <a:r>
              <a:rPr lang="en-US" sz="2000" b="1" dirty="0" smtClean="0"/>
              <a:t> </a:t>
            </a:r>
            <a:r>
              <a:rPr lang="en-US" sz="2000" dirty="0" smtClean="0"/>
              <a:t>and </a:t>
            </a:r>
            <a:r>
              <a:rPr lang="en-US" sz="2000" b="1" dirty="0" smtClean="0"/>
              <a:t>l</a:t>
            </a:r>
            <a:r>
              <a:rPr lang="en" sz="2000" b="1" dirty="0" smtClean="0"/>
              <a:t>ocal </a:t>
            </a:r>
            <a:r>
              <a:rPr lang="en-US" sz="2000" b="1" dirty="0" smtClean="0"/>
              <a:t>data models </a:t>
            </a:r>
            <a:r>
              <a:rPr lang="en-US" sz="2000" dirty="0" smtClean="0"/>
              <a:t>(schemas)</a:t>
            </a:r>
            <a:endParaRPr lang="en" sz="2000" dirty="0"/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800" dirty="0"/>
              <a:t>D</a:t>
            </a:r>
            <a:r>
              <a:rPr lang="en" sz="1800" dirty="0" smtClean="0"/>
              <a:t>ata </a:t>
            </a:r>
            <a:r>
              <a:rPr lang="en" sz="1800" dirty="0"/>
              <a:t>formats of </a:t>
            </a:r>
            <a:r>
              <a:rPr lang="en" sz="1800" dirty="0" smtClean="0"/>
              <a:t>attributes</a:t>
            </a:r>
            <a:r>
              <a:rPr lang="en-US" sz="1800" dirty="0"/>
              <a:t> </a:t>
            </a:r>
            <a:r>
              <a:rPr lang="en-US" sz="1800" dirty="0" smtClean="0"/>
              <a:t>and their meaning</a:t>
            </a:r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 dirty="0"/>
              <a:t>Abbreviations, terminology, </a:t>
            </a:r>
            <a:r>
              <a:rPr lang="en" sz="1800" dirty="0" smtClean="0"/>
              <a:t>ontologies</a:t>
            </a:r>
            <a:endParaRPr lang="en-US" sz="1800" dirty="0" smtClean="0"/>
          </a:p>
          <a:p>
            <a:pPr marL="577850" indent="-457200"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2000" b="1" dirty="0" smtClean="0"/>
              <a:t>Map </a:t>
            </a:r>
            <a:r>
              <a:rPr lang="en-US" sz="2000" dirty="0" smtClean="0"/>
              <a:t>local to </a:t>
            </a:r>
            <a:r>
              <a:rPr lang="en-US" sz="2000" dirty="0"/>
              <a:t>g</a:t>
            </a:r>
            <a:r>
              <a:rPr lang="en-US" sz="2000" dirty="0" smtClean="0"/>
              <a:t>lobal schemas</a:t>
            </a:r>
            <a:endParaRPr lang="en" sz="2000" dirty="0"/>
          </a:p>
          <a:p>
            <a:pPr marL="577850" indent="-457200"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Decide </a:t>
            </a:r>
            <a:r>
              <a:rPr lang="en-US" sz="2000" b="1" dirty="0" smtClean="0"/>
              <a:t>data quality </a:t>
            </a:r>
            <a:r>
              <a:rPr lang="en-US" sz="2000" dirty="0" smtClean="0"/>
              <a:t>policies</a:t>
            </a:r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800" dirty="0" smtClean="0"/>
              <a:t>R</a:t>
            </a:r>
            <a:r>
              <a:rPr lang="en" sz="1800" dirty="0" smtClean="0"/>
              <a:t>esolve </a:t>
            </a:r>
            <a:r>
              <a:rPr lang="en-US" sz="1800" dirty="0" smtClean="0"/>
              <a:t>overlaps/duplicates</a:t>
            </a:r>
            <a:endParaRPr lang="en" sz="1800" dirty="0"/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800" dirty="0"/>
              <a:t>H</a:t>
            </a:r>
            <a:r>
              <a:rPr lang="en" sz="1800" dirty="0" smtClean="0"/>
              <a:t>andle </a:t>
            </a:r>
            <a:r>
              <a:rPr lang="en" sz="1800" dirty="0"/>
              <a:t>missing data</a:t>
            </a:r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800" dirty="0"/>
              <a:t>H</a:t>
            </a:r>
            <a:r>
              <a:rPr lang="en" sz="1800" dirty="0" smtClean="0"/>
              <a:t>andle </a:t>
            </a:r>
            <a:r>
              <a:rPr lang="en" sz="1800" dirty="0"/>
              <a:t>inconsistent </a:t>
            </a:r>
            <a:r>
              <a:rPr lang="en" sz="1800" dirty="0" smtClean="0"/>
              <a:t>data</a:t>
            </a:r>
            <a:endParaRPr lang="en-US" sz="1800" dirty="0" smtClean="0"/>
          </a:p>
          <a:p>
            <a:pPr marL="577850" indent="-457200"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Choose an ETL tool</a:t>
            </a:r>
            <a:endParaRPr lang="e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43</a:t>
            </a:fld>
            <a:endParaRPr lang="en"/>
          </a:p>
        </p:txBody>
      </p:sp>
      <p:sp>
        <p:nvSpPr>
          <p:cNvPr id="6" name="Shape 579"/>
          <p:cNvSpPr/>
          <p:nvPr/>
        </p:nvSpPr>
        <p:spPr>
          <a:xfrm>
            <a:off x="6440486" y="1028700"/>
            <a:ext cx="2563958" cy="1044900"/>
          </a:xfrm>
          <a:prstGeom prst="wedgeRectCallout">
            <a:avLst>
              <a:gd name="adj1" fmla="val -79764"/>
              <a:gd name="adj2" fmla="val 994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Attributes with the same name may mean different things! </a:t>
            </a:r>
            <a:r>
              <a:rPr lang="en-US" sz="1800" dirty="0" err="1" smtClean="0"/>
              <a:t>Eg</a:t>
            </a:r>
            <a:r>
              <a:rPr lang="en-US" sz="1800" dirty="0" smtClean="0"/>
              <a:t>. Income</a:t>
            </a:r>
            <a:endParaRPr lang="en" sz="1800" dirty="0"/>
          </a:p>
        </p:txBody>
      </p:sp>
      <p:sp>
        <p:nvSpPr>
          <p:cNvPr id="7" name="Shape 579"/>
          <p:cNvSpPr/>
          <p:nvPr/>
        </p:nvSpPr>
        <p:spPr>
          <a:xfrm>
            <a:off x="5520417" y="2179020"/>
            <a:ext cx="3484027" cy="1035060"/>
          </a:xfrm>
          <a:prstGeom prst="wedgeRectCallout">
            <a:avLst>
              <a:gd name="adj1" fmla="val -62823"/>
              <a:gd name="adj2" fmla="val -510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Values of attributes with the same name may use different terminologies. </a:t>
            </a:r>
            <a:r>
              <a:rPr lang="en-US" sz="1800" dirty="0" err="1" smtClean="0"/>
              <a:t>Eg</a:t>
            </a:r>
            <a:r>
              <a:rPr lang="en-US" sz="1800" dirty="0" smtClean="0"/>
              <a:t>. medical drug</a:t>
            </a:r>
            <a:endParaRPr lang="en" sz="1800" dirty="0"/>
          </a:p>
        </p:txBody>
      </p:sp>
      <p:sp>
        <p:nvSpPr>
          <p:cNvPr id="8" name="Shape 579"/>
          <p:cNvSpPr/>
          <p:nvPr/>
        </p:nvSpPr>
        <p:spPr>
          <a:xfrm>
            <a:off x="4354131" y="3365100"/>
            <a:ext cx="4650313" cy="769140"/>
          </a:xfrm>
          <a:prstGeom prst="wedgeRectCallout">
            <a:avLst>
              <a:gd name="adj1" fmla="val -57158"/>
              <a:gd name="adj2" fmla="val -4349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How to determine if </a:t>
            </a:r>
            <a:r>
              <a:rPr lang="en-US" sz="1800" dirty="0"/>
              <a:t>c</a:t>
            </a:r>
            <a:r>
              <a:rPr lang="en-US" sz="1800" dirty="0" smtClean="0"/>
              <a:t>ustomer from insurance DB and patient from HIS refer to same person ?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0151502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1259" y="377428"/>
            <a:ext cx="8371436" cy="65127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Exercise: </a:t>
            </a:r>
            <a:r>
              <a:rPr lang="en" sz="4000" dirty="0" smtClean="0"/>
              <a:t>List </a:t>
            </a:r>
            <a:r>
              <a:rPr lang="en" sz="4000" dirty="0"/>
              <a:t>the integration problems 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98170" y="1301354"/>
            <a:ext cx="3976277" cy="30420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u="sng" dirty="0">
                <a:sym typeface="Courier New"/>
              </a:rPr>
              <a:t>Global </a:t>
            </a:r>
            <a:r>
              <a:rPr lang="en-US" sz="2400" u="sng" dirty="0" smtClean="0">
                <a:sym typeface="Courier New"/>
              </a:rPr>
              <a:t>Schema</a:t>
            </a:r>
            <a:endParaRPr lang="en-US" sz="2400" u="sng" dirty="0"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Patient(</a:t>
            </a: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int primary key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address_num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address_street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char(80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city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char(20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province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char(10)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9077" y="1301354"/>
            <a:ext cx="4233618" cy="3042047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" sz="3400" u="sng" dirty="0">
                <a:sym typeface="Courier New"/>
              </a:rPr>
              <a:t>Local </a:t>
            </a:r>
            <a:r>
              <a:rPr lang="en" sz="3400" u="sng" dirty="0" smtClean="0">
                <a:sym typeface="Courier New"/>
              </a:rPr>
              <a:t>Schema</a:t>
            </a:r>
            <a:endParaRPr lang="en" sz="3400" u="sng" dirty="0"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600" b="1" dirty="0" smtClean="0"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char(10) primary key</a:t>
            </a:r>
            <a:r>
              <a:rPr lang="en" sz="26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600" b="1" dirty="0" smtClean="0"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char(8)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" sz="2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CustAddr( </a:t>
            </a:r>
            <a:r>
              <a:rPr lang="en" sz="2600" b="1" dirty="0" smtClean="0">
                <a:latin typeface="Courier New"/>
                <a:ea typeface="Courier New"/>
                <a:cs typeface="Courier New"/>
                <a:sym typeface="Courier New"/>
              </a:rPr>
              <a:t>CID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char(10) FK </a:t>
            </a:r>
            <a:r>
              <a:rPr lang="en" sz="26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 dirty="0" smtClean="0">
                <a:latin typeface="Courier New"/>
                <a:ea typeface="Courier New"/>
                <a:cs typeface="Courier New"/>
                <a:sym typeface="Courier New"/>
              </a:rPr>
              <a:t>     References Customer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address_line1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char(80)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, address_line2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char(80)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, city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char(12)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province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char(2)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44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Concepts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79591" y="1952167"/>
            <a:ext cx="3224852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4. OLAP &amp; Data Mining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7854" y="2151867"/>
            <a:ext cx="310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1. Database Systems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5502" y="3534595"/>
            <a:ext cx="3537898" cy="677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3. Data Integration : ETL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7893" y="1258788"/>
            <a:ext cx="25114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2. Data Modeling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52734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46</a:t>
            </a:fld>
            <a:endParaRPr lang="e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14206"/>
              </p:ext>
            </p:extLst>
          </p:nvPr>
        </p:nvGraphicFramePr>
        <p:xfrm>
          <a:off x="1184400" y="1610148"/>
          <a:ext cx="50520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59"/>
                <a:gridCol w="736757"/>
                <a:gridCol w="842008"/>
                <a:gridCol w="868321"/>
                <a:gridCol w="947259"/>
                <a:gridCol w="7104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Quater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14500"/>
              </p:ext>
            </p:extLst>
          </p:nvPr>
        </p:nvGraphicFramePr>
        <p:xfrm>
          <a:off x="2702740" y="2791426"/>
          <a:ext cx="3975989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6595"/>
                <a:gridCol w="993800"/>
                <a:gridCol w="795198"/>
                <a:gridCol w="795198"/>
                <a:gridCol w="79519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16763"/>
              </p:ext>
            </p:extLst>
          </p:nvPr>
        </p:nvGraphicFramePr>
        <p:xfrm>
          <a:off x="1345299" y="3855108"/>
          <a:ext cx="29811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07"/>
                <a:gridCol w="764130"/>
                <a:gridCol w="947091"/>
                <a:gridCol w="699556"/>
              </a:tblGrid>
              <a:tr h="2965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29655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07023"/>
              </p:ext>
            </p:extLst>
          </p:nvPr>
        </p:nvGraphicFramePr>
        <p:xfrm>
          <a:off x="5519664" y="3813538"/>
          <a:ext cx="311177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2"/>
                <a:gridCol w="578635"/>
                <a:gridCol w="744033"/>
                <a:gridCol w="1011328"/>
              </a:tblGrid>
              <a:tr h="29043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LocID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</a:p>
                  </a:txBody>
                  <a:tcPr/>
                </a:tc>
              </a:tr>
              <a:tr h="2904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740320" y="3356338"/>
            <a:ext cx="941495" cy="4572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642143" y="2124192"/>
            <a:ext cx="2027835" cy="6672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559740" y="3356338"/>
            <a:ext cx="1418013" cy="4572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0774" y="1612241"/>
            <a:ext cx="583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68970" y="2791426"/>
            <a:ext cx="63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1899" y="3875152"/>
            <a:ext cx="803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94017" y="382175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175162" y="2640697"/>
            <a:ext cx="1784462" cy="917012"/>
          </a:xfrm>
          <a:prstGeom prst="wedgeRoundRectCallout">
            <a:avLst>
              <a:gd name="adj1" fmla="val 62417"/>
              <a:gd name="adj2" fmla="val -153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Fact table </a:t>
            </a:r>
            <a:r>
              <a:rPr lang="en-US" sz="1800" dirty="0" smtClean="0">
                <a:solidFill>
                  <a:schemeClr val="tx1"/>
                </a:solidFill>
              </a:rPr>
              <a:t>Transaction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846980" y="1916119"/>
            <a:ext cx="1952713" cy="516781"/>
          </a:xfrm>
          <a:prstGeom prst="wedgeRoundRectCallout">
            <a:avLst>
              <a:gd name="adj1" fmla="val -181145"/>
              <a:gd name="adj2" fmla="val 851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Dimensions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45382" y="2640697"/>
            <a:ext cx="1701598" cy="65364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15953" y="2791426"/>
            <a:ext cx="1603070" cy="917012"/>
          </a:xfrm>
          <a:prstGeom prst="wedgeRoundRectCallout">
            <a:avLst>
              <a:gd name="adj1" fmla="val -65224"/>
              <a:gd name="adj2" fmla="val -284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Measures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Performance metrics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6853397" y="1095460"/>
            <a:ext cx="1952713" cy="516781"/>
          </a:xfrm>
          <a:prstGeom prst="wedgeRoundRectCallout">
            <a:avLst>
              <a:gd name="adj1" fmla="val -78548"/>
              <a:gd name="adj2" fmla="val 6399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Dimension Hierarchy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24885" y="2630737"/>
            <a:ext cx="2378178" cy="65364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/>
          <a:lstStyle/>
          <a:p>
            <a:r>
              <a:rPr lang="en-US" dirty="0" smtClean="0"/>
              <a:t>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240"/>
            <a:ext cx="4855877" cy="4058658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Aggregation queries</a:t>
            </a:r>
            <a:r>
              <a:rPr lang="en-US" dirty="0" smtClean="0"/>
              <a:t>: aggregate a measure over one or more dimensions.</a:t>
            </a:r>
          </a:p>
          <a:p>
            <a:pPr lvl="1"/>
            <a:r>
              <a:rPr lang="en-US" dirty="0" smtClean="0"/>
              <a:t>Find total sales for each location</a:t>
            </a:r>
          </a:p>
          <a:p>
            <a:pPr lvl="1"/>
            <a:r>
              <a:rPr lang="en-US" dirty="0" smtClean="0"/>
              <a:t>Find total sales for each time period</a:t>
            </a:r>
          </a:p>
          <a:p>
            <a:r>
              <a:rPr lang="en-US" u="sng" dirty="0" smtClean="0">
                <a:solidFill>
                  <a:schemeClr val="accent1"/>
                </a:solidFill>
              </a:rPr>
              <a:t>Top-k queries</a:t>
            </a:r>
          </a:p>
          <a:p>
            <a:pPr lvl="1"/>
            <a:r>
              <a:rPr lang="en-US" dirty="0" smtClean="0"/>
              <a:t>Find top five products ranked by total sales.</a:t>
            </a:r>
          </a:p>
          <a:p>
            <a:r>
              <a:rPr lang="en-US" u="sng" dirty="0" smtClean="0">
                <a:solidFill>
                  <a:srgbClr val="860908"/>
                </a:solidFill>
              </a:rPr>
              <a:t>Slicing and Dicing</a:t>
            </a:r>
            <a:r>
              <a:rPr lang="en-US" dirty="0" smtClean="0"/>
              <a:t>:  </a:t>
            </a:r>
            <a:r>
              <a:rPr lang="en-US" dirty="0"/>
              <a:t>Equality and range selections on one or more dimensions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Find total sales for a single product line at a single location.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25545" y="2046683"/>
            <a:ext cx="3570030" cy="2765032"/>
            <a:chOff x="5464422" y="285112"/>
            <a:chExt cx="3570030" cy="2765032"/>
          </a:xfrm>
        </p:grpSpPr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5464422" y="285112"/>
              <a:ext cx="3334419" cy="2765032"/>
              <a:chOff x="288" y="768"/>
              <a:chExt cx="2490" cy="2293"/>
            </a:xfrm>
          </p:grpSpPr>
          <p:pic>
            <p:nvPicPr>
              <p:cNvPr id="20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" y="768"/>
                <a:ext cx="1861" cy="1905"/>
              </a:xfrm>
              <a:prstGeom prst="rect">
                <a:avLst/>
              </a:prstGeom>
            </p:spPr>
          </p:pic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768" y="2828"/>
                <a:ext cx="474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Time </a:t>
                </a:r>
              </a:p>
            </p:txBody>
          </p:sp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666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2074" y="816"/>
                <a:ext cx="422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en-US" baseline="-25000" dirty="0"/>
              </a:p>
            </p:txBody>
          </p:sp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2087" y="1152"/>
                <a:ext cx="278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baseline="-25000" dirty="0"/>
              </a:p>
            </p:txBody>
          </p:sp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2087" y="1488"/>
                <a:ext cx="278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baseline="-25000" dirty="0"/>
              </a:p>
            </p:txBody>
          </p:sp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2087" y="1872"/>
                <a:ext cx="267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baseline="-25000" dirty="0"/>
              </a:p>
            </p:txBody>
          </p:sp>
          <p:sp>
            <p:nvSpPr>
              <p:cNvPr id="27" name="Text Box 20"/>
              <p:cNvSpPr txBox="1">
                <a:spLocks noChangeArrowheads="1"/>
              </p:cNvSpPr>
              <p:nvPr/>
            </p:nvSpPr>
            <p:spPr bwMode="auto">
              <a:xfrm>
                <a:off x="297" y="2592"/>
                <a:ext cx="422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/>
                  <a:t>t-4</a:t>
                </a:r>
                <a:endParaRPr lang="en-US" baseline="-25000" dirty="0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632" y="2592"/>
                <a:ext cx="422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/>
                  <a:t>t-3</a:t>
                </a:r>
                <a:endParaRPr lang="en-US" baseline="-25000" dirty="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974" y="2592"/>
                <a:ext cx="422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t-2</a:t>
                </a:r>
                <a:endParaRPr lang="en-US" baseline="-2500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1296" y="2592"/>
                <a:ext cx="422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t-1</a:t>
                </a:r>
                <a:endParaRPr lang="en-US" baseline="-25000"/>
              </a:p>
            </p:txBody>
          </p:sp>
        </p:grp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7330724" y="2325471"/>
              <a:ext cx="441146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L1</a:t>
              </a:r>
              <a:endParaRPr lang="en-US" baseline="-25000" dirty="0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7522215" y="2137354"/>
              <a:ext cx="441146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L2</a:t>
              </a:r>
              <a:endParaRPr lang="en-US" baseline="-25000" dirty="0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7718596" y="1937842"/>
              <a:ext cx="441146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L3</a:t>
              </a:r>
              <a:endParaRPr lang="en-US" baseline="-25000" dirty="0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8231052" y="1034532"/>
              <a:ext cx="803400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Product</a:t>
              </a:r>
              <a:endParaRPr lang="en-US" dirty="0"/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64668"/>
              </p:ext>
            </p:extLst>
          </p:nvPr>
        </p:nvGraphicFramePr>
        <p:xfrm>
          <a:off x="5464422" y="1010955"/>
          <a:ext cx="3380359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144"/>
                <a:gridCol w="894152"/>
                <a:gridCol w="764565"/>
                <a:gridCol w="609060"/>
                <a:gridCol w="52943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LocID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Qty</a:t>
                      </a:r>
                      <a:endParaRPr lang="en-US" sz="1600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5425545" y="729990"/>
            <a:ext cx="1651376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Sales (Fact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8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/>
          <a:lstStyle/>
          <a:p>
            <a:r>
              <a:rPr lang="en-US" dirty="0" smtClean="0"/>
              <a:t>More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1"/>
            <a:ext cx="5791200" cy="3794522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860908"/>
                </a:solidFill>
              </a:rPr>
              <a:t>Roll-up</a:t>
            </a:r>
            <a:r>
              <a:rPr lang="en-US" u="sng" dirty="0">
                <a:solidFill>
                  <a:schemeClr val="accent2"/>
                </a:solidFill>
              </a:rPr>
              <a:t>:</a:t>
            </a:r>
            <a:r>
              <a:rPr lang="en-US" dirty="0"/>
              <a:t>  Aggregating at different levels of  a dimension hierarchy.  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total sales by city, we can roll-up to get sales by state</a:t>
            </a:r>
            <a:r>
              <a:rPr lang="en-US" dirty="0" smtClean="0"/>
              <a:t>.</a:t>
            </a:r>
            <a:endParaRPr lang="en-US" u="sng" dirty="0" smtClean="0">
              <a:solidFill>
                <a:schemeClr val="accent2"/>
              </a:solidFill>
            </a:endParaRPr>
          </a:p>
          <a:p>
            <a:r>
              <a:rPr lang="en-US" u="sng" dirty="0" smtClean="0">
                <a:solidFill>
                  <a:srgbClr val="860908"/>
                </a:solidFill>
              </a:rPr>
              <a:t>Drill-down</a:t>
            </a:r>
            <a:r>
              <a:rPr lang="en-US" u="sng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 The inverse of roll-up.  </a:t>
            </a:r>
          </a:p>
          <a:p>
            <a:pPr lvl="1"/>
            <a:r>
              <a:rPr lang="en-US" dirty="0" smtClean="0"/>
              <a:t>Given total sales by state, can drill-down to get total sales by city.</a:t>
            </a:r>
          </a:p>
          <a:p>
            <a:pPr lvl="1"/>
            <a:r>
              <a:rPr lang="en-US" dirty="0" smtClean="0"/>
              <a:t>Can also drill-down on different dimension to get total sales by product for each state.</a:t>
            </a:r>
          </a:p>
          <a:p>
            <a:r>
              <a:rPr lang="en-US" u="sng" dirty="0" smtClean="0">
                <a:solidFill>
                  <a:srgbClr val="860908"/>
                </a:solidFill>
              </a:rPr>
              <a:t>Pivoting</a:t>
            </a:r>
            <a:r>
              <a:rPr lang="en-US" u="sng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 Aggregation on selected dimensions.</a:t>
            </a:r>
          </a:p>
          <a:p>
            <a:pPr lvl="1"/>
            <a:r>
              <a:rPr lang="en-US" dirty="0" smtClean="0"/>
              <a:t>Pivoting on Location and Time yields this </a:t>
            </a:r>
            <a:r>
              <a:rPr lang="en-US" b="1" u="sng" dirty="0" smtClean="0">
                <a:solidFill>
                  <a:srgbClr val="860908"/>
                </a:solidFill>
              </a:rPr>
              <a:t>cross-tabulation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248400" y="3028951"/>
          <a:ext cx="2590800" cy="16230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62000"/>
                <a:gridCol w="533400"/>
                <a:gridCol w="647700"/>
                <a:gridCol w="647700"/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Year\State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144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145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176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223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339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6858000" y="800100"/>
            <a:ext cx="18288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Region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6858000" y="1314450"/>
            <a:ext cx="18288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6858000" y="1828800"/>
            <a:ext cx="18288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6858000" y="2343150"/>
            <a:ext cx="18288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Store</a:t>
            </a:r>
            <a:endParaRPr lang="en-US" sz="2400" dirty="0"/>
          </a:p>
        </p:txBody>
      </p:sp>
      <p:cxnSp>
        <p:nvCxnSpPr>
          <p:cNvPr id="33" name="Straight Connector 32"/>
          <p:cNvCxnSpPr>
            <a:stCxn id="28" idx="2"/>
            <a:endCxn id="29" idx="0"/>
          </p:cNvCxnSpPr>
          <p:nvPr/>
        </p:nvCxnSpPr>
        <p:spPr>
          <a:xfrm rot="5400000">
            <a:off x="7715250" y="1257300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2"/>
            <a:endCxn id="30" idx="0"/>
          </p:cNvCxnSpPr>
          <p:nvPr/>
        </p:nvCxnSpPr>
        <p:spPr>
          <a:xfrm rot="5400000">
            <a:off x="7715250" y="1771650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2"/>
            <a:endCxn id="31" idx="0"/>
          </p:cNvCxnSpPr>
          <p:nvPr/>
        </p:nvCxnSpPr>
        <p:spPr>
          <a:xfrm>
            <a:off x="7772400" y="2228850"/>
            <a:ext cx="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36972"/>
          </a:xfrm>
        </p:spPr>
        <p:txBody>
          <a:bodyPr/>
          <a:lstStyle/>
          <a:p>
            <a:r>
              <a:rPr lang="en-US" dirty="0" smtClean="0"/>
              <a:t>Comparison with 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3520"/>
            <a:ext cx="8229600" cy="7966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cross-tabulation obtained by pivoting can also be computed using a collection of  </a:t>
            </a:r>
            <a:r>
              <a:rPr lang="en-US" dirty="0" err="1" smtClean="0"/>
              <a:t>SQLqueries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1" y="1600200"/>
            <a:ext cx="5321118" cy="1324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+mn-lt"/>
              </a:rPr>
              <a:t>SELECT SUM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S.sales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000" b="1" dirty="0">
                <a:latin typeface="+mn-lt"/>
              </a:rPr>
              <a:t>FROM  </a:t>
            </a:r>
            <a:r>
              <a:rPr lang="en-US" sz="2000" dirty="0">
                <a:latin typeface="+mn-lt"/>
              </a:rPr>
              <a:t>  Sales S, Times T, Locations L</a:t>
            </a:r>
          </a:p>
          <a:p>
            <a:r>
              <a:rPr lang="en-US" sz="2000" b="1" dirty="0">
                <a:latin typeface="+mn-lt"/>
              </a:rPr>
              <a:t>WHERE  </a:t>
            </a:r>
            <a:r>
              <a:rPr lang="en-US" sz="2000" dirty="0" err="1">
                <a:latin typeface="+mn-lt"/>
              </a:rPr>
              <a:t>S.timeid</a:t>
            </a:r>
            <a:r>
              <a:rPr lang="en-US" sz="2000" dirty="0">
                <a:latin typeface="+mn-lt"/>
              </a:rPr>
              <a:t>=</a:t>
            </a:r>
            <a:r>
              <a:rPr lang="en-US" sz="2000" dirty="0" err="1">
                <a:latin typeface="+mn-lt"/>
              </a:rPr>
              <a:t>T.timeid</a:t>
            </a:r>
            <a:r>
              <a:rPr lang="en-US" sz="2000" b="1" dirty="0">
                <a:latin typeface="+mn-lt"/>
              </a:rPr>
              <a:t> AND </a:t>
            </a:r>
            <a:r>
              <a:rPr lang="en-US" sz="2000" dirty="0" err="1" smtClean="0">
                <a:latin typeface="+mn-lt"/>
              </a:rPr>
              <a:t>S.locid</a:t>
            </a:r>
            <a:r>
              <a:rPr lang="en-US" sz="2000" dirty="0" smtClean="0">
                <a:latin typeface="+mn-lt"/>
              </a:rPr>
              <a:t>=</a:t>
            </a:r>
            <a:r>
              <a:rPr lang="en-US" sz="2000" dirty="0" err="1" smtClean="0">
                <a:latin typeface="+mn-lt"/>
              </a:rPr>
              <a:t>L.locid</a:t>
            </a:r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GROUP BY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T.year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L.state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867401" y="3086100"/>
            <a:ext cx="3109600" cy="1324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+mn-lt"/>
              </a:rPr>
              <a:t>SELECT SUM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S.sales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000" b="1" dirty="0">
                <a:latin typeface="+mn-lt"/>
              </a:rPr>
              <a:t>FROM  </a:t>
            </a:r>
            <a:r>
              <a:rPr lang="en-US" sz="2000" dirty="0">
                <a:latin typeface="+mn-lt"/>
              </a:rPr>
              <a:t>  Sales S, Times T</a:t>
            </a:r>
          </a:p>
          <a:p>
            <a:r>
              <a:rPr lang="en-US" sz="2000" b="1" dirty="0">
                <a:latin typeface="+mn-lt"/>
              </a:rPr>
              <a:t>WHERE  </a:t>
            </a:r>
            <a:r>
              <a:rPr lang="en-US" sz="2000" dirty="0" err="1">
                <a:latin typeface="+mn-lt"/>
              </a:rPr>
              <a:t>S.timeid</a:t>
            </a:r>
            <a:r>
              <a:rPr lang="en-US" sz="2000" dirty="0">
                <a:latin typeface="+mn-lt"/>
              </a:rPr>
              <a:t>=</a:t>
            </a:r>
            <a:r>
              <a:rPr lang="en-US" sz="2000" dirty="0" err="1">
                <a:latin typeface="+mn-lt"/>
              </a:rPr>
              <a:t>T.timeid</a:t>
            </a:r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GROUP BY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T.year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67001" y="3657600"/>
            <a:ext cx="3122650" cy="1324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+mn-lt"/>
              </a:rPr>
              <a:t>SELECT SUM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S.sales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000" b="1" dirty="0">
                <a:latin typeface="+mn-lt"/>
              </a:rPr>
              <a:t>FROM  </a:t>
            </a:r>
            <a:r>
              <a:rPr lang="en-US" sz="2000" dirty="0">
                <a:latin typeface="+mn-lt"/>
              </a:rPr>
              <a:t>  Sales S, Location L</a:t>
            </a:r>
          </a:p>
          <a:p>
            <a:r>
              <a:rPr lang="en-US" sz="2000" b="1" dirty="0">
                <a:latin typeface="+mn-lt"/>
              </a:rPr>
              <a:t>WHERE  </a:t>
            </a:r>
            <a:r>
              <a:rPr lang="en-US" sz="2000" dirty="0" err="1" smtClean="0">
                <a:latin typeface="+mn-lt"/>
              </a:rPr>
              <a:t>S.locid</a:t>
            </a:r>
            <a:r>
              <a:rPr lang="en-US" sz="2000" dirty="0" smtClean="0">
                <a:latin typeface="+mn-lt"/>
              </a:rPr>
              <a:t>=</a:t>
            </a:r>
            <a:r>
              <a:rPr lang="en-US" sz="2000" dirty="0" err="1" smtClean="0">
                <a:latin typeface="+mn-lt"/>
              </a:rPr>
              <a:t>L.locid</a:t>
            </a:r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GROUP BY </a:t>
            </a:r>
            <a:r>
              <a:rPr lang="en-US" sz="2000" dirty="0" err="1">
                <a:latin typeface="+mn-lt"/>
              </a:rPr>
              <a:t>L.state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943101"/>
          <a:ext cx="2590800" cy="16230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62000"/>
                <a:gridCol w="533400"/>
                <a:gridCol w="647700"/>
                <a:gridCol w="647700"/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Year\State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144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145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176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223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339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10800000">
            <a:off x="3200401" y="2457450"/>
            <a:ext cx="304800" cy="800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1647825" y="3171825"/>
            <a:ext cx="28575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0600" y="2343150"/>
            <a:ext cx="1447800" cy="97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7" idx="1"/>
          </p:cNvCxnSpPr>
          <p:nvPr/>
        </p:nvCxnSpPr>
        <p:spPr>
          <a:xfrm rot="10800000" flipV="1">
            <a:off x="2133601" y="2262240"/>
            <a:ext cx="1676401" cy="138059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12" idx="1"/>
          </p:cNvCxnSpPr>
          <p:nvPr/>
        </p:nvCxnSpPr>
        <p:spPr>
          <a:xfrm rot="10800000">
            <a:off x="3505201" y="2857501"/>
            <a:ext cx="2362200" cy="890641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1"/>
            <a:endCxn id="13" idx="1"/>
          </p:cNvCxnSpPr>
          <p:nvPr/>
        </p:nvCxnSpPr>
        <p:spPr>
          <a:xfrm flipH="1" flipV="1">
            <a:off x="1790700" y="3886200"/>
            <a:ext cx="876301" cy="4334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9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4492"/>
          </a:xfrm>
        </p:spPr>
        <p:txBody>
          <a:bodyPr/>
          <a:lstStyle/>
          <a:p>
            <a:r>
              <a:rPr lang="en-US" dirty="0" smtClean="0"/>
              <a:t>Multi-dimensional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1242"/>
            <a:ext cx="3994525" cy="1101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performance metrics by multiple dimension: time, location,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92273" y="1061242"/>
            <a:ext cx="3994525" cy="74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dimension can be organized into hierarchies.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3595" y="2247018"/>
            <a:ext cx="3334419" cy="2765032"/>
            <a:chOff x="288" y="768"/>
            <a:chExt cx="2490" cy="2293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" y="768"/>
              <a:ext cx="1861" cy="1905"/>
            </a:xfrm>
            <a:prstGeom prst="rect">
              <a:avLst/>
            </a:prstGeom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768" y="2828"/>
              <a:ext cx="474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Time 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112" y="2448"/>
              <a:ext cx="666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Location</a:t>
              </a:r>
              <a:endParaRPr lang="en-US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074" y="816"/>
              <a:ext cx="422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smtClean="0"/>
                <a:t>14</a:t>
              </a:r>
              <a:endParaRPr lang="en-US" baseline="-25000" dirty="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087" y="1152"/>
              <a:ext cx="278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13</a:t>
              </a:r>
              <a:endParaRPr lang="en-US" baseline="-25000" dirty="0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087" y="1488"/>
              <a:ext cx="278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12</a:t>
              </a:r>
              <a:endParaRPr lang="en-US" baseline="-25000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087" y="1872"/>
              <a:ext cx="267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11</a:t>
              </a:r>
              <a:endParaRPr lang="en-US" baseline="-25000" dirty="0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97" y="2592"/>
              <a:ext cx="42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t-4</a:t>
              </a:r>
              <a:endParaRPr lang="en-US" baseline="-25000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32" y="2592"/>
              <a:ext cx="42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t-3</a:t>
              </a:r>
              <a:endParaRPr lang="en-US" baseline="-25000" dirty="0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974" y="2592"/>
              <a:ext cx="42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t-2</a:t>
              </a:r>
              <a:endParaRPr lang="en-US" baseline="-25000"/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296" y="2592"/>
              <a:ext cx="42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t-1</a:t>
              </a:r>
              <a:endParaRPr lang="en-US" baseline="-25000"/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889897" y="4287377"/>
            <a:ext cx="44114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L1</a:t>
            </a:r>
            <a:endParaRPr lang="en-US" baseline="-25000" dirty="0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081388" y="4099260"/>
            <a:ext cx="44114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L2</a:t>
            </a:r>
            <a:endParaRPr lang="en-US" baseline="-25000" dirty="0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277769" y="3899748"/>
            <a:ext cx="44114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L3</a:t>
            </a:r>
            <a:endParaRPr lang="en-US" baseline="-2500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804955" y="2324653"/>
            <a:ext cx="8034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228645" y="2247666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28645" y="2760156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Quarter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28645" y="3319214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228645" y="3868384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78" name="Straight Connector 77"/>
          <p:cNvCxnSpPr>
            <a:stCxn id="72" idx="2"/>
            <a:endCxn id="73" idx="0"/>
          </p:cNvCxnSpPr>
          <p:nvPr/>
        </p:nvCxnSpPr>
        <p:spPr>
          <a:xfrm>
            <a:off x="5670157" y="2555443"/>
            <a:ext cx="0" cy="204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2"/>
            <a:endCxn id="74" idx="0"/>
          </p:cNvCxnSpPr>
          <p:nvPr/>
        </p:nvCxnSpPr>
        <p:spPr>
          <a:xfrm>
            <a:off x="5670157" y="3067933"/>
            <a:ext cx="0" cy="251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4" idx="2"/>
            <a:endCxn id="75" idx="0"/>
          </p:cNvCxnSpPr>
          <p:nvPr/>
        </p:nvCxnSpPr>
        <p:spPr>
          <a:xfrm>
            <a:off x="5670157" y="3626991"/>
            <a:ext cx="0" cy="241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22024" y="2240218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522024" y="2752708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522024" y="3311766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522024" y="3860936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</a:t>
            </a:r>
            <a:endParaRPr lang="en-US" dirty="0"/>
          </a:p>
        </p:txBody>
      </p:sp>
      <p:cxnSp>
        <p:nvCxnSpPr>
          <p:cNvPr id="89" name="Straight Connector 88"/>
          <p:cNvCxnSpPr>
            <a:stCxn id="85" idx="2"/>
            <a:endCxn id="86" idx="0"/>
          </p:cNvCxnSpPr>
          <p:nvPr/>
        </p:nvCxnSpPr>
        <p:spPr>
          <a:xfrm>
            <a:off x="6963536" y="2547995"/>
            <a:ext cx="0" cy="204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6" idx="2"/>
            <a:endCxn id="87" idx="0"/>
          </p:cNvCxnSpPr>
          <p:nvPr/>
        </p:nvCxnSpPr>
        <p:spPr>
          <a:xfrm>
            <a:off x="6963536" y="3060485"/>
            <a:ext cx="0" cy="251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7" idx="2"/>
            <a:endCxn id="88" idx="0"/>
          </p:cNvCxnSpPr>
          <p:nvPr/>
        </p:nvCxnSpPr>
        <p:spPr>
          <a:xfrm>
            <a:off x="6963536" y="3619543"/>
            <a:ext cx="0" cy="241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Slide Number Placeholder 9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34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001000" cy="479822"/>
          </a:xfrm>
        </p:spPr>
        <p:txBody>
          <a:bodyPr/>
          <a:lstStyle/>
          <a:p>
            <a:r>
              <a:rPr lang="en-US" dirty="0" smtClean="0"/>
              <a:t>The CUBE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09" y="894240"/>
            <a:ext cx="4946791" cy="38351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Generalizing the previous example, if there are k dimensions, we have 2</a:t>
            </a:r>
            <a:r>
              <a:rPr lang="en-US" baseline="30000" dirty="0" smtClean="0"/>
              <a:t>k</a:t>
            </a:r>
            <a:r>
              <a:rPr lang="en-US" dirty="0" smtClean="0"/>
              <a:t> possible SQL </a:t>
            </a:r>
            <a:r>
              <a:rPr lang="en-US" sz="2400" dirty="0" smtClean="0"/>
              <a:t>GROUP BY </a:t>
            </a:r>
            <a:r>
              <a:rPr lang="en-US" dirty="0" smtClean="0"/>
              <a:t>queries that can be generated through pivoting on a subset of dimensions.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CUBE </a:t>
            </a:r>
            <a:r>
              <a:rPr lang="en-US" dirty="0" err="1" smtClean="0">
                <a:solidFill>
                  <a:schemeClr val="accent2"/>
                </a:solidFill>
              </a:rPr>
              <a:t>pid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locid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timeid</a:t>
            </a:r>
            <a:r>
              <a:rPr lang="en-US" dirty="0" smtClean="0">
                <a:solidFill>
                  <a:schemeClr val="accent2"/>
                </a:solidFill>
              </a:rPr>
              <a:t> BY SUM Sales</a:t>
            </a:r>
            <a:endParaRPr lang="en-US" dirty="0" smtClean="0"/>
          </a:p>
          <a:p>
            <a:pPr lvl="1"/>
            <a:r>
              <a:rPr lang="en-US" dirty="0" smtClean="0"/>
              <a:t>Equivalent to rolling up Sales on all eight subsets of the set {</a:t>
            </a:r>
            <a:r>
              <a:rPr lang="en-US" dirty="0" err="1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locid</a:t>
            </a:r>
            <a:r>
              <a:rPr lang="en-US" dirty="0" smtClean="0"/>
              <a:t>, </a:t>
            </a:r>
            <a:r>
              <a:rPr lang="en-US" dirty="0" err="1" smtClean="0"/>
              <a:t>timeid</a:t>
            </a:r>
            <a:r>
              <a:rPr lang="en-US" dirty="0" smtClean="0"/>
              <a:t>}; each roll-up corresponds to an SQL query of the form: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86401" y="3257550"/>
            <a:ext cx="3298157" cy="10163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/>
          <a:p>
            <a:r>
              <a:rPr lang="en-US" sz="2000" b="1" dirty="0">
                <a:latin typeface="+mn-lt"/>
              </a:rPr>
              <a:t>SELECT SUM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S.sales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000" b="1" dirty="0">
                <a:latin typeface="+mn-lt"/>
              </a:rPr>
              <a:t>FROM  </a:t>
            </a:r>
            <a:r>
              <a:rPr lang="en-US" sz="2000" dirty="0">
                <a:latin typeface="+mn-lt"/>
              </a:rPr>
              <a:t>  Sales S</a:t>
            </a:r>
          </a:p>
          <a:p>
            <a:r>
              <a:rPr lang="en-US" sz="2000" b="1" dirty="0">
                <a:latin typeface="+mn-lt"/>
              </a:rPr>
              <a:t>GROUP BY grouping-list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794728" y="4371974"/>
            <a:ext cx="3620750" cy="580924"/>
          </a:xfrm>
          <a:prstGeom prst="wedgeRoundRectCallout">
            <a:avLst>
              <a:gd name="adj1" fmla="val 9696"/>
              <a:gd name="adj2" fmla="val -7587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Lots of work on optimizing the CUBE operator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171700"/>
            <a:ext cx="762000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0800" y="1943100"/>
            <a:ext cx="914400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924800" y="2228850"/>
            <a:ext cx="914400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7800" y="800100"/>
            <a:ext cx="685800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01000" y="685800"/>
            <a:ext cx="990600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00800" y="800100"/>
            <a:ext cx="762000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Locid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228600"/>
            <a:ext cx="685800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86400" y="2800350"/>
            <a:ext cx="1828800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Pid,Locid,Timeid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90" idx="4"/>
            <a:endCxn id="95" idx="1"/>
          </p:cNvCxnSpPr>
          <p:nvPr/>
        </p:nvCxnSpPr>
        <p:spPr>
          <a:xfrm rot="16200000" flipH="1">
            <a:off x="7509885" y="338715"/>
            <a:ext cx="596609" cy="106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90" idx="4"/>
            <a:endCxn id="97" idx="0"/>
          </p:cNvCxnSpPr>
          <p:nvPr/>
        </p:nvCxnSpPr>
        <p:spPr>
          <a:xfrm rot="5400000">
            <a:off x="6419850" y="285750"/>
            <a:ext cx="5715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162800" y="40005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305800" y="11430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162800" y="12573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19800" y="11430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382000" y="200025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315200" y="200025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019800" y="19431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315200" y="28575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0" idx="4"/>
            <a:endCxn id="96" idx="0"/>
          </p:cNvCxnSpPr>
          <p:nvPr/>
        </p:nvCxnSpPr>
        <p:spPr>
          <a:xfrm rot="5400000">
            <a:off x="6934200" y="914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6" idx="4"/>
            <a:endCxn id="100" idx="0"/>
          </p:cNvCxnSpPr>
          <p:nvPr/>
        </p:nvCxnSpPr>
        <p:spPr>
          <a:xfrm rot="5400000">
            <a:off x="6448425" y="1114425"/>
            <a:ext cx="51435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6" idx="4"/>
            <a:endCxn id="98" idx="0"/>
          </p:cNvCxnSpPr>
          <p:nvPr/>
        </p:nvCxnSpPr>
        <p:spPr>
          <a:xfrm rot="16200000" flipH="1">
            <a:off x="7600950" y="1104900"/>
            <a:ext cx="5715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7" idx="4"/>
            <a:endCxn id="100" idx="0"/>
          </p:cNvCxnSpPr>
          <p:nvPr/>
        </p:nvCxnSpPr>
        <p:spPr>
          <a:xfrm rot="5400000">
            <a:off x="5819775" y="1628775"/>
            <a:ext cx="62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5" idx="4"/>
            <a:endCxn id="98" idx="0"/>
          </p:cNvCxnSpPr>
          <p:nvPr/>
        </p:nvCxnSpPr>
        <p:spPr>
          <a:xfrm rot="16200000" flipH="1">
            <a:off x="8115300" y="161925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95" idx="4"/>
            <a:endCxn id="99" idx="1"/>
          </p:cNvCxnSpPr>
          <p:nvPr/>
        </p:nvCxnSpPr>
        <p:spPr>
          <a:xfrm rot="5400000">
            <a:off x="7528935" y="1134193"/>
            <a:ext cx="710909" cy="107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9" idx="0"/>
            <a:endCxn id="97" idx="4"/>
          </p:cNvCxnSpPr>
          <p:nvPr/>
        </p:nvCxnSpPr>
        <p:spPr>
          <a:xfrm rot="16200000" flipV="1">
            <a:off x="6438900" y="1009650"/>
            <a:ext cx="685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8" idx="3"/>
            <a:endCxn id="101" idx="0"/>
          </p:cNvCxnSpPr>
          <p:nvPr/>
        </p:nvCxnSpPr>
        <p:spPr>
          <a:xfrm rot="5400000">
            <a:off x="7567035" y="2009057"/>
            <a:ext cx="710909" cy="98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9" idx="4"/>
            <a:endCxn id="101" idx="0"/>
          </p:cNvCxnSpPr>
          <p:nvPr/>
        </p:nvCxnSpPr>
        <p:spPr>
          <a:xfrm rot="5400000">
            <a:off x="7086600" y="2514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1" idx="0"/>
            <a:endCxn id="100" idx="4"/>
          </p:cNvCxnSpPr>
          <p:nvPr/>
        </p:nvCxnSpPr>
        <p:spPr>
          <a:xfrm rot="16200000" flipV="1">
            <a:off x="6410325" y="1838325"/>
            <a:ext cx="742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08422"/>
          </a:xfrm>
        </p:spPr>
        <p:txBody>
          <a:bodyPr/>
          <a:lstStyle/>
          <a:p>
            <a:r>
              <a:rPr lang="en-US" dirty="0" smtClean="0"/>
              <a:t>Data Mining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382000" cy="36802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Data mining is the exploration and analysis of large quantities of data in order to discover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valid, 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novel, 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potentially </a:t>
            </a:r>
            <a:r>
              <a:rPr lang="en-US" sz="2000" dirty="0" smtClean="0">
                <a:solidFill>
                  <a:schemeClr val="accent2"/>
                </a:solidFill>
              </a:rPr>
              <a:t>useful</a:t>
            </a:r>
            <a:r>
              <a:rPr lang="en-US" sz="2000" dirty="0" smtClean="0"/>
              <a:t>, and 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ultimately </a:t>
            </a:r>
            <a:r>
              <a:rPr lang="en-US" sz="2000" dirty="0" smtClean="0">
                <a:solidFill>
                  <a:schemeClr val="accent2"/>
                </a:solidFill>
              </a:rPr>
              <a:t>understandable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patterns in data.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Example pattern (Census Bureau Data):</a:t>
            </a:r>
            <a:br>
              <a:rPr lang="en-US" sz="1800" dirty="0" smtClean="0"/>
            </a:br>
            <a:r>
              <a:rPr lang="en-US" sz="1800" dirty="0" smtClean="0"/>
              <a:t>If (relationship = husband), then (gender = male). 99.6%</a:t>
            </a:r>
            <a:endParaRPr lang="en-US" sz="18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51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837244" y="1421910"/>
            <a:ext cx="3429000" cy="342900"/>
          </a:xfrm>
          <a:prstGeom prst="wedgeRoundRectCallout">
            <a:avLst>
              <a:gd name="adj1" fmla="val -68293"/>
              <a:gd name="adj2" fmla="val 62706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patterns hold in general.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658829" y="1885950"/>
            <a:ext cx="4648200" cy="342900"/>
          </a:xfrm>
          <a:prstGeom prst="wedgeRoundRectCallout">
            <a:avLst>
              <a:gd name="adj1" fmla="val -73422"/>
              <a:gd name="adj2" fmla="val 38216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did not know the pattern beforehand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841377" y="2337120"/>
            <a:ext cx="3128725" cy="628650"/>
          </a:xfrm>
          <a:prstGeom prst="wedgeRoundRectCallout">
            <a:avLst>
              <a:gd name="adj1" fmla="val -83531"/>
              <a:gd name="adj2" fmla="val -2030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can devise actions from the patterns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57074" y="3065804"/>
            <a:ext cx="3276600" cy="692595"/>
          </a:xfrm>
          <a:prstGeom prst="wedgeRoundRectCallout">
            <a:avLst>
              <a:gd name="adj1" fmla="val -91174"/>
              <a:gd name="adj2" fmla="val -49661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can interpret and comprehend the patterns.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7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52</a:t>
            </a:fld>
            <a:endParaRPr lang="en"/>
          </a:p>
        </p:txBody>
      </p:sp>
      <p:sp>
        <p:nvSpPr>
          <p:cNvPr id="5" name="Rounded Rectangle 4"/>
          <p:cNvSpPr/>
          <p:nvPr/>
        </p:nvSpPr>
        <p:spPr>
          <a:xfrm>
            <a:off x="4276382" y="1632960"/>
            <a:ext cx="1697593" cy="73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Learn Model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276382" y="3168720"/>
            <a:ext cx="1697593" cy="7387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Predict</a:t>
            </a:r>
            <a:endParaRPr lang="en-US" sz="2000" dirty="0"/>
          </a:p>
        </p:txBody>
      </p:sp>
      <p:sp>
        <p:nvSpPr>
          <p:cNvPr id="7" name="Internal Storage 6"/>
          <p:cNvSpPr/>
          <p:nvPr/>
        </p:nvSpPr>
        <p:spPr>
          <a:xfrm>
            <a:off x="1308834" y="1594080"/>
            <a:ext cx="2021561" cy="907200"/>
          </a:xfrm>
          <a:prstGeom prst="flowChartInternal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Training Data:</a:t>
            </a:r>
          </a:p>
          <a:p>
            <a:pPr algn="ctr"/>
            <a:r>
              <a:rPr lang="en-US" sz="1800" dirty="0" smtClean="0"/>
              <a:t>Past observations</a:t>
            </a:r>
            <a:endParaRPr lang="en-US" sz="1800" dirty="0"/>
          </a:p>
        </p:txBody>
      </p:sp>
      <p:sp>
        <p:nvSpPr>
          <p:cNvPr id="8" name="Right Arrow 7"/>
          <p:cNvSpPr/>
          <p:nvPr/>
        </p:nvSpPr>
        <p:spPr>
          <a:xfrm>
            <a:off x="3498859" y="1879200"/>
            <a:ext cx="686812" cy="336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139334" y="1863120"/>
            <a:ext cx="686812" cy="336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6977512" y="1746480"/>
            <a:ext cx="1113675" cy="45360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Model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811" y="1185868"/>
            <a:ext cx="2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Offline Training Phase: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5811" y="2725122"/>
            <a:ext cx="27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Online Prediction Phase:</a:t>
            </a:r>
            <a:endParaRPr lang="en-US" sz="1800" dirty="0"/>
          </a:p>
        </p:txBody>
      </p:sp>
      <p:sp>
        <p:nvSpPr>
          <p:cNvPr id="13" name="Trapezoid 12"/>
          <p:cNvSpPr/>
          <p:nvPr/>
        </p:nvSpPr>
        <p:spPr>
          <a:xfrm>
            <a:off x="1308834" y="3097680"/>
            <a:ext cx="1113675" cy="45360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Model</a:t>
            </a:r>
            <a:endParaRPr lang="en-US" sz="1800" dirty="0"/>
          </a:p>
        </p:txBody>
      </p:sp>
      <p:sp>
        <p:nvSpPr>
          <p:cNvPr id="14" name="Internal Storage 13"/>
          <p:cNvSpPr/>
          <p:nvPr/>
        </p:nvSpPr>
        <p:spPr>
          <a:xfrm>
            <a:off x="1308834" y="3667680"/>
            <a:ext cx="1515509" cy="453600"/>
          </a:xfrm>
          <a:prstGeom prst="flowChartInternal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Observation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157571" y="3330720"/>
            <a:ext cx="686812" cy="336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8859" y="3395520"/>
            <a:ext cx="686812" cy="336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2966908" y="3168720"/>
            <a:ext cx="355807" cy="835920"/>
          </a:xfrm>
          <a:prstGeom prst="rightBrace">
            <a:avLst/>
          </a:prstGeom>
          <a:ln w="444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nternal Storage 19"/>
          <p:cNvSpPr/>
          <p:nvPr/>
        </p:nvSpPr>
        <p:spPr>
          <a:xfrm>
            <a:off x="6977512" y="3236880"/>
            <a:ext cx="1515509" cy="453600"/>
          </a:xfrm>
          <a:prstGeom prst="flowChartInternal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Prediction</a:t>
            </a:r>
          </a:p>
        </p:txBody>
      </p:sp>
      <p:sp>
        <p:nvSpPr>
          <p:cNvPr id="21" name="Freeform 20"/>
          <p:cNvSpPr/>
          <p:nvPr/>
        </p:nvSpPr>
        <p:spPr>
          <a:xfrm>
            <a:off x="2493403" y="2345760"/>
            <a:ext cx="5027985" cy="984960"/>
          </a:xfrm>
          <a:custGeom>
            <a:avLst/>
            <a:gdLst>
              <a:gd name="connsiteX0" fmla="*/ 5027985 w 5027985"/>
              <a:gd name="connsiteY0" fmla="*/ 0 h 984960"/>
              <a:gd name="connsiteX1" fmla="*/ 3822824 w 5027985"/>
              <a:gd name="connsiteY1" fmla="*/ 414720 h 984960"/>
              <a:gd name="connsiteX2" fmla="*/ 1218120 w 5027985"/>
              <a:gd name="connsiteY2" fmla="*/ 492480 h 984960"/>
              <a:gd name="connsiteX3" fmla="*/ 0 w 5027985"/>
              <a:gd name="connsiteY3" fmla="*/ 984960 h 9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7985" h="984960">
                <a:moveTo>
                  <a:pt x="5027985" y="0"/>
                </a:moveTo>
                <a:cubicBezTo>
                  <a:pt x="4742893" y="166320"/>
                  <a:pt x="4457802" y="332640"/>
                  <a:pt x="3822824" y="414720"/>
                </a:cubicBezTo>
                <a:cubicBezTo>
                  <a:pt x="3187846" y="496800"/>
                  <a:pt x="1855257" y="397440"/>
                  <a:pt x="1218120" y="492480"/>
                </a:cubicBezTo>
                <a:cubicBezTo>
                  <a:pt x="580983" y="587520"/>
                  <a:pt x="0" y="984960"/>
                  <a:pt x="0" y="984960"/>
                </a:cubicBezTo>
              </a:path>
            </a:pathLst>
          </a:custGeom>
          <a:ln w="44450"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60" y="175708"/>
            <a:ext cx="7786756" cy="651272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260" y="1028700"/>
            <a:ext cx="5221702" cy="39241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Assumes a linear relationship between two variables x &amp; y (extensible to more variables).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Model</a:t>
            </a:r>
            <a:r>
              <a:rPr lang="en-US" dirty="0" smtClean="0"/>
              <a:t>: </a:t>
            </a:r>
            <a:r>
              <a:rPr lang="en-US" i="1" dirty="0" smtClean="0"/>
              <a:t>y = m*x +c</a:t>
            </a:r>
          </a:p>
          <a:p>
            <a:r>
              <a:rPr lang="en-US" dirty="0" smtClean="0"/>
              <a:t>Training Data: past observations of x and y values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Learning</a:t>
            </a:r>
            <a:r>
              <a:rPr lang="en-US" dirty="0" smtClean="0"/>
              <a:t> algorithm: Least-squares method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Prediction</a:t>
            </a:r>
            <a:r>
              <a:rPr lang="en-US" dirty="0" smtClean="0"/>
              <a:t> algorithm: plugs a value of x into the model to get 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53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62" y="2580026"/>
            <a:ext cx="3193277" cy="2149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84" y="207361"/>
            <a:ext cx="3161455" cy="20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555692"/>
          </a:xfrm>
        </p:spPr>
        <p:txBody>
          <a:bodyPr/>
          <a:lstStyle/>
          <a:p>
            <a:r>
              <a:rPr lang="en-US" dirty="0" smtClean="0"/>
              <a:t>Pitfalls with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9" y="1135840"/>
            <a:ext cx="5249402" cy="381812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6143169" y="1301026"/>
            <a:ext cx="2668764" cy="733694"/>
          </a:xfrm>
          <a:prstGeom prst="wedgeRoundRectCallout">
            <a:avLst>
              <a:gd name="adj1" fmla="val -71653"/>
              <a:gd name="adj2" fmla="val 3160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Non-Linearity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Data may not be linear!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143169" y="2982706"/>
            <a:ext cx="2668764" cy="917012"/>
          </a:xfrm>
          <a:prstGeom prst="wedgeRoundRectCallout">
            <a:avLst>
              <a:gd name="adj1" fmla="val -70722"/>
              <a:gd name="adj2" fmla="val 2666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Outliers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Outlier data can affect model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544155" y="2145120"/>
            <a:ext cx="2267777" cy="733694"/>
          </a:xfrm>
          <a:prstGeom prst="wedgeRoundRectCallout">
            <a:avLst>
              <a:gd name="adj1" fmla="val -28437"/>
              <a:gd name="adj2" fmla="val -7967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Check scatter plot.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Use kernel trick.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544156" y="3995654"/>
            <a:ext cx="2267777" cy="733694"/>
          </a:xfrm>
          <a:prstGeom prst="wedgeRoundRectCallout">
            <a:avLst>
              <a:gd name="adj1" fmla="val -28437"/>
              <a:gd name="adj2" fmla="val -7967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Detect and discard outliers.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266450"/>
            <a:ext cx="7786756" cy="498061"/>
          </a:xfrm>
        </p:spPr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Mining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336" y="1109775"/>
            <a:ext cx="5107097" cy="38431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Detect patterns in co-occurrence of “items”</a:t>
            </a:r>
          </a:p>
          <a:p>
            <a:r>
              <a:rPr lang="en-US" b="1" dirty="0">
                <a:solidFill>
                  <a:schemeClr val="accent2"/>
                </a:solidFill>
              </a:rPr>
              <a:t>Model</a:t>
            </a:r>
            <a:r>
              <a:rPr lang="en-US" dirty="0"/>
              <a:t>: A</a:t>
            </a:r>
            <a:r>
              <a:rPr lang="en-US" dirty="0" smtClean="0"/>
              <a:t> set of </a:t>
            </a:r>
            <a:r>
              <a:rPr lang="en-US" dirty="0" err="1" smtClean="0"/>
              <a:t>itemsets</a:t>
            </a:r>
            <a:r>
              <a:rPr lang="en-US" dirty="0" smtClean="0"/>
              <a:t> &amp; their occurrence frequencies</a:t>
            </a:r>
            <a:endParaRPr lang="en-US" i="1" dirty="0"/>
          </a:p>
          <a:p>
            <a:r>
              <a:rPr lang="en-US" dirty="0"/>
              <a:t>Training Data: </a:t>
            </a:r>
            <a:r>
              <a:rPr lang="en-US" dirty="0" smtClean="0"/>
              <a:t>Past </a:t>
            </a:r>
            <a:r>
              <a:rPr lang="en-US" dirty="0"/>
              <a:t>observations of </a:t>
            </a:r>
            <a:r>
              <a:rPr lang="en-US" dirty="0" smtClean="0"/>
              <a:t>items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Learning</a:t>
            </a:r>
            <a:r>
              <a:rPr lang="en-US" dirty="0"/>
              <a:t> algorithm: </a:t>
            </a:r>
            <a:r>
              <a:rPr lang="en-US" dirty="0" smtClean="0"/>
              <a:t>A Priori Algorithm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Prediction</a:t>
            </a:r>
            <a:r>
              <a:rPr lang="en-US" dirty="0"/>
              <a:t> algorithm: </a:t>
            </a:r>
            <a:r>
              <a:rPr lang="en-US" dirty="0" smtClean="0"/>
              <a:t>Given an observed </a:t>
            </a:r>
            <a:r>
              <a:rPr lang="en-US" dirty="0" err="1" smtClean="0"/>
              <a:t>itemset</a:t>
            </a:r>
            <a:r>
              <a:rPr lang="en-US" dirty="0" smtClean="0"/>
              <a:t>, model can predict likely co-occurring item.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55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33358"/>
              </p:ext>
            </p:extLst>
          </p:nvPr>
        </p:nvGraphicFramePr>
        <p:xfrm>
          <a:off x="5388073" y="1014852"/>
          <a:ext cx="3092512" cy="3925715"/>
        </p:xfrm>
        <a:graphic>
          <a:graphicData uri="http://schemas.openxmlformats.org/drawingml/2006/table">
            <a:tbl>
              <a:tblPr firstRow="1" bandRow="1"/>
              <a:tblGrid>
                <a:gridCol w="525144"/>
                <a:gridCol w="583493"/>
                <a:gridCol w="746871"/>
                <a:gridCol w="618502"/>
                <a:gridCol w="618502"/>
              </a:tblGrid>
              <a:tr h="24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TID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CID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Item 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Qty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5/1/99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Juice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6/3/99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6/3/99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6/3/99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301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5/10/99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301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5/10/99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Juice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Water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1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8" y="291111"/>
            <a:ext cx="8312815" cy="651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&amp;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060453"/>
            <a:ext cx="4712548" cy="36688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1"/>
                </a:solidFill>
              </a:rPr>
              <a:t>support </a:t>
            </a:r>
            <a:r>
              <a:rPr lang="en-US" dirty="0"/>
              <a:t>of an </a:t>
            </a:r>
            <a:r>
              <a:rPr lang="en-US" dirty="0" err="1"/>
              <a:t>itemset</a:t>
            </a:r>
            <a:r>
              <a:rPr lang="en-US" dirty="0"/>
              <a:t> {A,B,...} is the fraction of transactions that contain {A,B,...</a:t>
            </a:r>
            <a:r>
              <a:rPr lang="en-US" dirty="0" smtClean="0"/>
              <a:t>}</a:t>
            </a:r>
          </a:p>
          <a:p>
            <a:r>
              <a:rPr lang="en-US" altLang="ko-KR" dirty="0" smtClean="0">
                <a:ea typeface="Gulim" pitchFamily="34" charset="-127"/>
              </a:rPr>
              <a:t>{</a:t>
            </a:r>
            <a:r>
              <a:rPr lang="en-US" altLang="ko-KR" dirty="0">
                <a:ea typeface="Gulim" pitchFamily="34" charset="-127"/>
              </a:rPr>
              <a:t>Pen, Ink, Milk</a:t>
            </a:r>
            <a:r>
              <a:rPr lang="en-US" altLang="ko-KR" dirty="0" smtClean="0">
                <a:ea typeface="Gulim" pitchFamily="34" charset="-127"/>
              </a:rPr>
              <a:t>},  Support</a:t>
            </a:r>
            <a:r>
              <a:rPr lang="en-US" altLang="ko-KR" dirty="0">
                <a:ea typeface="Gulim" pitchFamily="34" charset="-127"/>
              </a:rPr>
              <a:t>: 50%</a:t>
            </a:r>
          </a:p>
          <a:p>
            <a:r>
              <a:rPr lang="en-US" altLang="ko-KR" dirty="0">
                <a:ea typeface="Gulim" pitchFamily="34" charset="-127"/>
              </a:rPr>
              <a:t>{Pen</a:t>
            </a:r>
            <a:r>
              <a:rPr lang="en-US" altLang="ko-KR" dirty="0" smtClean="0">
                <a:ea typeface="Gulim" pitchFamily="34" charset="-127"/>
              </a:rPr>
              <a:t>, Ink}, Support</a:t>
            </a:r>
            <a:r>
              <a:rPr lang="en-US" altLang="ko-KR" dirty="0">
                <a:ea typeface="Gulim" pitchFamily="34" charset="-127"/>
              </a:rPr>
              <a:t>: 75%</a:t>
            </a:r>
          </a:p>
          <a:p>
            <a:r>
              <a:rPr lang="en-US" altLang="ko-KR" dirty="0" smtClean="0">
                <a:ea typeface="Gulim" pitchFamily="34" charset="-127"/>
              </a:rPr>
              <a:t>Association rules : LHS =&gt; RHS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{Pen, Ink} =&gt; {Milk}</a:t>
            </a:r>
          </a:p>
          <a:p>
            <a:pPr lvl="1"/>
            <a:r>
              <a:rPr lang="en-US" dirty="0" smtClean="0"/>
              <a:t>Support = 50%</a:t>
            </a:r>
          </a:p>
          <a:p>
            <a:pPr lvl="1"/>
            <a:r>
              <a:rPr lang="en-US" dirty="0" smtClean="0"/>
              <a:t>Confidence = 66%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93709"/>
              </p:ext>
            </p:extLst>
          </p:nvPr>
        </p:nvGraphicFramePr>
        <p:xfrm>
          <a:off x="5388073" y="1014852"/>
          <a:ext cx="3092512" cy="3925715"/>
        </p:xfrm>
        <a:graphic>
          <a:graphicData uri="http://schemas.openxmlformats.org/drawingml/2006/table">
            <a:tbl>
              <a:tblPr firstRow="1" bandRow="1"/>
              <a:tblGrid>
                <a:gridCol w="525144"/>
                <a:gridCol w="583493"/>
                <a:gridCol w="746871"/>
                <a:gridCol w="618502"/>
                <a:gridCol w="618502"/>
              </a:tblGrid>
              <a:tr h="24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TID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CID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Item 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Qty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5/1/99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Juice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6/3/99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6/3/99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6/3/99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301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5/10/99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301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5/10/99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Juice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Water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6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229458"/>
            <a:ext cx="7786756" cy="651272"/>
          </a:xfrm>
        </p:spPr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112649"/>
            <a:ext cx="5289041" cy="37930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Learns a decision process modeled as a tree from past examples.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Model</a:t>
            </a:r>
            <a:r>
              <a:rPr lang="en-US" dirty="0"/>
              <a:t>: A </a:t>
            </a:r>
            <a:r>
              <a:rPr lang="en-US" dirty="0" smtClean="0"/>
              <a:t>tree where each internal node is a decision point</a:t>
            </a:r>
          </a:p>
          <a:p>
            <a:r>
              <a:rPr lang="en-US" dirty="0" smtClean="0"/>
              <a:t>Training </a:t>
            </a:r>
            <a:r>
              <a:rPr lang="en-US" dirty="0"/>
              <a:t>Data: Past observations of </a:t>
            </a:r>
            <a:r>
              <a:rPr lang="en-US" dirty="0" smtClean="0"/>
              <a:t>“decisions”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Learning</a:t>
            </a:r>
            <a:r>
              <a:rPr lang="en-US" dirty="0"/>
              <a:t> algorithm: </a:t>
            </a:r>
            <a:r>
              <a:rPr lang="en-US" dirty="0" smtClean="0"/>
              <a:t>C4.5 and others.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Prediction</a:t>
            </a:r>
            <a:r>
              <a:rPr lang="en-US" dirty="0"/>
              <a:t> algorithm: Given </a:t>
            </a:r>
            <a:r>
              <a:rPr lang="en-US" dirty="0" smtClean="0"/>
              <a:t>an observation, walk the decision tree to predict outcome.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57</a:t>
            </a:fld>
            <a:endParaRPr lang="en"/>
          </a:p>
        </p:txBody>
      </p:sp>
      <p:grpSp>
        <p:nvGrpSpPr>
          <p:cNvPr id="63" name="Group 62"/>
          <p:cNvGrpSpPr/>
          <p:nvPr/>
        </p:nvGrpSpPr>
        <p:grpSpPr>
          <a:xfrm>
            <a:off x="5730300" y="1112649"/>
            <a:ext cx="3054437" cy="2864822"/>
            <a:chOff x="5730300" y="1112649"/>
            <a:chExt cx="3054437" cy="2864822"/>
          </a:xfrm>
        </p:grpSpPr>
        <p:sp>
          <p:nvSpPr>
            <p:cNvPr id="45" name="TextBox 44"/>
            <p:cNvSpPr txBox="1"/>
            <p:nvPr/>
          </p:nvSpPr>
          <p:spPr>
            <a:xfrm>
              <a:off x="8006466" y="17222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&gt;25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98483" y="1112649"/>
              <a:ext cx="907983" cy="6096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55356" y="2331849"/>
              <a:ext cx="1031487" cy="6096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CarType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 flipH="1">
              <a:off x="6771099" y="1722249"/>
              <a:ext cx="781376" cy="60960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8071322" y="2419717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Yes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31076" y="3638917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Yes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03915" y="3627249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No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53" name="Straight Arrow Connector 52"/>
            <p:cNvCxnSpPr>
              <a:stCxn id="47" idx="2"/>
              <a:endCxn id="50" idx="0"/>
            </p:cNvCxnSpPr>
            <p:nvPr/>
          </p:nvCxnSpPr>
          <p:spPr>
            <a:xfrm>
              <a:off x="7552474" y="1722249"/>
              <a:ext cx="810699" cy="69746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54" name="Straight Arrow Connector 53"/>
            <p:cNvCxnSpPr>
              <a:stCxn id="48" idx="2"/>
              <a:endCxn id="51" idx="0"/>
            </p:cNvCxnSpPr>
            <p:nvPr/>
          </p:nvCxnSpPr>
          <p:spPr>
            <a:xfrm flipH="1">
              <a:off x="6222928" y="2941449"/>
              <a:ext cx="548171" cy="69746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48" idx="2"/>
              <a:endCxn id="52" idx="0"/>
            </p:cNvCxnSpPr>
            <p:nvPr/>
          </p:nvCxnSpPr>
          <p:spPr>
            <a:xfrm>
              <a:off x="6771099" y="2941449"/>
              <a:ext cx="424668" cy="68580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6508571" y="17222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&lt;=25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98483" y="2941449"/>
              <a:ext cx="77827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Sports,Truck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30300" y="30176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Sedan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2" name="Rounded Rectangular Callout 61"/>
          <p:cNvSpPr/>
          <p:nvPr/>
        </p:nvSpPr>
        <p:spPr>
          <a:xfrm>
            <a:off x="5861385" y="4171977"/>
            <a:ext cx="2668764" cy="733694"/>
          </a:xfrm>
          <a:prstGeom prst="wedgeRoundRectCallout">
            <a:avLst>
              <a:gd name="adj1" fmla="val 23519"/>
              <a:gd name="adj2" fmla="val -742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Decision Tree for High Risk Car Renters</a:t>
            </a:r>
          </a:p>
        </p:txBody>
      </p:sp>
    </p:spTree>
    <p:extLst>
      <p:ext uri="{BB962C8B-B14F-4D97-AF65-F5344CB8AC3E}">
        <p14:creationId xmlns:p14="http://schemas.microsoft.com/office/powerpoint/2010/main" val="242727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58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14453"/>
              </p:ext>
            </p:extLst>
          </p:nvPr>
        </p:nvGraphicFramePr>
        <p:xfrm>
          <a:off x="412939" y="1530353"/>
          <a:ext cx="261859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35"/>
                <a:gridCol w="1007151"/>
                <a:gridCol w="94000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HighRisk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Sports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Sports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ine Callout 1 5"/>
          <p:cNvSpPr/>
          <p:nvPr/>
        </p:nvSpPr>
        <p:spPr>
          <a:xfrm>
            <a:off x="3561495" y="1832526"/>
            <a:ext cx="1524000" cy="533400"/>
          </a:xfrm>
          <a:prstGeom prst="borderCallout1">
            <a:avLst>
              <a:gd name="adj1" fmla="val 56845"/>
              <a:gd name="adj2" fmla="val -2777"/>
              <a:gd name="adj3" fmla="val 18581"/>
              <a:gd name="adj4" fmla="val -4860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568942" y="1203911"/>
            <a:ext cx="1524000" cy="533400"/>
          </a:xfrm>
          <a:prstGeom prst="borderCallout1">
            <a:avLst>
              <a:gd name="adj1" fmla="val 18750"/>
              <a:gd name="adj2" fmla="val -8333"/>
              <a:gd name="adj3" fmla="val -15264"/>
              <a:gd name="adj4" fmla="val -14795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1073159" y="572938"/>
            <a:ext cx="349465" cy="1447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548485" y="2453473"/>
            <a:ext cx="1524000" cy="396367"/>
          </a:xfrm>
          <a:prstGeom prst="borderCallout1">
            <a:avLst>
              <a:gd name="adj1" fmla="val 23373"/>
              <a:gd name="adj2" fmla="val -4522"/>
              <a:gd name="adj3" fmla="val -23976"/>
              <a:gd name="adj4" fmla="val -18017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numerical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3568942" y="2961063"/>
            <a:ext cx="1524000" cy="405254"/>
          </a:xfrm>
          <a:prstGeom prst="borderCallout1">
            <a:avLst>
              <a:gd name="adj1" fmla="val 34623"/>
              <a:gd name="adj2" fmla="val -5420"/>
              <a:gd name="adj3" fmla="val -10171"/>
              <a:gd name="adj4" fmla="val -12644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categorical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42977" y="436264"/>
            <a:ext cx="3054437" cy="2864822"/>
            <a:chOff x="5730300" y="1112649"/>
            <a:chExt cx="3054437" cy="2864822"/>
          </a:xfrm>
        </p:grpSpPr>
        <p:sp>
          <p:nvSpPr>
            <p:cNvPr id="12" name="TextBox 11"/>
            <p:cNvSpPr txBox="1"/>
            <p:nvPr/>
          </p:nvSpPr>
          <p:spPr>
            <a:xfrm>
              <a:off x="8006466" y="17222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&gt;25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98483" y="1112649"/>
              <a:ext cx="907983" cy="6096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55356" y="2331849"/>
              <a:ext cx="1031487" cy="6096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CarType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 flipH="1">
              <a:off x="6771099" y="1722249"/>
              <a:ext cx="781376" cy="60960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071322" y="2419717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Yes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31076" y="3638917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Yes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03915" y="3627249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No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9" name="Straight Arrow Connector 18"/>
            <p:cNvCxnSpPr>
              <a:stCxn id="13" idx="2"/>
              <a:endCxn id="16" idx="0"/>
            </p:cNvCxnSpPr>
            <p:nvPr/>
          </p:nvCxnSpPr>
          <p:spPr>
            <a:xfrm>
              <a:off x="7552474" y="1722249"/>
              <a:ext cx="810699" cy="69746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4" idx="2"/>
              <a:endCxn id="17" idx="0"/>
            </p:cNvCxnSpPr>
            <p:nvPr/>
          </p:nvCxnSpPr>
          <p:spPr>
            <a:xfrm flipH="1">
              <a:off x="6222928" y="2941449"/>
              <a:ext cx="548171" cy="69746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14" idx="2"/>
              <a:endCxn id="18" idx="0"/>
            </p:cNvCxnSpPr>
            <p:nvPr/>
          </p:nvCxnSpPr>
          <p:spPr>
            <a:xfrm>
              <a:off x="6771099" y="2941449"/>
              <a:ext cx="424668" cy="68580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508571" y="17222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&lt;=25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98483" y="2941449"/>
              <a:ext cx="77827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Sports,Truck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30300" y="30176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Sedan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67095" y="3556118"/>
            <a:ext cx="4408755" cy="1336370"/>
            <a:chOff x="1600200" y="3124200"/>
            <a:chExt cx="5438775" cy="1970174"/>
          </a:xfrm>
        </p:grpSpPr>
        <p:grpSp>
          <p:nvGrpSpPr>
            <p:cNvPr id="26" name="Group 4"/>
            <p:cNvGrpSpPr>
              <a:grpSpLocks/>
            </p:cNvGrpSpPr>
            <p:nvPr/>
          </p:nvGrpSpPr>
          <p:grpSpPr bwMode="auto">
            <a:xfrm>
              <a:off x="2971800" y="3427413"/>
              <a:ext cx="488950" cy="1449387"/>
              <a:chOff x="1872" y="2159"/>
              <a:chExt cx="308" cy="913"/>
            </a:xfrm>
          </p:grpSpPr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2062" y="2159"/>
                <a:ext cx="2" cy="673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30</a:t>
                </a:r>
              </a:p>
            </p:txBody>
          </p:sp>
        </p:grpSp>
        <p:grpSp>
          <p:nvGrpSpPr>
            <p:cNvPr id="27" name="Group 7"/>
            <p:cNvGrpSpPr>
              <a:grpSpLocks/>
            </p:cNvGrpSpPr>
            <p:nvPr/>
          </p:nvGrpSpPr>
          <p:grpSpPr bwMode="auto">
            <a:xfrm>
              <a:off x="3581400" y="3427413"/>
              <a:ext cx="488950" cy="1449387"/>
              <a:chOff x="2256" y="2159"/>
              <a:chExt cx="308" cy="913"/>
            </a:xfrm>
          </p:grpSpPr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>
                <a:off x="2398" y="2159"/>
                <a:ext cx="2" cy="673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2256" y="278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</a:p>
            </p:txBody>
          </p:sp>
        </p:grp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604963" y="3803650"/>
              <a:ext cx="517683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1600200" y="3656013"/>
              <a:ext cx="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3429000" y="3656013"/>
              <a:ext cx="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5638800" y="3656013"/>
              <a:ext cx="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1399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19113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23685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25971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25971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21399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28257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30543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51117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30543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auto">
            <a:xfrm>
              <a:off x="3511550" y="31242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41973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35115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28"/>
            <p:cNvSpPr>
              <a:spLocks noChangeArrowheads="1"/>
            </p:cNvSpPr>
            <p:nvPr/>
          </p:nvSpPr>
          <p:spPr bwMode="auto">
            <a:xfrm>
              <a:off x="46545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44259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48831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53403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2"/>
            <p:cNvSpPr>
              <a:spLocks noChangeArrowheads="1"/>
            </p:cNvSpPr>
            <p:nvPr/>
          </p:nvSpPr>
          <p:spPr bwMode="auto">
            <a:xfrm>
              <a:off x="44259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33"/>
            <p:cNvSpPr>
              <a:spLocks noChangeArrowheads="1"/>
            </p:cNvSpPr>
            <p:nvPr/>
          </p:nvSpPr>
          <p:spPr bwMode="auto">
            <a:xfrm>
              <a:off x="51117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34"/>
            <p:cNvSpPr>
              <a:spLocks noChangeArrowheads="1"/>
            </p:cNvSpPr>
            <p:nvPr/>
          </p:nvSpPr>
          <p:spPr bwMode="auto">
            <a:xfrm>
              <a:off x="53403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35"/>
            <p:cNvSpPr>
              <a:spLocks noChangeArrowheads="1"/>
            </p:cNvSpPr>
            <p:nvPr/>
          </p:nvSpPr>
          <p:spPr bwMode="auto">
            <a:xfrm>
              <a:off x="39687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36"/>
            <p:cNvSpPr>
              <a:spLocks noChangeArrowheads="1"/>
            </p:cNvSpPr>
            <p:nvPr/>
          </p:nvSpPr>
          <p:spPr bwMode="auto">
            <a:xfrm>
              <a:off x="46545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5115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302375" y="3879850"/>
              <a:ext cx="736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6711950" y="4876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40"/>
            <p:cNvSpPr>
              <a:spLocks noChangeArrowheads="1"/>
            </p:cNvSpPr>
            <p:nvPr/>
          </p:nvSpPr>
          <p:spPr bwMode="auto">
            <a:xfrm>
              <a:off x="6711950" y="4495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5943600" y="4343400"/>
              <a:ext cx="62645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 smtClean="0"/>
                <a:t>Yes:</a:t>
              </a:r>
              <a:endParaRPr lang="en-US" dirty="0"/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6019800" y="4724400"/>
              <a:ext cx="54502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 smtClean="0"/>
                <a:t>No: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949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23" y="899698"/>
            <a:ext cx="5476479" cy="4053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Clustering</a:t>
            </a:r>
            <a:r>
              <a:rPr lang="en-US" dirty="0"/>
              <a:t> is the process of organizing objects into groups whose members are similar in some </a:t>
            </a:r>
            <a:r>
              <a:rPr lang="en-US" dirty="0" smtClean="0"/>
              <a:t>way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Model</a:t>
            </a:r>
            <a:r>
              <a:rPr lang="en-US" dirty="0"/>
              <a:t>: </a:t>
            </a:r>
            <a:r>
              <a:rPr lang="en-US" dirty="0" smtClean="0"/>
              <a:t>A set of k centroids (representative profile) of k groups</a:t>
            </a:r>
            <a:endParaRPr lang="en-US" dirty="0"/>
          </a:p>
          <a:p>
            <a:r>
              <a:rPr lang="en-US" dirty="0"/>
              <a:t>Training Data: Past observations of </a:t>
            </a:r>
            <a:r>
              <a:rPr lang="en-US" dirty="0" smtClean="0"/>
              <a:t>“features” of objects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Learning</a:t>
            </a:r>
            <a:r>
              <a:rPr lang="en-US" dirty="0"/>
              <a:t> algorithm: </a:t>
            </a:r>
            <a:r>
              <a:rPr lang="en-US" dirty="0" smtClean="0"/>
              <a:t>K-means, K-</a:t>
            </a:r>
            <a:r>
              <a:rPr lang="en-US" dirty="0" err="1" smtClean="0"/>
              <a:t>medoids</a:t>
            </a:r>
            <a:r>
              <a:rPr lang="en-US" dirty="0" smtClean="0"/>
              <a:t>, Hierarchical Agglomerative Clustering etc.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Prediction</a:t>
            </a:r>
            <a:r>
              <a:rPr lang="en-US" dirty="0"/>
              <a:t> algorithm: Given an </a:t>
            </a:r>
            <a:r>
              <a:rPr lang="en-US" dirty="0" smtClean="0"/>
              <a:t>observation of an object, find the nearest centroid and that is the group the object belongs to.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770739" y="753117"/>
            <a:ext cx="3088892" cy="2637765"/>
            <a:chOff x="5678143" y="753117"/>
            <a:chExt cx="3088892" cy="2637765"/>
          </a:xfrm>
        </p:grpSpPr>
        <p:grpSp>
          <p:nvGrpSpPr>
            <p:cNvPr id="68" name="Group 67"/>
            <p:cNvGrpSpPr/>
            <p:nvPr/>
          </p:nvGrpSpPr>
          <p:grpSpPr>
            <a:xfrm>
              <a:off x="5678143" y="1046145"/>
              <a:ext cx="3088892" cy="2344737"/>
              <a:chOff x="532606" y="1448594"/>
              <a:chExt cx="3658394" cy="3658394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rot="5400000" flipH="1" flipV="1">
                <a:off x="-1295797" y="3276997"/>
                <a:ext cx="3658394" cy="158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534194" y="5105400"/>
                <a:ext cx="3656806" cy="158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1143000" y="2133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914400" y="2743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95400" y="3505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590800" y="2133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295400" y="2514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667000" y="3429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295400" y="2971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2743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438400" y="3733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9400" y="3810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124200" y="3886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295400" y="2286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447800" y="2438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48000" y="3429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590800" y="4191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90800" y="3886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743200" y="4038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819400" y="2362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971800" y="2057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895600" y="2667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667000" y="182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524000" y="2057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743200" y="2057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286000" y="4343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5935495" y="1290336"/>
              <a:ext cx="965069" cy="126979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222254" y="1192660"/>
              <a:ext cx="836393" cy="879085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964902" y="2169421"/>
              <a:ext cx="1222421" cy="97676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85860" y="1827555"/>
              <a:ext cx="193014" cy="1465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608282" y="1534526"/>
              <a:ext cx="193014" cy="1465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543944" y="2560126"/>
              <a:ext cx="193014" cy="1465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85860" y="753117"/>
              <a:ext cx="771005" cy="263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centroids</a:t>
              </a:r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2"/>
              <a:endCxn id="72" idx="7"/>
            </p:cNvCxnSpPr>
            <p:nvPr/>
          </p:nvCxnSpPr>
          <p:spPr>
            <a:xfrm flipH="1">
              <a:off x="6550608" y="1016131"/>
              <a:ext cx="220755" cy="832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5" idx="2"/>
              <a:endCxn id="73" idx="1"/>
            </p:cNvCxnSpPr>
            <p:nvPr/>
          </p:nvCxnSpPr>
          <p:spPr>
            <a:xfrm>
              <a:off x="6771363" y="1016131"/>
              <a:ext cx="865185" cy="5398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2"/>
              <a:endCxn id="74" idx="0"/>
            </p:cNvCxnSpPr>
            <p:nvPr/>
          </p:nvCxnSpPr>
          <p:spPr>
            <a:xfrm>
              <a:off x="6771363" y="1016131"/>
              <a:ext cx="869087" cy="15439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0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Ad Hoc Queries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03200" y="1200150"/>
            <a:ext cx="3340101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Interactive</a:t>
            </a:r>
            <a:r>
              <a:rPr lang="en-US" dirty="0" smtClean="0"/>
              <a:t> visualization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query builders</a:t>
            </a:r>
            <a:endParaRPr lang="en" dirty="0"/>
          </a:p>
          <a:p>
            <a:pPr rtl="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Exploratory</a:t>
            </a:r>
            <a:r>
              <a:rPr lang="en-US" dirty="0" smtClean="0"/>
              <a:t> &amp; search-based discovery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. find past projects having a similar performance profile.</a:t>
            </a:r>
            <a:endParaRPr lang="en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873" y="1128199"/>
            <a:ext cx="5384800" cy="364671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clusters useful 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41259" y="1301353"/>
            <a:ext cx="4453179" cy="34279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860908"/>
                </a:solidFill>
              </a:rPr>
              <a:t>Classification</a:t>
            </a:r>
            <a:r>
              <a:rPr lang="en-US" dirty="0" smtClean="0"/>
              <a:t> : determine which profile/group an observed object belong to.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Outlier detection </a:t>
            </a:r>
            <a:r>
              <a:rPr lang="en-US" dirty="0" smtClean="0"/>
              <a:t>: If an observed object is far from any group, then it may be an outlier or an anomaly.</a:t>
            </a:r>
          </a:p>
          <a:p>
            <a:r>
              <a:rPr lang="en-US" dirty="0" smtClean="0"/>
              <a:t>A distance/similarity function must be defined between objects.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00302" y="1314152"/>
            <a:ext cx="3658394" cy="2743796"/>
            <a:chOff x="5105400" y="1905000"/>
            <a:chExt cx="3658394" cy="3658394"/>
          </a:xfrm>
        </p:grpSpPr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3276997" y="3733403"/>
              <a:ext cx="3658394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106988" y="5561806"/>
              <a:ext cx="3656806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794" y="2590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87194" y="3199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868194" y="3961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163594" y="2590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8194" y="2971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239794" y="3885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8194" y="34282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172994" y="3199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011194" y="41902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392194" y="4266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96994" y="4342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468394" y="4799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868194" y="2742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020594" y="2894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620794" y="3885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163594" y="4647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163594" y="4342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315994" y="4495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392194" y="2818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544594" y="2513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468394" y="3123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239794" y="22852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96794" y="2513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315994" y="2513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620794" y="2818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794" y="4799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410200" y="2286000"/>
              <a:ext cx="1143000" cy="19812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066480" y="2010111"/>
              <a:ext cx="990600" cy="13716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629400" y="3657600"/>
              <a:ext cx="1447800" cy="1524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943600" y="3124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7391400" y="2667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7315200" y="4267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Oval 81"/>
          <p:cNvSpPr/>
          <p:nvPr/>
        </p:nvSpPr>
        <p:spPr>
          <a:xfrm>
            <a:off x="5558296" y="2699444"/>
            <a:ext cx="152400" cy="114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2" idx="7"/>
            <a:endCxn id="78" idx="2"/>
          </p:cNvCxnSpPr>
          <p:nvPr/>
        </p:nvCxnSpPr>
        <p:spPr>
          <a:xfrm flipV="1">
            <a:off x="5688378" y="2314277"/>
            <a:ext cx="250124" cy="40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7"/>
            <a:endCxn id="79" idx="3"/>
          </p:cNvCxnSpPr>
          <p:nvPr/>
        </p:nvCxnSpPr>
        <p:spPr>
          <a:xfrm flipV="1">
            <a:off x="5688378" y="2031994"/>
            <a:ext cx="1731402" cy="684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80" idx="2"/>
          </p:cNvCxnSpPr>
          <p:nvPr/>
        </p:nvCxnSpPr>
        <p:spPr>
          <a:xfrm>
            <a:off x="5710696" y="2756594"/>
            <a:ext cx="1599406" cy="4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056954" y="2457152"/>
            <a:ext cx="374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732560" y="1674018"/>
            <a:ext cx="374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545418" y="3257252"/>
            <a:ext cx="374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9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11273"/>
            <a:ext cx="7786756" cy="651272"/>
          </a:xfrm>
        </p:spPr>
        <p:txBody>
          <a:bodyPr/>
          <a:lstStyle/>
          <a:p>
            <a:r>
              <a:rPr lang="en-US" dirty="0" smtClean="0"/>
              <a:t>What Data Mining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61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931082" y="1175494"/>
            <a:ext cx="2862874" cy="646331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lvl="1">
              <a:spcBef>
                <a:spcPts val="600"/>
              </a:spcBef>
              <a:buSzPct val="90000"/>
            </a:pPr>
            <a:r>
              <a:rPr lang="en-US" sz="1800" kern="1200" dirty="0">
                <a:solidFill>
                  <a:prstClr val="black"/>
                </a:solidFill>
                <a:latin typeface="Goudy Old Style"/>
                <a:ea typeface="+mn-ea"/>
                <a:cs typeface="+mn-cs"/>
              </a:rPr>
              <a:t>Does the data have labeled classes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135" y="2904416"/>
            <a:ext cx="2984847" cy="646331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lvl="1">
              <a:spcBef>
                <a:spcPts val="600"/>
              </a:spcBef>
              <a:buSzPct val="90000"/>
            </a:pPr>
            <a:r>
              <a:rPr lang="en-US" sz="1800" kern="1200" dirty="0" smtClean="0">
                <a:solidFill>
                  <a:prstClr val="black"/>
                </a:solidFill>
                <a:latin typeface="Goudy Old Style"/>
                <a:ea typeface="+mn-ea"/>
                <a:cs typeface="+mn-cs"/>
              </a:rPr>
              <a:t>Is the data discrete or continuous?</a:t>
            </a:r>
            <a:endParaRPr lang="en-US" sz="1800" kern="1200" dirty="0">
              <a:solidFill>
                <a:prstClr val="black"/>
              </a:solidFill>
              <a:latin typeface="Goudy Old Style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136" y="2268309"/>
            <a:ext cx="298484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lvl="1">
              <a:spcBef>
                <a:spcPts val="600"/>
              </a:spcBef>
              <a:buSzPct val="90000"/>
            </a:pPr>
            <a:r>
              <a:rPr lang="en-US" sz="1800" kern="1200" dirty="0" smtClean="0">
                <a:solidFill>
                  <a:prstClr val="black"/>
                </a:solidFill>
                <a:latin typeface="Goudy Old Style"/>
                <a:ea typeface="+mn-ea"/>
                <a:cs typeface="+mn-cs"/>
              </a:rPr>
              <a:t>Supervised Learning</a:t>
            </a:r>
            <a:endParaRPr lang="en-US" sz="1800" kern="1200" dirty="0">
              <a:solidFill>
                <a:prstClr val="black"/>
              </a:solidFill>
              <a:latin typeface="Goudy Old Style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0860" y="2277894"/>
            <a:ext cx="3348348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lvl="1">
              <a:spcBef>
                <a:spcPts val="600"/>
              </a:spcBef>
              <a:buSzPct val="90000"/>
            </a:pPr>
            <a:r>
              <a:rPr lang="en-US" sz="1800" kern="1200" dirty="0" smtClean="0">
                <a:solidFill>
                  <a:prstClr val="black"/>
                </a:solidFill>
                <a:latin typeface="Goudy Old Style"/>
                <a:ea typeface="+mn-ea"/>
                <a:cs typeface="+mn-cs"/>
              </a:rPr>
              <a:t>Unsupervised Learning</a:t>
            </a:r>
            <a:endParaRPr lang="en-US" sz="1800" kern="1200" dirty="0">
              <a:solidFill>
                <a:prstClr val="black"/>
              </a:solidFill>
              <a:latin typeface="Goudy Old Style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flipH="1">
            <a:off x="2158559" y="1821825"/>
            <a:ext cx="2203960" cy="44648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4362519" y="1821825"/>
            <a:ext cx="2032515" cy="45606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>
            <a:off x="2158559" y="2637641"/>
            <a:ext cx="0" cy="26677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98423" y="4101568"/>
            <a:ext cx="1960136" cy="455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Decision Trees</a:t>
            </a:r>
            <a:endParaRPr lang="en-US" sz="1800" dirty="0"/>
          </a:p>
        </p:txBody>
      </p:sp>
      <p:sp>
        <p:nvSpPr>
          <p:cNvPr id="20" name="Rounded Rectangle 19"/>
          <p:cNvSpPr/>
          <p:nvPr/>
        </p:nvSpPr>
        <p:spPr>
          <a:xfrm>
            <a:off x="2402383" y="4101568"/>
            <a:ext cx="1960136" cy="455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Linear Regression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5414966" y="3093915"/>
            <a:ext cx="1960136" cy="455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Frequent </a:t>
            </a:r>
            <a:r>
              <a:rPr lang="en-US" sz="1800" dirty="0" err="1" smtClean="0"/>
              <a:t>Itemset</a:t>
            </a:r>
            <a:endParaRPr lang="en-US" sz="1800" dirty="0"/>
          </a:p>
        </p:txBody>
      </p:sp>
      <p:sp>
        <p:nvSpPr>
          <p:cNvPr id="22" name="Rounded Rectangle 21"/>
          <p:cNvSpPr/>
          <p:nvPr/>
        </p:nvSpPr>
        <p:spPr>
          <a:xfrm>
            <a:off x="5793956" y="3645790"/>
            <a:ext cx="1960136" cy="455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Clustering</a:t>
            </a:r>
            <a:endParaRPr lang="en-US" sz="1800" dirty="0"/>
          </a:p>
        </p:txBody>
      </p:sp>
      <p:cxnSp>
        <p:nvCxnSpPr>
          <p:cNvPr id="23" name="Straight Arrow Connector 22"/>
          <p:cNvCxnSpPr>
            <a:stCxn id="8" idx="2"/>
            <a:endCxn id="21" idx="0"/>
          </p:cNvCxnSpPr>
          <p:nvPr/>
        </p:nvCxnSpPr>
        <p:spPr>
          <a:xfrm>
            <a:off x="6395034" y="2647226"/>
            <a:ext cx="0" cy="44668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20" idx="0"/>
          </p:cNvCxnSpPr>
          <p:nvPr/>
        </p:nvCxnSpPr>
        <p:spPr>
          <a:xfrm>
            <a:off x="2158559" y="3550747"/>
            <a:ext cx="1223892" cy="55082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9" idx="0"/>
          </p:cNvCxnSpPr>
          <p:nvPr/>
        </p:nvCxnSpPr>
        <p:spPr>
          <a:xfrm flipH="1">
            <a:off x="1178491" y="3550747"/>
            <a:ext cx="980068" cy="55082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51878" y="1821825"/>
            <a:ext cx="49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01001" y="1851112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3590" y="3645790"/>
            <a:ext cx="813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discrete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44329" y="3644301"/>
            <a:ext cx="105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Data Integration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8762" y="1200150"/>
            <a:ext cx="4001425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" dirty="0" smtClean="0"/>
              <a:t>Fusing diverse data (text, emails, excel)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" sz="1800" dirty="0" smtClean="0"/>
              <a:t>Structured data</a:t>
            </a:r>
          </a:p>
          <a:p>
            <a:pPr lvl="1">
              <a:buFont typeface="Arial"/>
              <a:buChar char="•"/>
            </a:pPr>
            <a:r>
              <a:rPr lang="en" sz="1800" dirty="0" smtClean="0"/>
              <a:t>Semi-structured data</a:t>
            </a:r>
          </a:p>
          <a:p>
            <a:pPr lvl="1">
              <a:buFont typeface="Arial"/>
              <a:buChar char="•"/>
            </a:pPr>
            <a:r>
              <a:rPr lang="en" sz="1800" dirty="0" smtClean="0"/>
              <a:t>Unstructured data</a:t>
            </a:r>
            <a:endParaRPr lang="en-US" sz="1800" dirty="0" smtClean="0"/>
          </a:p>
          <a:p>
            <a:pPr>
              <a:buFont typeface="Arial"/>
              <a:buChar char="•"/>
            </a:pPr>
            <a:r>
              <a:rPr lang="en" dirty="0" smtClean="0"/>
              <a:t>Metadata Managemen</a:t>
            </a:r>
            <a:r>
              <a:rPr lang="en-US" dirty="0" err="1" smtClean="0"/>
              <a:t>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Context metadata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Data sources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Schemas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Terminologies</a:t>
            </a:r>
            <a:endParaRPr lang="en" sz="2000" dirty="0" smtClean="0"/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4" descr="Screen Shot 2015-03-18 at 2.09.4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87" y="1221011"/>
            <a:ext cx="4825213" cy="29334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Advanced Analytics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Predictive data </a:t>
            </a:r>
            <a:r>
              <a:rPr lang="en" dirty="0" smtClean="0"/>
              <a:t>mining</a:t>
            </a:r>
            <a:endParaRPr lang="en-US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 smtClean="0"/>
              <a:t>Creating models from historical data</a:t>
            </a:r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 smtClean="0"/>
              <a:t>Extrapolate into the future or the unknown</a:t>
            </a:r>
            <a:endParaRPr lang="en" dirty="0"/>
          </a:p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Simulation &amp; </a:t>
            </a:r>
            <a:r>
              <a:rPr lang="en" dirty="0" smtClean="0"/>
              <a:t>optimization</a:t>
            </a:r>
            <a:endParaRPr lang="en-US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 smtClean="0"/>
              <a:t>What-if analysis</a:t>
            </a:r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81" y="1200149"/>
            <a:ext cx="4457524" cy="29948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dirty="0"/>
              <a:t>Big Data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Scale-out cluster </a:t>
            </a:r>
            <a:r>
              <a:rPr lang="en" dirty="0" smtClean="0"/>
              <a:t>architectures</a:t>
            </a:r>
            <a:endParaRPr lang="en-US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2000" dirty="0" smtClean="0"/>
              <a:t>Map-Reduce/</a:t>
            </a:r>
            <a:r>
              <a:rPr lang="en-US" sz="2000" dirty="0" err="1" smtClean="0"/>
              <a:t>Hadoop</a:t>
            </a:r>
            <a:endParaRPr lang="en" sz="2000" dirty="0"/>
          </a:p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Streaming systems</a:t>
            </a:r>
          </a:p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5 V’s: </a:t>
            </a:r>
            <a:endParaRPr lang="en-US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Volume </a:t>
            </a:r>
            <a:endParaRPr lang="en-US" sz="1800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Velocity </a:t>
            </a:r>
            <a:endParaRPr lang="en-US" sz="1800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Variety</a:t>
            </a:r>
            <a:endParaRPr lang="en-US" sz="1800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Variability</a:t>
            </a:r>
            <a:endParaRPr lang="en-US" sz="1800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Veracity</a:t>
            </a:r>
            <a:endParaRPr lang="en" sz="1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27" y="325624"/>
            <a:ext cx="2901073" cy="2175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00" y="2301076"/>
            <a:ext cx="4596000" cy="25852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7644</TotalTime>
  <Words>3899</Words>
  <Application>Microsoft Macintosh PowerPoint</Application>
  <PresentationFormat>On-screen Show (16:9)</PresentationFormat>
  <Paragraphs>1304</Paragraphs>
  <Slides>61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Inkwell</vt:lpstr>
      <vt:lpstr>Data Warehousing &amp;  Data Mining</vt:lpstr>
      <vt:lpstr>Business Intelligence</vt:lpstr>
      <vt:lpstr>Types of Analytics</vt:lpstr>
      <vt:lpstr>Predefined Queries</vt:lpstr>
      <vt:lpstr>Multi-dimensional View</vt:lpstr>
      <vt:lpstr>Ad Hoc Queries</vt:lpstr>
      <vt:lpstr>Data Integration</vt:lpstr>
      <vt:lpstr>Advanced Analytics</vt:lpstr>
      <vt:lpstr>Big Data</vt:lpstr>
      <vt:lpstr>Examples</vt:lpstr>
      <vt:lpstr>BI Process</vt:lpstr>
      <vt:lpstr> Another Architecture</vt:lpstr>
      <vt:lpstr>BI Concepts</vt:lpstr>
      <vt:lpstr>Database Systems</vt:lpstr>
      <vt:lpstr>Relational Data Model</vt:lpstr>
      <vt:lpstr>Querying Relational Data</vt:lpstr>
      <vt:lpstr>Exercise: Write SQL queries</vt:lpstr>
      <vt:lpstr>Group By Queries</vt:lpstr>
      <vt:lpstr>Exercise: Group-by Queries</vt:lpstr>
      <vt:lpstr>Data Warehouse vs Operational Data Stores</vt:lpstr>
      <vt:lpstr>BI Concepts</vt:lpstr>
      <vt:lpstr>Data Modeling</vt:lpstr>
      <vt:lpstr>Entity-Relationship Model</vt:lpstr>
      <vt:lpstr>Relationships: Cardinality Ratios</vt:lpstr>
      <vt:lpstr>Crows Feet Notation</vt:lpstr>
      <vt:lpstr>Example of a realistic ERD</vt:lpstr>
      <vt:lpstr>How to draw an E-R Diagram ?</vt:lpstr>
      <vt:lpstr>From ERD to Schema</vt:lpstr>
      <vt:lpstr>Exercise: Data Modeling</vt:lpstr>
      <vt:lpstr>Entity, Relationship or Attribute? </vt:lpstr>
      <vt:lpstr>What makes a good ERD ?</vt:lpstr>
      <vt:lpstr>Star Schema</vt:lpstr>
      <vt:lpstr>Example: Snowflake Schema</vt:lpstr>
      <vt:lpstr>Example: Constellation</vt:lpstr>
      <vt:lpstr>Exercise: Data Warehouse Schema</vt:lpstr>
      <vt:lpstr>BI Concepts</vt:lpstr>
      <vt:lpstr>Data Integration: Why?</vt:lpstr>
      <vt:lpstr>Data Integration: Federation Approach</vt:lpstr>
      <vt:lpstr>Data Integration: ETL Approach</vt:lpstr>
      <vt:lpstr>Schema Level</vt:lpstr>
      <vt:lpstr>A Simple Example (1)</vt:lpstr>
      <vt:lpstr>A Simple Example (2)</vt:lpstr>
      <vt:lpstr>Key Steps in Data Integration</vt:lpstr>
      <vt:lpstr>Exercise: List the integration problems </vt:lpstr>
      <vt:lpstr>BI Concepts</vt:lpstr>
      <vt:lpstr>Star Schema</vt:lpstr>
      <vt:lpstr>OLAP Queries</vt:lpstr>
      <vt:lpstr>More OLAP Queries</vt:lpstr>
      <vt:lpstr>Comparison with SQL Queries</vt:lpstr>
      <vt:lpstr>The CUBE Operator</vt:lpstr>
      <vt:lpstr>Data Mining</vt:lpstr>
      <vt:lpstr>Data Mining Workflow</vt:lpstr>
      <vt:lpstr>Linear Regression</vt:lpstr>
      <vt:lpstr>Pitfalls with Linear Regression</vt:lpstr>
      <vt:lpstr>Frequent Itemset Mining</vt:lpstr>
      <vt:lpstr>Frequent Itemset &amp; Association Rules</vt:lpstr>
      <vt:lpstr>Decision Trees</vt:lpstr>
      <vt:lpstr>Decision Tree (cont)</vt:lpstr>
      <vt:lpstr>Clustering</vt:lpstr>
      <vt:lpstr>Why are clusters useful ?</vt:lpstr>
      <vt:lpstr>What Data Mining to Use?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Business Intelligence</dc:title>
  <cp:lastModifiedBy>Lipyeow Lim</cp:lastModifiedBy>
  <cp:revision>77</cp:revision>
  <dcterms:created xsi:type="dcterms:W3CDTF">2015-03-19T20:37:06Z</dcterms:created>
  <dcterms:modified xsi:type="dcterms:W3CDTF">2015-03-30T07:09:29Z</dcterms:modified>
</cp:coreProperties>
</file>