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5" r:id="rId6"/>
    <p:sldId id="260" r:id="rId7"/>
    <p:sldId id="261" r:id="rId8"/>
    <p:sldId id="262" r:id="rId9"/>
    <p:sldId id="263" r:id="rId10"/>
    <p:sldId id="268" r:id="rId11"/>
    <p:sldId id="264" r:id="rId12"/>
    <p:sldId id="266" r:id="rId13"/>
    <p:sldId id="267" r:id="rId14"/>
    <p:sldId id="269" r:id="rId15"/>
    <p:sldId id="270" r:id="rId16"/>
    <p:sldId id="271" r:id="rId17"/>
    <p:sldId id="272" r:id="rId18"/>
    <p:sldId id="273" r:id="rId19"/>
    <p:sldId id="279" r:id="rId20"/>
    <p:sldId id="280" r:id="rId21"/>
    <p:sldId id="281" r:id="rId22"/>
    <p:sldId id="282" r:id="rId23"/>
    <p:sldId id="283" r:id="rId24"/>
    <p:sldId id="284" r:id="rId25"/>
    <p:sldId id="285" r:id="rId26"/>
    <p:sldId id="28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52" y="4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B067B63-27DB-4AFB-936F-9BACD83EDCE4}" type="datetimeFigureOut">
              <a:rPr lang="zh-CN" altLang="en-US" smtClean="0"/>
              <a:t>2020/7/30</a:t>
            </a:fld>
            <a:endParaRPr lang="zh-CN" altLang="en-US"/>
          </a:p>
        </p:txBody>
      </p:sp>
      <p:sp>
        <p:nvSpPr>
          <p:cNvPr id="5" name="Footer Placeholder 4"/>
          <p:cNvSpPr>
            <a:spLocks noGrp="1"/>
          </p:cNvSpPr>
          <p:nvPr>
            <p:ph type="ftr" sz="quarter" idx="11"/>
          </p:nvPr>
        </p:nvSpPr>
        <p:spPr>
          <a:xfrm>
            <a:off x="1876424" y="5410201"/>
            <a:ext cx="5124886" cy="365125"/>
          </a:xfrm>
        </p:spPr>
        <p:txBody>
          <a:bodyPr/>
          <a:lstStyle/>
          <a:p>
            <a:endParaRPr lang="zh-CN" altLang="en-US"/>
          </a:p>
        </p:txBody>
      </p:sp>
      <p:sp>
        <p:nvSpPr>
          <p:cNvPr id="6" name="Slide Number Placeholder 5"/>
          <p:cNvSpPr>
            <a:spLocks noGrp="1"/>
          </p:cNvSpPr>
          <p:nvPr>
            <p:ph type="sldNum" sz="quarter" idx="12"/>
          </p:nvPr>
        </p:nvSpPr>
        <p:spPr>
          <a:xfrm>
            <a:off x="9896911" y="5410199"/>
            <a:ext cx="771089" cy="365125"/>
          </a:xfrm>
        </p:spPr>
        <p:txBody>
          <a:bodyPr/>
          <a:lstStyle/>
          <a:p>
            <a:fld id="{A56C0B5B-C372-4FD8-931E-6268C0626CBE}" type="slidenum">
              <a:rPr lang="zh-CN" altLang="en-US" smtClean="0"/>
              <a:t>‹#›</a:t>
            </a:fld>
            <a:endParaRPr lang="zh-CN" altLang="en-US"/>
          </a:p>
        </p:txBody>
      </p:sp>
    </p:spTree>
    <p:extLst>
      <p:ext uri="{BB962C8B-B14F-4D97-AF65-F5344CB8AC3E}">
        <p14:creationId xmlns:p14="http://schemas.microsoft.com/office/powerpoint/2010/main" val="224252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smtClean="0"/>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B067B63-27DB-4AFB-936F-9BACD83EDCE4}" type="datetimeFigureOut">
              <a:rPr lang="zh-CN" altLang="en-US" smtClean="0"/>
              <a:t>2020/7/30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0B5B-C372-4FD8-931E-6268C0626CBE}" type="slidenum">
              <a:rPr lang="zh-CN" altLang="en-US" smtClean="0"/>
              <a:t>‹#›</a:t>
            </a:fld>
            <a:endParaRPr lang="zh-CN" altLang="en-US"/>
          </a:p>
        </p:txBody>
      </p:sp>
    </p:spTree>
    <p:extLst>
      <p:ext uri="{BB962C8B-B14F-4D97-AF65-F5344CB8AC3E}">
        <p14:creationId xmlns:p14="http://schemas.microsoft.com/office/powerpoint/2010/main" val="162787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B067B63-27DB-4AFB-936F-9BACD83EDCE4}" type="datetimeFigureOut">
              <a:rPr lang="zh-CN" altLang="en-US" smtClean="0"/>
              <a:t>2020/7/30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0B5B-C372-4FD8-931E-6268C0626CBE}" type="slidenum">
              <a:rPr lang="zh-CN" altLang="en-US" smtClean="0"/>
              <a:t>‹#›</a:t>
            </a:fld>
            <a:endParaRPr lang="zh-CN" altLang="en-US"/>
          </a:p>
        </p:txBody>
      </p:sp>
    </p:spTree>
    <p:extLst>
      <p:ext uri="{BB962C8B-B14F-4D97-AF65-F5344CB8AC3E}">
        <p14:creationId xmlns:p14="http://schemas.microsoft.com/office/powerpoint/2010/main" val="3061146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B067B63-27DB-4AFB-936F-9BACD83EDCE4}" type="datetimeFigureOut">
              <a:rPr lang="zh-CN" altLang="en-US" smtClean="0"/>
              <a:t>2020/7/30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0B5B-C372-4FD8-931E-6268C0626CBE}" type="slidenum">
              <a:rPr lang="zh-CN" altLang="en-US" smtClean="0"/>
              <a:t>‹#›</a:t>
            </a:fld>
            <a:endParaRPr lang="zh-CN"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4439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B067B63-27DB-4AFB-936F-9BACD83EDCE4}" type="datetimeFigureOut">
              <a:rPr lang="zh-CN" altLang="en-US" smtClean="0"/>
              <a:t>2020/7/30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0B5B-C372-4FD8-931E-6268C0626CBE}" type="slidenum">
              <a:rPr lang="zh-CN" altLang="en-US" smtClean="0"/>
              <a:t>‹#›</a:t>
            </a:fld>
            <a:endParaRPr lang="zh-CN" altLang="en-US"/>
          </a:p>
        </p:txBody>
      </p:sp>
    </p:spTree>
    <p:extLst>
      <p:ext uri="{BB962C8B-B14F-4D97-AF65-F5344CB8AC3E}">
        <p14:creationId xmlns:p14="http://schemas.microsoft.com/office/powerpoint/2010/main" val="1280041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3B067B63-27DB-4AFB-936F-9BACD83EDCE4}" type="datetimeFigureOut">
              <a:rPr lang="zh-CN" altLang="en-US" smtClean="0"/>
              <a:t>2020/7/30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6C0B5B-C372-4FD8-931E-6268C0626CBE}" type="slidenum">
              <a:rPr lang="zh-CN" altLang="en-US" smtClean="0"/>
              <a:t>‹#›</a:t>
            </a:fld>
            <a:endParaRPr lang="zh-CN" altLang="en-US"/>
          </a:p>
        </p:txBody>
      </p:sp>
    </p:spTree>
    <p:extLst>
      <p:ext uri="{BB962C8B-B14F-4D97-AF65-F5344CB8AC3E}">
        <p14:creationId xmlns:p14="http://schemas.microsoft.com/office/powerpoint/2010/main" val="184701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3B067B63-27DB-4AFB-936F-9BACD83EDCE4}" type="datetimeFigureOut">
              <a:rPr lang="zh-CN" altLang="en-US" smtClean="0"/>
              <a:t>2020/7/30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6C0B5B-C372-4FD8-931E-6268C0626CBE}" type="slidenum">
              <a:rPr lang="zh-CN" altLang="en-US" smtClean="0"/>
              <a:t>‹#›</a:t>
            </a:fld>
            <a:endParaRPr lang="zh-CN" altLang="en-US"/>
          </a:p>
        </p:txBody>
      </p:sp>
    </p:spTree>
    <p:extLst>
      <p:ext uri="{BB962C8B-B14F-4D97-AF65-F5344CB8AC3E}">
        <p14:creationId xmlns:p14="http://schemas.microsoft.com/office/powerpoint/2010/main" val="1822636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B067B63-27DB-4AFB-936F-9BACD83EDCE4}" type="datetimeFigureOut">
              <a:rPr lang="zh-CN" altLang="en-US" smtClean="0"/>
              <a:t>2020/7/30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0B5B-C372-4FD8-931E-6268C0626CBE}" type="slidenum">
              <a:rPr lang="zh-CN" altLang="en-US" smtClean="0"/>
              <a:t>‹#›</a:t>
            </a:fld>
            <a:endParaRPr lang="zh-CN" altLang="en-US"/>
          </a:p>
        </p:txBody>
      </p:sp>
    </p:spTree>
    <p:extLst>
      <p:ext uri="{BB962C8B-B14F-4D97-AF65-F5344CB8AC3E}">
        <p14:creationId xmlns:p14="http://schemas.microsoft.com/office/powerpoint/2010/main" val="3161063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B067B63-27DB-4AFB-936F-9BACD83EDCE4}" type="datetimeFigureOut">
              <a:rPr lang="zh-CN" altLang="en-US" smtClean="0"/>
              <a:t>2020/7/30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0B5B-C372-4FD8-931E-6268C0626CBE}" type="slidenum">
              <a:rPr lang="zh-CN" altLang="en-US" smtClean="0"/>
              <a:t>‹#›</a:t>
            </a:fld>
            <a:endParaRPr lang="zh-CN" altLang="en-US"/>
          </a:p>
        </p:txBody>
      </p:sp>
    </p:spTree>
    <p:extLst>
      <p:ext uri="{BB962C8B-B14F-4D97-AF65-F5344CB8AC3E}">
        <p14:creationId xmlns:p14="http://schemas.microsoft.com/office/powerpoint/2010/main" val="169913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B067B63-27DB-4AFB-936F-9BACD83EDCE4}" type="datetimeFigureOut">
              <a:rPr lang="zh-CN" altLang="en-US" smtClean="0"/>
              <a:t>2020/7/30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0B5B-C372-4FD8-931E-6268C0626CBE}" type="slidenum">
              <a:rPr lang="zh-CN" altLang="en-US" smtClean="0"/>
              <a:t>‹#›</a:t>
            </a:fld>
            <a:endParaRPr lang="zh-CN" altLang="en-US"/>
          </a:p>
        </p:txBody>
      </p:sp>
    </p:spTree>
    <p:extLst>
      <p:ext uri="{BB962C8B-B14F-4D97-AF65-F5344CB8AC3E}">
        <p14:creationId xmlns:p14="http://schemas.microsoft.com/office/powerpoint/2010/main" val="217818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B067B63-27DB-4AFB-936F-9BACD83EDCE4}" type="datetimeFigureOut">
              <a:rPr lang="zh-CN" altLang="en-US" smtClean="0"/>
              <a:t>2020/7/30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0B5B-C372-4FD8-931E-6268C0626CBE}" type="slidenum">
              <a:rPr lang="zh-CN" altLang="en-US" smtClean="0"/>
              <a:t>‹#›</a:t>
            </a:fld>
            <a:endParaRPr lang="zh-CN" altLang="en-US"/>
          </a:p>
        </p:txBody>
      </p:sp>
    </p:spTree>
    <p:extLst>
      <p:ext uri="{BB962C8B-B14F-4D97-AF65-F5344CB8AC3E}">
        <p14:creationId xmlns:p14="http://schemas.microsoft.com/office/powerpoint/2010/main" val="2659176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B067B63-27DB-4AFB-936F-9BACD83EDCE4}" type="datetimeFigureOut">
              <a:rPr lang="zh-CN" altLang="en-US" smtClean="0"/>
              <a:t>2020/7/30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0B5B-C372-4FD8-931E-6268C0626CBE}" type="slidenum">
              <a:rPr lang="zh-CN" altLang="en-US" smtClean="0"/>
              <a:t>‹#›</a:t>
            </a:fld>
            <a:endParaRPr lang="zh-CN" altLang="en-US"/>
          </a:p>
        </p:txBody>
      </p:sp>
    </p:spTree>
    <p:extLst>
      <p:ext uri="{BB962C8B-B14F-4D97-AF65-F5344CB8AC3E}">
        <p14:creationId xmlns:p14="http://schemas.microsoft.com/office/powerpoint/2010/main" val="371305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B067B63-27DB-4AFB-936F-9BACD83EDCE4}" type="datetimeFigureOut">
              <a:rPr lang="zh-CN" altLang="en-US" smtClean="0"/>
              <a:t>2020/7/30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56C0B5B-C372-4FD8-931E-6268C0626CBE}" type="slidenum">
              <a:rPr lang="zh-CN" altLang="en-US" smtClean="0"/>
              <a:t>‹#›</a:t>
            </a:fld>
            <a:endParaRPr lang="zh-CN" altLang="en-US"/>
          </a:p>
        </p:txBody>
      </p:sp>
    </p:spTree>
    <p:extLst>
      <p:ext uri="{BB962C8B-B14F-4D97-AF65-F5344CB8AC3E}">
        <p14:creationId xmlns:p14="http://schemas.microsoft.com/office/powerpoint/2010/main" val="345921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B067B63-27DB-4AFB-936F-9BACD83EDCE4}" type="datetimeFigureOut">
              <a:rPr lang="zh-CN" altLang="en-US" smtClean="0"/>
              <a:t>2020/7/30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6C0B5B-C372-4FD8-931E-6268C0626CBE}" type="slidenum">
              <a:rPr lang="zh-CN" altLang="en-US" smtClean="0"/>
              <a:t>‹#›</a:t>
            </a:fld>
            <a:endParaRPr lang="zh-CN" altLang="en-US"/>
          </a:p>
        </p:txBody>
      </p:sp>
    </p:spTree>
    <p:extLst>
      <p:ext uri="{BB962C8B-B14F-4D97-AF65-F5344CB8AC3E}">
        <p14:creationId xmlns:p14="http://schemas.microsoft.com/office/powerpoint/2010/main" val="359370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67B63-27DB-4AFB-936F-9BACD83EDCE4}" type="datetimeFigureOut">
              <a:rPr lang="zh-CN" altLang="en-US" smtClean="0"/>
              <a:t>2020/7/30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56C0B5B-C372-4FD8-931E-6268C0626CBE}" type="slidenum">
              <a:rPr lang="zh-CN" altLang="en-US" smtClean="0"/>
              <a:t>‹#›</a:t>
            </a:fld>
            <a:endParaRPr lang="zh-CN" altLang="en-US"/>
          </a:p>
        </p:txBody>
      </p:sp>
    </p:spTree>
    <p:extLst>
      <p:ext uri="{BB962C8B-B14F-4D97-AF65-F5344CB8AC3E}">
        <p14:creationId xmlns:p14="http://schemas.microsoft.com/office/powerpoint/2010/main" val="3890299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B067B63-27DB-4AFB-936F-9BACD83EDCE4}" type="datetimeFigureOut">
              <a:rPr lang="zh-CN" altLang="en-US" smtClean="0"/>
              <a:t>2020/7/30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0B5B-C372-4FD8-931E-6268C0626CBE}" type="slidenum">
              <a:rPr lang="zh-CN" altLang="en-US" smtClean="0"/>
              <a:t>‹#›</a:t>
            </a:fld>
            <a:endParaRPr lang="zh-CN" altLang="en-US"/>
          </a:p>
        </p:txBody>
      </p:sp>
    </p:spTree>
    <p:extLst>
      <p:ext uri="{BB962C8B-B14F-4D97-AF65-F5344CB8AC3E}">
        <p14:creationId xmlns:p14="http://schemas.microsoft.com/office/powerpoint/2010/main" val="3553979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B067B63-27DB-4AFB-936F-9BACD83EDCE4}" type="datetimeFigureOut">
              <a:rPr lang="zh-CN" altLang="en-US" smtClean="0"/>
              <a:t>2020/7/30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0B5B-C372-4FD8-931E-6268C0626CBE}" type="slidenum">
              <a:rPr lang="zh-CN" altLang="en-US" smtClean="0"/>
              <a:t>‹#›</a:t>
            </a:fld>
            <a:endParaRPr lang="zh-CN" altLang="en-US"/>
          </a:p>
        </p:txBody>
      </p:sp>
    </p:spTree>
    <p:extLst>
      <p:ext uri="{BB962C8B-B14F-4D97-AF65-F5344CB8AC3E}">
        <p14:creationId xmlns:p14="http://schemas.microsoft.com/office/powerpoint/2010/main" val="4044593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B067B63-27DB-4AFB-936F-9BACD83EDCE4}" type="datetimeFigureOut">
              <a:rPr lang="zh-CN" altLang="en-US" smtClean="0"/>
              <a:t>2020/7/30</a:t>
            </a:fld>
            <a:endParaRPr lang="zh-CN"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6C0B5B-C372-4FD8-931E-6268C0626CBE}" type="slidenum">
              <a:rPr lang="zh-CN" altLang="en-US" smtClean="0"/>
              <a:t>‹#›</a:t>
            </a:fld>
            <a:endParaRPr lang="zh-CN" altLang="en-US"/>
          </a:p>
        </p:txBody>
      </p:sp>
    </p:spTree>
    <p:extLst>
      <p:ext uri="{BB962C8B-B14F-4D97-AF65-F5344CB8AC3E}">
        <p14:creationId xmlns:p14="http://schemas.microsoft.com/office/powerpoint/2010/main" val="317113798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cbre.ca/en/research-and-reports/Toronto-Office-MarketView-Q1-202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oronto.ca/city-government/data-research-maps/neighbourhoods-communities/neighbourhood-profil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effectLst>
                  <a:reflection blurRad="6350" stA="53000" endA="300" endPos="35500" dir="5400000" sy="-90000" algn="bl"/>
                </a:effectLst>
              </a:rPr>
              <a:t>Capstone Project</a:t>
            </a:r>
            <a:r>
              <a:rPr lang="zh-CN" altLang="zh-CN" dirty="0"/>
              <a:t/>
            </a:r>
            <a:br>
              <a:rPr lang="zh-CN" altLang="zh-CN" dirty="0"/>
            </a:br>
            <a:endParaRPr lang="zh-CN" altLang="en-US" dirty="0"/>
          </a:p>
        </p:txBody>
      </p:sp>
      <p:sp>
        <p:nvSpPr>
          <p:cNvPr id="3" name="副标题 2"/>
          <p:cNvSpPr>
            <a:spLocks noGrp="1"/>
          </p:cNvSpPr>
          <p:nvPr>
            <p:ph type="subTitle" idx="1"/>
          </p:nvPr>
        </p:nvSpPr>
        <p:spPr/>
        <p:txBody>
          <a:bodyPr>
            <a:normAutofit fontScale="92500" lnSpcReduction="20000"/>
          </a:bodyPr>
          <a:lstStyle/>
          <a:p>
            <a:r>
              <a:rPr lang="en-US" altLang="zh-CN" dirty="0">
                <a:effectLst>
                  <a:outerShdw blurRad="38100" dist="25400" dir="5400000" algn="ctr">
                    <a:srgbClr val="6E747A">
                      <a:alpha val="43000"/>
                    </a:srgbClr>
                  </a:outerShdw>
                </a:effectLst>
              </a:rPr>
              <a:t> </a:t>
            </a:r>
            <a:endParaRPr lang="zh-CN" altLang="zh-CN" dirty="0"/>
          </a:p>
          <a:p>
            <a:r>
              <a:rPr lang="en-US" altLang="zh-CN" dirty="0">
                <a:effectLst>
                  <a:outerShdw blurRad="38100" dist="25400" dir="5400000" algn="ctr">
                    <a:srgbClr val="6E747A">
                      <a:alpha val="43000"/>
                    </a:srgbClr>
                  </a:outerShdw>
                </a:effectLst>
              </a:rPr>
              <a:t>Finding the best location in Toronto to open a Chinese food market</a:t>
            </a:r>
            <a:endParaRPr lang="zh-CN" altLang="zh-CN" dirty="0"/>
          </a:p>
          <a:p>
            <a:r>
              <a:rPr lang="en-US" altLang="zh-CN" dirty="0"/>
              <a:t>Qian Li</a:t>
            </a:r>
            <a:endParaRPr lang="zh-CN" altLang="zh-CN" dirty="0"/>
          </a:p>
          <a:p>
            <a:r>
              <a:rPr lang="en-US" altLang="zh-CN" dirty="0"/>
              <a:t>July 29, 2020</a:t>
            </a:r>
            <a:endParaRPr lang="zh-CN" altLang="zh-CN" dirty="0"/>
          </a:p>
          <a:p>
            <a:endParaRPr lang="zh-CN" altLang="en-US" dirty="0"/>
          </a:p>
        </p:txBody>
      </p:sp>
    </p:spTree>
    <p:extLst>
      <p:ext uri="{BB962C8B-B14F-4D97-AF65-F5344CB8AC3E}">
        <p14:creationId xmlns:p14="http://schemas.microsoft.com/office/powerpoint/2010/main" val="194909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altLang="zh-CN" b="1" dirty="0">
                <a:effectLst>
                  <a:outerShdw dist="38100" dir="2700000" algn="tl">
                    <a:schemeClr val="accent2"/>
                  </a:outerShdw>
                </a:effectLst>
              </a:rPr>
              <a:t>Part 4: Decide on area that is least competitive</a:t>
            </a:r>
            <a:r>
              <a:rPr lang="zh-CN" altLang="zh-CN" dirty="0"/>
              <a:t/>
            </a:r>
            <a:br>
              <a:rPr lang="zh-CN" altLang="zh-CN" dirty="0"/>
            </a:b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Using the geographical info of those wards, we put it into Foursquare and explore those areas</a:t>
            </a:r>
            <a:r>
              <a:rPr lang="en-US" altLang="zh-CN" dirty="0" smtClean="0"/>
              <a:t>.</a:t>
            </a:r>
          </a:p>
          <a:p>
            <a:r>
              <a:rPr lang="en-US" altLang="zh-CN" dirty="0"/>
              <a:t>We use </a:t>
            </a:r>
            <a:r>
              <a:rPr lang="en-US" altLang="zh-CN" dirty="0" err="1"/>
              <a:t>geolocator</a:t>
            </a:r>
            <a:r>
              <a:rPr lang="en-US" altLang="zh-CN" dirty="0"/>
              <a:t> to decide the ward centers’ latitude and longitude</a:t>
            </a:r>
            <a:r>
              <a:rPr lang="en-US" altLang="zh-CN" dirty="0" smtClean="0"/>
              <a:t>.</a:t>
            </a:r>
          </a:p>
          <a:p>
            <a:r>
              <a:rPr lang="en-US" altLang="zh-CN" dirty="0"/>
              <a:t>North York geo location:</a:t>
            </a:r>
          </a:p>
          <a:p>
            <a:r>
              <a:rPr lang="en-US" altLang="zh-CN" dirty="0"/>
              <a:t>43.7543263 -79.44911696639593</a:t>
            </a:r>
          </a:p>
          <a:p>
            <a:r>
              <a:rPr lang="en-US" altLang="zh-CN" dirty="0"/>
              <a:t>East York geo location:</a:t>
            </a:r>
          </a:p>
          <a:p>
            <a:r>
              <a:rPr lang="en-US" altLang="zh-CN" dirty="0"/>
              <a:t>43.6685545 -79.3072382</a:t>
            </a:r>
          </a:p>
          <a:p>
            <a:r>
              <a:rPr lang="en-US" altLang="zh-CN" dirty="0"/>
              <a:t>Scarborough geo location:</a:t>
            </a:r>
          </a:p>
          <a:p>
            <a:r>
              <a:rPr lang="en-US" altLang="zh-CN" dirty="0"/>
              <a:t>43.773077 -79.257774</a:t>
            </a:r>
            <a:endParaRPr lang="zh-CN" altLang="en-US" dirty="0"/>
          </a:p>
        </p:txBody>
      </p:sp>
    </p:spTree>
    <p:extLst>
      <p:ext uri="{BB962C8B-B14F-4D97-AF65-F5344CB8AC3E}">
        <p14:creationId xmlns:p14="http://schemas.microsoft.com/office/powerpoint/2010/main" val="1790529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altLang="zh-CN" b="1" dirty="0">
                <a:effectLst>
                  <a:outerShdw dist="38100" dir="2700000" algn="tl">
                    <a:schemeClr val="accent2"/>
                  </a:outerShdw>
                </a:effectLst>
              </a:rPr>
              <a:t>Part 4: Decide on area that is least competitive</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r>
              <a:rPr lang="en-US" altLang="zh-CN" dirty="0" smtClean="0"/>
              <a:t>Explore competitor markets around the areas: When doing </a:t>
            </a:r>
            <a:r>
              <a:rPr lang="en-US" altLang="zh-CN" dirty="0"/>
              <a:t>research on Foursquare, the searching keyword is set to be “Asian Market</a:t>
            </a:r>
            <a:r>
              <a:rPr lang="en-US" altLang="zh-CN" dirty="0" smtClean="0"/>
              <a:t>” because all </a:t>
            </a:r>
            <a:r>
              <a:rPr lang="en-US" altLang="zh-CN" dirty="0"/>
              <a:t>Asian markets are considered as competitors</a:t>
            </a:r>
            <a:r>
              <a:rPr lang="en-US" altLang="zh-CN" dirty="0" smtClean="0"/>
              <a:t>.</a:t>
            </a:r>
          </a:p>
          <a:p>
            <a:endParaRPr lang="en-US" altLang="zh-CN" dirty="0" smtClean="0"/>
          </a:p>
          <a:p>
            <a:r>
              <a:rPr lang="en-US" altLang="zh-CN" dirty="0" smtClean="0"/>
              <a:t>We got lists of competitors and their locations on map as follow:</a:t>
            </a:r>
            <a:endParaRPr lang="zh-CN" altLang="en-US" dirty="0"/>
          </a:p>
        </p:txBody>
      </p:sp>
    </p:spTree>
    <p:extLst>
      <p:ext uri="{BB962C8B-B14F-4D97-AF65-F5344CB8AC3E}">
        <p14:creationId xmlns:p14="http://schemas.microsoft.com/office/powerpoint/2010/main" val="2911293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altLang="zh-CN" b="1" dirty="0">
                <a:effectLst>
                  <a:outerShdw dist="38100" dir="2700000" algn="tl">
                    <a:schemeClr val="accent2"/>
                  </a:outerShdw>
                </a:effectLst>
              </a:rPr>
              <a:t>Part 4: Decide on area that is least competitive</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r>
              <a:rPr lang="en-US" altLang="zh-CN" dirty="0" smtClean="0"/>
              <a:t>North York</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227" y="2956454"/>
            <a:ext cx="6468380" cy="241383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607" y="1797112"/>
            <a:ext cx="4535393" cy="4446464"/>
          </a:xfrm>
          <a:prstGeom prst="rect">
            <a:avLst/>
          </a:prstGeom>
        </p:spPr>
      </p:pic>
    </p:spTree>
    <p:extLst>
      <p:ext uri="{BB962C8B-B14F-4D97-AF65-F5344CB8AC3E}">
        <p14:creationId xmlns:p14="http://schemas.microsoft.com/office/powerpoint/2010/main" val="2420404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altLang="zh-CN" b="1" dirty="0">
                <a:effectLst>
                  <a:outerShdw dist="38100" dir="2700000" algn="tl">
                    <a:schemeClr val="accent2"/>
                  </a:outerShdw>
                </a:effectLst>
              </a:rPr>
              <a:t>Part 4: Decide on area that is least competitive</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r>
              <a:rPr lang="en-US" altLang="zh-CN" dirty="0" smtClean="0"/>
              <a:t>Scarborough</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812" y="2955739"/>
            <a:ext cx="6094411" cy="234337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223" y="1828800"/>
            <a:ext cx="5498784" cy="4705690"/>
          </a:xfrm>
          <a:prstGeom prst="rect">
            <a:avLst/>
          </a:prstGeom>
        </p:spPr>
      </p:pic>
    </p:spTree>
    <p:extLst>
      <p:ext uri="{BB962C8B-B14F-4D97-AF65-F5344CB8AC3E}">
        <p14:creationId xmlns:p14="http://schemas.microsoft.com/office/powerpoint/2010/main" val="3241967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altLang="zh-CN" b="1" dirty="0">
                <a:effectLst>
                  <a:outerShdw dist="38100" dir="2700000" algn="tl">
                    <a:schemeClr val="accent2"/>
                  </a:outerShdw>
                </a:effectLst>
              </a:rPr>
              <a:t>Part 4: Decide on area that is least competitive</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r>
              <a:rPr lang="en-US" altLang="zh-CN" dirty="0" smtClean="0"/>
              <a:t>East York:</a:t>
            </a:r>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615" y="2866596"/>
            <a:ext cx="6090814" cy="240298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9" y="1741379"/>
            <a:ext cx="5350421" cy="4503069"/>
          </a:xfrm>
          <a:prstGeom prst="rect">
            <a:avLst/>
          </a:prstGeom>
        </p:spPr>
      </p:pic>
    </p:spTree>
    <p:extLst>
      <p:ext uri="{BB962C8B-B14F-4D97-AF65-F5344CB8AC3E}">
        <p14:creationId xmlns:p14="http://schemas.microsoft.com/office/powerpoint/2010/main" val="1933704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altLang="zh-CN" b="1" dirty="0">
                <a:effectLst>
                  <a:outerShdw dist="38100" dir="2700000" algn="tl">
                    <a:schemeClr val="accent2"/>
                  </a:outerShdw>
                </a:effectLst>
              </a:rPr>
              <a:t>Part 4: Decide on area that is least competitive</a:t>
            </a:r>
            <a:r>
              <a:rPr lang="zh-CN" altLang="zh-CN" dirty="0"/>
              <a:t/>
            </a:r>
            <a:br>
              <a:rPr lang="zh-CN" altLang="zh-CN" dirty="0"/>
            </a:br>
            <a:endParaRPr lang="zh-CN" altLang="en-US" dirty="0"/>
          </a:p>
        </p:txBody>
      </p:sp>
      <p:sp>
        <p:nvSpPr>
          <p:cNvPr id="3" name="内容占位符 2"/>
          <p:cNvSpPr>
            <a:spLocks noGrp="1"/>
          </p:cNvSpPr>
          <p:nvPr>
            <p:ph idx="1"/>
          </p:nvPr>
        </p:nvSpPr>
        <p:spPr>
          <a:xfrm>
            <a:off x="1141412" y="2249487"/>
            <a:ext cx="9905999" cy="4296456"/>
          </a:xfrm>
        </p:spPr>
        <p:txBody>
          <a:bodyPr/>
          <a:lstStyle/>
          <a:p>
            <a:r>
              <a:rPr lang="en-US" altLang="zh-CN" dirty="0"/>
              <a:t>North York has 8 competitors, Scarborough has 8, and East York has 16</a:t>
            </a:r>
            <a:r>
              <a:rPr lang="en-US" altLang="zh-CN" dirty="0" smtClean="0"/>
              <a:t>.</a:t>
            </a:r>
          </a:p>
          <a:p>
            <a:r>
              <a:rPr lang="en-US" altLang="zh-CN" dirty="0" smtClean="0"/>
              <a:t>The competitiveness will need to </a:t>
            </a:r>
            <a:r>
              <a:rPr lang="en-US" altLang="zh-CN" dirty="0"/>
              <a:t>factor in the </a:t>
            </a:r>
            <a:r>
              <a:rPr lang="en-US" altLang="zh-CN" dirty="0" smtClean="0"/>
              <a:t>population in those areas.</a:t>
            </a:r>
          </a:p>
          <a:p>
            <a:r>
              <a:rPr lang="en-US" altLang="zh-CN" dirty="0"/>
              <a:t>divide the population by competitor number to see how large is the population each competitor cover, which we will name it as population coverage in the following part</a:t>
            </a:r>
            <a:r>
              <a:rPr lang="en-US" altLang="zh-CN" dirty="0" smtClean="0"/>
              <a:t>.</a:t>
            </a:r>
          </a:p>
          <a:p>
            <a:endParaRPr lang="en-US" altLang="zh-CN" dirty="0"/>
          </a:p>
          <a:p>
            <a:endParaRPr lang="en-US" altLang="zh-CN" dirty="0" smtClean="0"/>
          </a:p>
          <a:p>
            <a:r>
              <a:rPr lang="en-US" altLang="zh-CN" dirty="0"/>
              <a:t>North York having the biggest population coverage.</a:t>
            </a:r>
            <a:endParaRPr lang="zh-CN"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8843" y="4745264"/>
            <a:ext cx="5715000" cy="1257300"/>
          </a:xfrm>
          <a:prstGeom prst="rect">
            <a:avLst/>
          </a:prstGeom>
        </p:spPr>
      </p:pic>
    </p:spTree>
    <p:extLst>
      <p:ext uri="{BB962C8B-B14F-4D97-AF65-F5344CB8AC3E}">
        <p14:creationId xmlns:p14="http://schemas.microsoft.com/office/powerpoint/2010/main" val="598144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effectLst>
                  <a:outerShdw dist="38100" dir="2700000" algn="tl">
                    <a:schemeClr val="accent2"/>
                  </a:outerShdw>
                </a:effectLst>
              </a:rPr>
              <a:t>Part 5: Decide on area with lightest leasing cost</a:t>
            </a:r>
            <a:r>
              <a:rPr lang="zh-CN" altLang="zh-CN" dirty="0"/>
              <a:t/>
            </a:r>
            <a:br>
              <a:rPr lang="zh-CN" altLang="zh-CN" dirty="0"/>
            </a:br>
            <a:r>
              <a:rPr lang="zh-CN" altLang="zh-CN" dirty="0"/>
              <a:t/>
            </a:r>
            <a:br>
              <a:rPr lang="zh-CN" altLang="zh-CN" dirty="0"/>
            </a:br>
            <a:endParaRPr lang="zh-CN" altLang="en-US" dirty="0"/>
          </a:p>
        </p:txBody>
      </p:sp>
      <p:sp>
        <p:nvSpPr>
          <p:cNvPr id="3" name="内容占位符 2"/>
          <p:cNvSpPr>
            <a:spLocks noGrp="1"/>
          </p:cNvSpPr>
          <p:nvPr>
            <p:ph idx="1"/>
          </p:nvPr>
        </p:nvSpPr>
        <p:spPr>
          <a:xfrm>
            <a:off x="1141412" y="1320800"/>
            <a:ext cx="9905999" cy="5428343"/>
          </a:xfrm>
        </p:spPr>
        <p:txBody>
          <a:bodyPr>
            <a:normAutofit fontScale="92500" lnSpcReduction="20000"/>
          </a:bodyPr>
          <a:lstStyle/>
          <a:p>
            <a:r>
              <a:rPr lang="en-US" altLang="zh-CN" dirty="0"/>
              <a:t>Apart from the population coverage, Mr. Chen also wants to know the leasing cost, and uses both factors to determine the location choice</a:t>
            </a:r>
            <a:r>
              <a:rPr lang="en-US" altLang="zh-CN" dirty="0" smtClean="0"/>
              <a:t>. Here it is:</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r>
              <a:rPr lang="en-US" altLang="zh-CN" dirty="0"/>
              <a:t>(</a:t>
            </a:r>
            <a:r>
              <a:rPr lang="en-US" altLang="zh-CN" u="sng" dirty="0">
                <a:hlinkClick r:id="rId2"/>
              </a:rPr>
              <a:t>https://</a:t>
            </a:r>
            <a:r>
              <a:rPr lang="en-US" altLang="zh-CN" u="sng" dirty="0" smtClean="0">
                <a:hlinkClick r:id="rId2"/>
              </a:rPr>
              <a:t>www.cbre.ca/en/research-and-reports/Toronto-Office-MarketView-Q1-2020</a:t>
            </a:r>
            <a:r>
              <a:rPr lang="en-US" altLang="zh-CN" u="sng" dirty="0" smtClean="0"/>
              <a:t>)</a:t>
            </a:r>
            <a:endParaRPr lang="en-US" altLang="zh-CN" dirty="0"/>
          </a:p>
          <a:p>
            <a:endParaRPr lang="zh-CN"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274" y="2097088"/>
            <a:ext cx="3982959" cy="3811696"/>
          </a:xfrm>
          <a:prstGeom prst="rect">
            <a:avLst/>
          </a:prstGeom>
        </p:spPr>
      </p:pic>
    </p:spTree>
    <p:extLst>
      <p:ext uri="{BB962C8B-B14F-4D97-AF65-F5344CB8AC3E}">
        <p14:creationId xmlns:p14="http://schemas.microsoft.com/office/powerpoint/2010/main" val="3271795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b="1" dirty="0">
                <a:effectLst>
                  <a:outerShdw dist="38100" dir="2700000" algn="tl">
                    <a:schemeClr val="accent2"/>
                  </a:outerShdw>
                </a:effectLst>
              </a:rPr>
              <a:t>Part 5: Decide on area with lightest leasing cost</a:t>
            </a:r>
            <a:endParaRPr lang="zh-CN" altLang="en-US" dirty="0"/>
          </a:p>
        </p:txBody>
      </p:sp>
      <p:sp>
        <p:nvSpPr>
          <p:cNvPr id="3" name="内容占位符 2"/>
          <p:cNvSpPr>
            <a:spLocks noGrp="1"/>
          </p:cNvSpPr>
          <p:nvPr>
            <p:ph idx="1"/>
          </p:nvPr>
        </p:nvSpPr>
        <p:spPr/>
        <p:txBody>
          <a:bodyPr>
            <a:normAutofit/>
          </a:bodyPr>
          <a:lstStyle/>
          <a:p>
            <a:r>
              <a:rPr lang="en-US" altLang="zh-CN" dirty="0"/>
              <a:t>The corresponding leasing price for the 3 wards are included in the following chart with the population coverage information:</a:t>
            </a:r>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953" y="3468234"/>
            <a:ext cx="7966916" cy="2322967"/>
          </a:xfrm>
          <a:prstGeom prst="rect">
            <a:avLst/>
          </a:prstGeom>
        </p:spPr>
      </p:pic>
    </p:spTree>
    <p:extLst>
      <p:ext uri="{BB962C8B-B14F-4D97-AF65-F5344CB8AC3E}">
        <p14:creationId xmlns:p14="http://schemas.microsoft.com/office/powerpoint/2010/main" val="833538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413" y="618518"/>
            <a:ext cx="9905998" cy="716796"/>
          </a:xfrm>
        </p:spPr>
        <p:txBody>
          <a:bodyPr>
            <a:normAutofit/>
          </a:bodyPr>
          <a:lstStyle/>
          <a:p>
            <a:pPr lvl="0"/>
            <a:r>
              <a:rPr lang="en-US" altLang="zh-CN" b="1" dirty="0">
                <a:effectLst>
                  <a:outerShdw dist="38100" dir="2700000" algn="tl">
                    <a:schemeClr val="accent2"/>
                  </a:outerShdw>
                </a:effectLst>
              </a:rPr>
              <a:t>Part 6: Modelling and Testing</a:t>
            </a:r>
            <a:endParaRPr lang="zh-CN" altLang="zh-CN" dirty="0"/>
          </a:p>
        </p:txBody>
      </p:sp>
      <p:sp>
        <p:nvSpPr>
          <p:cNvPr id="3" name="内容占位符 2"/>
          <p:cNvSpPr>
            <a:spLocks noGrp="1"/>
          </p:cNvSpPr>
          <p:nvPr>
            <p:ph idx="1"/>
          </p:nvPr>
        </p:nvSpPr>
        <p:spPr>
          <a:xfrm>
            <a:off x="1141412" y="1915886"/>
            <a:ext cx="9905999" cy="4455885"/>
          </a:xfrm>
        </p:spPr>
        <p:txBody>
          <a:bodyPr>
            <a:normAutofit/>
          </a:bodyPr>
          <a:lstStyle/>
          <a:p>
            <a:r>
              <a:rPr lang="en-US" altLang="zh-CN" dirty="0"/>
              <a:t>The final answer we want to get is whether the business will be successful or not, by analyzing the information we got. </a:t>
            </a:r>
            <a:endParaRPr lang="en-US" altLang="zh-CN" dirty="0" smtClean="0"/>
          </a:p>
          <a:p>
            <a:r>
              <a:rPr lang="en-US" altLang="zh-CN" dirty="0" smtClean="0"/>
              <a:t>This </a:t>
            </a:r>
            <a:r>
              <a:rPr lang="en-US" altLang="zh-CN" dirty="0"/>
              <a:t>is very similar to a prediction model in machine learning. Hence classification will be the method we use. We will try to use data features to predict the business in each ward will be successful (labelled as Y) or not (labelled as N</a:t>
            </a:r>
            <a:r>
              <a:rPr lang="en-US" altLang="zh-CN" dirty="0" smtClean="0"/>
              <a:t>).</a:t>
            </a:r>
          </a:p>
          <a:p>
            <a:r>
              <a:rPr lang="en-US" altLang="zh-CN" dirty="0"/>
              <a:t>We found some historical data for supermarkets running in Toronto areas, which can be used to train the machine learning model. We use train-split-test to get the best model and then apply the model to real data for prediction.</a:t>
            </a:r>
            <a:endParaRPr lang="zh-CN" altLang="zh-CN" dirty="0"/>
          </a:p>
          <a:p>
            <a:endParaRPr lang="zh-CN" altLang="zh-CN" dirty="0"/>
          </a:p>
        </p:txBody>
      </p:sp>
    </p:spTree>
    <p:extLst>
      <p:ext uri="{BB962C8B-B14F-4D97-AF65-F5344CB8AC3E}">
        <p14:creationId xmlns:p14="http://schemas.microsoft.com/office/powerpoint/2010/main" val="1901456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413" y="618518"/>
            <a:ext cx="9905998" cy="716796"/>
          </a:xfrm>
        </p:spPr>
        <p:txBody>
          <a:bodyPr>
            <a:normAutofit/>
          </a:bodyPr>
          <a:lstStyle/>
          <a:p>
            <a:pPr lvl="0"/>
            <a:r>
              <a:rPr lang="en-US" altLang="zh-CN" b="1" dirty="0">
                <a:effectLst>
                  <a:outerShdw dist="38100" dir="2700000" algn="tl">
                    <a:schemeClr val="accent2"/>
                  </a:outerShdw>
                </a:effectLst>
              </a:rPr>
              <a:t>Part 6: Modelling and Testing</a:t>
            </a:r>
            <a:endParaRPr lang="zh-CN" altLang="zh-CN" dirty="0"/>
          </a:p>
        </p:txBody>
      </p:sp>
      <p:sp>
        <p:nvSpPr>
          <p:cNvPr id="3" name="内容占位符 2"/>
          <p:cNvSpPr>
            <a:spLocks noGrp="1"/>
          </p:cNvSpPr>
          <p:nvPr>
            <p:ph idx="1"/>
          </p:nvPr>
        </p:nvSpPr>
        <p:spPr>
          <a:xfrm>
            <a:off x="1141412" y="1335314"/>
            <a:ext cx="9905999" cy="4455887"/>
          </a:xfrm>
        </p:spPr>
        <p:txBody>
          <a:bodyPr>
            <a:normAutofit/>
          </a:bodyPr>
          <a:lstStyle/>
          <a:p>
            <a:r>
              <a:rPr lang="en-US" altLang="zh-CN" dirty="0"/>
              <a:t>Here is the data for </a:t>
            </a:r>
            <a:r>
              <a:rPr lang="en-US" altLang="zh-CN" dirty="0" smtClean="0"/>
              <a:t>modelling. </a:t>
            </a:r>
            <a:r>
              <a:rPr lang="en-US" altLang="zh-CN" dirty="0"/>
              <a:t>For the convenience of modelling, we change the Y/N values into 1/0 as follow:</a:t>
            </a:r>
            <a:endParaRPr lang="zh-CN" altLang="zh-CN" dirty="0"/>
          </a:p>
          <a:p>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961" y="2574170"/>
            <a:ext cx="5257800" cy="311467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1" y="2559883"/>
            <a:ext cx="5200650" cy="3143250"/>
          </a:xfrm>
          <a:prstGeom prst="rect">
            <a:avLst/>
          </a:prstGeom>
        </p:spPr>
      </p:pic>
      <p:sp>
        <p:nvSpPr>
          <p:cNvPr id="6" name="右箭头 5"/>
          <p:cNvSpPr/>
          <p:nvPr/>
        </p:nvSpPr>
        <p:spPr>
          <a:xfrm>
            <a:off x="6049280" y="3860461"/>
            <a:ext cx="349932" cy="542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5204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r>
              <a:rPr lang="zh-CN" altLang="zh-CN" dirty="0"/>
              <a:t/>
            </a:r>
            <a:br>
              <a:rPr lang="zh-CN" altLang="zh-CN" dirty="0"/>
            </a:b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Part 1: Intro/Business problem</a:t>
            </a:r>
            <a:endParaRPr lang="zh-CN" altLang="zh-CN" dirty="0"/>
          </a:p>
          <a:p>
            <a:r>
              <a:rPr lang="en-US" altLang="zh-CN" dirty="0"/>
              <a:t>Part 2: Data and Methodology</a:t>
            </a:r>
            <a:endParaRPr lang="zh-CN" altLang="zh-CN" dirty="0"/>
          </a:p>
          <a:p>
            <a:r>
              <a:rPr lang="en-US" altLang="zh-CN" dirty="0"/>
              <a:t>Part 3: Finding areas most populated by Chinese immigrants</a:t>
            </a:r>
            <a:endParaRPr lang="zh-CN" altLang="zh-CN" dirty="0"/>
          </a:p>
          <a:p>
            <a:r>
              <a:rPr lang="en-US" altLang="zh-CN" dirty="0"/>
              <a:t>Part 4: Decide on area that is least competitive</a:t>
            </a:r>
            <a:endParaRPr lang="zh-CN" altLang="zh-CN" dirty="0"/>
          </a:p>
          <a:p>
            <a:r>
              <a:rPr lang="en-US" altLang="zh-CN" dirty="0"/>
              <a:t>Part 5: Decide on area with lightest leasing cost</a:t>
            </a:r>
            <a:endParaRPr lang="zh-CN" altLang="zh-CN" dirty="0"/>
          </a:p>
          <a:p>
            <a:r>
              <a:rPr lang="en-US" altLang="zh-CN" dirty="0"/>
              <a:t>Part 6: Modelling and Testing</a:t>
            </a:r>
            <a:endParaRPr lang="zh-CN" altLang="zh-CN" dirty="0"/>
          </a:p>
          <a:p>
            <a:r>
              <a:rPr lang="en-US" altLang="zh-CN" dirty="0"/>
              <a:t>Part 7: Result</a:t>
            </a:r>
            <a:endParaRPr lang="zh-CN" altLang="zh-CN" dirty="0"/>
          </a:p>
          <a:p>
            <a:r>
              <a:rPr lang="en-US" altLang="zh-CN" dirty="0"/>
              <a:t>Part 8: Discussion</a:t>
            </a:r>
            <a:endParaRPr lang="zh-CN" altLang="zh-CN" dirty="0"/>
          </a:p>
          <a:p>
            <a:r>
              <a:rPr lang="en-US" altLang="zh-CN" dirty="0"/>
              <a:t>Part 9: Conclusion</a:t>
            </a:r>
            <a:endParaRPr lang="zh-CN" altLang="zh-CN" dirty="0"/>
          </a:p>
          <a:p>
            <a:endParaRPr lang="zh-CN" altLang="en-US" dirty="0"/>
          </a:p>
        </p:txBody>
      </p:sp>
    </p:spTree>
    <p:extLst>
      <p:ext uri="{BB962C8B-B14F-4D97-AF65-F5344CB8AC3E}">
        <p14:creationId xmlns:p14="http://schemas.microsoft.com/office/powerpoint/2010/main" val="2082595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413" y="618518"/>
            <a:ext cx="9905998" cy="716796"/>
          </a:xfrm>
        </p:spPr>
        <p:txBody>
          <a:bodyPr>
            <a:normAutofit/>
          </a:bodyPr>
          <a:lstStyle/>
          <a:p>
            <a:pPr lvl="0"/>
            <a:r>
              <a:rPr lang="en-US" altLang="zh-CN" b="1" dirty="0">
                <a:effectLst>
                  <a:outerShdw dist="38100" dir="2700000" algn="tl">
                    <a:schemeClr val="accent2"/>
                  </a:outerShdw>
                </a:effectLst>
              </a:rPr>
              <a:t>Part 6: Modelling and Testing</a:t>
            </a:r>
            <a:endParaRPr lang="zh-CN" altLang="zh-CN" dirty="0"/>
          </a:p>
        </p:txBody>
      </p:sp>
      <p:sp>
        <p:nvSpPr>
          <p:cNvPr id="3" name="内容占位符 2"/>
          <p:cNvSpPr>
            <a:spLocks noGrp="1"/>
          </p:cNvSpPr>
          <p:nvPr>
            <p:ph idx="1"/>
          </p:nvPr>
        </p:nvSpPr>
        <p:spPr>
          <a:xfrm>
            <a:off x="1141412" y="1335314"/>
            <a:ext cx="9905999" cy="5080000"/>
          </a:xfrm>
        </p:spPr>
        <p:txBody>
          <a:bodyPr>
            <a:normAutofit fontScale="92500" lnSpcReduction="20000"/>
          </a:bodyPr>
          <a:lstStyle/>
          <a:p>
            <a:r>
              <a:rPr lang="en-US" altLang="zh-CN" dirty="0"/>
              <a:t>We use 80% of the data to train the model and 20% to test it. We process the “competitor” and “leasing cost” into </a:t>
            </a:r>
            <a:r>
              <a:rPr lang="en-US" altLang="zh-CN" dirty="0" err="1"/>
              <a:t>numpy</a:t>
            </a:r>
            <a:r>
              <a:rPr lang="en-US" altLang="zh-CN" dirty="0"/>
              <a:t> array as X, “success or not” as Y. KNN will be the method for use. We then use accuracy metrics to test how accurate it is. Setting K=2, we got the following result</a:t>
            </a:r>
            <a:r>
              <a:rPr lang="en-US" altLang="zh-CN" dirty="0" smtClean="0"/>
              <a:t>:</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err="1"/>
              <a:t>Yhat</a:t>
            </a:r>
            <a:r>
              <a:rPr lang="en-US" altLang="zh-CN" dirty="0"/>
              <a:t> is 1 and 0, by referring back to original data, the prediction is correct. Accuracy for train set is 0.875 and test set 0.5. </a:t>
            </a:r>
            <a:endParaRPr lang="zh-CN" altLang="zh-CN" dirty="0"/>
          </a:p>
          <a:p>
            <a:endParaRPr lang="en-US" altLang="zh-CN" dirty="0"/>
          </a:p>
          <a:p>
            <a:endParaRPr lang="en-US" altLang="zh-CN" dirty="0" smtClean="0"/>
          </a:p>
          <a:p>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853" y="2755549"/>
            <a:ext cx="5250090" cy="2836864"/>
          </a:xfrm>
          <a:prstGeom prst="rect">
            <a:avLst/>
          </a:prstGeom>
        </p:spPr>
      </p:pic>
    </p:spTree>
    <p:extLst>
      <p:ext uri="{BB962C8B-B14F-4D97-AF65-F5344CB8AC3E}">
        <p14:creationId xmlns:p14="http://schemas.microsoft.com/office/powerpoint/2010/main" val="1639670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413" y="618518"/>
            <a:ext cx="9905998" cy="716796"/>
          </a:xfrm>
        </p:spPr>
        <p:txBody>
          <a:bodyPr>
            <a:normAutofit/>
          </a:bodyPr>
          <a:lstStyle/>
          <a:p>
            <a:pPr lvl="0"/>
            <a:r>
              <a:rPr lang="en-US" altLang="zh-CN" b="1" dirty="0">
                <a:effectLst>
                  <a:outerShdw dist="38100" dir="2700000" algn="tl">
                    <a:schemeClr val="accent2"/>
                  </a:outerShdw>
                </a:effectLst>
              </a:rPr>
              <a:t>Part 6: Modelling and Testing</a:t>
            </a:r>
            <a:endParaRPr lang="zh-CN" altLang="zh-CN" dirty="0"/>
          </a:p>
        </p:txBody>
      </p:sp>
      <p:sp>
        <p:nvSpPr>
          <p:cNvPr id="3" name="内容占位符 2"/>
          <p:cNvSpPr>
            <a:spLocks noGrp="1"/>
          </p:cNvSpPr>
          <p:nvPr>
            <p:ph idx="1"/>
          </p:nvPr>
        </p:nvSpPr>
        <p:spPr>
          <a:xfrm>
            <a:off x="1141412" y="1335314"/>
            <a:ext cx="9905999" cy="5181600"/>
          </a:xfrm>
        </p:spPr>
        <p:txBody>
          <a:bodyPr>
            <a:normAutofit fontScale="92500" lnSpcReduction="20000"/>
          </a:bodyPr>
          <a:lstStyle/>
          <a:p>
            <a:r>
              <a:rPr lang="en-US" altLang="zh-CN" dirty="0"/>
              <a:t>The result looks nice, but we want to find the best model, so we try to test every K value possible, from 1 to 9. The calculation tells us that the best K is 1, when train set accuracy is 1 and test set 0.5. Then we redo the model with k=1 and apply the model to actual data of the 3 shortlisted wards</a:t>
            </a:r>
            <a:r>
              <a:rPr lang="en-US" altLang="zh-CN" dirty="0" smtClean="0"/>
              <a:t>.</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a:t>It gives a final result as an array [0,1,1] for the 3 wards. </a:t>
            </a:r>
            <a:endParaRPr lang="zh-CN" altLang="zh-CN" dirty="0"/>
          </a:p>
          <a:p>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165" y="2738144"/>
            <a:ext cx="6037264" cy="3245597"/>
          </a:xfrm>
          <a:prstGeom prst="rect">
            <a:avLst/>
          </a:prstGeom>
        </p:spPr>
      </p:pic>
    </p:spTree>
    <p:extLst>
      <p:ext uri="{BB962C8B-B14F-4D97-AF65-F5344CB8AC3E}">
        <p14:creationId xmlns:p14="http://schemas.microsoft.com/office/powerpoint/2010/main" val="1574616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413" y="618518"/>
            <a:ext cx="9905998" cy="716796"/>
          </a:xfrm>
        </p:spPr>
        <p:txBody>
          <a:bodyPr>
            <a:normAutofit/>
          </a:bodyPr>
          <a:lstStyle/>
          <a:p>
            <a:pPr lvl="0"/>
            <a:r>
              <a:rPr lang="en-US" altLang="zh-CN" b="1" dirty="0">
                <a:effectLst>
                  <a:outerShdw dist="38100" dir="2700000" algn="tl">
                    <a:schemeClr val="accent2"/>
                  </a:outerShdw>
                </a:effectLst>
              </a:rPr>
              <a:t>Part 7: Result</a:t>
            </a:r>
            <a:endParaRPr lang="zh-CN" altLang="zh-CN" dirty="0"/>
          </a:p>
        </p:txBody>
      </p:sp>
      <p:sp>
        <p:nvSpPr>
          <p:cNvPr id="3" name="内容占位符 2"/>
          <p:cNvSpPr>
            <a:spLocks noGrp="1"/>
          </p:cNvSpPr>
          <p:nvPr>
            <p:ph idx="1"/>
          </p:nvPr>
        </p:nvSpPr>
        <p:spPr>
          <a:xfrm>
            <a:off x="1141412" y="1335314"/>
            <a:ext cx="9905999" cy="5283200"/>
          </a:xfrm>
        </p:spPr>
        <p:txBody>
          <a:bodyPr>
            <a:normAutofit fontScale="92500" lnSpcReduction="20000"/>
          </a:bodyPr>
          <a:lstStyle/>
          <a:p>
            <a:r>
              <a:rPr lang="en-US" altLang="zh-CN" dirty="0"/>
              <a:t>We transform that Boolean values back into Y/N values and integrate them into the data frame</a:t>
            </a:r>
            <a:r>
              <a:rPr lang="en-US" altLang="zh-CN" dirty="0" smtClean="0"/>
              <a:t>:</a:t>
            </a:r>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a:t>The analysis for the 3 wards has a preliminary conclusion:</a:t>
            </a:r>
            <a:endParaRPr lang="zh-CN" altLang="zh-CN" dirty="0"/>
          </a:p>
          <a:p>
            <a:r>
              <a:rPr lang="en-US" altLang="zh-CN" dirty="0"/>
              <a:t>To open a Chinese market in the 3 wards, North York will be not successful, Scarborough and East York will be successful.</a:t>
            </a:r>
            <a:endParaRPr lang="zh-CN" altLang="zh-CN" dirty="0"/>
          </a:p>
          <a:p>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932" y="2755672"/>
            <a:ext cx="9282328" cy="1932442"/>
          </a:xfrm>
          <a:prstGeom prst="rect">
            <a:avLst/>
          </a:prstGeom>
        </p:spPr>
      </p:pic>
    </p:spTree>
    <p:extLst>
      <p:ext uri="{BB962C8B-B14F-4D97-AF65-F5344CB8AC3E}">
        <p14:creationId xmlns:p14="http://schemas.microsoft.com/office/powerpoint/2010/main" val="3384490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413" y="618518"/>
            <a:ext cx="9905998" cy="716796"/>
          </a:xfrm>
        </p:spPr>
        <p:txBody>
          <a:bodyPr>
            <a:normAutofit/>
          </a:bodyPr>
          <a:lstStyle/>
          <a:p>
            <a:pPr lvl="0"/>
            <a:r>
              <a:rPr lang="en-US" altLang="zh-CN" b="1" dirty="0">
                <a:effectLst>
                  <a:outerShdw dist="38100" dir="2700000" algn="tl">
                    <a:schemeClr val="accent2"/>
                  </a:outerShdw>
                </a:effectLst>
              </a:rPr>
              <a:t>Part 8: Discussion</a:t>
            </a:r>
            <a:endParaRPr lang="zh-CN" altLang="zh-CN" dirty="0"/>
          </a:p>
        </p:txBody>
      </p:sp>
      <p:sp>
        <p:nvSpPr>
          <p:cNvPr id="3" name="内容占位符 2"/>
          <p:cNvSpPr>
            <a:spLocks noGrp="1"/>
          </p:cNvSpPr>
          <p:nvPr>
            <p:ph idx="1"/>
          </p:nvPr>
        </p:nvSpPr>
        <p:spPr>
          <a:xfrm>
            <a:off x="1141412" y="1335314"/>
            <a:ext cx="9905999" cy="4455887"/>
          </a:xfrm>
        </p:spPr>
        <p:txBody>
          <a:bodyPr>
            <a:normAutofit/>
          </a:bodyPr>
          <a:lstStyle/>
          <a:p>
            <a:r>
              <a:rPr lang="en-US" altLang="zh-CN" dirty="0"/>
              <a:t>Unfortunately, North York fails the test</a:t>
            </a:r>
            <a:r>
              <a:rPr lang="en-US" altLang="zh-CN" dirty="0" smtClean="0"/>
              <a:t>.</a:t>
            </a:r>
          </a:p>
          <a:p>
            <a:r>
              <a:rPr lang="en-US" altLang="zh-CN" dirty="0"/>
              <a:t> </a:t>
            </a:r>
            <a:r>
              <a:rPr lang="en-US" altLang="zh-CN" dirty="0" smtClean="0"/>
              <a:t>For Scarborough </a:t>
            </a:r>
            <a:r>
              <a:rPr lang="en-US" altLang="zh-CN" dirty="0"/>
              <a:t>and East </a:t>
            </a:r>
            <a:r>
              <a:rPr lang="en-US" altLang="zh-CN" dirty="0" smtClean="0"/>
              <a:t>York:</a:t>
            </a:r>
          </a:p>
          <a:p>
            <a:pPr marL="457200" indent="-457200">
              <a:buFont typeface="+mj-lt"/>
              <a:buAutoNum type="arabicPeriod"/>
            </a:pPr>
            <a:r>
              <a:rPr lang="en-US" altLang="zh-CN" dirty="0"/>
              <a:t>Scarborough slightly wins over East </a:t>
            </a:r>
            <a:r>
              <a:rPr lang="en-US" altLang="zh-CN" dirty="0" smtClean="0"/>
              <a:t>York in population coverage </a:t>
            </a:r>
            <a:r>
              <a:rPr lang="en-US" altLang="zh-CN" dirty="0"/>
              <a:t>(6803 over 6383, the difference is about 5</a:t>
            </a:r>
            <a:r>
              <a:rPr lang="en-US" altLang="zh-CN" dirty="0" smtClean="0"/>
              <a:t>%)</a:t>
            </a:r>
          </a:p>
          <a:p>
            <a:pPr marL="457200" indent="-457200">
              <a:buFont typeface="+mj-lt"/>
              <a:buAutoNum type="arabicPeriod"/>
            </a:pPr>
            <a:r>
              <a:rPr lang="en-US" altLang="zh-CN" dirty="0"/>
              <a:t>Scarborough wins by 0.32 CAD per square foot (12.20 compared with 12.52 in East York, the difference is about 2</a:t>
            </a:r>
            <a:r>
              <a:rPr lang="en-US" altLang="zh-CN" dirty="0" smtClean="0"/>
              <a:t>%).</a:t>
            </a:r>
          </a:p>
          <a:p>
            <a:pPr marL="457200" indent="-457200">
              <a:buFont typeface="+mj-lt"/>
              <a:buAutoNum type="arabicPeriod"/>
            </a:pPr>
            <a:r>
              <a:rPr lang="en-US" altLang="zh-CN" dirty="0" smtClean="0"/>
              <a:t>However in population trend, Scarborough is much less favorable to East York.</a:t>
            </a:r>
            <a:endParaRPr lang="zh-CN" altLang="zh-CN" dirty="0"/>
          </a:p>
        </p:txBody>
      </p:sp>
    </p:spTree>
    <p:extLst>
      <p:ext uri="{BB962C8B-B14F-4D97-AF65-F5344CB8AC3E}">
        <p14:creationId xmlns:p14="http://schemas.microsoft.com/office/powerpoint/2010/main" val="24836290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413" y="618518"/>
            <a:ext cx="9905998" cy="716796"/>
          </a:xfrm>
        </p:spPr>
        <p:txBody>
          <a:bodyPr>
            <a:normAutofit/>
          </a:bodyPr>
          <a:lstStyle/>
          <a:p>
            <a:pPr lvl="0"/>
            <a:r>
              <a:rPr lang="en-US" altLang="zh-CN" b="1" dirty="0">
                <a:effectLst>
                  <a:outerShdw dist="38100" dir="2700000" algn="tl">
                    <a:schemeClr val="accent2"/>
                  </a:outerShdw>
                </a:effectLst>
              </a:rPr>
              <a:t>Part </a:t>
            </a:r>
            <a:r>
              <a:rPr lang="en-US" altLang="zh-CN" b="1" dirty="0" smtClean="0">
                <a:effectLst>
                  <a:outerShdw dist="38100" dir="2700000" algn="tl">
                    <a:schemeClr val="accent2"/>
                  </a:outerShdw>
                </a:effectLst>
              </a:rPr>
              <a:t>8: Discussion</a:t>
            </a:r>
            <a:endParaRPr lang="zh-CN" altLang="zh-CN" dirty="0"/>
          </a:p>
        </p:txBody>
      </p:sp>
      <p:sp>
        <p:nvSpPr>
          <p:cNvPr id="3" name="内容占位符 2"/>
          <p:cNvSpPr>
            <a:spLocks noGrp="1"/>
          </p:cNvSpPr>
          <p:nvPr>
            <p:ph idx="1"/>
          </p:nvPr>
        </p:nvSpPr>
        <p:spPr>
          <a:xfrm>
            <a:off x="1141412" y="1335314"/>
            <a:ext cx="9905999" cy="5268686"/>
          </a:xfrm>
        </p:spPr>
        <p:txBody>
          <a:bodyPr>
            <a:normAutofit fontScale="92500" lnSpcReduction="10000"/>
          </a:bodyPr>
          <a:lstStyle/>
          <a:p>
            <a:r>
              <a:rPr lang="en-US" altLang="zh-CN" dirty="0"/>
              <a:t>Now recall the following plot</a:t>
            </a:r>
            <a:r>
              <a:rPr lang="en-US" altLang="zh-CN" dirty="0" smtClean="0"/>
              <a:t>:</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a:t>Just to remind that Ward 47 is East York and Ward 48 is Scarborough. We can see that the Chinese population in Scarborough is decreasing sharply by 47.5%! While that in East York is growing by 102%! We can conclude that Chinese immigrants are leaving Scarborough and more like to settle down in East York.</a:t>
            </a:r>
            <a:endParaRPr lang="zh-CN" altLang="zh-CN" dirty="0"/>
          </a:p>
          <a:p>
            <a:endParaRPr lang="en-US" altLang="zh-CN" dirty="0"/>
          </a:p>
          <a:p>
            <a:pPr marL="0" indent="0">
              <a:buNone/>
            </a:pPr>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465" y="1878416"/>
            <a:ext cx="4355192" cy="2833963"/>
          </a:xfrm>
          <a:prstGeom prst="rect">
            <a:avLst/>
          </a:prstGeom>
        </p:spPr>
      </p:pic>
    </p:spTree>
    <p:extLst>
      <p:ext uri="{BB962C8B-B14F-4D97-AF65-F5344CB8AC3E}">
        <p14:creationId xmlns:p14="http://schemas.microsoft.com/office/powerpoint/2010/main" val="2583677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413" y="618518"/>
            <a:ext cx="9905998" cy="716796"/>
          </a:xfrm>
        </p:spPr>
        <p:txBody>
          <a:bodyPr>
            <a:normAutofit/>
          </a:bodyPr>
          <a:lstStyle/>
          <a:p>
            <a:pPr lvl="0"/>
            <a:r>
              <a:rPr lang="en-US" altLang="zh-CN" b="1" dirty="0">
                <a:effectLst>
                  <a:outerShdw dist="38100" dir="2700000" algn="tl">
                    <a:schemeClr val="accent2"/>
                  </a:outerShdw>
                </a:effectLst>
              </a:rPr>
              <a:t>Part 8: Discussion</a:t>
            </a:r>
            <a:endParaRPr lang="zh-CN" altLang="zh-CN" dirty="0"/>
          </a:p>
        </p:txBody>
      </p:sp>
      <p:sp>
        <p:nvSpPr>
          <p:cNvPr id="3" name="内容占位符 2"/>
          <p:cNvSpPr>
            <a:spLocks noGrp="1"/>
          </p:cNvSpPr>
          <p:nvPr>
            <p:ph idx="1"/>
          </p:nvPr>
        </p:nvSpPr>
        <p:spPr>
          <a:xfrm>
            <a:off x="1141412" y="1335314"/>
            <a:ext cx="9905999" cy="4455887"/>
          </a:xfrm>
        </p:spPr>
        <p:txBody>
          <a:bodyPr>
            <a:normAutofit/>
          </a:bodyPr>
          <a:lstStyle/>
          <a:p>
            <a:r>
              <a:rPr lang="en-US" altLang="zh-CN" dirty="0" smtClean="0"/>
              <a:t>Business needs to look in to future, population trend means future, which is very important for business.</a:t>
            </a:r>
          </a:p>
          <a:p>
            <a:r>
              <a:rPr lang="en-US" altLang="zh-CN" dirty="0"/>
              <a:t>Population is the most important feature we need to consider for potential market. Besides, when comparing with the population trend change, the difference of leasing costs and population coverage look small. Therefore, even though East York is slightly less advantageous to Scarborough in leasing cost and population coverage, the former’s population trend benefit is much better than the latter. </a:t>
            </a:r>
            <a:r>
              <a:rPr lang="en-US" altLang="zh-CN" b="1" u="sng" dirty="0"/>
              <a:t>East York is a better choice</a:t>
            </a:r>
            <a:r>
              <a:rPr lang="en-US" altLang="zh-CN" dirty="0" smtClean="0"/>
              <a:t>.</a:t>
            </a:r>
            <a:endParaRPr lang="zh-CN" altLang="zh-CN" dirty="0"/>
          </a:p>
        </p:txBody>
      </p:sp>
    </p:spTree>
    <p:extLst>
      <p:ext uri="{BB962C8B-B14F-4D97-AF65-F5344CB8AC3E}">
        <p14:creationId xmlns:p14="http://schemas.microsoft.com/office/powerpoint/2010/main" val="2416460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413" y="618518"/>
            <a:ext cx="9905998" cy="716796"/>
          </a:xfrm>
        </p:spPr>
        <p:txBody>
          <a:bodyPr>
            <a:normAutofit/>
          </a:bodyPr>
          <a:lstStyle/>
          <a:p>
            <a:pPr lvl="0"/>
            <a:r>
              <a:rPr lang="en-US" altLang="zh-CN" b="1" dirty="0">
                <a:effectLst>
                  <a:outerShdw dist="38100" dir="2700000" algn="tl">
                    <a:schemeClr val="accent2"/>
                  </a:outerShdw>
                </a:effectLst>
              </a:rPr>
              <a:t>Part </a:t>
            </a:r>
            <a:r>
              <a:rPr lang="en-US" altLang="zh-CN" b="1" dirty="0" smtClean="0">
                <a:effectLst>
                  <a:outerShdw dist="38100" dir="2700000" algn="tl">
                    <a:schemeClr val="accent2"/>
                  </a:outerShdw>
                </a:effectLst>
              </a:rPr>
              <a:t>9: conclusion</a:t>
            </a:r>
            <a:endParaRPr lang="zh-CN" altLang="zh-CN" dirty="0"/>
          </a:p>
        </p:txBody>
      </p:sp>
      <p:sp>
        <p:nvSpPr>
          <p:cNvPr id="3" name="内容占位符 2"/>
          <p:cNvSpPr>
            <a:spLocks noGrp="1"/>
          </p:cNvSpPr>
          <p:nvPr>
            <p:ph idx="1"/>
          </p:nvPr>
        </p:nvSpPr>
        <p:spPr>
          <a:xfrm>
            <a:off x="1141412" y="1335314"/>
            <a:ext cx="9905999" cy="4455887"/>
          </a:xfrm>
        </p:spPr>
        <p:txBody>
          <a:bodyPr>
            <a:normAutofit/>
          </a:bodyPr>
          <a:lstStyle/>
          <a:p>
            <a:r>
              <a:rPr lang="en-US" altLang="zh-CN" dirty="0"/>
              <a:t>Weighing in the population trend, population coverage and leasing cost, the final winner </a:t>
            </a:r>
            <a:r>
              <a:rPr lang="en-US" altLang="zh-CN"/>
              <a:t>is</a:t>
            </a:r>
            <a:r>
              <a:rPr lang="en-US" altLang="zh-CN" smtClean="0"/>
              <a:t>:</a:t>
            </a:r>
          </a:p>
          <a:p>
            <a:endParaRPr lang="zh-CN" altLang="zh-CN" dirty="0"/>
          </a:p>
          <a:p>
            <a:pPr marL="0" indent="0" algn="ctr">
              <a:buNone/>
            </a:pPr>
            <a:r>
              <a:rPr lang="en-US" altLang="zh-CN" sz="8800" b="1" u="sng" dirty="0">
                <a:effectLst>
                  <a:outerShdw blurRad="38100" dist="38100" dir="2700000" algn="tl">
                    <a:srgbClr val="000000">
                      <a:alpha val="43137"/>
                    </a:srgbClr>
                  </a:outerShdw>
                </a:effectLst>
              </a:rPr>
              <a:t>East York!!!</a:t>
            </a:r>
            <a:endParaRPr lang="zh-CN" altLang="zh-CN" sz="88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16680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b="1" dirty="0">
                <a:effectLst>
                  <a:outerShdw dist="38100" dir="2700000" algn="tl">
                    <a:schemeClr val="accent2"/>
                  </a:outerShdw>
                </a:effectLst>
              </a:rPr>
              <a:t>Part 1: Intro/Business problem</a:t>
            </a:r>
            <a:r>
              <a:rPr lang="zh-CN" altLang="zh-CN" dirty="0"/>
              <a:t/>
            </a:r>
            <a:br>
              <a:rPr lang="zh-CN" altLang="zh-CN" dirty="0"/>
            </a:br>
            <a:endParaRPr lang="zh-CN" altLang="en-US" dirty="0"/>
          </a:p>
        </p:txBody>
      </p:sp>
      <p:sp>
        <p:nvSpPr>
          <p:cNvPr id="3" name="内容占位符 2"/>
          <p:cNvSpPr>
            <a:spLocks noGrp="1"/>
          </p:cNvSpPr>
          <p:nvPr>
            <p:ph idx="1"/>
          </p:nvPr>
        </p:nvSpPr>
        <p:spPr/>
        <p:txBody>
          <a:bodyPr>
            <a:normAutofit/>
          </a:bodyPr>
          <a:lstStyle/>
          <a:p>
            <a:r>
              <a:rPr lang="en-US" altLang="zh-CN" dirty="0"/>
              <a:t>Mr. Chen </a:t>
            </a:r>
            <a:r>
              <a:rPr lang="en-US" altLang="zh-CN" dirty="0" smtClean="0"/>
              <a:t>would </a:t>
            </a:r>
            <a:r>
              <a:rPr lang="en-US" altLang="zh-CN" dirty="0"/>
              <a:t>like to </a:t>
            </a:r>
            <a:r>
              <a:rPr lang="en-US" altLang="zh-CN" dirty="0" smtClean="0"/>
              <a:t>open </a:t>
            </a:r>
            <a:r>
              <a:rPr lang="en-US" altLang="zh-CN" b="1" u="sng" dirty="0">
                <a:effectLst>
                  <a:outerShdw blurRad="38100" dist="38100" dir="2700000" algn="tl">
                    <a:srgbClr val="000000">
                      <a:alpha val="43137"/>
                    </a:srgbClr>
                  </a:outerShdw>
                </a:effectLst>
              </a:rPr>
              <a:t>a supermarket targeting Chinese immigrants.</a:t>
            </a:r>
            <a:endParaRPr lang="zh-CN" altLang="zh-CN" b="1" u="sng" dirty="0">
              <a:effectLst>
                <a:outerShdw blurRad="38100" dist="38100" dir="2700000" algn="tl">
                  <a:srgbClr val="000000">
                    <a:alpha val="43137"/>
                  </a:srgbClr>
                </a:outerShdw>
              </a:effectLst>
            </a:endParaRPr>
          </a:p>
          <a:p>
            <a:r>
              <a:rPr lang="en-US" altLang="zh-CN" dirty="0" smtClean="0"/>
              <a:t>His </a:t>
            </a:r>
            <a:r>
              <a:rPr lang="en-US" altLang="zh-CN" dirty="0"/>
              <a:t>requirements for the ideal place are:</a:t>
            </a:r>
            <a:endParaRPr lang="zh-CN" altLang="zh-CN" dirty="0"/>
          </a:p>
          <a:p>
            <a:r>
              <a:rPr lang="en-US" altLang="zh-CN" b="1" i="1" u="sng" dirty="0"/>
              <a:t>1. large Chinese population;</a:t>
            </a:r>
            <a:endParaRPr lang="zh-CN" altLang="zh-CN" b="1" i="1" u="sng" dirty="0"/>
          </a:p>
          <a:p>
            <a:r>
              <a:rPr lang="en-US" altLang="zh-CN" b="1" i="1" u="sng" dirty="0"/>
              <a:t>2. few competitors;</a:t>
            </a:r>
            <a:endParaRPr lang="zh-CN" altLang="zh-CN" b="1" i="1" u="sng" dirty="0"/>
          </a:p>
          <a:p>
            <a:r>
              <a:rPr lang="en-US" altLang="zh-CN" b="1" i="1" u="sng" dirty="0"/>
              <a:t>3. reasonable rent.</a:t>
            </a:r>
            <a:endParaRPr lang="zh-CN" altLang="zh-CN" b="1" i="1" u="sng" dirty="0"/>
          </a:p>
          <a:p>
            <a:endParaRPr lang="zh-CN" altLang="en-US" dirty="0"/>
          </a:p>
        </p:txBody>
      </p:sp>
    </p:spTree>
    <p:extLst>
      <p:ext uri="{BB962C8B-B14F-4D97-AF65-F5344CB8AC3E}">
        <p14:creationId xmlns:p14="http://schemas.microsoft.com/office/powerpoint/2010/main" val="408924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b="1" dirty="0">
                <a:effectLst>
                  <a:outerShdw dist="38100" dir="2700000" algn="tl">
                    <a:schemeClr val="accent2"/>
                  </a:outerShdw>
                </a:effectLst>
              </a:rPr>
              <a:t>Part 2: Data and Methodology</a:t>
            </a:r>
            <a:r>
              <a:rPr lang="zh-CN" altLang="zh-CN" dirty="0"/>
              <a:t/>
            </a:r>
            <a:br>
              <a:rPr lang="zh-CN" altLang="zh-CN" dirty="0"/>
            </a:b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Data Sources: </a:t>
            </a:r>
            <a:r>
              <a:rPr lang="zh-CN" altLang="zh-CN" b="1" u="sng" dirty="0"/>
              <a:t> </a:t>
            </a:r>
            <a:r>
              <a:rPr lang="en-US" altLang="zh-CN" b="1" u="sng" dirty="0"/>
              <a:t>Toronto public data portal,</a:t>
            </a:r>
            <a:r>
              <a:rPr lang="en-US" altLang="zh-CN" dirty="0"/>
              <a:t> </a:t>
            </a:r>
            <a:r>
              <a:rPr lang="en-US" altLang="zh-CN" b="1" u="sng" dirty="0"/>
              <a:t>Foursquare</a:t>
            </a:r>
            <a:r>
              <a:rPr lang="en-US" altLang="zh-CN" dirty="0"/>
              <a:t> and </a:t>
            </a:r>
            <a:r>
              <a:rPr lang="en-US" altLang="zh-CN" b="1" u="sng" dirty="0"/>
              <a:t>CBRE</a:t>
            </a:r>
            <a:r>
              <a:rPr lang="en-US" altLang="zh-CN" dirty="0" smtClean="0"/>
              <a:t>.</a:t>
            </a:r>
          </a:p>
          <a:p>
            <a:r>
              <a:rPr lang="en-US" altLang="zh-CN" dirty="0"/>
              <a:t>The whole research will be carried out in 4 main </a:t>
            </a:r>
            <a:r>
              <a:rPr lang="en-US" altLang="zh-CN" dirty="0" smtClean="0"/>
              <a:t>steps:</a:t>
            </a:r>
          </a:p>
          <a:p>
            <a:r>
              <a:rPr lang="en-US" altLang="zh-CN" dirty="0" smtClean="0"/>
              <a:t>1.</a:t>
            </a:r>
            <a:r>
              <a:rPr lang="en-US" altLang="zh-CN" dirty="0"/>
              <a:t> </a:t>
            </a:r>
            <a:r>
              <a:rPr lang="en-US" altLang="zh-CN" dirty="0" smtClean="0"/>
              <a:t>Use Toronto </a:t>
            </a:r>
            <a:r>
              <a:rPr lang="en-US" altLang="zh-CN" dirty="0"/>
              <a:t>data to target the main candidate </a:t>
            </a:r>
            <a:r>
              <a:rPr lang="en-US" altLang="zh-CN" dirty="0" smtClean="0"/>
              <a:t>regions</a:t>
            </a:r>
            <a:br>
              <a:rPr lang="en-US" altLang="zh-CN" dirty="0" smtClean="0"/>
            </a:br>
            <a:r>
              <a:rPr lang="en-US" altLang="zh-CN" dirty="0" smtClean="0"/>
              <a:t>    (Pandas and </a:t>
            </a:r>
            <a:r>
              <a:rPr lang="en-US" altLang="zh-CN" dirty="0" err="1" smtClean="0"/>
              <a:t>Matplotlib</a:t>
            </a:r>
            <a:r>
              <a:rPr lang="en-US" altLang="zh-CN" dirty="0" smtClean="0"/>
              <a:t>)</a:t>
            </a:r>
          </a:p>
          <a:p>
            <a:r>
              <a:rPr lang="en-US" altLang="zh-CN" dirty="0" smtClean="0"/>
              <a:t>2. Use </a:t>
            </a:r>
            <a:r>
              <a:rPr lang="en-US" altLang="zh-CN" dirty="0"/>
              <a:t>data from Foursquare and decide on the number of competitors and population coverage per </a:t>
            </a:r>
            <a:r>
              <a:rPr lang="en-US" altLang="zh-CN" dirty="0" smtClean="0"/>
              <a:t>competitor</a:t>
            </a:r>
            <a:br>
              <a:rPr lang="en-US" altLang="zh-CN" dirty="0" smtClean="0"/>
            </a:br>
            <a:r>
              <a:rPr lang="en-US" altLang="zh-CN" dirty="0" smtClean="0"/>
              <a:t>    (Folium)</a:t>
            </a:r>
            <a:endParaRPr lang="zh-CN" altLang="zh-CN" dirty="0"/>
          </a:p>
          <a:p>
            <a:endParaRPr lang="zh-CN" altLang="en-US" dirty="0"/>
          </a:p>
        </p:txBody>
      </p:sp>
    </p:spTree>
    <p:extLst>
      <p:ext uri="{BB962C8B-B14F-4D97-AF65-F5344CB8AC3E}">
        <p14:creationId xmlns:p14="http://schemas.microsoft.com/office/powerpoint/2010/main" val="1919478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b="1" dirty="0">
                <a:effectLst>
                  <a:outerShdw dist="38100" dir="2700000" algn="tl">
                    <a:schemeClr val="accent2"/>
                  </a:outerShdw>
                </a:effectLst>
              </a:rPr>
              <a:t>Part 2: Data and Methodology</a:t>
            </a:r>
            <a:r>
              <a:rPr lang="zh-CN" altLang="zh-CN" dirty="0"/>
              <a:t/>
            </a:r>
            <a:br>
              <a:rPr lang="zh-CN" altLang="zh-CN" dirty="0"/>
            </a:br>
            <a:endParaRPr lang="zh-CN" altLang="en-US" dirty="0"/>
          </a:p>
        </p:txBody>
      </p:sp>
      <p:sp>
        <p:nvSpPr>
          <p:cNvPr id="3" name="内容占位符 2"/>
          <p:cNvSpPr>
            <a:spLocks noGrp="1"/>
          </p:cNvSpPr>
          <p:nvPr>
            <p:ph idx="1"/>
          </p:nvPr>
        </p:nvSpPr>
        <p:spPr/>
        <p:txBody>
          <a:bodyPr>
            <a:normAutofit/>
          </a:bodyPr>
          <a:lstStyle/>
          <a:p>
            <a:r>
              <a:rPr lang="en-US" altLang="zh-CN" dirty="0" smtClean="0"/>
              <a:t>Use </a:t>
            </a:r>
            <a:r>
              <a:rPr lang="en-US" altLang="zh-CN" dirty="0"/>
              <a:t>CBRE to see the leasing </a:t>
            </a:r>
            <a:r>
              <a:rPr lang="en-US" altLang="zh-CN" dirty="0" smtClean="0"/>
              <a:t>costs</a:t>
            </a:r>
          </a:p>
          <a:p>
            <a:r>
              <a:rPr lang="en-US" altLang="zh-CN" dirty="0" smtClean="0"/>
              <a:t>Crunch </a:t>
            </a:r>
            <a:r>
              <a:rPr lang="en-US" altLang="zh-CN" dirty="0"/>
              <a:t>relevant data into one data frame, and import reference data, which is used to do supervised machine learning in deciding which region has the best chance for success.</a:t>
            </a:r>
            <a:endParaRPr lang="zh-CN" altLang="zh-CN" dirty="0"/>
          </a:p>
          <a:p>
            <a:endParaRPr lang="zh-CN" altLang="zh-CN" dirty="0"/>
          </a:p>
          <a:p>
            <a:endParaRPr lang="zh-CN" altLang="en-US" dirty="0"/>
          </a:p>
        </p:txBody>
      </p:sp>
    </p:spTree>
    <p:extLst>
      <p:ext uri="{BB962C8B-B14F-4D97-AF65-F5344CB8AC3E}">
        <p14:creationId xmlns:p14="http://schemas.microsoft.com/office/powerpoint/2010/main" val="1962854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altLang="zh-CN" b="1" dirty="0">
                <a:effectLst>
                  <a:outerShdw dist="38100" dir="2700000" algn="tl">
                    <a:schemeClr val="accent2"/>
                  </a:outerShdw>
                </a:effectLst>
              </a:rPr>
              <a:t>Part 3: Finding areas most populated by Chinese immigrants</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r>
              <a:rPr lang="en-US" altLang="zh-CN" dirty="0" smtClean="0"/>
              <a:t>Resource: </a:t>
            </a:r>
            <a:r>
              <a:rPr lang="en-US" altLang="zh-CN" dirty="0"/>
              <a:t>public data portal for Toronto(</a:t>
            </a:r>
            <a:r>
              <a:rPr lang="en-US" altLang="zh-CN" u="sng" dirty="0">
                <a:hlinkClick r:id="rId2"/>
              </a:rPr>
              <a:t>https://www.toronto.ca/city-government/data-research-maps/neighbourhoods-communities/neighbourhood-profiles</a:t>
            </a:r>
            <a:r>
              <a:rPr lang="en-US" altLang="zh-CN" u="sng" dirty="0" smtClean="0">
                <a:hlinkClick r:id="rId2"/>
              </a:rPr>
              <a:t>/</a:t>
            </a:r>
            <a:r>
              <a:rPr lang="en-US" altLang="zh-CN" u="sng" dirty="0" smtClean="0"/>
              <a:t>)</a:t>
            </a:r>
          </a:p>
          <a:p>
            <a:r>
              <a:rPr lang="en-US" altLang="zh-CN" dirty="0"/>
              <a:t>There are 48 wards in Toronto. Data for </a:t>
            </a:r>
            <a:r>
              <a:rPr lang="en-US" altLang="zh-CN" dirty="0" smtClean="0"/>
              <a:t>Chinese population in each ward of 3 </a:t>
            </a:r>
            <a:r>
              <a:rPr lang="en-US" altLang="zh-CN" dirty="0"/>
              <a:t>years are found: 2006, 2011, and 2016.</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4679731"/>
            <a:ext cx="10058400" cy="1456733"/>
          </a:xfrm>
          <a:prstGeom prst="rect">
            <a:avLst/>
          </a:prstGeom>
        </p:spPr>
      </p:pic>
    </p:spTree>
    <p:extLst>
      <p:ext uri="{BB962C8B-B14F-4D97-AF65-F5344CB8AC3E}">
        <p14:creationId xmlns:p14="http://schemas.microsoft.com/office/powerpoint/2010/main" val="1353948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outerShdw dist="38100" dir="2700000" algn="tl">
                    <a:schemeClr val="accent2"/>
                  </a:outerShdw>
                </a:effectLst>
              </a:rPr>
              <a:t>Part 3: Finding areas most populated by Chinese immigrants</a:t>
            </a:r>
            <a:endParaRPr lang="zh-CN" altLang="en-US" dirty="0"/>
          </a:p>
        </p:txBody>
      </p:sp>
      <p:sp>
        <p:nvSpPr>
          <p:cNvPr id="3" name="内容占位符 2"/>
          <p:cNvSpPr>
            <a:spLocks noGrp="1"/>
          </p:cNvSpPr>
          <p:nvPr>
            <p:ph idx="1"/>
          </p:nvPr>
        </p:nvSpPr>
        <p:spPr/>
        <p:txBody>
          <a:bodyPr/>
          <a:lstStyle/>
          <a:p>
            <a:r>
              <a:rPr lang="en-US" altLang="zh-CN" dirty="0" smtClean="0"/>
              <a:t>A snapshot of total Chinese population change in whole Toronto:</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777" y="3260731"/>
            <a:ext cx="2359075" cy="224971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5298" y="2979976"/>
            <a:ext cx="4025674" cy="2811225"/>
          </a:xfrm>
          <a:prstGeom prst="rect">
            <a:avLst/>
          </a:prstGeom>
        </p:spPr>
      </p:pic>
    </p:spTree>
    <p:extLst>
      <p:ext uri="{BB962C8B-B14F-4D97-AF65-F5344CB8AC3E}">
        <p14:creationId xmlns:p14="http://schemas.microsoft.com/office/powerpoint/2010/main" val="1672613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outerShdw dist="38100" dir="2700000" algn="tl">
                    <a:schemeClr val="accent2"/>
                  </a:outerShdw>
                </a:effectLst>
              </a:rPr>
              <a:t>Part 3: Finding areas most populated by Chinese immigrants</a:t>
            </a:r>
            <a:endParaRPr lang="zh-CN" altLang="en-US" dirty="0"/>
          </a:p>
        </p:txBody>
      </p:sp>
      <p:sp>
        <p:nvSpPr>
          <p:cNvPr id="3" name="内容占位符 2"/>
          <p:cNvSpPr>
            <a:spLocks noGrp="1"/>
          </p:cNvSpPr>
          <p:nvPr>
            <p:ph idx="1"/>
          </p:nvPr>
        </p:nvSpPr>
        <p:spPr/>
        <p:txBody>
          <a:bodyPr/>
          <a:lstStyle/>
          <a:p>
            <a:r>
              <a:rPr lang="en-US" altLang="zh-CN" dirty="0" smtClean="0"/>
              <a:t>Which </a:t>
            </a:r>
            <a:r>
              <a:rPr lang="en-US" altLang="zh-CN" dirty="0"/>
              <a:t>region has the largest Chinese </a:t>
            </a:r>
            <a:r>
              <a:rPr lang="en-US" altLang="zh-CN" dirty="0" smtClean="0"/>
              <a:t>population? Wards 46,47,48.</a:t>
            </a:r>
            <a:endParaRPr lang="zh-CN"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829" y="2806473"/>
            <a:ext cx="9279164" cy="3137127"/>
          </a:xfrm>
          <a:prstGeom prst="rect">
            <a:avLst/>
          </a:prstGeom>
        </p:spPr>
      </p:pic>
    </p:spTree>
    <p:extLst>
      <p:ext uri="{BB962C8B-B14F-4D97-AF65-F5344CB8AC3E}">
        <p14:creationId xmlns:p14="http://schemas.microsoft.com/office/powerpoint/2010/main" val="496907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outerShdw dist="38100" dir="2700000" algn="tl">
                    <a:schemeClr val="accent2"/>
                  </a:outerShdw>
                </a:effectLst>
              </a:rPr>
              <a:t>Part 3: Finding areas most populated by Chinese immigrants</a:t>
            </a:r>
            <a:endParaRPr lang="zh-CN" altLang="en-US" dirty="0"/>
          </a:p>
        </p:txBody>
      </p:sp>
      <p:sp>
        <p:nvSpPr>
          <p:cNvPr id="3" name="内容占位符 2"/>
          <p:cNvSpPr>
            <a:spLocks noGrp="1"/>
          </p:cNvSpPr>
          <p:nvPr>
            <p:ph idx="1"/>
          </p:nvPr>
        </p:nvSpPr>
        <p:spPr>
          <a:xfrm>
            <a:off x="1141412" y="2249486"/>
            <a:ext cx="10020074" cy="4281943"/>
          </a:xfrm>
        </p:spPr>
        <p:txBody>
          <a:bodyPr>
            <a:normAutofit fontScale="70000" lnSpcReduction="20000"/>
          </a:bodyPr>
          <a:lstStyle/>
          <a:p>
            <a:r>
              <a:rPr lang="en-US" altLang="zh-CN" dirty="0" smtClean="0"/>
              <a:t>Chinese population trend in these 3 wards:</a:t>
            </a:r>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a:p>
          <a:p>
            <a:r>
              <a:rPr lang="en-US" altLang="zh-CN" dirty="0" smtClean="0"/>
              <a:t>Data for 2006 is missing but it doesn’t matter a lot for our analysis.</a:t>
            </a:r>
          </a:p>
          <a:p>
            <a:r>
              <a:rPr lang="en-US" altLang="zh-CN" dirty="0"/>
              <a:t>When referring back to the original data from Toronto portal, we know that </a:t>
            </a:r>
            <a:r>
              <a:rPr lang="en-US" altLang="zh-CN" b="1" u="sng" dirty="0"/>
              <a:t>Ward 46 is North York, Ward 47 is East York and Ward 48 is Scarborough.</a:t>
            </a:r>
            <a:endParaRPr lang="zh-CN" altLang="en-US" b="1" u="sng"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823" y="2856307"/>
            <a:ext cx="3990601" cy="241016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321" y="2860674"/>
            <a:ext cx="3697193" cy="2405798"/>
          </a:xfrm>
          <a:prstGeom prst="rect">
            <a:avLst/>
          </a:prstGeom>
        </p:spPr>
      </p:pic>
    </p:spTree>
    <p:extLst>
      <p:ext uri="{BB962C8B-B14F-4D97-AF65-F5344CB8AC3E}">
        <p14:creationId xmlns:p14="http://schemas.microsoft.com/office/powerpoint/2010/main" val="19615874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TM04033919[[fn=电路]]</Template>
  <TotalTime>41</TotalTime>
  <Words>1326</Words>
  <Application>Microsoft Office PowerPoint</Application>
  <PresentationFormat>宽屏</PresentationFormat>
  <Paragraphs>145</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SimSun</vt:lpstr>
      <vt:lpstr>Arial</vt:lpstr>
      <vt:lpstr>Trebuchet MS</vt:lpstr>
      <vt:lpstr>Tw Cen MT</vt:lpstr>
      <vt:lpstr>电路</vt:lpstr>
      <vt:lpstr>Capstone Project </vt:lpstr>
      <vt:lpstr>Agenda </vt:lpstr>
      <vt:lpstr>Part 1: Intro/Business problem </vt:lpstr>
      <vt:lpstr>Part 2: Data and Methodology </vt:lpstr>
      <vt:lpstr>Part 2: Data and Methodology </vt:lpstr>
      <vt:lpstr>Part 3: Finding areas most populated by Chinese immigrants </vt:lpstr>
      <vt:lpstr>Part 3: Finding areas most populated by Chinese immigrants</vt:lpstr>
      <vt:lpstr>Part 3: Finding areas most populated by Chinese immigrants</vt:lpstr>
      <vt:lpstr>Part 3: Finding areas most populated by Chinese immigrants</vt:lpstr>
      <vt:lpstr>Part 4: Decide on area that is least competitive </vt:lpstr>
      <vt:lpstr>Part 4: Decide on area that is least competitive </vt:lpstr>
      <vt:lpstr>Part 4: Decide on area that is least competitive </vt:lpstr>
      <vt:lpstr>Part 4: Decide on area that is least competitive </vt:lpstr>
      <vt:lpstr>Part 4: Decide on area that is least competitive </vt:lpstr>
      <vt:lpstr>Part 4: Decide on area that is least competitive </vt:lpstr>
      <vt:lpstr>Part 5: Decide on area with lightest leasing cost  </vt:lpstr>
      <vt:lpstr>Part 5: Decide on area with lightest leasing cost</vt:lpstr>
      <vt:lpstr>Part 6: Modelling and Testing</vt:lpstr>
      <vt:lpstr>Part 6: Modelling and Testing</vt:lpstr>
      <vt:lpstr>Part 6: Modelling and Testing</vt:lpstr>
      <vt:lpstr>Part 6: Modelling and Testing</vt:lpstr>
      <vt:lpstr>Part 7: Result</vt:lpstr>
      <vt:lpstr>Part 8: Discussion</vt:lpstr>
      <vt:lpstr>Part 8: Discussion</vt:lpstr>
      <vt:lpstr>Part 8: Discussion</vt:lpstr>
      <vt:lpstr>Part 9: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Way Excel</dc:creator>
  <cp:lastModifiedBy>Way Excel</cp:lastModifiedBy>
  <cp:revision>24</cp:revision>
  <dcterms:created xsi:type="dcterms:W3CDTF">2020-07-30T20:55:35Z</dcterms:created>
  <dcterms:modified xsi:type="dcterms:W3CDTF">2020-07-30T21:37:28Z</dcterms:modified>
</cp:coreProperties>
</file>