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4/29/2015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工业控制技术研究所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E0F89-E028-4C25-ABBA-DF9AD9B6B0DC}" type="slidenum">
              <a:rPr lang="en-US" altLang="ja-JP"/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9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4/29/2015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工业控制技术研究所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E3055-69BA-4A91-85BF-4F3499EF914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8936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4/29/2015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工业控制技术研究所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91244-CA2A-47E4-B759-441C21BFE58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6365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4/29/2015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工业控制技术研究所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D6B81-5CBF-4F81-BA3A-35A1AA3F67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069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4/29/2015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工业控制技术研究所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59B39-3996-4DEF-B944-D95A46B14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053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4/29/2015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工业控制技术研究所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1AB10-69A3-487B-B1A4-F606459B019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746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4/29/2015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工业控制技术研究所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AC36F-EC42-45C4-A378-4A85C5BA2FE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828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4/29/2015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工业控制技术研究所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F5255-EB88-4BAB-AE8D-B1CB0F901AB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0045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4/29/2015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工业控制技术研究所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B0D8B-8D7E-4E2D-8AC3-4F35A50CBD8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023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4/29/2015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工业控制技术研究所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A191C-F630-4FF8-8CE2-9BD35C62ACB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348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4/29/2015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工业控制技术研究所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1D6E6-D043-4055-B6A3-3FD44AE759D6}" type="slidenum">
              <a:rPr lang="en-US" altLang="ja-JP"/>
              <a:pPr>
                <a:defRPr/>
              </a:pPr>
              <a:t>‹#›</a:t>
            </a:fld>
            <a:endParaRPr lang="en-US" altLang="ja-JP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86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CD41358-55AD-474B-9317-B3914B52C803}" type="datetimeFigureOut">
              <a:rPr lang="zh-CN" altLang="en-US"/>
              <a:pPr>
                <a:defRPr/>
              </a:pPr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9A48C9F-C3B3-4AC7-8694-61104299CB31}" type="slidenum">
              <a:rPr lang="en-US" altLang="ja-JP"/>
              <a:pPr>
                <a:defRPr/>
              </a:pPr>
              <a:t>‹#›</a:t>
            </a:fld>
            <a:endParaRPr lang="en-US" altLang="ja-JP" sz="1000">
              <a:solidFill>
                <a:schemeClr val="tx1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624418" y="6237288"/>
            <a:ext cx="10943167" cy="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1800"/>
          </a:p>
        </p:txBody>
      </p:sp>
      <p:sp>
        <p:nvSpPr>
          <p:cNvPr id="1032" name="Line 26"/>
          <p:cNvSpPr>
            <a:spLocks noChangeShapeType="1"/>
          </p:cNvSpPr>
          <p:nvPr userDrawn="1"/>
        </p:nvSpPr>
        <p:spPr bwMode="auto">
          <a:xfrm>
            <a:off x="624418" y="1196975"/>
            <a:ext cx="10943167" cy="0"/>
          </a:xfrm>
          <a:prstGeom prst="line">
            <a:avLst/>
          </a:prstGeom>
          <a:noFill/>
          <a:ln w="508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256613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K-MEANS</a:t>
            </a:r>
            <a:r>
              <a:rPr lang="zh-CN" altLang="en-US" sz="3600"/>
              <a:t>算法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/>
              <a:t>k-</a:t>
            </a:r>
            <a:r>
              <a:rPr lang="zh-CN" altLang="zh-CN"/>
              <a:t>平均值算法（</a:t>
            </a:r>
            <a:r>
              <a:rPr lang="en-US" altLang="zh-CN"/>
              <a:t>k-means</a:t>
            </a:r>
            <a:r>
              <a:rPr lang="zh-CN" altLang="zh-CN"/>
              <a:t>）：给定类的个数</a:t>
            </a:r>
            <a:r>
              <a:rPr lang="en-US" altLang="zh-CN"/>
              <a:t>k</a:t>
            </a:r>
            <a:r>
              <a:rPr lang="zh-CN" altLang="zh-CN"/>
              <a:t>，将</a:t>
            </a:r>
            <a:r>
              <a:rPr lang="en-US" altLang="zh-CN"/>
              <a:t>n</a:t>
            </a:r>
            <a:r>
              <a:rPr lang="zh-CN" altLang="zh-CN"/>
              <a:t>个对象分到</a:t>
            </a:r>
            <a:r>
              <a:rPr lang="en-US" altLang="zh-CN"/>
              <a:t>k</a:t>
            </a:r>
            <a:r>
              <a:rPr lang="zh-CN" altLang="zh-CN"/>
              <a:t>个类中去，使</a:t>
            </a:r>
            <a:r>
              <a:rPr lang="zh-CN" altLang="en-US"/>
              <a:t>的</a:t>
            </a:r>
            <a:r>
              <a:rPr lang="zh-CN" altLang="zh-CN"/>
              <a:t>类内对象之间的相似性最大，而类之间的相似性最小。</a:t>
            </a:r>
          </a:p>
        </p:txBody>
      </p:sp>
    </p:spTree>
    <p:extLst>
      <p:ext uri="{BB962C8B-B14F-4D97-AF65-F5344CB8AC3E}">
        <p14:creationId xmlns:p14="http://schemas.microsoft.com/office/powerpoint/2010/main" val="323692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/>
          <p:cNvSpPr txBox="1">
            <a:spLocks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kumimoji="0" lang="zh-CN" altLang="zh-CN" sz="2800">
                <a:solidFill>
                  <a:prstClr val="black"/>
                </a:solidFill>
              </a:rPr>
              <a:t>在银行持卡人中，这一类的确占很大一部分，约为总持卡人数的</a:t>
            </a:r>
            <a:r>
              <a:rPr kumimoji="0" lang="en-US" altLang="zh-CN" sz="2800">
                <a:solidFill>
                  <a:prstClr val="black"/>
                </a:solidFill>
              </a:rPr>
              <a:t>55-70%</a:t>
            </a:r>
            <a:r>
              <a:rPr kumimoji="0" lang="zh-CN" altLang="zh-CN" sz="2800">
                <a:solidFill>
                  <a:prstClr val="black"/>
                </a:solidFill>
              </a:rPr>
              <a:t>，与聚类的结果相符。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kumimoji="0" lang="zh-CN" altLang="en-US">
              <a:solidFill>
                <a:prstClr val="black"/>
              </a:solidFill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kumimoji="0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665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/>
              <a:t>基</a:t>
            </a:r>
            <a:r>
              <a:rPr kumimoji="1" lang="zh-CN" altLang="en-US" sz="4000"/>
              <a:t>于</a:t>
            </a:r>
            <a:r>
              <a:rPr kumimoji="1" lang="en-US" altLang="zh-CN" sz="4000"/>
              <a:t>K</a:t>
            </a:r>
            <a:r>
              <a:rPr kumimoji="1" lang="zh-CN" altLang="en-US" sz="4000"/>
              <a:t>均值聚类的网络流量异常检测</a:t>
            </a:r>
            <a:endParaRPr kumimoji="1" lang="ja-JP" altLang="en-US" sz="4000"/>
          </a:p>
        </p:txBody>
      </p:sp>
      <p:sp>
        <p:nvSpPr>
          <p:cNvPr id="106499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(5,40)</a:t>
            </a:r>
            <a:r>
              <a:rPr lang="zh-CN" altLang="en-US"/>
              <a:t>区间内以</a:t>
            </a:r>
            <a:r>
              <a:rPr lang="en-US" altLang="zh-CN"/>
              <a:t>5</a:t>
            </a:r>
            <a:r>
              <a:rPr lang="zh-CN" altLang="en-US"/>
              <a:t>为等差数列数值不同</a:t>
            </a:r>
            <a:r>
              <a:rPr lang="en-US" altLang="zh-CN"/>
              <a:t>k</a:t>
            </a:r>
            <a:r>
              <a:rPr lang="zh-CN" altLang="en-US"/>
              <a:t>值对其评分</a:t>
            </a:r>
            <a:endParaRPr lang="en-US" altLang="ja-JP"/>
          </a:p>
          <a:p>
            <a:r>
              <a:rPr lang="en-US" altLang="ja-JP"/>
              <a:t>(5 to 40 by 5).map(k =&gt; (k, clusteringScore(data, k))).</a:t>
            </a:r>
            <a:r>
              <a:rPr lang="en-US" altLang="ja-JP" u="sng"/>
              <a:t>foreach(println)</a:t>
            </a:r>
          </a:p>
          <a:p>
            <a:r>
              <a:rPr lang="ja-JP" altLang="en-US"/>
              <a:t>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763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752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异常检测</a:t>
            </a:r>
            <a:endParaRPr kumimoji="1" lang="en-US" altLang="ja-JP"/>
          </a:p>
          <a:p>
            <a:endParaRPr kumimoji="1" lang="en-US" altLang="ja-JP"/>
          </a:p>
          <a:p>
            <a:r>
              <a:rPr lang="en-US" altLang="zh-CN"/>
              <a:t>//</a:t>
            </a:r>
            <a:r>
              <a:rPr lang="zh-CN" altLang="en-US"/>
              <a:t>检测，若超过该阀值就为异常点</a:t>
            </a:r>
          </a:p>
          <a:p>
            <a:r>
              <a:rPr lang="en-US" altLang="ja-JP"/>
              <a:t>    (datum: Vector) =&gt; distToCenter(normalizeFunction(datum), model) &gt; threshold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55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k-means</a:t>
            </a:r>
            <a:r>
              <a:rPr lang="zh-CN" altLang="zh-CN" sz="2800"/>
              <a:t>算法的处理流程如下。</a:t>
            </a:r>
            <a:endParaRPr lang="en-US" altLang="zh-CN" sz="2800"/>
          </a:p>
          <a:p>
            <a:r>
              <a:rPr lang="zh-CN" altLang="zh-CN" sz="2800"/>
              <a:t>首先，随机地选择</a:t>
            </a:r>
            <a:r>
              <a:rPr lang="en-US" altLang="zh-CN" sz="2800"/>
              <a:t>k</a:t>
            </a:r>
            <a:r>
              <a:rPr lang="zh-CN" altLang="zh-CN" sz="2800"/>
              <a:t>个对象，每个对象初始地代表了一个簇的平均值或中心。对剩余的每个对象，根据其与各个簇中心的距离，将它赋给最近的簇。</a:t>
            </a:r>
            <a:endParaRPr lang="en-US" altLang="zh-CN" sz="2800"/>
          </a:p>
          <a:p>
            <a:r>
              <a:rPr lang="zh-CN" altLang="zh-CN" sz="2800"/>
              <a:t>然后重新计算每个簇的平均值。这个过程不断重复，直到准则函数收敛。通常，采用平方误差准则，其定义如下：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05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en-US" altLang="zh-CN" sz="2800"/>
              <a:t>E</a:t>
            </a:r>
            <a:r>
              <a:rPr lang="zh-CN" altLang="zh-CN" sz="2800"/>
              <a:t>＝ ∑</a:t>
            </a:r>
            <a:r>
              <a:rPr lang="en-US" altLang="zh-CN" sz="2800" baseline="30000"/>
              <a:t>k</a:t>
            </a:r>
            <a:r>
              <a:rPr lang="en-US" altLang="zh-CN" sz="2800" baseline="-25000"/>
              <a:t>i=1</a:t>
            </a:r>
            <a:r>
              <a:rPr lang="zh-CN" altLang="zh-CN" sz="2800"/>
              <a:t>∑</a:t>
            </a:r>
            <a:r>
              <a:rPr lang="en-US" altLang="zh-CN" sz="2800" baseline="-25000"/>
              <a:t>p</a:t>
            </a:r>
            <a:r>
              <a:rPr lang="zh-CN" altLang="zh-CN" sz="2800" baseline="-25000"/>
              <a:t>∈</a:t>
            </a:r>
            <a:r>
              <a:rPr lang="en-US" altLang="zh-CN" sz="2800" baseline="-25000"/>
              <a:t>ci</a:t>
            </a:r>
            <a:r>
              <a:rPr lang="zh-CN" altLang="zh-CN" sz="2800"/>
              <a:t>∣</a:t>
            </a:r>
            <a:r>
              <a:rPr lang="en-US" altLang="zh-CN" sz="2800"/>
              <a:t>p-m</a:t>
            </a:r>
            <a:r>
              <a:rPr lang="en-US" altLang="zh-CN" sz="2800" baseline="-25000"/>
              <a:t>i</a:t>
            </a:r>
            <a:r>
              <a:rPr lang="zh-CN" altLang="zh-CN" sz="2800"/>
              <a:t>∣</a:t>
            </a:r>
            <a:r>
              <a:rPr lang="en-US" altLang="zh-CN" sz="2800" baseline="30000"/>
              <a:t>2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76685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K-MEANS</a:t>
            </a:r>
            <a:r>
              <a:rPr lang="zh-CN" altLang="en-US" sz="3600"/>
              <a:t>算法实例</a:t>
            </a:r>
          </a:p>
        </p:txBody>
      </p:sp>
      <p:pic>
        <p:nvPicPr>
          <p:cNvPr id="37891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2025" y="1600201"/>
            <a:ext cx="7727950" cy="4525963"/>
          </a:xfrm>
        </p:spPr>
      </p:pic>
    </p:spTree>
    <p:extLst>
      <p:ext uri="{BB962C8B-B14F-4D97-AF65-F5344CB8AC3E}">
        <p14:creationId xmlns:p14="http://schemas.microsoft.com/office/powerpoint/2010/main" val="164165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891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9650" y="1465263"/>
            <a:ext cx="7488238" cy="4660900"/>
          </a:xfrm>
        </p:spPr>
      </p:pic>
    </p:spTree>
    <p:extLst>
      <p:ext uri="{BB962C8B-B14F-4D97-AF65-F5344CB8AC3E}">
        <p14:creationId xmlns:p14="http://schemas.microsoft.com/office/powerpoint/2010/main" val="316627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993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1088" y="1498601"/>
            <a:ext cx="7632700" cy="4627563"/>
          </a:xfrm>
        </p:spPr>
      </p:pic>
    </p:spTree>
    <p:extLst>
      <p:ext uri="{BB962C8B-B14F-4D97-AF65-F5344CB8AC3E}">
        <p14:creationId xmlns:p14="http://schemas.microsoft.com/office/powerpoint/2010/main" val="258279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ChangeArrowheads="1"/>
          </p:cNvSpPr>
          <p:nvPr/>
        </p:nvSpPr>
        <p:spPr bwMode="auto">
          <a:xfrm>
            <a:off x="2436813" y="0"/>
            <a:ext cx="825500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en-US" sz="10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资信调查表</a:t>
            </a:r>
            <a:endParaRPr kumimoji="0" lang="en-US" altLang="zh-CN" sz="10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zh-CN" altLang="en-US" sz="70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zh-CN" altLang="en-US" sz="18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1816101" y="333375"/>
          <a:ext cx="8569325" cy="6054726"/>
        </p:xfrm>
        <a:graphic>
          <a:graphicData uri="http://schemas.openxmlformats.org/drawingml/2006/table">
            <a:tbl>
              <a:tblPr/>
              <a:tblGrid>
                <a:gridCol w="3998913">
                  <a:extLst>
                    <a:ext uri="{9D8B030D-6E8A-4147-A177-3AD203B41FA5}">
                      <a16:colId xmlns:a16="http://schemas.microsoft.com/office/drawing/2014/main" val="3942586407"/>
                    </a:ext>
                  </a:extLst>
                </a:gridCol>
                <a:gridCol w="3998912">
                  <a:extLst>
                    <a:ext uri="{9D8B030D-6E8A-4147-A177-3AD203B41FA5}">
                      <a16:colId xmlns:a16="http://schemas.microsoft.com/office/drawing/2014/main" val="291284899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602422933"/>
                    </a:ext>
                  </a:extLst>
                </a:gridCol>
              </a:tblGrid>
              <a:tr h="1809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内容</a:t>
                      </a:r>
                      <a:endParaRPr kumimoji="0" lang="zh-CN" altLang="ja-JP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分数</a:t>
                      </a:r>
                      <a:endParaRPr kumimoji="0" lang="zh-CN" altLang="ja-JP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093058"/>
                  </a:ext>
                </a:extLst>
              </a:tr>
              <a:tr h="152400">
                <a:tc row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文</a:t>
                      </a:r>
                      <a:endParaRPr kumimoji="0" lang="zh-CN" altLang="ja-JP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化</a:t>
                      </a:r>
                      <a:endParaRPr kumimoji="0" lang="zh-CN" altLang="ja-JP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程</a:t>
                      </a:r>
                      <a:endParaRPr kumimoji="0" lang="zh-CN" altLang="ja-JP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度</a:t>
                      </a:r>
                      <a:endParaRPr kumimoji="0" lang="zh-CN" altLang="ja-JP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ja-JP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大学本科或以上</a:t>
                      </a:r>
                      <a:endParaRPr kumimoji="0" lang="zh-CN" altLang="ja-JP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zh-CN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107742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大专或相当大专</a:t>
                      </a:r>
                      <a:endParaRPr kumimoji="0" lang="zh-CN" altLang="ja-JP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zh-CN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37836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中专，高中</a:t>
                      </a:r>
                      <a:endParaRPr kumimoji="0" lang="zh-CN" altLang="ja-JP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zh-CN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62028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中技，职专</a:t>
                      </a:r>
                      <a:endParaRPr kumimoji="0" lang="zh-CN" altLang="ja-JP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zh-CN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528455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初中</a:t>
                      </a:r>
                      <a:endParaRPr kumimoji="0" lang="zh-CN" altLang="ja-JP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764319"/>
                  </a:ext>
                </a:extLst>
              </a:tr>
              <a:tr h="152400">
                <a:tc rowSpan="8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职</a:t>
                      </a:r>
                      <a:endParaRPr kumimoji="0" lang="zh-CN" altLang="ja-JP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业</a:t>
                      </a:r>
                      <a:endParaRPr kumimoji="0" lang="zh-CN" altLang="ja-JP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状</a:t>
                      </a:r>
                      <a:endParaRPr kumimoji="0" lang="zh-CN" altLang="ja-JP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况</a:t>
                      </a:r>
                      <a:endParaRPr kumimoji="0" lang="zh-CN" altLang="ja-JP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ja-JP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综合经济部门（金融，邮电，电力）</a:t>
                      </a:r>
                      <a:endParaRPr kumimoji="0" lang="zh-CN" altLang="ja-JP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zh-CN" altLang="zh-CN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53982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国家行政机关，事业单位（公，检，法，司，税务）</a:t>
                      </a:r>
                      <a:endParaRPr kumimoji="0" lang="zh-CN" altLang="ja-JP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18</a:t>
                      </a:r>
                      <a:endParaRPr kumimoji="0" lang="zh-CN" altLang="zh-CN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6681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文教，卫生部门（学校，医院）</a:t>
                      </a:r>
                      <a:endParaRPr kumimoji="0" lang="zh-CN" altLang="ja-JP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zh-CN" altLang="zh-CN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123081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集体大企业，三资企业（中外合资，合作，外商独资）</a:t>
                      </a:r>
                      <a:endParaRPr kumimoji="0" lang="zh-CN" altLang="ja-JP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zh-CN" altLang="zh-CN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5452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有一定规模及声望的私营企业</a:t>
                      </a:r>
                      <a:endParaRPr kumimoji="0" lang="zh-CN" altLang="ja-JP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zh-CN" altLang="zh-CN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797184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工业，商业，公交，基建</a:t>
                      </a:r>
                      <a:endParaRPr kumimoji="0" lang="zh-CN" altLang="ja-JP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zh-CN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3671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一般私营企业，工贸，商贸</a:t>
                      </a:r>
                      <a:endParaRPr kumimoji="0" lang="zh-CN" altLang="ja-JP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zh-CN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80503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个体经营户</a:t>
                      </a:r>
                      <a:endParaRPr kumimoji="0" lang="zh-CN" altLang="ja-JP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zh-CN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131220"/>
                  </a:ext>
                </a:extLst>
              </a:tr>
              <a:tr h="152400">
                <a:tc row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职称职务状况</a:t>
                      </a:r>
                      <a:endParaRPr kumimoji="0" lang="zh-CN" altLang="ja-JP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ja-JP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高级职称或行政处级以上</a:t>
                      </a:r>
                      <a:endParaRPr kumimoji="0" lang="zh-CN" altLang="ja-JP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zh-CN" altLang="zh-CN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476942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中级职称或行政科级以上</a:t>
                      </a:r>
                      <a:endParaRPr kumimoji="0" lang="zh-CN" altLang="ja-JP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zh-CN" altLang="zh-CN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643373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初级职称或行政处部门负责干部</a:t>
                      </a:r>
                      <a:endParaRPr kumimoji="0" lang="zh-CN" altLang="ja-JP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zh-CN" altLang="zh-CN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80709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公司经理或部门负责人（工贸，商贸）</a:t>
                      </a:r>
                      <a:endParaRPr kumimoji="0" lang="zh-CN" altLang="ja-JP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zh-CN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93191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技术，业务，一般员工</a:t>
                      </a:r>
                      <a:endParaRPr kumimoji="0" lang="zh-CN" altLang="ja-JP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zh-CN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56126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其他</a:t>
                      </a:r>
                      <a:endParaRPr kumimoji="0" lang="zh-CN" altLang="ja-JP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zh-CN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647606"/>
                  </a:ext>
                </a:extLst>
              </a:tr>
              <a:tr h="152400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月</a:t>
                      </a:r>
                      <a:endParaRPr kumimoji="0" lang="zh-CN" altLang="ja-JP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收</a:t>
                      </a:r>
                      <a:endParaRPr kumimoji="0" lang="zh-CN" altLang="ja-JP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入</a:t>
                      </a:r>
                      <a:endParaRPr kumimoji="0" lang="zh-CN" altLang="ja-JP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ja-JP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月总收入</a:t>
                      </a: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2000</a:t>
                      </a: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元以上</a:t>
                      </a:r>
                      <a:endParaRPr kumimoji="0" lang="zh-CN" altLang="ja-JP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zh-CN" altLang="zh-CN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769312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月总收入</a:t>
                      </a: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1500</a:t>
                      </a: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元至</a:t>
                      </a: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2000</a:t>
                      </a: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元</a:t>
                      </a:r>
                      <a:endParaRPr kumimoji="0" lang="zh-CN" altLang="ja-JP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18</a:t>
                      </a:r>
                      <a:endParaRPr kumimoji="0" lang="zh-CN" altLang="zh-CN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290895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月总收入</a:t>
                      </a: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1000</a:t>
                      </a: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元至</a:t>
                      </a: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1500</a:t>
                      </a: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元</a:t>
                      </a:r>
                      <a:endParaRPr kumimoji="0" lang="zh-CN" altLang="ja-JP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zh-CN" altLang="zh-CN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9976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月总收入</a:t>
                      </a: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600</a:t>
                      </a: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元至</a:t>
                      </a: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1000</a:t>
                      </a: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元</a:t>
                      </a:r>
                      <a:endParaRPr kumimoji="0" lang="zh-CN" altLang="ja-JP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zh-CN" altLang="zh-CN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93559"/>
                  </a:ext>
                </a:extLst>
              </a:tr>
              <a:tr h="152400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年</a:t>
                      </a:r>
                      <a:endParaRPr kumimoji="0" lang="zh-CN" altLang="ja-JP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龄</a:t>
                      </a:r>
                      <a:endParaRPr kumimoji="0" lang="zh-CN" altLang="ja-JP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ja-JP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45</a:t>
                      </a: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岁以上</a:t>
                      </a:r>
                      <a:endParaRPr kumimoji="0" lang="zh-CN" altLang="ja-JP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zh-CN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97341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36</a:t>
                      </a: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岁至</a:t>
                      </a: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45</a:t>
                      </a: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岁</a:t>
                      </a:r>
                      <a:endParaRPr kumimoji="0" lang="zh-CN" altLang="ja-JP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zh-CN" altLang="zh-CN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35136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26</a:t>
                      </a: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岁至</a:t>
                      </a: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35</a:t>
                      </a: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岁</a:t>
                      </a:r>
                      <a:endParaRPr kumimoji="0" lang="zh-CN" altLang="ja-JP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zh-CN" altLang="zh-CN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438224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18</a:t>
                      </a: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岁至</a:t>
                      </a: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25</a:t>
                      </a: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岁</a:t>
                      </a:r>
                      <a:endParaRPr kumimoji="0" lang="zh-CN" altLang="ja-JP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zh-CN" altLang="zh-CN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90698"/>
                  </a:ext>
                </a:extLst>
              </a:tr>
              <a:tr h="152400">
                <a:tc row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担</a:t>
                      </a:r>
                      <a:endParaRPr kumimoji="0" lang="zh-CN" altLang="ja-JP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保</a:t>
                      </a:r>
                      <a:endParaRPr kumimoji="0" lang="zh-CN" altLang="ja-JP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人</a:t>
                      </a:r>
                      <a:endParaRPr kumimoji="0" lang="zh-CN" altLang="ja-JP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情</a:t>
                      </a:r>
                      <a:endParaRPr kumimoji="0" lang="zh-CN" altLang="ja-JP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况</a:t>
                      </a:r>
                      <a:endParaRPr kumimoji="0" lang="zh-CN" altLang="ja-JP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ja-JP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单位担保（符合担保条件）</a:t>
                      </a:r>
                      <a:endParaRPr kumimoji="0" lang="zh-CN" altLang="ja-JP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zh-CN" altLang="zh-CN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94389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家庭成员职业稳定，月收入</a:t>
                      </a: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1000</a:t>
                      </a: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元以上</a:t>
                      </a:r>
                      <a:endParaRPr kumimoji="0" lang="zh-CN" altLang="ja-JP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zh-CN" altLang="zh-CN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209229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层次较高，职业稳定，月收入</a:t>
                      </a: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1000</a:t>
                      </a: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元以上</a:t>
                      </a:r>
                      <a:endParaRPr kumimoji="0" lang="zh-CN" altLang="ja-JP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zh-CN" altLang="zh-CN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734004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企事业单位工作人员，月收入</a:t>
                      </a: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800</a:t>
                      </a: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元以上，大专</a:t>
                      </a:r>
                      <a:endParaRPr kumimoji="0" lang="zh-CN" altLang="ja-JP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zh-CN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923987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其他性质单位工作人员职业稳定月收入</a:t>
                      </a: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600</a:t>
                      </a: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元以上高中以上</a:t>
                      </a:r>
                      <a:endParaRPr kumimoji="0" lang="zh-CN" altLang="ja-JP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zh-CN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80771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资金，财产抵押</a:t>
                      </a:r>
                      <a:endParaRPr kumimoji="0" lang="zh-CN" altLang="ja-JP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zh-CN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496809"/>
                  </a:ext>
                </a:extLst>
              </a:tr>
              <a:tr h="15240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工作</a:t>
                      </a:r>
                      <a:endParaRPr kumimoji="0" lang="zh-CN" altLang="ja-JP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年限</a:t>
                      </a:r>
                      <a:endParaRPr kumimoji="0" lang="zh-CN" altLang="ja-JP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ja-JP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年以上</a:t>
                      </a:r>
                      <a:endParaRPr kumimoji="0" lang="zh-CN" altLang="ja-JP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zh-CN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014129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ja-JP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年以下</a:t>
                      </a:r>
                      <a:endParaRPr kumimoji="0" lang="zh-CN" altLang="ja-JP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262" marR="4526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23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53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sz="2800"/>
              <a:t>聚类类别为</a:t>
            </a:r>
            <a:r>
              <a:rPr lang="en-US" altLang="zh-CN" sz="2800"/>
              <a:t>4</a:t>
            </a:r>
            <a:r>
              <a:rPr lang="zh-CN" altLang="en-US" sz="2800"/>
              <a:t>时，结果见下表</a:t>
            </a:r>
            <a:endParaRPr lang="en-US" altLang="zh-CN" sz="2800"/>
          </a:p>
          <a:p>
            <a:pPr marL="0" indent="0" algn="ctr">
              <a:buNone/>
            </a:pPr>
            <a:r>
              <a:rPr lang="en-US" altLang="zh-CN" sz="2800"/>
              <a:t>	</a:t>
            </a:r>
            <a:r>
              <a:rPr lang="zh-CN" altLang="en-US" sz="2800"/>
              <a:t>类别数为</a:t>
            </a:r>
            <a:r>
              <a:rPr lang="en-US" altLang="zh-CN" sz="2800"/>
              <a:t>4</a:t>
            </a:r>
            <a:r>
              <a:rPr lang="zh-CN" altLang="en-US" sz="2800"/>
              <a:t>的聚类结果</a:t>
            </a:r>
            <a:endParaRPr lang="en-US" altLang="zh-CN" sz="280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5914" y="2997200"/>
          <a:ext cx="5616575" cy="2230438"/>
        </p:xfrm>
        <a:graphic>
          <a:graphicData uri="http://schemas.openxmlformats.org/drawingml/2006/table">
            <a:tbl>
              <a:tblPr/>
              <a:tblGrid>
                <a:gridCol w="2297112">
                  <a:extLst>
                    <a:ext uri="{9D8B030D-6E8A-4147-A177-3AD203B41FA5}">
                      <a16:colId xmlns:a16="http://schemas.microsoft.com/office/drawing/2014/main" val="2283655542"/>
                    </a:ext>
                  </a:extLst>
                </a:gridCol>
                <a:gridCol w="3319463">
                  <a:extLst>
                    <a:ext uri="{9D8B030D-6E8A-4147-A177-3AD203B41FA5}">
                      <a16:colId xmlns:a16="http://schemas.microsoft.com/office/drawing/2014/main" val="2493874245"/>
                    </a:ext>
                  </a:extLst>
                </a:gridCol>
              </a:tblGrid>
              <a:tr h="744538">
                <a:tc>
                  <a:txBody>
                    <a:bodyPr/>
                    <a:lstStyle>
                      <a:lvl1pPr marL="10668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10668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类别号</a:t>
                      </a:r>
                      <a:endParaRPr kumimoji="0" lang="zh-CN" altLang="ja-JP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10668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10668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ja-JP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记录数</a:t>
                      </a:r>
                      <a:endParaRPr kumimoji="0" lang="zh-CN" altLang="ja-JP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80231"/>
                  </a:ext>
                </a:extLst>
              </a:tr>
              <a:tr h="371475">
                <a:tc>
                  <a:txBody>
                    <a:bodyPr/>
                    <a:lstStyle>
                      <a:lvl1pPr marL="10668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10668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10668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10668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568786"/>
                  </a:ext>
                </a:extLst>
              </a:tr>
              <a:tr h="371475">
                <a:tc>
                  <a:txBody>
                    <a:bodyPr/>
                    <a:lstStyle>
                      <a:lvl1pPr marL="10668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10668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10668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10668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342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87645"/>
                  </a:ext>
                </a:extLst>
              </a:tr>
              <a:tr h="371475">
                <a:tc>
                  <a:txBody>
                    <a:bodyPr/>
                    <a:lstStyle>
                      <a:lvl1pPr marL="10668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10668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10668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10668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34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397008"/>
                  </a:ext>
                </a:extLst>
              </a:tr>
              <a:tr h="371475">
                <a:tc>
                  <a:txBody>
                    <a:bodyPr/>
                    <a:lstStyle>
                      <a:lvl1pPr marL="10668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10668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10668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10668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342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12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/>
          <p:cNvSpPr txBox="1">
            <a:spLocks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kumimoji="0" lang="zh-CN" altLang="zh-CN" sz="2800">
                <a:solidFill>
                  <a:prstClr val="black"/>
                </a:solidFill>
              </a:rPr>
              <a:t>实验表明，在聚类结果中总有一类的样本数目很多，距中心平均距离最近，在参看资信调查表后发现这类持卡人具有如下特点：</a:t>
            </a:r>
          </a:p>
          <a:p>
            <a:pPr eaLnBrk="0" fontAlgn="base" hangingPunct="0">
              <a:spcAft>
                <a:spcPct val="0"/>
              </a:spcAft>
            </a:pPr>
            <a:r>
              <a:rPr kumimoji="0" lang="zh-CN" altLang="zh-CN" sz="2800">
                <a:solidFill>
                  <a:prstClr val="black"/>
                </a:solidFill>
              </a:rPr>
              <a:t>文化程度：中等，职业：一般企业，职务：中级以下，月收入：</a:t>
            </a:r>
            <a:r>
              <a:rPr kumimoji="0" lang="en-US" altLang="zh-CN" sz="2800">
                <a:solidFill>
                  <a:prstClr val="black"/>
                </a:solidFill>
              </a:rPr>
              <a:t>1000</a:t>
            </a:r>
            <a:r>
              <a:rPr kumimoji="0" lang="zh-CN" altLang="zh-CN" sz="2800">
                <a:solidFill>
                  <a:prstClr val="black"/>
                </a:solidFill>
              </a:rPr>
              <a:t>元左右，年龄：</a:t>
            </a:r>
            <a:r>
              <a:rPr kumimoji="0" lang="en-US" altLang="zh-CN" sz="2800">
                <a:solidFill>
                  <a:prstClr val="black"/>
                </a:solidFill>
              </a:rPr>
              <a:t>35-35</a:t>
            </a:r>
            <a:r>
              <a:rPr kumimoji="0" lang="zh-CN" altLang="zh-CN" sz="2800">
                <a:solidFill>
                  <a:prstClr val="black"/>
                </a:solidFill>
              </a:rPr>
              <a:t>岁，担保人情况：中等，工作年限：</a:t>
            </a:r>
            <a:r>
              <a:rPr kumimoji="0" lang="en-US" altLang="zh-CN" sz="2800">
                <a:solidFill>
                  <a:prstClr val="black"/>
                </a:solidFill>
              </a:rPr>
              <a:t>5-15</a:t>
            </a:r>
            <a:r>
              <a:rPr kumimoji="0" lang="zh-CN" altLang="zh-CN" sz="2800">
                <a:solidFill>
                  <a:prstClr val="black"/>
                </a:solidFill>
              </a:rPr>
              <a:t>年。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kumimoji="0" lang="zh-CN" altLang="en-US">
              <a:solidFill>
                <a:prstClr val="black"/>
              </a:solidFill>
            </a:endParaRPr>
          </a:p>
          <a:p>
            <a:pPr eaLnBrk="0" fontAlgn="base" hangingPunct="0">
              <a:spcAft>
                <a:spcPct val="0"/>
              </a:spcAft>
              <a:buNone/>
            </a:pPr>
            <a:endParaRPr kumimoji="0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4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471</Words>
  <Application>Microsoft Office PowerPoint</Application>
  <PresentationFormat>ワイド画面</PresentationFormat>
  <Paragraphs>133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ＭＳ Ｐゴシック</vt:lpstr>
      <vt:lpstr>宋体</vt:lpstr>
      <vt:lpstr>Arial</vt:lpstr>
      <vt:lpstr>Calibri</vt:lpstr>
      <vt:lpstr>Times New Roman</vt:lpstr>
      <vt:lpstr>Office 主题</vt:lpstr>
      <vt:lpstr>K-MEANS算法</vt:lpstr>
      <vt:lpstr>PowerPoint プレゼンテーション</vt:lpstr>
      <vt:lpstr>PowerPoint プレゼンテーション</vt:lpstr>
      <vt:lpstr>K-MEANS算法实例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基于K均值聚类的网络流量异常检测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K-MEANS算法</dc:title>
  <dc:creator>qian li</dc:creator>
  <cp:lastModifiedBy>qian li</cp:lastModifiedBy>
  <cp:revision>1</cp:revision>
  <dcterms:created xsi:type="dcterms:W3CDTF">2017-05-09T17:00:09Z</dcterms:created>
  <dcterms:modified xsi:type="dcterms:W3CDTF">2017-05-09T17:03:39Z</dcterms:modified>
</cp:coreProperties>
</file>