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6" r:id="rId3"/>
    <p:sldId id="257" r:id="rId5"/>
    <p:sldId id="258" r:id="rId6"/>
    <p:sldId id="263" r:id="rId7"/>
    <p:sldId id="260" r:id="rId8"/>
    <p:sldId id="261"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49"/>
        <p:guide pos="391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Reference doc</a:t>
            </a:r>
            <a:endParaRPr kumimoji="1" lang="zh-CN" altLang="en-US"/>
          </a:p>
          <a:p>
            <a:r>
              <a:rPr kumimoji="1" lang="zh-CN" altLang="en-US"/>
              <a:t>Hypershift demo cheat-sheet</a:t>
            </a:r>
            <a:endParaRPr kumimoji="1" lang="zh-CN" altLang="en-US"/>
          </a:p>
          <a:p>
            <a:r>
              <a:rPr kumimoji="1" lang="zh-CN" altLang="en-US"/>
              <a:t>S2P2 Multicluster and  Hypershift</a:t>
            </a:r>
            <a:endParaRPr kumimoji="1" lang="zh-CN" altLang="en-US"/>
          </a:p>
          <a:p>
            <a:r>
              <a:rPr kumimoji="1" lang="zh-CN" altLang="en-US"/>
              <a:t>Hosted Control Planes (aka HyperShift) Overview &amp; Outlook [Main] - Internal Only</a:t>
            </a:r>
            <a:endParaRPr kumimoji="1" lang="zh-CN" altLang="en-US"/>
          </a:p>
          <a:p>
            <a:r>
              <a:rPr kumimoji="1" lang="zh-CN" altLang="en-US"/>
              <a:t>https://github.com/openshift/hypershift</a:t>
            </a:r>
            <a:endParaRPr kumimoji="1" lang="zh-CN" altLang="en-US"/>
          </a:p>
          <a:p>
            <a:r>
              <a:rPr kumimoji="1" lang="zh-CN" altLang="en-US"/>
              <a:t>HyperShift Installation</a:t>
            </a:r>
            <a:endParaRPr kumimoji="1" lang="zh-CN" altLang="en-US"/>
          </a:p>
          <a:p>
            <a:r>
              <a:rPr kumimoji="1" lang="zh-CN" altLang="en-US"/>
              <a:t>https://hypershift-docs.netlify.app/getting-started/</a:t>
            </a:r>
            <a:endParaRPr kumimoji="1" lang="zh-CN" altLang="en-US"/>
          </a:p>
          <a:p>
            <a:r>
              <a:rPr kumimoji="1" lang="zh-CN" altLang="en-US"/>
              <a:t>https://github.com/openshift/hypershift/blob/main/docs/content/reference/concepts-and-personas.md </a:t>
            </a:r>
            <a:endParaRPr kumimoji="1" lang="zh-CN" altLang="en-US"/>
          </a:p>
          <a:p>
            <a:r>
              <a:rPr kumimoji="1" lang="zh-CN" altLang="en-US"/>
              <a:t>https://hypershift-docs.netlify.app/how-to/automated-machine-management/node-tuning/</a:t>
            </a:r>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NTO on Hypershift Demo</a:t>
            </a:r>
            <a:endParaRPr lang="en-US" altLang="zh-CN" dirty="0">
              <a:effectLst/>
            </a:endParaRPr>
          </a:p>
        </p:txBody>
      </p:sp>
      <p:pic>
        <p:nvPicPr>
          <p:cNvPr id="4" name="图片 3" descr="截屏2023-01-10 14.54.55"/>
          <p:cNvPicPr>
            <a:picLocks noChangeAspect="1"/>
          </p:cNvPicPr>
          <p:nvPr/>
        </p:nvPicPr>
        <p:blipFill>
          <a:blip r:embed="rId1"/>
          <a:stretch>
            <a:fillRect/>
          </a:stretch>
        </p:blipFill>
        <p:spPr>
          <a:xfrm>
            <a:off x="10110470" y="5925820"/>
            <a:ext cx="1612900" cy="596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截屏2023-01-10 14.54.55"/>
          <p:cNvPicPr>
            <a:picLocks noChangeAspect="1"/>
          </p:cNvPicPr>
          <p:nvPr/>
        </p:nvPicPr>
        <p:blipFill>
          <a:blip r:embed="rId1"/>
          <a:stretch>
            <a:fillRect/>
          </a:stretch>
        </p:blipFill>
        <p:spPr>
          <a:xfrm>
            <a:off x="10110470" y="5925820"/>
            <a:ext cx="1612900" cy="596900"/>
          </a:xfrm>
          <a:prstGeom prst="rect">
            <a:avLst/>
          </a:prstGeom>
        </p:spPr>
      </p:pic>
      <p:sp>
        <p:nvSpPr>
          <p:cNvPr id="5" name="文本框 4"/>
          <p:cNvSpPr txBox="1"/>
          <p:nvPr/>
        </p:nvSpPr>
        <p:spPr>
          <a:xfrm>
            <a:off x="1069340" y="1842770"/>
            <a:ext cx="10165080" cy="2676525"/>
          </a:xfrm>
          <a:prstGeom prst="rect">
            <a:avLst/>
          </a:prstGeom>
          <a:noFill/>
        </p:spPr>
        <p:txBody>
          <a:bodyPr wrap="square" rtlCol="0" anchor="t">
            <a:spAutoFit/>
          </a:bodyPr>
          <a:p>
            <a:r>
              <a:rPr lang="zh-CN" altLang="en-US" sz="2800"/>
              <a:t>HyperShift is middleware for hosting OpenShift control planes at scale that solves for cost and time to provision, as well as portability cross cloud with strong separation of concerns between management and workloads. Clusters are fully compliant OpenShift Container Platform (OCP) clusters and are compatible with standard OCP and Kubernetes toolchains.</a:t>
            </a:r>
            <a:endParaRPr lang="zh-CN" altLang="en-US" sz="2800"/>
          </a:p>
        </p:txBody>
      </p:sp>
      <p:sp>
        <p:nvSpPr>
          <p:cNvPr id="8" name="文本框 7"/>
          <p:cNvSpPr txBox="1"/>
          <p:nvPr/>
        </p:nvSpPr>
        <p:spPr>
          <a:xfrm>
            <a:off x="393065" y="324485"/>
            <a:ext cx="4263390" cy="645160"/>
          </a:xfrm>
          <a:prstGeom prst="rect">
            <a:avLst/>
          </a:prstGeom>
          <a:noFill/>
        </p:spPr>
        <p:txBody>
          <a:bodyPr wrap="none" rtlCol="0">
            <a:spAutoFit/>
          </a:bodyPr>
          <a:p>
            <a:r>
              <a:rPr lang="en-US" altLang="zh-CN" sz="3600" b="1" i="1"/>
              <a:t>What’s HyperShift </a:t>
            </a:r>
            <a:endParaRPr lang="en-US" altLang="zh-CN" sz="3600" b="1"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截屏2023-01-10 14.54.55"/>
          <p:cNvPicPr>
            <a:picLocks noChangeAspect="1"/>
          </p:cNvPicPr>
          <p:nvPr/>
        </p:nvPicPr>
        <p:blipFill>
          <a:blip r:embed="rId1"/>
          <a:stretch>
            <a:fillRect/>
          </a:stretch>
        </p:blipFill>
        <p:spPr>
          <a:xfrm>
            <a:off x="10319385" y="5647690"/>
            <a:ext cx="1612900" cy="596900"/>
          </a:xfrm>
          <a:prstGeom prst="rect">
            <a:avLst/>
          </a:prstGeom>
        </p:spPr>
      </p:pic>
      <p:sp>
        <p:nvSpPr>
          <p:cNvPr id="5" name="圆角矩形 4"/>
          <p:cNvSpPr/>
          <p:nvPr/>
        </p:nvSpPr>
        <p:spPr>
          <a:xfrm>
            <a:off x="572770" y="1102360"/>
            <a:ext cx="7581265" cy="5479415"/>
          </a:xfrm>
          <a:prstGeom prst="roundRect">
            <a:avLst>
              <a:gd name="adj" fmla="val 2306"/>
            </a:avLst>
          </a:prstGeom>
        </p:spPr>
        <p:style>
          <a:lnRef idx="2">
            <a:schemeClr val="accent1"/>
          </a:lnRef>
          <a:fillRef idx="1">
            <a:schemeClr val="lt1"/>
          </a:fillRef>
          <a:effectRef idx="0">
            <a:schemeClr val="accent1"/>
          </a:effectRef>
          <a:fontRef idx="minor">
            <a:schemeClr val="dk1"/>
          </a:fontRef>
        </p:style>
        <p:txBody>
          <a:bodyPr lIns="0" tIns="36195" rIns="0" bIns="36195" rtlCol="0" anchor="t" anchorCtr="0"/>
          <a:p>
            <a:pPr algn="ctr"/>
            <a:r>
              <a:rPr lang="en-US" altLang="zh-CN"/>
              <a:t>Normal OCP Cluster(Management Cluster)</a:t>
            </a:r>
            <a:endParaRPr lang="en-US" altLang="zh-CN"/>
          </a:p>
        </p:txBody>
      </p:sp>
      <p:sp>
        <p:nvSpPr>
          <p:cNvPr id="8" name="文本框 7"/>
          <p:cNvSpPr txBox="1"/>
          <p:nvPr/>
        </p:nvSpPr>
        <p:spPr>
          <a:xfrm>
            <a:off x="393065" y="324485"/>
            <a:ext cx="5119370" cy="645160"/>
          </a:xfrm>
          <a:prstGeom prst="rect">
            <a:avLst/>
          </a:prstGeom>
          <a:noFill/>
        </p:spPr>
        <p:txBody>
          <a:bodyPr wrap="none" rtlCol="0">
            <a:spAutoFit/>
          </a:bodyPr>
          <a:p>
            <a:r>
              <a:rPr lang="en-US" altLang="zh-CN" sz="3600" b="1" i="1"/>
              <a:t>How HyperShift Works</a:t>
            </a:r>
            <a:endParaRPr lang="en-US" altLang="zh-CN" sz="3600" b="1" i="1"/>
          </a:p>
        </p:txBody>
      </p:sp>
      <p:sp>
        <p:nvSpPr>
          <p:cNvPr id="9" name="矩形 8"/>
          <p:cNvSpPr/>
          <p:nvPr/>
        </p:nvSpPr>
        <p:spPr>
          <a:xfrm>
            <a:off x="787400" y="1519555"/>
            <a:ext cx="1184275" cy="4916170"/>
          </a:xfrm>
          <a:prstGeom prst="rect">
            <a:avLst/>
          </a:prstGeom>
        </p:spPr>
        <p:style>
          <a:lnRef idx="2">
            <a:schemeClr val="accent6"/>
          </a:lnRef>
          <a:fillRef idx="1">
            <a:schemeClr val="lt1"/>
          </a:fillRef>
          <a:effectRef idx="0">
            <a:schemeClr val="accent6"/>
          </a:effectRef>
          <a:fontRef idx="minor">
            <a:schemeClr val="dk1"/>
          </a:fontRef>
        </p:style>
        <p:txBody>
          <a:bodyPr lIns="71755" rIns="71755" rtlCol="0" anchor="t" anchorCtr="0"/>
          <a:p>
            <a:pPr algn="ctr"/>
            <a:r>
              <a:rPr lang="en-US" altLang="zh-CN" b="1"/>
              <a:t>OCP Control Plane</a:t>
            </a:r>
            <a:endParaRPr lang="en-US" altLang="zh-CN" b="1"/>
          </a:p>
          <a:p>
            <a:pPr algn="ctr"/>
            <a:endParaRPr lang="en-US" altLang="zh-CN" sz="1200"/>
          </a:p>
          <a:p>
            <a:pPr algn="ctr"/>
            <a:endParaRPr lang="en-US" altLang="zh-CN" sz="1200"/>
          </a:p>
          <a:p>
            <a:pPr algn="ctr"/>
            <a:r>
              <a:rPr lang="en-US" altLang="zh-CN" sz="1200"/>
              <a:t>etcd</a:t>
            </a:r>
            <a:endParaRPr lang="en-US" altLang="zh-CN" sz="1200"/>
          </a:p>
          <a:p>
            <a:pPr algn="ctr"/>
            <a:endParaRPr lang="en-US" altLang="zh-CN" sz="1200"/>
          </a:p>
          <a:p>
            <a:pPr algn="ctr"/>
            <a:r>
              <a:rPr lang="en-US" altLang="zh-CN" sz="1200"/>
              <a:t>openshift-apiserver</a:t>
            </a:r>
            <a:endParaRPr lang="en-US" altLang="zh-CN" sz="1200"/>
          </a:p>
          <a:p>
            <a:pPr algn="ctr"/>
            <a:endParaRPr lang="en-US" altLang="zh-CN" sz="1200"/>
          </a:p>
          <a:p>
            <a:pPr algn="ctr"/>
            <a:r>
              <a:rPr lang="en-US" altLang="zh-CN" sz="1200"/>
              <a:t>openshift-controller-manager</a:t>
            </a:r>
            <a:endParaRPr lang="en-US" altLang="zh-CN" sz="1200"/>
          </a:p>
          <a:p>
            <a:pPr algn="ctr"/>
            <a:endParaRPr lang="en-US" altLang="zh-CN" sz="1200"/>
          </a:p>
          <a:p>
            <a:pPr algn="ctr"/>
            <a:r>
              <a:rPr lang="en-US" altLang="zh-CN" sz="1200"/>
              <a:t>openshift-oauth-apiserver</a:t>
            </a:r>
            <a:endParaRPr lang="en-US" altLang="zh-CN" sz="1200"/>
          </a:p>
          <a:p>
            <a:pPr algn="ctr"/>
            <a:endParaRPr lang="en-US" altLang="zh-CN" sz="1200"/>
          </a:p>
          <a:p>
            <a:pPr algn="ctr"/>
            <a:r>
              <a:rPr lang="en-US" altLang="zh-CN" sz="1200"/>
              <a:t>openshift-scheduler-manager</a:t>
            </a:r>
            <a:endParaRPr lang="en-US" altLang="zh-CN" sz="1200"/>
          </a:p>
          <a:p>
            <a:pPr algn="ctr"/>
            <a:r>
              <a:rPr lang="en-US" altLang="zh-CN" sz="1200"/>
              <a:t>...</a:t>
            </a:r>
            <a:endParaRPr lang="en-US" altLang="zh-CN" sz="1200"/>
          </a:p>
          <a:p>
            <a:pPr algn="ctr"/>
            <a:endParaRPr lang="en-US" altLang="zh-CN" sz="1200"/>
          </a:p>
        </p:txBody>
      </p:sp>
      <p:sp>
        <p:nvSpPr>
          <p:cNvPr id="10" name="矩形 9"/>
          <p:cNvSpPr/>
          <p:nvPr/>
        </p:nvSpPr>
        <p:spPr>
          <a:xfrm>
            <a:off x="2092325" y="1519555"/>
            <a:ext cx="5960745" cy="4916170"/>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p>
            <a:pPr algn="ctr"/>
            <a:r>
              <a:rPr lang="en-US" altLang="zh-CN" b="1"/>
              <a:t>Worker Nodes</a:t>
            </a:r>
            <a:endParaRPr lang="en-US" altLang="zh-CN" b="1"/>
          </a:p>
        </p:txBody>
      </p:sp>
      <p:sp>
        <p:nvSpPr>
          <p:cNvPr id="11" name="圆角矩形 10"/>
          <p:cNvSpPr/>
          <p:nvPr/>
        </p:nvSpPr>
        <p:spPr>
          <a:xfrm>
            <a:off x="2271395" y="2281555"/>
            <a:ext cx="2325370" cy="645160"/>
          </a:xfrm>
          <a:prstGeom prst="roundRect">
            <a:avLst/>
          </a:prstGeom>
          <a:gradFill>
            <a:gsLst>
              <a:gs pos="0">
                <a:srgbClr val="E30000"/>
              </a:gs>
              <a:gs pos="100000">
                <a:srgbClr val="760303"/>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bg1"/>
                </a:solidFill>
              </a:rPr>
              <a:t>default ns</a:t>
            </a:r>
            <a:endParaRPr lang="en-US" altLang="zh-CN" sz="1600">
              <a:solidFill>
                <a:schemeClr val="bg1"/>
              </a:solidFill>
            </a:endParaRPr>
          </a:p>
          <a:p>
            <a:pPr algn="ctr"/>
            <a:r>
              <a:rPr lang="en-US" altLang="zh-CN" sz="1600">
                <a:solidFill>
                  <a:schemeClr val="bg1"/>
                </a:solidFill>
              </a:rPr>
              <a:t>operators/componets</a:t>
            </a:r>
            <a:endParaRPr lang="en-US" altLang="zh-CN" sz="1600">
              <a:solidFill>
                <a:schemeClr val="bg1"/>
              </a:solidFill>
            </a:endParaRPr>
          </a:p>
        </p:txBody>
      </p:sp>
      <p:sp>
        <p:nvSpPr>
          <p:cNvPr id="6" name="文本框 5"/>
          <p:cNvSpPr txBox="1"/>
          <p:nvPr/>
        </p:nvSpPr>
        <p:spPr>
          <a:xfrm>
            <a:off x="4513580" y="1947545"/>
            <a:ext cx="3537585" cy="275590"/>
          </a:xfrm>
          <a:prstGeom prst="rect">
            <a:avLst/>
          </a:prstGeom>
          <a:solidFill>
            <a:schemeClr val="bg1"/>
          </a:solidFill>
        </p:spPr>
        <p:txBody>
          <a:bodyPr wrap="none" rtlCol="0">
            <a:spAutoFit/>
          </a:bodyPr>
          <a:p>
            <a:r>
              <a:rPr lang="en-US" altLang="zh-CN" sz="1200" b="1">
                <a:solidFill>
                  <a:schemeClr val="accent5"/>
                </a:solidFill>
              </a:rPr>
              <a:t>Create it in &lt;Clusters-hostedClusterName&gt; ns</a:t>
            </a:r>
            <a:endParaRPr lang="en-US" altLang="zh-CN" sz="1200" b="1">
              <a:solidFill>
                <a:schemeClr val="accent5"/>
              </a:solidFill>
            </a:endParaRPr>
          </a:p>
        </p:txBody>
      </p:sp>
      <p:sp>
        <p:nvSpPr>
          <p:cNvPr id="21" name="右箭头 20"/>
          <p:cNvSpPr/>
          <p:nvPr/>
        </p:nvSpPr>
        <p:spPr>
          <a:xfrm>
            <a:off x="4607560" y="4009390"/>
            <a:ext cx="508000" cy="281305"/>
          </a:xfrm>
          <a:prstGeom prst="rightArrow">
            <a:avLst/>
          </a:prstGeom>
          <a:gradFill>
            <a:gsLst>
              <a:gs pos="0">
                <a:schemeClr val="accent6">
                  <a:lumMod val="110000"/>
                  <a:satMod val="105000"/>
                  <a:tint val="67000"/>
                </a:schemeClr>
              </a:gs>
              <a:gs pos="100000">
                <a:srgbClr val="CC0000"/>
              </a:gs>
              <a:gs pos="100000">
                <a:schemeClr val="accent6">
                  <a:lumMod val="105000"/>
                  <a:satMod val="109000"/>
                  <a:tint val="81000"/>
                </a:schemeClr>
              </a:gs>
              <a:gs pos="0">
                <a:srgbClr val="E30000"/>
              </a:gs>
              <a:gs pos="100000">
                <a:srgbClr val="760303"/>
              </a:gs>
            </a:gsLst>
            <a:lin ang="0" scaled="0"/>
          </a:gradFill>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grpSp>
        <p:nvGrpSpPr>
          <p:cNvPr id="30" name="组合 29"/>
          <p:cNvGrpSpPr/>
          <p:nvPr/>
        </p:nvGrpSpPr>
        <p:grpSpPr>
          <a:xfrm>
            <a:off x="4907280" y="4309745"/>
            <a:ext cx="2517775" cy="2085975"/>
            <a:chOff x="7728" y="6787"/>
            <a:chExt cx="3965" cy="3285"/>
          </a:xfrm>
        </p:grpSpPr>
        <p:sp>
          <p:nvSpPr>
            <p:cNvPr id="17" name="圆角矩形 16"/>
            <p:cNvSpPr/>
            <p:nvPr/>
          </p:nvSpPr>
          <p:spPr>
            <a:xfrm>
              <a:off x="7855" y="6887"/>
              <a:ext cx="3820" cy="2692"/>
            </a:xfrm>
            <a:prstGeom prst="roundRect">
              <a:avLst>
                <a:gd name="adj" fmla="val 679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600" i="1">
                  <a:solidFill>
                    <a:schemeClr val="bg1"/>
                  </a:solidFill>
                </a:rPr>
                <a:t>Hosted Control Plane </a:t>
              </a:r>
              <a:endParaRPr lang="en-US" altLang="zh-CN" sz="1600" i="1">
                <a:solidFill>
                  <a:schemeClr val="bg1"/>
                </a:solidFill>
              </a:endParaRPr>
            </a:p>
            <a:p>
              <a:pPr algn="ctr"/>
              <a:r>
                <a:rPr lang="en-US" altLang="zh-CN" sz="1200">
                  <a:solidFill>
                    <a:schemeClr val="bg1"/>
                  </a:solidFill>
                </a:rPr>
                <a:t>etcd</a:t>
              </a:r>
              <a:endParaRPr lang="en-US" altLang="zh-CN" sz="1200">
                <a:solidFill>
                  <a:schemeClr val="bg1"/>
                </a:solidFill>
              </a:endParaRPr>
            </a:p>
            <a:p>
              <a:pPr algn="ctr"/>
              <a:r>
                <a:rPr lang="en-US" altLang="zh-CN" sz="1200">
                  <a:solidFill>
                    <a:schemeClr val="bg1"/>
                  </a:solidFill>
                </a:rPr>
                <a:t>cluster-api</a:t>
              </a:r>
              <a:endParaRPr lang="en-US" altLang="zh-CN" sz="1200">
                <a:solidFill>
                  <a:schemeClr val="bg1"/>
                </a:solidFill>
              </a:endParaRPr>
            </a:p>
            <a:p>
              <a:pPr algn="ctr"/>
              <a:r>
                <a:rPr lang="en-US" altLang="zh-CN" sz="1200">
                  <a:solidFill>
                    <a:schemeClr val="bg1"/>
                  </a:solidFill>
                </a:rPr>
                <a:t>control-plane-operator</a:t>
              </a:r>
              <a:endParaRPr lang="en-US" altLang="zh-CN" sz="1200">
                <a:solidFill>
                  <a:schemeClr val="bg1"/>
                </a:solidFill>
              </a:endParaRPr>
            </a:p>
            <a:p>
              <a:pPr algn="ctr"/>
              <a:r>
                <a:rPr lang="en-US" altLang="zh-CN" sz="1200">
                  <a:solidFill>
                    <a:schemeClr val="bg1"/>
                  </a:solidFill>
                </a:rPr>
                <a:t>hosted-cluster-config-operator</a:t>
              </a:r>
              <a:endParaRPr lang="en-US" altLang="zh-CN" sz="1200">
                <a:solidFill>
                  <a:schemeClr val="bg1"/>
                </a:solidFill>
              </a:endParaRPr>
            </a:p>
            <a:p>
              <a:pPr algn="ctr"/>
              <a:r>
                <a:rPr lang="en-US" altLang="zh-CN" sz="1200">
                  <a:solidFill>
                    <a:schemeClr val="bg1"/>
                  </a:solidFill>
                </a:rPr>
                <a:t>openshift-apiserver</a:t>
              </a:r>
              <a:endParaRPr lang="en-US" altLang="zh-CN" sz="1200">
                <a:solidFill>
                  <a:schemeClr val="bg1"/>
                </a:solidFill>
              </a:endParaRPr>
            </a:p>
            <a:p>
              <a:pPr algn="ctr"/>
              <a:r>
                <a:rPr lang="en-US" altLang="zh-CN" sz="1200">
                  <a:solidFill>
                    <a:schemeClr val="bg1"/>
                  </a:solidFill>
                </a:rPr>
                <a:t>cluster-node-tuning-operator</a:t>
              </a:r>
              <a:endParaRPr lang="en-US" altLang="zh-CN" sz="1200">
                <a:solidFill>
                  <a:schemeClr val="bg1"/>
                </a:solidFill>
              </a:endParaRPr>
            </a:p>
          </p:txBody>
        </p:sp>
        <p:sp>
          <p:nvSpPr>
            <p:cNvPr id="18" name="文本框 17"/>
            <p:cNvSpPr txBox="1"/>
            <p:nvPr/>
          </p:nvSpPr>
          <p:spPr>
            <a:xfrm>
              <a:off x="7855" y="9590"/>
              <a:ext cx="3839" cy="483"/>
            </a:xfrm>
            <a:prstGeom prst="rect">
              <a:avLst/>
            </a:prstGeom>
            <a:solidFill>
              <a:schemeClr val="bg1"/>
            </a:solidFill>
          </p:spPr>
          <p:txBody>
            <a:bodyPr wrap="none" rtlCol="0">
              <a:spAutoFit/>
            </a:bodyPr>
            <a:p>
              <a:pPr algn="l"/>
              <a:r>
                <a:rPr lang="zh-CN" altLang="en-US" sz="1400">
                  <a:solidFill>
                    <a:schemeClr val="accent2">
                      <a:lumMod val="75000"/>
                    </a:schemeClr>
                  </a:solidFill>
                  <a:sym typeface="+mn-ea"/>
                </a:rPr>
                <a:t>clusters-psap-qe-hcluster0</a:t>
              </a:r>
              <a:r>
                <a:rPr lang="en-US" altLang="zh-CN" sz="1400">
                  <a:solidFill>
                    <a:schemeClr val="accent2">
                      <a:lumMod val="75000"/>
                    </a:schemeClr>
                  </a:solidFill>
                  <a:sym typeface="+mn-ea"/>
                </a:rPr>
                <a:t>2</a:t>
              </a:r>
              <a:endParaRPr lang="en-US" altLang="zh-CN" sz="1400">
                <a:solidFill>
                  <a:schemeClr val="accent2">
                    <a:lumMod val="75000"/>
                  </a:schemeClr>
                </a:solidFill>
                <a:sym typeface="+mn-ea"/>
              </a:endParaRPr>
            </a:p>
          </p:txBody>
        </p:sp>
        <p:sp>
          <p:nvSpPr>
            <p:cNvPr id="24" name="椭圆 23"/>
            <p:cNvSpPr/>
            <p:nvPr/>
          </p:nvSpPr>
          <p:spPr>
            <a:xfrm>
              <a:off x="7728" y="6787"/>
              <a:ext cx="477" cy="434"/>
            </a:xfrm>
            <a:prstGeom prst="ellipse">
              <a:avLst/>
            </a:prstGeom>
          </p:spPr>
          <p:style>
            <a:lnRef idx="2">
              <a:schemeClr val="accent6"/>
            </a:lnRef>
            <a:fillRef idx="1">
              <a:schemeClr val="lt1"/>
            </a:fillRef>
            <a:effectRef idx="0">
              <a:schemeClr val="accent6"/>
            </a:effectRef>
            <a:fontRef idx="minor">
              <a:schemeClr val="dk1"/>
            </a:fontRef>
          </p:style>
          <p:txBody>
            <a:bodyPr tIns="0" bIns="0" rtlCol="0" anchor="ctr"/>
            <a:p>
              <a:pPr algn="ctr"/>
              <a:r>
                <a:rPr lang="en-US" altLang="zh-CN" sz="1600"/>
                <a:t>3</a:t>
              </a:r>
              <a:endParaRPr lang="en-US" altLang="zh-CN" sz="1600"/>
            </a:p>
          </p:txBody>
        </p:sp>
      </p:grpSp>
      <p:grpSp>
        <p:nvGrpSpPr>
          <p:cNvPr id="26" name="组合 25"/>
          <p:cNvGrpSpPr/>
          <p:nvPr/>
        </p:nvGrpSpPr>
        <p:grpSpPr>
          <a:xfrm>
            <a:off x="2271395" y="3566795"/>
            <a:ext cx="2325370" cy="1101090"/>
            <a:chOff x="3577" y="5617"/>
            <a:chExt cx="3662" cy="1734"/>
          </a:xfrm>
        </p:grpSpPr>
        <p:sp>
          <p:nvSpPr>
            <p:cNvPr id="12" name="圆角矩形 11"/>
            <p:cNvSpPr/>
            <p:nvPr/>
          </p:nvSpPr>
          <p:spPr>
            <a:xfrm>
              <a:off x="3577" y="5901"/>
              <a:ext cx="3662" cy="1016"/>
            </a:xfrm>
            <a:prstGeom prst="roundRect">
              <a:avLst/>
            </a:prstGeom>
            <a:gradFill>
              <a:gsLst>
                <a:gs pos="0">
                  <a:srgbClr val="E30000"/>
                </a:gs>
                <a:gs pos="100000">
                  <a:srgbClr val="760303"/>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n-US" altLang="zh-CN" sz="1600"/>
                <a:t>hypershift operator</a:t>
              </a:r>
              <a:endParaRPr lang="en-US" altLang="zh-CN" sz="1600"/>
            </a:p>
          </p:txBody>
        </p:sp>
        <p:sp>
          <p:nvSpPr>
            <p:cNvPr id="14" name="文本框 13"/>
            <p:cNvSpPr txBox="1"/>
            <p:nvPr/>
          </p:nvSpPr>
          <p:spPr>
            <a:xfrm>
              <a:off x="3577" y="6917"/>
              <a:ext cx="3373" cy="434"/>
            </a:xfrm>
            <a:prstGeom prst="rect">
              <a:avLst/>
            </a:prstGeom>
            <a:solidFill>
              <a:schemeClr val="bg1"/>
            </a:solidFill>
          </p:spPr>
          <p:txBody>
            <a:bodyPr wrap="none" rtlCol="0">
              <a:spAutoFit/>
            </a:bodyPr>
            <a:p>
              <a:r>
                <a:rPr lang="en-US" altLang="zh-CN" sz="1200" b="1">
                  <a:solidFill>
                    <a:schemeClr val="accent5"/>
                  </a:solidFill>
                </a:rPr>
                <a:t>deploy it in &lt;hypershift&gt; ns</a:t>
              </a:r>
              <a:endParaRPr lang="en-US" altLang="zh-CN" sz="1200" b="1">
                <a:solidFill>
                  <a:schemeClr val="accent5"/>
                </a:solidFill>
              </a:endParaRPr>
            </a:p>
          </p:txBody>
        </p:sp>
        <p:sp>
          <p:nvSpPr>
            <p:cNvPr id="25" name="椭圆 24"/>
            <p:cNvSpPr/>
            <p:nvPr/>
          </p:nvSpPr>
          <p:spPr>
            <a:xfrm>
              <a:off x="3577" y="5617"/>
              <a:ext cx="478" cy="443"/>
            </a:xfrm>
            <a:prstGeom prst="ellipse">
              <a:avLst/>
            </a:prstGeom>
          </p:spPr>
          <p:style>
            <a:lnRef idx="2">
              <a:schemeClr val="accent6"/>
            </a:lnRef>
            <a:fillRef idx="1">
              <a:schemeClr val="lt1"/>
            </a:fillRef>
            <a:effectRef idx="0">
              <a:schemeClr val="accent6"/>
            </a:effectRef>
            <a:fontRef idx="minor">
              <a:schemeClr val="dk1"/>
            </a:fontRef>
          </p:style>
          <p:txBody>
            <a:bodyPr tIns="0" bIns="0" rtlCol="0" anchor="ctr"/>
            <a:p>
              <a:pPr algn="ctr"/>
              <a:r>
                <a:rPr lang="en-US" altLang="zh-CN" sz="1600"/>
                <a:t>1</a:t>
              </a:r>
              <a:endParaRPr lang="en-US" altLang="zh-CN" sz="1600"/>
            </a:p>
          </p:txBody>
        </p:sp>
      </p:grpSp>
      <p:grpSp>
        <p:nvGrpSpPr>
          <p:cNvPr id="28" name="组合 27"/>
          <p:cNvGrpSpPr/>
          <p:nvPr/>
        </p:nvGrpSpPr>
        <p:grpSpPr>
          <a:xfrm>
            <a:off x="4987925" y="2179955"/>
            <a:ext cx="2910840" cy="2129155"/>
            <a:chOff x="7855" y="3433"/>
            <a:chExt cx="4584" cy="3353"/>
          </a:xfrm>
        </p:grpSpPr>
        <p:sp>
          <p:nvSpPr>
            <p:cNvPr id="4" name="圆角矩形 3"/>
            <p:cNvSpPr/>
            <p:nvPr/>
          </p:nvSpPr>
          <p:spPr>
            <a:xfrm>
              <a:off x="7927" y="3627"/>
              <a:ext cx="3820" cy="2692"/>
            </a:xfrm>
            <a:prstGeom prst="roundRect">
              <a:avLst>
                <a:gd name="adj" fmla="val 679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600" i="1">
                  <a:solidFill>
                    <a:schemeClr val="bg1"/>
                  </a:solidFill>
                </a:rPr>
                <a:t>Hosted Control Plane </a:t>
              </a:r>
              <a:endParaRPr lang="en-US" altLang="zh-CN" sz="1600" i="1">
                <a:solidFill>
                  <a:schemeClr val="bg1"/>
                </a:solidFill>
              </a:endParaRPr>
            </a:p>
            <a:p>
              <a:pPr algn="ctr"/>
              <a:r>
                <a:rPr lang="en-US" altLang="zh-CN" sz="1200">
                  <a:solidFill>
                    <a:schemeClr val="bg1"/>
                  </a:solidFill>
                </a:rPr>
                <a:t>etcd</a:t>
              </a:r>
              <a:endParaRPr lang="en-US" altLang="zh-CN" sz="1200">
                <a:solidFill>
                  <a:schemeClr val="bg1"/>
                </a:solidFill>
              </a:endParaRPr>
            </a:p>
            <a:p>
              <a:pPr algn="ctr"/>
              <a:r>
                <a:rPr lang="en-US" altLang="zh-CN" sz="1200">
                  <a:solidFill>
                    <a:schemeClr val="bg1"/>
                  </a:solidFill>
                </a:rPr>
                <a:t>cluster-api</a:t>
              </a:r>
              <a:endParaRPr lang="en-US" altLang="zh-CN" sz="1200">
                <a:solidFill>
                  <a:schemeClr val="bg1"/>
                </a:solidFill>
              </a:endParaRPr>
            </a:p>
            <a:p>
              <a:pPr algn="ctr"/>
              <a:r>
                <a:rPr lang="en-US" altLang="zh-CN" sz="1200">
                  <a:solidFill>
                    <a:schemeClr val="bg1"/>
                  </a:solidFill>
                </a:rPr>
                <a:t>control-plane-operator</a:t>
              </a:r>
              <a:endParaRPr lang="en-US" altLang="zh-CN" sz="1200">
                <a:solidFill>
                  <a:schemeClr val="bg1"/>
                </a:solidFill>
              </a:endParaRPr>
            </a:p>
            <a:p>
              <a:pPr algn="ctr"/>
              <a:r>
                <a:rPr lang="en-US" altLang="zh-CN" sz="1200">
                  <a:solidFill>
                    <a:schemeClr val="bg1"/>
                  </a:solidFill>
                </a:rPr>
                <a:t>hosted-cluster-config-operator</a:t>
              </a:r>
              <a:endParaRPr lang="en-US" altLang="zh-CN" sz="1200">
                <a:solidFill>
                  <a:schemeClr val="bg1"/>
                </a:solidFill>
              </a:endParaRPr>
            </a:p>
            <a:p>
              <a:pPr algn="ctr"/>
              <a:r>
                <a:rPr lang="en-US" altLang="zh-CN" sz="1200">
                  <a:solidFill>
                    <a:schemeClr val="bg1"/>
                  </a:solidFill>
                </a:rPr>
                <a:t>openshift-apiserver</a:t>
              </a:r>
              <a:endParaRPr lang="en-US" altLang="zh-CN" sz="1200">
                <a:solidFill>
                  <a:schemeClr val="bg1"/>
                </a:solidFill>
              </a:endParaRPr>
            </a:p>
            <a:p>
              <a:pPr algn="ctr"/>
              <a:r>
                <a:rPr lang="en-US" altLang="zh-CN" sz="1200">
                  <a:solidFill>
                    <a:schemeClr val="bg1"/>
                  </a:solidFill>
                </a:rPr>
                <a:t>cluster-node-tuning-operator</a:t>
              </a:r>
              <a:endParaRPr lang="en-US" altLang="zh-CN" sz="1200">
                <a:solidFill>
                  <a:schemeClr val="bg1"/>
                </a:solidFill>
              </a:endParaRPr>
            </a:p>
          </p:txBody>
        </p:sp>
        <p:sp>
          <p:nvSpPr>
            <p:cNvPr id="19" name="文本框 18"/>
            <p:cNvSpPr txBox="1"/>
            <p:nvPr/>
          </p:nvSpPr>
          <p:spPr>
            <a:xfrm>
              <a:off x="7927" y="6304"/>
              <a:ext cx="4513" cy="483"/>
            </a:xfrm>
            <a:prstGeom prst="rect">
              <a:avLst/>
            </a:prstGeom>
            <a:noFill/>
          </p:spPr>
          <p:txBody>
            <a:bodyPr wrap="square" rtlCol="0" anchor="t">
              <a:spAutoFit/>
            </a:bodyPr>
            <a:p>
              <a:r>
                <a:rPr lang="zh-CN" altLang="en-US" sz="1400">
                  <a:solidFill>
                    <a:schemeClr val="accent2">
                      <a:lumMod val="50000"/>
                    </a:schemeClr>
                  </a:solidFill>
                </a:rPr>
                <a:t>clusters-psap-qe-hcluster01</a:t>
              </a:r>
              <a:endParaRPr lang="zh-CN" altLang="en-US" sz="1400">
                <a:solidFill>
                  <a:schemeClr val="accent2">
                    <a:lumMod val="50000"/>
                  </a:schemeClr>
                </a:solidFill>
              </a:endParaRPr>
            </a:p>
          </p:txBody>
        </p:sp>
        <p:sp>
          <p:nvSpPr>
            <p:cNvPr id="27" name="椭圆 26"/>
            <p:cNvSpPr/>
            <p:nvPr/>
          </p:nvSpPr>
          <p:spPr>
            <a:xfrm>
              <a:off x="7855" y="3433"/>
              <a:ext cx="477" cy="443"/>
            </a:xfrm>
            <a:prstGeom prst="ellipse">
              <a:avLst/>
            </a:prstGeom>
          </p:spPr>
          <p:style>
            <a:lnRef idx="2">
              <a:schemeClr val="accent6"/>
            </a:lnRef>
            <a:fillRef idx="1">
              <a:schemeClr val="lt1"/>
            </a:fillRef>
            <a:effectRef idx="0">
              <a:schemeClr val="accent6"/>
            </a:effectRef>
            <a:fontRef idx="minor">
              <a:schemeClr val="dk1"/>
            </a:fontRef>
          </p:style>
          <p:txBody>
            <a:bodyPr tIns="0" bIns="0" rtlCol="0" anchor="ctr"/>
            <a:p>
              <a:pPr algn="ctr"/>
              <a:r>
                <a:rPr lang="en-US" altLang="zh-CN" sz="1600"/>
                <a:t>2</a:t>
              </a:r>
              <a:endParaRPr lang="en-US" altLang="zh-CN" sz="1600"/>
            </a:p>
          </p:txBody>
        </p:sp>
      </p:grpSp>
      <p:sp>
        <p:nvSpPr>
          <p:cNvPr id="29" name="椭圆 28"/>
          <p:cNvSpPr/>
          <p:nvPr/>
        </p:nvSpPr>
        <p:spPr>
          <a:xfrm>
            <a:off x="10016490" y="4220845"/>
            <a:ext cx="302895" cy="275590"/>
          </a:xfrm>
          <a:prstGeom prst="ellipse">
            <a:avLst/>
          </a:prstGeom>
        </p:spPr>
        <p:style>
          <a:lnRef idx="2">
            <a:schemeClr val="accent6"/>
          </a:lnRef>
          <a:fillRef idx="1">
            <a:schemeClr val="lt1"/>
          </a:fillRef>
          <a:effectRef idx="0">
            <a:schemeClr val="accent6"/>
          </a:effectRef>
          <a:fontRef idx="minor">
            <a:schemeClr val="dk1"/>
          </a:fontRef>
        </p:style>
        <p:txBody>
          <a:bodyPr tIns="0" bIns="0" rtlCol="0" anchor="ctr"/>
          <a:p>
            <a:pPr algn="ctr"/>
            <a:r>
              <a:rPr lang="en-US" altLang="zh-CN" sz="1600"/>
              <a:t>3</a:t>
            </a:r>
            <a:endParaRPr lang="en-US" altLang="zh-CN" sz="1600"/>
          </a:p>
        </p:txBody>
      </p:sp>
      <p:sp>
        <p:nvSpPr>
          <p:cNvPr id="31" name="圆角矩形 30"/>
          <p:cNvSpPr/>
          <p:nvPr/>
        </p:nvSpPr>
        <p:spPr>
          <a:xfrm>
            <a:off x="8488680" y="1102360"/>
            <a:ext cx="3352800" cy="5479415"/>
          </a:xfrm>
          <a:prstGeom prst="roundRect">
            <a:avLst>
              <a:gd name="adj" fmla="val 2306"/>
            </a:avLst>
          </a:prstGeom>
        </p:spPr>
        <p:style>
          <a:lnRef idx="2">
            <a:schemeClr val="accent1"/>
          </a:lnRef>
          <a:fillRef idx="1">
            <a:schemeClr val="lt1"/>
          </a:fillRef>
          <a:effectRef idx="0">
            <a:schemeClr val="accent1"/>
          </a:effectRef>
          <a:fontRef idx="minor">
            <a:schemeClr val="dk1"/>
          </a:fontRef>
        </p:style>
        <p:txBody>
          <a:bodyPr lIns="0" tIns="36195" rIns="0" bIns="36195" rtlCol="0" anchor="t" anchorCtr="0"/>
          <a:p>
            <a:pPr algn="ctr"/>
            <a:r>
              <a:rPr lang="en-US" altLang="zh-CN"/>
              <a:t>Hosted/Guest Cluster</a:t>
            </a:r>
            <a:endParaRPr lang="en-US" altLang="zh-CN"/>
          </a:p>
        </p:txBody>
      </p:sp>
      <p:grpSp>
        <p:nvGrpSpPr>
          <p:cNvPr id="36" name="组合 35"/>
          <p:cNvGrpSpPr/>
          <p:nvPr/>
        </p:nvGrpSpPr>
        <p:grpSpPr>
          <a:xfrm rot="0">
            <a:off x="8909685" y="1433195"/>
            <a:ext cx="2471420" cy="2668270"/>
            <a:chOff x="7855" y="3433"/>
            <a:chExt cx="3892" cy="4202"/>
          </a:xfrm>
        </p:grpSpPr>
        <p:sp>
          <p:nvSpPr>
            <p:cNvPr id="37" name="圆角矩形 36"/>
            <p:cNvSpPr/>
            <p:nvPr/>
          </p:nvSpPr>
          <p:spPr>
            <a:xfrm>
              <a:off x="7927" y="3542"/>
              <a:ext cx="3820" cy="3507"/>
            </a:xfrm>
            <a:prstGeom prst="roundRect">
              <a:avLst>
                <a:gd name="adj" fmla="val 679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600" i="1">
                  <a:solidFill>
                    <a:schemeClr val="bg1"/>
                  </a:solidFill>
                </a:rPr>
                <a:t>Hosted Cluster </a:t>
              </a:r>
              <a:endParaRPr lang="en-US" altLang="zh-CN" sz="1600" i="1">
                <a:solidFill>
                  <a:schemeClr val="bg1"/>
                </a:solidFill>
              </a:endParaRPr>
            </a:p>
            <a:p>
              <a:pPr algn="ctr"/>
              <a:endParaRPr lang="en-US" altLang="zh-CN" sz="1200">
                <a:solidFill>
                  <a:schemeClr val="bg1"/>
                </a:solidFill>
              </a:endParaRPr>
            </a:p>
          </p:txBody>
        </p:sp>
        <p:sp>
          <p:nvSpPr>
            <p:cNvPr id="38" name="文本框 37"/>
            <p:cNvSpPr txBox="1"/>
            <p:nvPr/>
          </p:nvSpPr>
          <p:spPr>
            <a:xfrm>
              <a:off x="8383" y="7152"/>
              <a:ext cx="3025" cy="483"/>
            </a:xfrm>
            <a:prstGeom prst="rect">
              <a:avLst/>
            </a:prstGeom>
            <a:noFill/>
          </p:spPr>
          <p:txBody>
            <a:bodyPr wrap="square" rtlCol="0" anchor="t">
              <a:spAutoFit/>
            </a:bodyPr>
            <a:p>
              <a:pPr algn="ctr"/>
              <a:r>
                <a:rPr lang="zh-CN" altLang="en-US" sz="1400">
                  <a:solidFill>
                    <a:schemeClr val="accent2">
                      <a:lumMod val="50000"/>
                    </a:schemeClr>
                  </a:solidFill>
                </a:rPr>
                <a:t>psap-qe-hcluster01</a:t>
              </a:r>
              <a:endParaRPr lang="zh-CN" altLang="en-US" sz="1400">
                <a:solidFill>
                  <a:schemeClr val="accent2">
                    <a:lumMod val="50000"/>
                  </a:schemeClr>
                </a:solidFill>
              </a:endParaRPr>
            </a:p>
          </p:txBody>
        </p:sp>
        <p:sp>
          <p:nvSpPr>
            <p:cNvPr id="39" name="椭圆 38"/>
            <p:cNvSpPr/>
            <p:nvPr/>
          </p:nvSpPr>
          <p:spPr>
            <a:xfrm>
              <a:off x="7855" y="3433"/>
              <a:ext cx="477" cy="443"/>
            </a:xfrm>
            <a:prstGeom prst="ellipse">
              <a:avLst/>
            </a:prstGeom>
          </p:spPr>
          <p:style>
            <a:lnRef idx="2">
              <a:schemeClr val="accent6"/>
            </a:lnRef>
            <a:fillRef idx="1">
              <a:schemeClr val="lt1"/>
            </a:fillRef>
            <a:effectRef idx="0">
              <a:schemeClr val="accent6"/>
            </a:effectRef>
            <a:fontRef idx="minor">
              <a:schemeClr val="dk1"/>
            </a:fontRef>
          </p:style>
          <p:txBody>
            <a:bodyPr tIns="0" bIns="0" rtlCol="0" anchor="ctr"/>
            <a:p>
              <a:pPr algn="ctr"/>
              <a:r>
                <a:rPr lang="en-US" altLang="zh-CN" sz="1600"/>
                <a:t>4</a:t>
              </a:r>
              <a:endParaRPr lang="en-US" altLang="zh-CN" sz="1600"/>
            </a:p>
          </p:txBody>
        </p:sp>
      </p:grpSp>
      <p:grpSp>
        <p:nvGrpSpPr>
          <p:cNvPr id="44" name="组合 43"/>
          <p:cNvGrpSpPr/>
          <p:nvPr/>
        </p:nvGrpSpPr>
        <p:grpSpPr>
          <a:xfrm>
            <a:off x="9316085" y="1920875"/>
            <a:ext cx="1708785" cy="865505"/>
            <a:chOff x="991" y="6968"/>
            <a:chExt cx="2691" cy="1363"/>
          </a:xfrm>
        </p:grpSpPr>
        <p:sp>
          <p:nvSpPr>
            <p:cNvPr id="45" name="矩形 44"/>
            <p:cNvSpPr/>
            <p:nvPr/>
          </p:nvSpPr>
          <p:spPr>
            <a:xfrm>
              <a:off x="991" y="6968"/>
              <a:ext cx="2691" cy="1363"/>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p>
              <a:pPr algn="ctr"/>
              <a:r>
                <a:rPr lang="en-US" altLang="zh-CN" sz="1200"/>
                <a:t>node pool 01</a:t>
              </a:r>
              <a:endParaRPr lang="en-US" altLang="zh-CN" sz="1200"/>
            </a:p>
          </p:txBody>
        </p:sp>
        <p:sp>
          <p:nvSpPr>
            <p:cNvPr id="46" name="圆角矩形 45"/>
            <p:cNvSpPr/>
            <p:nvPr/>
          </p:nvSpPr>
          <p:spPr>
            <a:xfrm>
              <a:off x="1115" y="7329"/>
              <a:ext cx="2462" cy="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a:t>worker node 01</a:t>
              </a:r>
              <a:endParaRPr lang="en-US" altLang="zh-CN" sz="1200"/>
            </a:p>
          </p:txBody>
        </p:sp>
        <p:sp>
          <p:nvSpPr>
            <p:cNvPr id="47" name="圆角矩形 46"/>
            <p:cNvSpPr/>
            <p:nvPr/>
          </p:nvSpPr>
          <p:spPr>
            <a:xfrm>
              <a:off x="1097" y="7788"/>
              <a:ext cx="2462" cy="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a:t>worker node 02</a:t>
              </a:r>
              <a:endParaRPr lang="en-US" altLang="zh-CN" sz="1200"/>
            </a:p>
          </p:txBody>
        </p:sp>
      </p:grpSp>
      <p:grpSp>
        <p:nvGrpSpPr>
          <p:cNvPr id="48" name="组合 47"/>
          <p:cNvGrpSpPr/>
          <p:nvPr/>
        </p:nvGrpSpPr>
        <p:grpSpPr>
          <a:xfrm>
            <a:off x="9316085" y="2820035"/>
            <a:ext cx="1708785" cy="865505"/>
            <a:chOff x="991" y="6968"/>
            <a:chExt cx="2691" cy="1363"/>
          </a:xfrm>
        </p:grpSpPr>
        <p:sp>
          <p:nvSpPr>
            <p:cNvPr id="49" name="矩形 48"/>
            <p:cNvSpPr/>
            <p:nvPr/>
          </p:nvSpPr>
          <p:spPr>
            <a:xfrm>
              <a:off x="991" y="6968"/>
              <a:ext cx="2691" cy="1363"/>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p>
              <a:pPr algn="ctr"/>
              <a:r>
                <a:rPr lang="en-US" altLang="zh-CN" sz="1200"/>
                <a:t>node pool 02</a:t>
              </a:r>
              <a:endParaRPr lang="en-US" altLang="zh-CN" sz="1200"/>
            </a:p>
          </p:txBody>
        </p:sp>
        <p:sp>
          <p:nvSpPr>
            <p:cNvPr id="50" name="圆角矩形 49"/>
            <p:cNvSpPr/>
            <p:nvPr/>
          </p:nvSpPr>
          <p:spPr>
            <a:xfrm>
              <a:off x="1115" y="7329"/>
              <a:ext cx="2462" cy="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a:t>worker node 01</a:t>
              </a:r>
              <a:endParaRPr lang="en-US" altLang="zh-CN" sz="1200"/>
            </a:p>
          </p:txBody>
        </p:sp>
        <p:sp>
          <p:nvSpPr>
            <p:cNvPr id="51" name="圆角矩形 50"/>
            <p:cNvSpPr/>
            <p:nvPr/>
          </p:nvSpPr>
          <p:spPr>
            <a:xfrm>
              <a:off x="1097" y="7788"/>
              <a:ext cx="2462" cy="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a:t>worker node 02</a:t>
              </a:r>
              <a:endParaRPr lang="en-US" altLang="zh-CN" sz="1200"/>
            </a:p>
          </p:txBody>
        </p:sp>
      </p:grpSp>
      <p:grpSp>
        <p:nvGrpSpPr>
          <p:cNvPr id="52" name="组合 51"/>
          <p:cNvGrpSpPr/>
          <p:nvPr/>
        </p:nvGrpSpPr>
        <p:grpSpPr>
          <a:xfrm rot="0">
            <a:off x="8922385" y="3967480"/>
            <a:ext cx="2471420" cy="2614295"/>
            <a:chOff x="7855" y="3433"/>
            <a:chExt cx="3892" cy="4117"/>
          </a:xfrm>
        </p:grpSpPr>
        <p:sp>
          <p:nvSpPr>
            <p:cNvPr id="53" name="圆角矩形 52"/>
            <p:cNvSpPr/>
            <p:nvPr/>
          </p:nvSpPr>
          <p:spPr>
            <a:xfrm>
              <a:off x="7927" y="3627"/>
              <a:ext cx="3820" cy="3507"/>
            </a:xfrm>
            <a:prstGeom prst="roundRect">
              <a:avLst>
                <a:gd name="adj" fmla="val 679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600" i="1">
                  <a:solidFill>
                    <a:schemeClr val="bg1"/>
                  </a:solidFill>
                </a:rPr>
                <a:t>Hosted Cluster </a:t>
              </a:r>
              <a:endParaRPr lang="en-US" altLang="zh-CN" sz="1600" i="1">
                <a:solidFill>
                  <a:schemeClr val="bg1"/>
                </a:solidFill>
              </a:endParaRPr>
            </a:p>
            <a:p>
              <a:pPr algn="ctr"/>
              <a:endParaRPr lang="en-US" altLang="zh-CN" sz="1200">
                <a:solidFill>
                  <a:schemeClr val="bg1"/>
                </a:solidFill>
              </a:endParaRPr>
            </a:p>
          </p:txBody>
        </p:sp>
        <p:sp>
          <p:nvSpPr>
            <p:cNvPr id="54" name="文本框 53"/>
            <p:cNvSpPr txBox="1"/>
            <p:nvPr/>
          </p:nvSpPr>
          <p:spPr>
            <a:xfrm>
              <a:off x="8383" y="7067"/>
              <a:ext cx="3025" cy="483"/>
            </a:xfrm>
            <a:prstGeom prst="rect">
              <a:avLst/>
            </a:prstGeom>
            <a:noFill/>
          </p:spPr>
          <p:txBody>
            <a:bodyPr wrap="square" rtlCol="0" anchor="t">
              <a:spAutoFit/>
            </a:bodyPr>
            <a:p>
              <a:pPr algn="ctr"/>
              <a:r>
                <a:rPr lang="zh-CN" altLang="en-US" sz="1400">
                  <a:solidFill>
                    <a:schemeClr val="accent2">
                      <a:lumMod val="75000"/>
                    </a:schemeClr>
                  </a:solidFill>
                </a:rPr>
                <a:t>psap-qe-hcluster0</a:t>
              </a:r>
              <a:r>
                <a:rPr lang="en-US" altLang="zh-CN" sz="1400">
                  <a:solidFill>
                    <a:schemeClr val="accent2">
                      <a:lumMod val="75000"/>
                    </a:schemeClr>
                  </a:solidFill>
                </a:rPr>
                <a:t>2</a:t>
              </a:r>
              <a:endParaRPr lang="en-US" altLang="zh-CN" sz="1400">
                <a:solidFill>
                  <a:schemeClr val="accent2">
                    <a:lumMod val="75000"/>
                  </a:schemeClr>
                </a:solidFill>
              </a:endParaRPr>
            </a:p>
          </p:txBody>
        </p:sp>
        <p:sp>
          <p:nvSpPr>
            <p:cNvPr id="55" name="椭圆 54"/>
            <p:cNvSpPr/>
            <p:nvPr/>
          </p:nvSpPr>
          <p:spPr>
            <a:xfrm>
              <a:off x="7855" y="3433"/>
              <a:ext cx="477" cy="443"/>
            </a:xfrm>
            <a:prstGeom prst="ellipse">
              <a:avLst/>
            </a:prstGeom>
          </p:spPr>
          <p:style>
            <a:lnRef idx="2">
              <a:schemeClr val="accent6"/>
            </a:lnRef>
            <a:fillRef idx="1">
              <a:schemeClr val="lt1"/>
            </a:fillRef>
            <a:effectRef idx="0">
              <a:schemeClr val="accent6"/>
            </a:effectRef>
            <a:fontRef idx="minor">
              <a:schemeClr val="dk1"/>
            </a:fontRef>
          </p:style>
          <p:txBody>
            <a:bodyPr tIns="0" bIns="0" rtlCol="0" anchor="ctr"/>
            <a:p>
              <a:pPr algn="ctr"/>
              <a:r>
                <a:rPr lang="en-US" altLang="zh-CN" sz="1600"/>
                <a:t>5</a:t>
              </a:r>
              <a:endParaRPr lang="en-US" altLang="zh-CN" sz="1600"/>
            </a:p>
          </p:txBody>
        </p:sp>
      </p:grpSp>
      <p:grpSp>
        <p:nvGrpSpPr>
          <p:cNvPr id="56" name="组合 55"/>
          <p:cNvGrpSpPr/>
          <p:nvPr/>
        </p:nvGrpSpPr>
        <p:grpSpPr>
          <a:xfrm>
            <a:off x="9257665" y="4499610"/>
            <a:ext cx="1708785" cy="865505"/>
            <a:chOff x="991" y="6968"/>
            <a:chExt cx="2691" cy="1363"/>
          </a:xfrm>
        </p:grpSpPr>
        <p:sp>
          <p:nvSpPr>
            <p:cNvPr id="57" name="矩形 56"/>
            <p:cNvSpPr/>
            <p:nvPr/>
          </p:nvSpPr>
          <p:spPr>
            <a:xfrm>
              <a:off x="991" y="6968"/>
              <a:ext cx="2691" cy="1363"/>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p>
              <a:pPr algn="ctr"/>
              <a:r>
                <a:rPr lang="en-US" altLang="zh-CN" sz="1200"/>
                <a:t>node pool 01</a:t>
              </a:r>
              <a:endParaRPr lang="en-US" altLang="zh-CN" sz="1200"/>
            </a:p>
          </p:txBody>
        </p:sp>
        <p:sp>
          <p:nvSpPr>
            <p:cNvPr id="58" name="圆角矩形 57"/>
            <p:cNvSpPr/>
            <p:nvPr/>
          </p:nvSpPr>
          <p:spPr>
            <a:xfrm>
              <a:off x="1115" y="7329"/>
              <a:ext cx="2462" cy="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a:t>worker node 01</a:t>
              </a:r>
              <a:endParaRPr lang="en-US" altLang="zh-CN" sz="1200"/>
            </a:p>
          </p:txBody>
        </p:sp>
        <p:sp>
          <p:nvSpPr>
            <p:cNvPr id="59" name="圆角矩形 58"/>
            <p:cNvSpPr/>
            <p:nvPr/>
          </p:nvSpPr>
          <p:spPr>
            <a:xfrm>
              <a:off x="1097" y="7788"/>
              <a:ext cx="2462" cy="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a:t>worker node 02</a:t>
              </a:r>
              <a:endParaRPr lang="en-US" altLang="zh-CN" sz="1200"/>
            </a:p>
          </p:txBody>
        </p:sp>
      </p:grpSp>
      <p:grpSp>
        <p:nvGrpSpPr>
          <p:cNvPr id="60" name="组合 59"/>
          <p:cNvGrpSpPr/>
          <p:nvPr/>
        </p:nvGrpSpPr>
        <p:grpSpPr>
          <a:xfrm>
            <a:off x="9249410" y="5410200"/>
            <a:ext cx="1708785" cy="865505"/>
            <a:chOff x="991" y="6968"/>
            <a:chExt cx="2691" cy="1363"/>
          </a:xfrm>
        </p:grpSpPr>
        <p:sp>
          <p:nvSpPr>
            <p:cNvPr id="61" name="矩形 60"/>
            <p:cNvSpPr/>
            <p:nvPr/>
          </p:nvSpPr>
          <p:spPr>
            <a:xfrm>
              <a:off x="991" y="6968"/>
              <a:ext cx="2691" cy="1363"/>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p>
              <a:pPr algn="ctr"/>
              <a:r>
                <a:rPr lang="en-US" altLang="zh-CN" sz="1200"/>
                <a:t>node pool 02</a:t>
              </a:r>
              <a:endParaRPr lang="en-US" altLang="zh-CN" sz="1200"/>
            </a:p>
          </p:txBody>
        </p:sp>
        <p:sp>
          <p:nvSpPr>
            <p:cNvPr id="62" name="圆角矩形 61"/>
            <p:cNvSpPr/>
            <p:nvPr/>
          </p:nvSpPr>
          <p:spPr>
            <a:xfrm>
              <a:off x="1115" y="7329"/>
              <a:ext cx="2462" cy="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a:t>worker node 01</a:t>
              </a:r>
              <a:endParaRPr lang="en-US" altLang="zh-CN" sz="1200"/>
            </a:p>
          </p:txBody>
        </p:sp>
        <p:sp>
          <p:nvSpPr>
            <p:cNvPr id="63" name="圆角矩形 62"/>
            <p:cNvSpPr/>
            <p:nvPr/>
          </p:nvSpPr>
          <p:spPr>
            <a:xfrm>
              <a:off x="1097" y="7788"/>
              <a:ext cx="2462" cy="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a:t>worker node 02</a:t>
              </a:r>
              <a:endParaRPr lang="en-US" altLang="zh-CN" sz="1200"/>
            </a:p>
          </p:txBody>
        </p:sp>
      </p:grpSp>
      <p:sp>
        <p:nvSpPr>
          <p:cNvPr id="64" name="右箭头 63"/>
          <p:cNvSpPr/>
          <p:nvPr/>
        </p:nvSpPr>
        <p:spPr>
          <a:xfrm>
            <a:off x="7813675" y="2926715"/>
            <a:ext cx="787400" cy="257175"/>
          </a:xfrm>
          <a:prstGeom prst="rightArrow">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65" name="右箭头 64"/>
          <p:cNvSpPr/>
          <p:nvPr/>
        </p:nvSpPr>
        <p:spPr>
          <a:xfrm>
            <a:off x="7738110" y="5020945"/>
            <a:ext cx="787400" cy="257175"/>
          </a:xfrm>
          <a:prstGeom prst="rightArrow">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26"/>
                                        </p:tgtEl>
                                        <p:attrNameLst>
                                          <p:attrName>style.visibility</p:attrName>
                                        </p:attrNameLst>
                                      </p:cBhvr>
                                      <p:to>
                                        <p:strVal val="visible"/>
                                      </p:to>
                                    </p:set>
                                    <p:animEffect transition="in" filter="blinds(horizontal)">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000" fill="hold">
                                          <p:stCondLst>
                                            <p:cond delay="0"/>
                                          </p:stCondLst>
                                        </p:cTn>
                                        <p:tgtEl>
                                          <p:spTgt spid="21"/>
                                        </p:tgtEl>
                                        <p:attrNameLst>
                                          <p:attrName>style.visibility</p:attrName>
                                        </p:attrNameLst>
                                      </p:cBhvr>
                                      <p:to>
                                        <p:strVal val="visible"/>
                                      </p:to>
                                    </p:set>
                                    <p:animEffect transition="in" filter="checkerboard(across)">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2000" fill="hold">
                                          <p:stCondLst>
                                            <p:cond delay="0"/>
                                          </p:stCondLst>
                                        </p:cTn>
                                        <p:tgtEl>
                                          <p:spTgt spid="6"/>
                                        </p:tgtEl>
                                        <p:attrNameLst>
                                          <p:attrName>style.visibility</p:attrName>
                                        </p:attrNameLst>
                                      </p:cBhvr>
                                      <p:to>
                                        <p:strVal val="visible"/>
                                      </p:to>
                                    </p:set>
                                    <p:animEffect transition="in" filter="barn(inVertical)">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2000" fill="hold">
                                          <p:stCondLst>
                                            <p:cond delay="0"/>
                                          </p:stCondLst>
                                        </p:cTn>
                                        <p:tgtEl>
                                          <p:spTgt spid="28"/>
                                        </p:tgtEl>
                                        <p:attrNameLst>
                                          <p:attrName>style.visibility</p:attrName>
                                        </p:attrNameLst>
                                      </p:cBhvr>
                                      <p:to>
                                        <p:strVal val="visible"/>
                                      </p:to>
                                    </p:set>
                                    <p:animEffect transition="in" filter="strips(downLeft)">
                                      <p:cBhvr>
                                        <p:cTn id="22" dur="2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000" fill="hold">
                                          <p:stCondLst>
                                            <p:cond delay="0"/>
                                          </p:stCondLst>
                                        </p:cTn>
                                        <p:tgtEl>
                                          <p:spTgt spid="64"/>
                                        </p:tgtEl>
                                        <p:attrNameLst>
                                          <p:attrName>style.visibility</p:attrName>
                                        </p:attrNameLst>
                                      </p:cBhvr>
                                      <p:to>
                                        <p:strVal val="visible"/>
                                      </p:to>
                                    </p:set>
                                    <p:animEffect transition="in" filter="checkerboard(across)">
                                      <p:cBhvr>
                                        <p:cTn id="27" dur="10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2000" fill="hold">
                                          <p:stCondLst>
                                            <p:cond delay="0"/>
                                          </p:stCondLst>
                                        </p:cTn>
                                        <p:tgtEl>
                                          <p:spTgt spid="36"/>
                                        </p:tgtEl>
                                        <p:attrNameLst>
                                          <p:attrName>style.visibility</p:attrName>
                                        </p:attrNameLst>
                                      </p:cBhvr>
                                      <p:to>
                                        <p:strVal val="visible"/>
                                      </p:to>
                                    </p:set>
                                    <p:animEffect transition="in" filter="strips(downLeft)">
                                      <p:cBhvr>
                                        <p:cTn id="32" dur="20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2000" fill="hold">
                                          <p:stCondLst>
                                            <p:cond delay="0"/>
                                          </p:stCondLst>
                                        </p:cTn>
                                        <p:tgtEl>
                                          <p:spTgt spid="44"/>
                                        </p:tgtEl>
                                        <p:attrNameLst>
                                          <p:attrName>style.visibility</p:attrName>
                                        </p:attrNameLst>
                                      </p:cBhvr>
                                      <p:to>
                                        <p:strVal val="visible"/>
                                      </p:to>
                                    </p:set>
                                    <p:animEffect transition="in" filter="blinds(horizontal)">
                                      <p:cBhvr>
                                        <p:cTn id="37" dur="20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2000" fill="hold">
                                          <p:stCondLst>
                                            <p:cond delay="0"/>
                                          </p:stCondLst>
                                        </p:cTn>
                                        <p:tgtEl>
                                          <p:spTgt spid="48"/>
                                        </p:tgtEl>
                                        <p:attrNameLst>
                                          <p:attrName>style.visibility</p:attrName>
                                        </p:attrNameLst>
                                      </p:cBhvr>
                                      <p:to>
                                        <p:strVal val="visible"/>
                                      </p:to>
                                    </p:set>
                                    <p:animEffect transition="in" filter="blinds(horizontal)">
                                      <p:cBhvr>
                                        <p:cTn id="42" dur="20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2000" fill="hold">
                                          <p:stCondLst>
                                            <p:cond delay="0"/>
                                          </p:stCondLst>
                                        </p:cTn>
                                        <p:tgtEl>
                                          <p:spTgt spid="30"/>
                                        </p:tgtEl>
                                        <p:attrNameLst>
                                          <p:attrName>style.visibility</p:attrName>
                                        </p:attrNameLst>
                                      </p:cBhvr>
                                      <p:to>
                                        <p:strVal val="visible"/>
                                      </p:to>
                                    </p:set>
                                    <p:animEffect transition="in" filter="strips(downLeft)">
                                      <p:cBhvr>
                                        <p:cTn id="47" dur="20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000" fill="hold">
                                          <p:stCondLst>
                                            <p:cond delay="0"/>
                                          </p:stCondLst>
                                        </p:cTn>
                                        <p:tgtEl>
                                          <p:spTgt spid="65"/>
                                        </p:tgtEl>
                                        <p:attrNameLst>
                                          <p:attrName>style.visibility</p:attrName>
                                        </p:attrNameLst>
                                      </p:cBhvr>
                                      <p:to>
                                        <p:strVal val="visible"/>
                                      </p:to>
                                    </p:set>
                                    <p:animEffect transition="in" filter="checkerboard(across)">
                                      <p:cBhvr>
                                        <p:cTn id="52" dur="1000"/>
                                        <p:tgtEl>
                                          <p:spTgt spid="6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nodeType="clickEffect">
                                  <p:stCondLst>
                                    <p:cond delay="0"/>
                                  </p:stCondLst>
                                  <p:childTnLst>
                                    <p:set>
                                      <p:cBhvr>
                                        <p:cTn id="56" dur="2000" fill="hold">
                                          <p:stCondLst>
                                            <p:cond delay="0"/>
                                          </p:stCondLst>
                                        </p:cTn>
                                        <p:tgtEl>
                                          <p:spTgt spid="52"/>
                                        </p:tgtEl>
                                        <p:attrNameLst>
                                          <p:attrName>style.visibility</p:attrName>
                                        </p:attrNameLst>
                                      </p:cBhvr>
                                      <p:to>
                                        <p:strVal val="visible"/>
                                      </p:to>
                                    </p:set>
                                    <p:animEffect transition="in" filter="strips(downLeft)">
                                      <p:cBhvr>
                                        <p:cTn id="57" dur="20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2000" fill="hold">
                                          <p:stCondLst>
                                            <p:cond delay="0"/>
                                          </p:stCondLst>
                                        </p:cTn>
                                        <p:tgtEl>
                                          <p:spTgt spid="56"/>
                                        </p:tgtEl>
                                        <p:attrNameLst>
                                          <p:attrName>style.visibility</p:attrName>
                                        </p:attrNameLst>
                                      </p:cBhvr>
                                      <p:to>
                                        <p:strVal val="visible"/>
                                      </p:to>
                                    </p:set>
                                    <p:animEffect transition="in" filter="blinds(horizontal)">
                                      <p:cBhvr>
                                        <p:cTn id="62" dur="20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2000" fill="hold">
                                          <p:stCondLst>
                                            <p:cond delay="0"/>
                                          </p:stCondLst>
                                        </p:cTn>
                                        <p:tgtEl>
                                          <p:spTgt spid="60"/>
                                        </p:tgtEl>
                                        <p:attrNameLst>
                                          <p:attrName>style.visibility</p:attrName>
                                        </p:attrNameLst>
                                      </p:cBhvr>
                                      <p:to>
                                        <p:strVal val="visible"/>
                                      </p:to>
                                    </p:set>
                                    <p:animEffect transition="in" filter="blinds(horizontal)">
                                      <p:cBhvr>
                                        <p:cTn id="6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4" grpId="0" bldLvl="0" animBg="1"/>
      <p:bldP spid="64" grpId="1" animBg="1"/>
      <p:bldP spid="65" grpId="0" bldLvl="0" animBg="1"/>
      <p:bldP spid="65" grpId="1" animBg="1"/>
      <p:bldP spid="21" grpId="0" bldLvl="0" animBg="1"/>
      <p:bldP spid="2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截屏2023-01-10 14.54.55"/>
          <p:cNvPicPr>
            <a:picLocks noChangeAspect="1"/>
          </p:cNvPicPr>
          <p:nvPr/>
        </p:nvPicPr>
        <p:blipFill>
          <a:blip r:embed="rId1"/>
          <a:stretch>
            <a:fillRect/>
          </a:stretch>
        </p:blipFill>
        <p:spPr>
          <a:xfrm>
            <a:off x="10110470" y="5925820"/>
            <a:ext cx="1612900" cy="596900"/>
          </a:xfrm>
          <a:prstGeom prst="rect">
            <a:avLst/>
          </a:prstGeom>
        </p:spPr>
      </p:pic>
      <p:sp>
        <p:nvSpPr>
          <p:cNvPr id="5" name="文本框 4"/>
          <p:cNvSpPr txBox="1"/>
          <p:nvPr/>
        </p:nvSpPr>
        <p:spPr>
          <a:xfrm>
            <a:off x="1069340" y="1842770"/>
            <a:ext cx="10165080" cy="2306955"/>
          </a:xfrm>
          <a:prstGeom prst="rect">
            <a:avLst/>
          </a:prstGeom>
          <a:noFill/>
        </p:spPr>
        <p:txBody>
          <a:bodyPr wrap="square" rtlCol="0" anchor="t">
            <a:spAutoFit/>
          </a:bodyPr>
          <a:p>
            <a:r>
              <a:t>The Node Tuning Operator (NTO) manages cluster node-level tuning for OpenShift.</a:t>
            </a:r>
          </a:p>
          <a:p/>
          <a:p>
            <a:r>
              <a:t>The majority of high-performance applications require some level of kernel tuning. The Operator provides a unified management interface to users of node-level sysctls and more flexibility to add custom tuning specified by user needs. The Operator manages the containerized TuneD daemon for OpenShift as a Kubernetes DaemonSet. It ensures custom tuning specification is passed to all containerized TuneD daemons running in the cluster in the format that the daemons understand. The daemons run on all nodes in the cluster, one per node.</a:t>
            </a:r>
          </a:p>
        </p:txBody>
      </p:sp>
      <p:sp>
        <p:nvSpPr>
          <p:cNvPr id="8" name="文本框 7"/>
          <p:cNvSpPr txBox="1"/>
          <p:nvPr/>
        </p:nvSpPr>
        <p:spPr>
          <a:xfrm>
            <a:off x="393065" y="324485"/>
            <a:ext cx="2917825" cy="645160"/>
          </a:xfrm>
          <a:prstGeom prst="rect">
            <a:avLst/>
          </a:prstGeom>
          <a:noFill/>
        </p:spPr>
        <p:txBody>
          <a:bodyPr wrap="none" rtlCol="0">
            <a:spAutoFit/>
          </a:bodyPr>
          <a:p>
            <a:r>
              <a:rPr lang="en-US" altLang="zh-CN" sz="3600" b="1" i="1"/>
              <a:t>What’s </a:t>
            </a:r>
            <a:r>
              <a:rPr lang="en-US" altLang="zh-CN" sz="3600" b="1" i="1"/>
              <a:t>NTO </a:t>
            </a:r>
            <a:endParaRPr lang="en-US" altLang="zh-CN" sz="36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截屏2023-01-10 14.54.55"/>
          <p:cNvPicPr>
            <a:picLocks noChangeAspect="1"/>
          </p:cNvPicPr>
          <p:nvPr/>
        </p:nvPicPr>
        <p:blipFill>
          <a:blip r:embed="rId1"/>
          <a:stretch>
            <a:fillRect/>
          </a:stretch>
        </p:blipFill>
        <p:spPr>
          <a:xfrm>
            <a:off x="10319385" y="5647690"/>
            <a:ext cx="1612900" cy="596900"/>
          </a:xfrm>
          <a:prstGeom prst="rect">
            <a:avLst/>
          </a:prstGeom>
        </p:spPr>
      </p:pic>
      <p:sp>
        <p:nvSpPr>
          <p:cNvPr id="5" name="圆角矩形 4"/>
          <p:cNvSpPr/>
          <p:nvPr/>
        </p:nvSpPr>
        <p:spPr>
          <a:xfrm>
            <a:off x="572770" y="1102360"/>
            <a:ext cx="6264275" cy="5479415"/>
          </a:xfrm>
          <a:prstGeom prst="roundRect">
            <a:avLst>
              <a:gd name="adj" fmla="val 2306"/>
            </a:avLst>
          </a:prstGeom>
        </p:spPr>
        <p:style>
          <a:lnRef idx="2">
            <a:schemeClr val="accent1"/>
          </a:lnRef>
          <a:fillRef idx="1">
            <a:schemeClr val="lt1"/>
          </a:fillRef>
          <a:effectRef idx="0">
            <a:schemeClr val="accent1"/>
          </a:effectRef>
          <a:fontRef idx="minor">
            <a:schemeClr val="dk1"/>
          </a:fontRef>
        </p:style>
        <p:txBody>
          <a:bodyPr lIns="0" tIns="36195" rIns="0" bIns="36195" rtlCol="0" anchor="t" anchorCtr="0"/>
          <a:p>
            <a:pPr algn="ctr"/>
            <a:r>
              <a:rPr lang="en-US" altLang="zh-CN"/>
              <a:t>Normal OCP Cluster(Management Cluster)</a:t>
            </a:r>
            <a:endParaRPr lang="en-US" altLang="zh-CN"/>
          </a:p>
        </p:txBody>
      </p:sp>
      <p:sp>
        <p:nvSpPr>
          <p:cNvPr id="8" name="文本框 7"/>
          <p:cNvSpPr txBox="1"/>
          <p:nvPr/>
        </p:nvSpPr>
        <p:spPr>
          <a:xfrm>
            <a:off x="393065" y="324485"/>
            <a:ext cx="6695440" cy="645160"/>
          </a:xfrm>
          <a:prstGeom prst="rect">
            <a:avLst/>
          </a:prstGeom>
          <a:noFill/>
        </p:spPr>
        <p:txBody>
          <a:bodyPr wrap="none" rtlCol="0">
            <a:spAutoFit/>
          </a:bodyPr>
          <a:p>
            <a:r>
              <a:rPr lang="en-US" altLang="zh-CN" sz="3600" b="1" i="1"/>
              <a:t>How NTO Works In Hypershift</a:t>
            </a:r>
            <a:endParaRPr lang="en-US" altLang="zh-CN" sz="3600" b="1" i="1"/>
          </a:p>
        </p:txBody>
      </p:sp>
      <p:sp>
        <p:nvSpPr>
          <p:cNvPr id="9" name="矩形 8"/>
          <p:cNvSpPr/>
          <p:nvPr/>
        </p:nvSpPr>
        <p:spPr>
          <a:xfrm>
            <a:off x="787400" y="1519555"/>
            <a:ext cx="1184275" cy="4916170"/>
          </a:xfrm>
          <a:prstGeom prst="rect">
            <a:avLst/>
          </a:prstGeom>
        </p:spPr>
        <p:style>
          <a:lnRef idx="2">
            <a:schemeClr val="accent6"/>
          </a:lnRef>
          <a:fillRef idx="1">
            <a:schemeClr val="lt1"/>
          </a:fillRef>
          <a:effectRef idx="0">
            <a:schemeClr val="accent6"/>
          </a:effectRef>
          <a:fontRef idx="minor">
            <a:schemeClr val="dk1"/>
          </a:fontRef>
        </p:style>
        <p:txBody>
          <a:bodyPr lIns="71755" rIns="71755" rtlCol="0" anchor="t" anchorCtr="0"/>
          <a:p>
            <a:pPr algn="ctr"/>
            <a:r>
              <a:rPr lang="en-US" altLang="zh-CN" b="1"/>
              <a:t>OCP Control Plane</a:t>
            </a:r>
            <a:endParaRPr lang="en-US" altLang="zh-CN" b="1"/>
          </a:p>
          <a:p>
            <a:pPr algn="ctr"/>
            <a:endParaRPr lang="en-US" altLang="zh-CN" sz="1200"/>
          </a:p>
          <a:p>
            <a:pPr algn="ctr"/>
            <a:endParaRPr lang="en-US" altLang="zh-CN" sz="1200"/>
          </a:p>
          <a:p>
            <a:pPr algn="ctr"/>
            <a:r>
              <a:rPr lang="en-US" altLang="zh-CN" sz="1200"/>
              <a:t>etcd</a:t>
            </a:r>
            <a:endParaRPr lang="en-US" altLang="zh-CN" sz="1200"/>
          </a:p>
          <a:p>
            <a:pPr algn="ctr"/>
            <a:endParaRPr lang="en-US" altLang="zh-CN" sz="1200"/>
          </a:p>
          <a:p>
            <a:pPr algn="ctr"/>
            <a:r>
              <a:rPr lang="en-US" altLang="zh-CN" sz="1200"/>
              <a:t>openshift-apiserver</a:t>
            </a:r>
            <a:endParaRPr lang="en-US" altLang="zh-CN" sz="1200"/>
          </a:p>
          <a:p>
            <a:pPr algn="ctr"/>
            <a:endParaRPr lang="en-US" altLang="zh-CN" sz="1200"/>
          </a:p>
          <a:p>
            <a:pPr algn="ctr"/>
            <a:r>
              <a:rPr lang="en-US" altLang="zh-CN" sz="1200"/>
              <a:t>openshift-controller-manager</a:t>
            </a:r>
            <a:endParaRPr lang="en-US" altLang="zh-CN" sz="1200"/>
          </a:p>
          <a:p>
            <a:pPr algn="ctr"/>
            <a:endParaRPr lang="en-US" altLang="zh-CN" sz="1200"/>
          </a:p>
          <a:p>
            <a:pPr algn="ctr"/>
            <a:r>
              <a:rPr lang="en-US" altLang="zh-CN" sz="1200"/>
              <a:t>openshift-oauth-apiserver</a:t>
            </a:r>
            <a:endParaRPr lang="en-US" altLang="zh-CN" sz="1200"/>
          </a:p>
          <a:p>
            <a:pPr algn="ctr"/>
            <a:endParaRPr lang="en-US" altLang="zh-CN" sz="1200"/>
          </a:p>
          <a:p>
            <a:pPr algn="ctr"/>
            <a:r>
              <a:rPr lang="en-US" altLang="zh-CN" sz="1200"/>
              <a:t>openshift-scheduler-manager</a:t>
            </a:r>
            <a:endParaRPr lang="en-US" altLang="zh-CN" sz="1200"/>
          </a:p>
          <a:p>
            <a:pPr algn="ctr"/>
            <a:r>
              <a:rPr lang="en-US" altLang="zh-CN" sz="1200"/>
              <a:t>...</a:t>
            </a:r>
            <a:endParaRPr lang="en-US" altLang="zh-CN" sz="1200"/>
          </a:p>
          <a:p>
            <a:pPr algn="ctr"/>
            <a:endParaRPr lang="en-US" altLang="zh-CN" sz="1200"/>
          </a:p>
        </p:txBody>
      </p:sp>
      <p:sp>
        <p:nvSpPr>
          <p:cNvPr id="10" name="矩形 9"/>
          <p:cNvSpPr/>
          <p:nvPr/>
        </p:nvSpPr>
        <p:spPr>
          <a:xfrm>
            <a:off x="2068830" y="1519555"/>
            <a:ext cx="4441825" cy="4916170"/>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p>
            <a:pPr algn="ctr"/>
            <a:r>
              <a:rPr lang="en-US" altLang="zh-CN" b="1"/>
              <a:t>Worker Nodes</a:t>
            </a:r>
            <a:endParaRPr lang="en-US" altLang="zh-CN" b="1"/>
          </a:p>
        </p:txBody>
      </p:sp>
      <p:sp>
        <p:nvSpPr>
          <p:cNvPr id="11" name="圆角矩形 10"/>
          <p:cNvSpPr/>
          <p:nvPr/>
        </p:nvSpPr>
        <p:spPr>
          <a:xfrm>
            <a:off x="2271395" y="2281555"/>
            <a:ext cx="1355090" cy="1025525"/>
          </a:xfrm>
          <a:prstGeom prst="roundRect">
            <a:avLst/>
          </a:prstGeom>
          <a:gradFill>
            <a:gsLst>
              <a:gs pos="0">
                <a:srgbClr val="E30000"/>
              </a:gs>
              <a:gs pos="100000">
                <a:srgbClr val="760303"/>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bg1"/>
                </a:solidFill>
              </a:rPr>
              <a:t>default </a:t>
            </a:r>
            <a:endParaRPr lang="en-US" altLang="zh-CN" sz="1600">
              <a:solidFill>
                <a:schemeClr val="bg1"/>
              </a:solidFill>
            </a:endParaRPr>
          </a:p>
          <a:p>
            <a:pPr algn="ctr"/>
            <a:r>
              <a:rPr lang="en-US" altLang="zh-CN" sz="1600">
                <a:solidFill>
                  <a:schemeClr val="bg1"/>
                </a:solidFill>
              </a:rPr>
              <a:t>NS</a:t>
            </a:r>
            <a:endParaRPr lang="en-US" altLang="zh-CN" sz="1600">
              <a:solidFill>
                <a:schemeClr val="bg1"/>
              </a:solidFill>
            </a:endParaRPr>
          </a:p>
          <a:p>
            <a:pPr algn="ctr"/>
            <a:r>
              <a:rPr lang="en-US" altLang="zh-CN" sz="1600">
                <a:solidFill>
                  <a:schemeClr val="bg1"/>
                </a:solidFill>
              </a:rPr>
              <a:t>operators</a:t>
            </a:r>
            <a:endParaRPr lang="en-US" altLang="zh-CN" sz="1600">
              <a:solidFill>
                <a:schemeClr val="bg1"/>
              </a:solidFill>
            </a:endParaRPr>
          </a:p>
          <a:p>
            <a:pPr algn="ctr"/>
            <a:r>
              <a:rPr lang="en-US" altLang="zh-CN" sz="1600">
                <a:solidFill>
                  <a:schemeClr val="bg1"/>
                </a:solidFill>
              </a:rPr>
              <a:t>componets</a:t>
            </a:r>
            <a:endParaRPr lang="en-US" altLang="zh-CN" sz="1600">
              <a:solidFill>
                <a:schemeClr val="bg1"/>
              </a:solidFill>
            </a:endParaRPr>
          </a:p>
        </p:txBody>
      </p:sp>
      <p:sp>
        <p:nvSpPr>
          <p:cNvPr id="6" name="文本框 5"/>
          <p:cNvSpPr txBox="1"/>
          <p:nvPr/>
        </p:nvSpPr>
        <p:spPr>
          <a:xfrm>
            <a:off x="3598545" y="2281555"/>
            <a:ext cx="2963545" cy="645160"/>
          </a:xfrm>
          <a:prstGeom prst="rect">
            <a:avLst/>
          </a:prstGeom>
          <a:solidFill>
            <a:schemeClr val="bg1"/>
          </a:solidFill>
        </p:spPr>
        <p:txBody>
          <a:bodyPr wrap="none" rtlCol="0">
            <a:spAutoFit/>
          </a:bodyPr>
          <a:p>
            <a:pPr algn="ctr"/>
            <a:r>
              <a:rPr lang="en-US" altLang="zh-CN" sz="1200" b="1">
                <a:solidFill>
                  <a:schemeClr val="accent5"/>
                </a:solidFill>
              </a:rPr>
              <a:t>2. NTO  automatically generate</a:t>
            </a:r>
            <a:endParaRPr lang="en-US" altLang="zh-CN" sz="1200" b="1">
              <a:solidFill>
                <a:schemeClr val="accent5"/>
              </a:solidFill>
            </a:endParaRPr>
          </a:p>
          <a:p>
            <a:pPr algn="ctr"/>
            <a:r>
              <a:rPr lang="en-US" altLang="zh-CN" sz="1200" b="1">
                <a:solidFill>
                  <a:schemeClr val="accent5"/>
                </a:solidFill>
              </a:rPr>
              <a:t> configmap </a:t>
            </a:r>
            <a:r>
              <a:rPr lang="en-US" altLang="zh-CN" sz="1200" b="1">
                <a:solidFill>
                  <a:srgbClr val="FF0000"/>
                </a:solidFill>
              </a:rPr>
              <a:t>&lt;tuned-nodepooname&gt;</a:t>
            </a:r>
            <a:r>
              <a:rPr lang="en-US" altLang="zh-CN" sz="1200" b="1">
                <a:solidFill>
                  <a:schemeClr val="accent5"/>
                </a:solidFill>
              </a:rPr>
              <a:t> in </a:t>
            </a:r>
            <a:endParaRPr lang="en-US" altLang="zh-CN" sz="1200" b="1">
              <a:solidFill>
                <a:schemeClr val="accent5"/>
              </a:solidFill>
            </a:endParaRPr>
          </a:p>
          <a:p>
            <a:pPr algn="ctr"/>
            <a:r>
              <a:rPr lang="en-US" altLang="zh-CN" sz="1200" b="1">
                <a:solidFill>
                  <a:schemeClr val="accent5"/>
                </a:solidFill>
              </a:rPr>
              <a:t>&lt;Clusters-hostedClusterName&gt; ns</a:t>
            </a:r>
            <a:endParaRPr lang="en-US" altLang="zh-CN" sz="1200" b="1">
              <a:solidFill>
                <a:schemeClr val="accent5"/>
              </a:solidFill>
            </a:endParaRPr>
          </a:p>
        </p:txBody>
      </p:sp>
      <p:sp>
        <p:nvSpPr>
          <p:cNvPr id="12" name="圆角矩形 11"/>
          <p:cNvSpPr/>
          <p:nvPr/>
        </p:nvSpPr>
        <p:spPr>
          <a:xfrm>
            <a:off x="2271395" y="4496435"/>
            <a:ext cx="1355725" cy="1025525"/>
          </a:xfrm>
          <a:prstGeom prst="roundRect">
            <a:avLst/>
          </a:prstGeom>
          <a:gradFill>
            <a:gsLst>
              <a:gs pos="0">
                <a:srgbClr val="E30000"/>
              </a:gs>
              <a:gs pos="100000">
                <a:srgbClr val="760303"/>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n-US" altLang="zh-CN" sz="1600"/>
              <a:t>hypershift </a:t>
            </a:r>
            <a:endParaRPr lang="en-US" altLang="zh-CN" sz="1600"/>
          </a:p>
          <a:p>
            <a:pPr algn="ctr"/>
            <a:r>
              <a:rPr lang="en-US" altLang="zh-CN" sz="1600"/>
              <a:t>operator</a:t>
            </a:r>
            <a:endParaRPr lang="en-US" altLang="zh-CN" sz="1600"/>
          </a:p>
        </p:txBody>
      </p:sp>
      <p:grpSp>
        <p:nvGrpSpPr>
          <p:cNvPr id="28" name="组合 27"/>
          <p:cNvGrpSpPr/>
          <p:nvPr/>
        </p:nvGrpSpPr>
        <p:grpSpPr>
          <a:xfrm>
            <a:off x="3926205" y="2891790"/>
            <a:ext cx="2584450" cy="2298700"/>
            <a:chOff x="7855" y="3433"/>
            <a:chExt cx="4070" cy="3620"/>
          </a:xfrm>
        </p:grpSpPr>
        <p:sp>
          <p:nvSpPr>
            <p:cNvPr id="4" name="圆角矩形 3"/>
            <p:cNvSpPr/>
            <p:nvPr/>
          </p:nvSpPr>
          <p:spPr>
            <a:xfrm>
              <a:off x="7927" y="3627"/>
              <a:ext cx="3393" cy="2942"/>
            </a:xfrm>
            <a:prstGeom prst="roundRect">
              <a:avLst>
                <a:gd name="adj" fmla="val 679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600" i="1">
                  <a:solidFill>
                    <a:schemeClr val="bg1"/>
                  </a:solidFill>
                </a:rPr>
                <a:t>Hosted Control Plane </a:t>
              </a:r>
              <a:endParaRPr lang="en-US" altLang="zh-CN" sz="1600" i="1">
                <a:solidFill>
                  <a:schemeClr val="bg1"/>
                </a:solidFill>
              </a:endParaRPr>
            </a:p>
            <a:p>
              <a:pPr algn="ctr"/>
              <a:endParaRPr lang="en-US" altLang="zh-CN" sz="1200">
                <a:solidFill>
                  <a:schemeClr val="bg1"/>
                </a:solidFill>
              </a:endParaRPr>
            </a:p>
            <a:p>
              <a:pPr algn="ctr"/>
              <a:endParaRPr lang="en-US" altLang="zh-CN" sz="1200">
                <a:solidFill>
                  <a:schemeClr val="bg1"/>
                </a:solidFill>
              </a:endParaRPr>
            </a:p>
            <a:p>
              <a:pPr algn="ctr"/>
              <a:endParaRPr lang="en-US" altLang="zh-CN" sz="1200">
                <a:solidFill>
                  <a:schemeClr val="bg1"/>
                </a:solidFill>
              </a:endParaRPr>
            </a:p>
            <a:p>
              <a:pPr algn="ctr"/>
              <a:endParaRPr lang="en-US" altLang="zh-CN" sz="1200">
                <a:solidFill>
                  <a:schemeClr val="bg1"/>
                </a:solidFill>
              </a:endParaRPr>
            </a:p>
            <a:p>
              <a:pPr algn="ctr"/>
              <a:r>
                <a:rPr lang="en-US" altLang="zh-CN" sz="1600" b="1">
                  <a:solidFill>
                    <a:schemeClr val="bg1"/>
                  </a:solidFill>
                </a:rPr>
                <a:t>cluster-node-tuning-operator</a:t>
              </a:r>
              <a:endParaRPr lang="en-US" altLang="zh-CN" sz="1600" b="1">
                <a:solidFill>
                  <a:schemeClr val="bg1"/>
                </a:solidFill>
              </a:endParaRPr>
            </a:p>
          </p:txBody>
        </p:sp>
        <p:sp>
          <p:nvSpPr>
            <p:cNvPr id="19" name="文本框 18"/>
            <p:cNvSpPr txBox="1"/>
            <p:nvPr/>
          </p:nvSpPr>
          <p:spPr>
            <a:xfrm>
              <a:off x="7927" y="6570"/>
              <a:ext cx="3998" cy="483"/>
            </a:xfrm>
            <a:prstGeom prst="rect">
              <a:avLst/>
            </a:prstGeom>
            <a:noFill/>
          </p:spPr>
          <p:txBody>
            <a:bodyPr wrap="square" rtlCol="0" anchor="t">
              <a:spAutoFit/>
            </a:bodyPr>
            <a:p>
              <a:r>
                <a:rPr lang="zh-CN" altLang="en-US" sz="1400">
                  <a:solidFill>
                    <a:schemeClr val="accent2">
                      <a:lumMod val="50000"/>
                    </a:schemeClr>
                  </a:solidFill>
                </a:rPr>
                <a:t>clusters-psap-qe-hcluster01</a:t>
              </a:r>
              <a:endParaRPr lang="zh-CN" altLang="en-US" sz="1400">
                <a:solidFill>
                  <a:schemeClr val="accent2">
                    <a:lumMod val="50000"/>
                  </a:schemeClr>
                </a:solidFill>
              </a:endParaRPr>
            </a:p>
          </p:txBody>
        </p:sp>
        <p:sp>
          <p:nvSpPr>
            <p:cNvPr id="27" name="椭圆 26"/>
            <p:cNvSpPr/>
            <p:nvPr/>
          </p:nvSpPr>
          <p:spPr>
            <a:xfrm>
              <a:off x="7855" y="3433"/>
              <a:ext cx="477" cy="443"/>
            </a:xfrm>
            <a:prstGeom prst="ellipse">
              <a:avLst/>
            </a:prstGeom>
          </p:spPr>
          <p:style>
            <a:lnRef idx="2">
              <a:schemeClr val="accent6"/>
            </a:lnRef>
            <a:fillRef idx="1">
              <a:schemeClr val="lt1"/>
            </a:fillRef>
            <a:effectRef idx="0">
              <a:schemeClr val="accent6"/>
            </a:effectRef>
            <a:fontRef idx="minor">
              <a:schemeClr val="dk1"/>
            </a:fontRef>
          </p:style>
          <p:txBody>
            <a:bodyPr tIns="0" bIns="0" rtlCol="0" anchor="ctr"/>
            <a:p>
              <a:pPr algn="ctr"/>
              <a:r>
                <a:rPr lang="en-US" altLang="zh-CN" sz="1600"/>
                <a:t>1</a:t>
              </a:r>
              <a:endParaRPr lang="en-US" altLang="zh-CN" sz="1600"/>
            </a:p>
          </p:txBody>
        </p:sp>
      </p:grpSp>
      <p:sp>
        <p:nvSpPr>
          <p:cNvPr id="29" name="椭圆 28"/>
          <p:cNvSpPr/>
          <p:nvPr/>
        </p:nvSpPr>
        <p:spPr>
          <a:xfrm>
            <a:off x="10016490" y="4220845"/>
            <a:ext cx="302895" cy="275590"/>
          </a:xfrm>
          <a:prstGeom prst="ellipse">
            <a:avLst/>
          </a:prstGeom>
        </p:spPr>
        <p:style>
          <a:lnRef idx="2">
            <a:schemeClr val="accent6"/>
          </a:lnRef>
          <a:fillRef idx="1">
            <a:schemeClr val="lt1"/>
          </a:fillRef>
          <a:effectRef idx="0">
            <a:schemeClr val="accent6"/>
          </a:effectRef>
          <a:fontRef idx="minor">
            <a:schemeClr val="dk1"/>
          </a:fontRef>
        </p:style>
        <p:txBody>
          <a:bodyPr tIns="0" bIns="0" rtlCol="0" anchor="ctr"/>
          <a:p>
            <a:pPr algn="ctr"/>
            <a:r>
              <a:rPr lang="en-US" altLang="zh-CN" sz="1600"/>
              <a:t>3</a:t>
            </a:r>
            <a:endParaRPr lang="en-US" altLang="zh-CN" sz="1600"/>
          </a:p>
        </p:txBody>
      </p:sp>
      <p:sp>
        <p:nvSpPr>
          <p:cNvPr id="31" name="圆角矩形 30"/>
          <p:cNvSpPr/>
          <p:nvPr/>
        </p:nvSpPr>
        <p:spPr>
          <a:xfrm>
            <a:off x="7016115" y="1102360"/>
            <a:ext cx="4825365" cy="5479415"/>
          </a:xfrm>
          <a:prstGeom prst="roundRect">
            <a:avLst>
              <a:gd name="adj" fmla="val 2306"/>
            </a:avLst>
          </a:prstGeom>
        </p:spPr>
        <p:style>
          <a:lnRef idx="2">
            <a:schemeClr val="accent1"/>
          </a:lnRef>
          <a:fillRef idx="1">
            <a:schemeClr val="lt1"/>
          </a:fillRef>
          <a:effectRef idx="0">
            <a:schemeClr val="accent1"/>
          </a:effectRef>
          <a:fontRef idx="minor">
            <a:schemeClr val="dk1"/>
          </a:fontRef>
        </p:style>
        <p:txBody>
          <a:bodyPr lIns="0" tIns="36195" rIns="0" bIns="36195" rtlCol="0" anchor="t" anchorCtr="0"/>
          <a:p>
            <a:pPr algn="ctr"/>
            <a:r>
              <a:rPr lang="en-US" altLang="zh-CN"/>
              <a:t>Hosted/Guest Cluster</a:t>
            </a:r>
            <a:endParaRPr lang="en-US" altLang="zh-CN"/>
          </a:p>
        </p:txBody>
      </p:sp>
      <p:grpSp>
        <p:nvGrpSpPr>
          <p:cNvPr id="36" name="组合 35"/>
          <p:cNvGrpSpPr/>
          <p:nvPr/>
        </p:nvGrpSpPr>
        <p:grpSpPr>
          <a:xfrm rot="0">
            <a:off x="7439025" y="1714500"/>
            <a:ext cx="4180205" cy="4721225"/>
            <a:chOff x="5518" y="3876"/>
            <a:chExt cx="6583" cy="7435"/>
          </a:xfrm>
        </p:grpSpPr>
        <p:sp>
          <p:nvSpPr>
            <p:cNvPr id="37" name="圆角矩形 36"/>
            <p:cNvSpPr/>
            <p:nvPr/>
          </p:nvSpPr>
          <p:spPr>
            <a:xfrm>
              <a:off x="5518" y="4003"/>
              <a:ext cx="6583" cy="6826"/>
            </a:xfrm>
            <a:prstGeom prst="roundRect">
              <a:avLst>
                <a:gd name="adj" fmla="val 679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600" i="1">
                  <a:solidFill>
                    <a:schemeClr val="bg1"/>
                  </a:solidFill>
                </a:rPr>
                <a:t>Hosted Cluster </a:t>
              </a:r>
              <a:endParaRPr lang="en-US" altLang="zh-CN" sz="1600" i="1">
                <a:solidFill>
                  <a:schemeClr val="bg1"/>
                </a:solidFill>
              </a:endParaRPr>
            </a:p>
            <a:p>
              <a:pPr algn="ctr"/>
              <a:endParaRPr lang="en-US" altLang="zh-CN" sz="1200">
                <a:solidFill>
                  <a:schemeClr val="bg1"/>
                </a:solidFill>
              </a:endParaRPr>
            </a:p>
          </p:txBody>
        </p:sp>
        <p:sp>
          <p:nvSpPr>
            <p:cNvPr id="38" name="文本框 37"/>
            <p:cNvSpPr txBox="1"/>
            <p:nvPr/>
          </p:nvSpPr>
          <p:spPr>
            <a:xfrm>
              <a:off x="7318" y="10828"/>
              <a:ext cx="3025" cy="483"/>
            </a:xfrm>
            <a:prstGeom prst="rect">
              <a:avLst/>
            </a:prstGeom>
            <a:noFill/>
          </p:spPr>
          <p:txBody>
            <a:bodyPr wrap="square" rtlCol="0" anchor="t">
              <a:spAutoFit/>
            </a:bodyPr>
            <a:p>
              <a:pPr algn="ctr"/>
              <a:r>
                <a:rPr lang="zh-CN" altLang="en-US" sz="1400">
                  <a:solidFill>
                    <a:schemeClr val="accent2">
                      <a:lumMod val="50000"/>
                    </a:schemeClr>
                  </a:solidFill>
                </a:rPr>
                <a:t>psap-qe-hcluster01</a:t>
              </a:r>
              <a:endParaRPr lang="zh-CN" altLang="en-US" sz="1400">
                <a:solidFill>
                  <a:schemeClr val="accent2">
                    <a:lumMod val="50000"/>
                  </a:schemeClr>
                </a:solidFill>
              </a:endParaRPr>
            </a:p>
          </p:txBody>
        </p:sp>
        <p:sp>
          <p:nvSpPr>
            <p:cNvPr id="39" name="椭圆 38"/>
            <p:cNvSpPr/>
            <p:nvPr/>
          </p:nvSpPr>
          <p:spPr>
            <a:xfrm>
              <a:off x="5518" y="3876"/>
              <a:ext cx="477" cy="443"/>
            </a:xfrm>
            <a:prstGeom prst="ellipse">
              <a:avLst/>
            </a:prstGeom>
          </p:spPr>
          <p:style>
            <a:lnRef idx="2">
              <a:schemeClr val="accent6"/>
            </a:lnRef>
            <a:fillRef idx="1">
              <a:schemeClr val="lt1"/>
            </a:fillRef>
            <a:effectRef idx="0">
              <a:schemeClr val="accent6"/>
            </a:effectRef>
            <a:fontRef idx="minor">
              <a:schemeClr val="dk1"/>
            </a:fontRef>
          </p:style>
          <p:txBody>
            <a:bodyPr tIns="0" bIns="0" rtlCol="0" anchor="ctr"/>
            <a:p>
              <a:pPr algn="ctr"/>
              <a:r>
                <a:rPr lang="en-US" altLang="zh-CN" sz="1600"/>
                <a:t>2</a:t>
              </a:r>
              <a:endParaRPr lang="en-US" altLang="zh-CN" sz="1600"/>
            </a:p>
          </p:txBody>
        </p:sp>
      </p:grpSp>
      <p:grpSp>
        <p:nvGrpSpPr>
          <p:cNvPr id="44" name="组合 43"/>
          <p:cNvGrpSpPr/>
          <p:nvPr/>
        </p:nvGrpSpPr>
        <p:grpSpPr>
          <a:xfrm>
            <a:off x="7606665" y="2205355"/>
            <a:ext cx="3845560" cy="1790700"/>
            <a:chOff x="991" y="6968"/>
            <a:chExt cx="6056" cy="2820"/>
          </a:xfrm>
        </p:grpSpPr>
        <p:sp>
          <p:nvSpPr>
            <p:cNvPr id="45" name="矩形 44"/>
            <p:cNvSpPr/>
            <p:nvPr/>
          </p:nvSpPr>
          <p:spPr>
            <a:xfrm>
              <a:off x="991" y="6968"/>
              <a:ext cx="6056" cy="2820"/>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p>
              <a:pPr algn="ctr"/>
              <a:r>
                <a:rPr lang="en-US" altLang="zh-CN" sz="1600"/>
                <a:t>node pool 01</a:t>
              </a:r>
              <a:endParaRPr lang="en-US" altLang="zh-CN" sz="1600"/>
            </a:p>
          </p:txBody>
        </p:sp>
        <p:sp>
          <p:nvSpPr>
            <p:cNvPr id="46" name="圆角矩形 45"/>
            <p:cNvSpPr/>
            <p:nvPr/>
          </p:nvSpPr>
          <p:spPr>
            <a:xfrm>
              <a:off x="1115" y="7514"/>
              <a:ext cx="4147" cy="97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worker node 01</a:t>
              </a:r>
              <a:endParaRPr lang="en-US" altLang="zh-CN" sz="1600"/>
            </a:p>
          </p:txBody>
        </p:sp>
        <p:sp>
          <p:nvSpPr>
            <p:cNvPr id="47" name="圆角矩形 46"/>
            <p:cNvSpPr/>
            <p:nvPr/>
          </p:nvSpPr>
          <p:spPr>
            <a:xfrm>
              <a:off x="1115" y="8635"/>
              <a:ext cx="4147" cy="9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worker node 02</a:t>
              </a:r>
              <a:endParaRPr lang="en-US" altLang="zh-CN" sz="1600"/>
            </a:p>
          </p:txBody>
        </p:sp>
      </p:grpSp>
      <p:sp>
        <p:nvSpPr>
          <p:cNvPr id="64" name="右箭头 63"/>
          <p:cNvSpPr/>
          <p:nvPr/>
        </p:nvSpPr>
        <p:spPr>
          <a:xfrm>
            <a:off x="6430010" y="3627120"/>
            <a:ext cx="787400" cy="257175"/>
          </a:xfrm>
          <a:prstGeom prst="rightArrow">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grpSp>
        <p:nvGrpSpPr>
          <p:cNvPr id="2" name="组合 1"/>
          <p:cNvGrpSpPr/>
          <p:nvPr/>
        </p:nvGrpSpPr>
        <p:grpSpPr>
          <a:xfrm>
            <a:off x="7625715" y="4145915"/>
            <a:ext cx="3845560" cy="1790700"/>
            <a:chOff x="991" y="6968"/>
            <a:chExt cx="6056" cy="2820"/>
          </a:xfrm>
        </p:grpSpPr>
        <p:sp>
          <p:nvSpPr>
            <p:cNvPr id="3" name="矩形 2"/>
            <p:cNvSpPr/>
            <p:nvPr/>
          </p:nvSpPr>
          <p:spPr>
            <a:xfrm>
              <a:off x="991" y="6968"/>
              <a:ext cx="6056" cy="2820"/>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p>
              <a:pPr algn="ctr"/>
              <a:r>
                <a:rPr lang="en-US" altLang="zh-CN" sz="1600"/>
                <a:t>node pool 02</a:t>
              </a:r>
              <a:endParaRPr lang="en-US" altLang="zh-CN" sz="1600"/>
            </a:p>
          </p:txBody>
        </p:sp>
        <p:sp>
          <p:nvSpPr>
            <p:cNvPr id="13" name="圆角矩形 12"/>
            <p:cNvSpPr/>
            <p:nvPr/>
          </p:nvSpPr>
          <p:spPr>
            <a:xfrm>
              <a:off x="1115" y="7514"/>
              <a:ext cx="4147" cy="97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worker node 01</a:t>
              </a:r>
              <a:endParaRPr lang="en-US" altLang="zh-CN" sz="1600"/>
            </a:p>
          </p:txBody>
        </p:sp>
        <p:sp>
          <p:nvSpPr>
            <p:cNvPr id="15" name="圆角矩形 14"/>
            <p:cNvSpPr/>
            <p:nvPr/>
          </p:nvSpPr>
          <p:spPr>
            <a:xfrm>
              <a:off x="1115" y="8635"/>
              <a:ext cx="4147" cy="9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worker node 02</a:t>
              </a:r>
              <a:endParaRPr lang="en-US" altLang="zh-CN" sz="1600"/>
            </a:p>
          </p:txBody>
        </p:sp>
      </p:grpSp>
      <p:sp>
        <p:nvSpPr>
          <p:cNvPr id="22" name="对角圆角矩形 21"/>
          <p:cNvSpPr/>
          <p:nvPr/>
        </p:nvSpPr>
        <p:spPr>
          <a:xfrm>
            <a:off x="9707245" y="3467100"/>
            <a:ext cx="921385" cy="46037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t" anchorCtr="0"/>
          <a:p>
            <a:pPr algn="ctr"/>
            <a:r>
              <a:rPr lang="en-US" altLang="zh-CN" sz="1200" i="1">
                <a:solidFill>
                  <a:schemeClr val="bg1"/>
                </a:solidFill>
              </a:rPr>
              <a:t>tuned-agent pod</a:t>
            </a:r>
            <a:endParaRPr lang="en-US" altLang="zh-CN" sz="1200" i="1">
              <a:solidFill>
                <a:schemeClr val="bg1"/>
              </a:solidFill>
            </a:endParaRPr>
          </a:p>
        </p:txBody>
      </p:sp>
      <p:sp>
        <p:nvSpPr>
          <p:cNvPr id="23" name="对角圆角矩形 22"/>
          <p:cNvSpPr/>
          <p:nvPr/>
        </p:nvSpPr>
        <p:spPr>
          <a:xfrm>
            <a:off x="9707245" y="2788285"/>
            <a:ext cx="921385" cy="46037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t" anchorCtr="0"/>
          <a:p>
            <a:pPr algn="ctr"/>
            <a:r>
              <a:rPr lang="en-US" altLang="zh-CN" sz="1200" i="1">
                <a:solidFill>
                  <a:schemeClr val="bg1"/>
                </a:solidFill>
              </a:rPr>
              <a:t>tuned-agent pod</a:t>
            </a:r>
            <a:endParaRPr lang="en-US" altLang="zh-CN" sz="1200" i="1">
              <a:solidFill>
                <a:schemeClr val="bg1"/>
              </a:solidFill>
            </a:endParaRPr>
          </a:p>
        </p:txBody>
      </p:sp>
      <p:sp>
        <p:nvSpPr>
          <p:cNvPr id="33" name="折角形 32"/>
          <p:cNvSpPr/>
          <p:nvPr/>
        </p:nvSpPr>
        <p:spPr>
          <a:xfrm>
            <a:off x="4588510" y="3760470"/>
            <a:ext cx="921385" cy="4603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200" i="1">
                <a:solidFill>
                  <a:schemeClr val="bg1"/>
                </a:solidFill>
              </a:rPr>
              <a:t>tuned-profile</a:t>
            </a:r>
            <a:endParaRPr lang="en-US" altLang="zh-CN" sz="1200" i="1">
              <a:solidFill>
                <a:schemeClr val="bg1"/>
              </a:solidFill>
            </a:endParaRPr>
          </a:p>
        </p:txBody>
      </p:sp>
      <p:sp>
        <p:nvSpPr>
          <p:cNvPr id="35" name="折角形 34"/>
          <p:cNvSpPr/>
          <p:nvPr/>
        </p:nvSpPr>
        <p:spPr>
          <a:xfrm>
            <a:off x="4588510" y="3760470"/>
            <a:ext cx="921385" cy="4603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200" i="1">
                <a:solidFill>
                  <a:schemeClr val="bg1"/>
                </a:solidFill>
              </a:rPr>
              <a:t>tuned-profile</a:t>
            </a:r>
            <a:endParaRPr lang="en-US" altLang="zh-CN" sz="1200" i="1">
              <a:solidFill>
                <a:schemeClr val="bg1"/>
              </a:solidFill>
            </a:endParaRPr>
          </a:p>
        </p:txBody>
      </p:sp>
      <p:sp>
        <p:nvSpPr>
          <p:cNvPr id="40" name="折角形 39"/>
          <p:cNvSpPr/>
          <p:nvPr/>
        </p:nvSpPr>
        <p:spPr>
          <a:xfrm>
            <a:off x="4588510" y="3747135"/>
            <a:ext cx="921385" cy="4603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200" i="1">
                <a:solidFill>
                  <a:schemeClr val="bg1"/>
                </a:solidFill>
              </a:rPr>
              <a:t>tuned-profile</a:t>
            </a:r>
            <a:endParaRPr lang="en-US" altLang="zh-CN" sz="1200" i="1">
              <a:solidFill>
                <a:schemeClr val="bg1"/>
              </a:solidFill>
            </a:endParaRPr>
          </a:p>
        </p:txBody>
      </p:sp>
      <p:sp>
        <p:nvSpPr>
          <p:cNvPr id="41" name="文本框 40"/>
          <p:cNvSpPr txBox="1"/>
          <p:nvPr/>
        </p:nvSpPr>
        <p:spPr>
          <a:xfrm>
            <a:off x="3794443" y="1917700"/>
            <a:ext cx="2635250" cy="275590"/>
          </a:xfrm>
          <a:prstGeom prst="rect">
            <a:avLst/>
          </a:prstGeom>
          <a:solidFill>
            <a:schemeClr val="bg1"/>
          </a:solidFill>
        </p:spPr>
        <p:txBody>
          <a:bodyPr wrap="none" rtlCol="0">
            <a:spAutoFit/>
          </a:bodyPr>
          <a:p>
            <a:pPr algn="ctr"/>
            <a:r>
              <a:rPr lang="en-US" altLang="zh-CN" sz="1200" b="1">
                <a:solidFill>
                  <a:schemeClr val="accent5"/>
                </a:solidFill>
              </a:rPr>
              <a:t>1. Create configmap in &lt;clusters&gt;</a:t>
            </a:r>
            <a:endParaRPr lang="en-US" altLang="zh-CN" sz="1200" b="1">
              <a:solidFill>
                <a:schemeClr val="accent5"/>
              </a:solidFill>
            </a:endParaRPr>
          </a:p>
        </p:txBody>
      </p:sp>
      <p:grpSp>
        <p:nvGrpSpPr>
          <p:cNvPr id="66" name="组合 65"/>
          <p:cNvGrpSpPr/>
          <p:nvPr/>
        </p:nvGrpSpPr>
        <p:grpSpPr>
          <a:xfrm>
            <a:off x="8011160" y="2519680"/>
            <a:ext cx="1944370" cy="979805"/>
            <a:chOff x="15109" y="3933"/>
            <a:chExt cx="3062" cy="1543"/>
          </a:xfrm>
        </p:grpSpPr>
        <p:sp>
          <p:nvSpPr>
            <p:cNvPr id="42" name="文本框 41"/>
            <p:cNvSpPr txBox="1"/>
            <p:nvPr/>
          </p:nvSpPr>
          <p:spPr>
            <a:xfrm>
              <a:off x="15109" y="3933"/>
              <a:ext cx="3063" cy="434"/>
            </a:xfrm>
            <a:prstGeom prst="rect">
              <a:avLst/>
            </a:prstGeom>
            <a:noFill/>
          </p:spPr>
          <p:txBody>
            <a:bodyPr wrap="none" rtlCol="0">
              <a:spAutoFit/>
            </a:bodyPr>
            <a:p>
              <a:pPr algn="l"/>
              <a:r>
                <a:rPr lang="en-US" altLang="zh-CN" sz="1200" b="1">
                  <a:solidFill>
                    <a:srgbClr val="0000FF"/>
                  </a:solidFill>
                </a:rPr>
                <a:t>sysctl vm.dirty_ratio=55 </a:t>
              </a:r>
              <a:endParaRPr lang="en-US" altLang="zh-CN" sz="1200" b="1">
                <a:solidFill>
                  <a:srgbClr val="0000FF"/>
                </a:solidFill>
              </a:endParaRPr>
            </a:p>
          </p:txBody>
        </p:sp>
        <p:sp>
          <p:nvSpPr>
            <p:cNvPr id="43" name="文本框 42"/>
            <p:cNvSpPr txBox="1"/>
            <p:nvPr/>
          </p:nvSpPr>
          <p:spPr>
            <a:xfrm>
              <a:off x="15109" y="5042"/>
              <a:ext cx="3063" cy="434"/>
            </a:xfrm>
            <a:prstGeom prst="rect">
              <a:avLst/>
            </a:prstGeom>
            <a:noFill/>
          </p:spPr>
          <p:txBody>
            <a:bodyPr wrap="none" rtlCol="0">
              <a:spAutoFit/>
            </a:bodyPr>
            <a:p>
              <a:pPr algn="l"/>
              <a:r>
                <a:rPr lang="en-US" altLang="zh-CN" sz="1200" b="1">
                  <a:solidFill>
                    <a:srgbClr val="0000FF"/>
                  </a:solidFill>
                </a:rPr>
                <a:t>sysctl vm.dirty_ratio=55 </a:t>
              </a:r>
              <a:endParaRPr lang="en-US" altLang="zh-CN" sz="1200" b="1">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2000" fill="hold">
                                          <p:stCondLst>
                                            <p:cond delay="0"/>
                                          </p:stCondLst>
                                        </p:cTn>
                                        <p:tgtEl>
                                          <p:spTgt spid="41"/>
                                        </p:tgtEl>
                                        <p:attrNameLst>
                                          <p:attrName>style.visibility</p:attrName>
                                        </p:attrNameLst>
                                      </p:cBhvr>
                                      <p:to>
                                        <p:strVal val="visible"/>
                                      </p:to>
                                    </p:set>
                                    <p:animEffect transition="in" filter="barn(inVertical)">
                                      <p:cBhvr>
                                        <p:cTn id="7" dur="20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2000" fill="hold">
                                          <p:stCondLst>
                                            <p:cond delay="0"/>
                                          </p:stCondLst>
                                        </p:cTn>
                                        <p:tgtEl>
                                          <p:spTgt spid="6"/>
                                        </p:tgtEl>
                                        <p:attrNameLst>
                                          <p:attrName>style.visibility</p:attrName>
                                        </p:attrNameLst>
                                      </p:cBhvr>
                                      <p:to>
                                        <p:strVal val="visible"/>
                                      </p:to>
                                    </p:set>
                                    <p:animEffect transition="in" filter="barn(inVertical)">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0 0 L 0.418802 -0.142685 " pathEditMode="relative" ptsTypes="">
                                      <p:cBhvr>
                                        <p:cTn id="16" dur="2000" fill="hold"/>
                                        <p:tgtEl>
                                          <p:spTgt spid="33"/>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 0 L 0.41974 -0.0361111 " pathEditMode="relative" ptsTypes="">
                                      <p:cBhvr>
                                        <p:cTn id="20" dur="2000" fill="hold"/>
                                        <p:tgtEl>
                                          <p:spTgt spid="40"/>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box(in)">
                                      <p:cBhvr>
                                        <p:cTn id="25" dur="2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64" grpId="1" animBg="1"/>
      <p:bldP spid="33" grpId="0" animBg="1"/>
      <p:bldP spid="40" grpId="0" animBg="1"/>
      <p:bldP spid="41" grpId="0" bldLvl="0" animBg="1"/>
      <p:bldP spid="4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截屏2023-01-10 14.54.55"/>
          <p:cNvPicPr>
            <a:picLocks noChangeAspect="1"/>
          </p:cNvPicPr>
          <p:nvPr/>
        </p:nvPicPr>
        <p:blipFill>
          <a:blip r:embed="rId1"/>
          <a:stretch>
            <a:fillRect/>
          </a:stretch>
        </p:blipFill>
        <p:spPr>
          <a:xfrm>
            <a:off x="10398125" y="6187440"/>
            <a:ext cx="1612900" cy="596900"/>
          </a:xfrm>
          <a:prstGeom prst="rect">
            <a:avLst/>
          </a:prstGeom>
        </p:spPr>
      </p:pic>
      <p:sp>
        <p:nvSpPr>
          <p:cNvPr id="8" name="文本框 7"/>
          <p:cNvSpPr txBox="1"/>
          <p:nvPr/>
        </p:nvSpPr>
        <p:spPr>
          <a:xfrm>
            <a:off x="393065" y="324485"/>
            <a:ext cx="6695440" cy="645160"/>
          </a:xfrm>
          <a:prstGeom prst="rect">
            <a:avLst/>
          </a:prstGeom>
          <a:noFill/>
        </p:spPr>
        <p:txBody>
          <a:bodyPr wrap="none" rtlCol="0">
            <a:spAutoFit/>
          </a:bodyPr>
          <a:p>
            <a:r>
              <a:rPr lang="en-US" altLang="zh-CN" sz="3600" b="1" i="1"/>
              <a:t>How NTO Works In Hypershift</a:t>
            </a:r>
            <a:endParaRPr lang="en-US" altLang="zh-CN" sz="3600" b="1" i="1"/>
          </a:p>
        </p:txBody>
      </p:sp>
      <p:sp>
        <p:nvSpPr>
          <p:cNvPr id="3" name="文本框 2"/>
          <p:cNvSpPr txBox="1"/>
          <p:nvPr/>
        </p:nvSpPr>
        <p:spPr>
          <a:xfrm>
            <a:off x="541655" y="969645"/>
            <a:ext cx="5462905" cy="547751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r>
              <a:rPr lang="zh-CN" altLang="en-US" sz="1400"/>
              <a:t>apiVersion: v1</a:t>
            </a:r>
            <a:endParaRPr lang="zh-CN" altLang="en-US" sz="1400"/>
          </a:p>
          <a:p>
            <a:r>
              <a:rPr lang="zh-CN" altLang="en-US" sz="1400"/>
              <a:t>kind: ConfigMap</a:t>
            </a:r>
            <a:endParaRPr lang="zh-CN" altLang="en-US" sz="1400"/>
          </a:p>
          <a:p>
            <a:r>
              <a:rPr lang="zh-CN" altLang="en-US" sz="1400"/>
              <a:t>metadata:</a:t>
            </a:r>
            <a:endParaRPr lang="zh-CN" altLang="en-US" sz="1400"/>
          </a:p>
          <a:p>
            <a:r>
              <a:rPr lang="zh-CN" altLang="en-US" sz="1400"/>
              <a:t>  name: hc-nodepool-vmdratio</a:t>
            </a:r>
            <a:endParaRPr lang="zh-CN" altLang="en-US" sz="1400"/>
          </a:p>
          <a:p>
            <a:r>
              <a:rPr lang="zh-CN" altLang="en-US" sz="1400"/>
              <a:t>  namespace: </a:t>
            </a:r>
            <a:r>
              <a:rPr lang="zh-CN" altLang="en-US" sz="1400">
                <a:solidFill>
                  <a:srgbClr val="C00000"/>
                </a:solidFill>
              </a:rPr>
              <a:t>clusters</a:t>
            </a:r>
            <a:endParaRPr lang="zh-CN" altLang="en-US" sz="1400"/>
          </a:p>
          <a:p>
            <a:r>
              <a:rPr lang="zh-CN" altLang="en-US" sz="1400"/>
              <a:t>data:</a:t>
            </a:r>
            <a:endParaRPr lang="zh-CN" altLang="en-US" sz="1400"/>
          </a:p>
          <a:p>
            <a:r>
              <a:rPr lang="zh-CN" altLang="en-US" sz="1400"/>
              <a:t>  </a:t>
            </a:r>
            <a:r>
              <a:rPr lang="zh-CN" altLang="en-US" sz="1400" b="1">
                <a:solidFill>
                  <a:srgbClr val="7030A0"/>
                </a:solidFill>
              </a:rPr>
              <a:t>tuning</a:t>
            </a:r>
            <a:r>
              <a:rPr lang="zh-CN" altLang="en-US" sz="1400"/>
              <a:t>: |</a:t>
            </a:r>
            <a:endParaRPr lang="zh-CN" altLang="en-US" sz="1400"/>
          </a:p>
          <a:p>
            <a:r>
              <a:rPr lang="zh-CN" altLang="en-US" sz="1400"/>
              <a:t>    apiVersion: tuned.openshift.io/v1</a:t>
            </a:r>
            <a:endParaRPr lang="zh-CN" altLang="en-US" sz="1400"/>
          </a:p>
          <a:p>
            <a:r>
              <a:rPr lang="zh-CN" altLang="en-US" sz="1400"/>
              <a:t>    kind: </a:t>
            </a:r>
            <a:r>
              <a:rPr lang="zh-CN" altLang="en-US" sz="1400" b="1">
                <a:solidFill>
                  <a:srgbClr val="7030A0"/>
                </a:solidFill>
              </a:rPr>
              <a:t>Tuned</a:t>
            </a:r>
            <a:endParaRPr lang="zh-CN" altLang="en-US" sz="1400"/>
          </a:p>
          <a:p>
            <a:r>
              <a:rPr lang="zh-CN" altLang="en-US" sz="1400"/>
              <a:t>    metadata:</a:t>
            </a:r>
            <a:endParaRPr lang="zh-CN" altLang="en-US" sz="1400"/>
          </a:p>
          <a:p>
            <a:r>
              <a:rPr lang="zh-CN" altLang="en-US" sz="1400"/>
              <a:t>      name: hc-nodepool-vmdratio</a:t>
            </a:r>
            <a:endParaRPr lang="zh-CN" altLang="en-US" sz="1400"/>
          </a:p>
          <a:p>
            <a:r>
              <a:rPr lang="zh-CN" altLang="en-US" sz="1400"/>
              <a:t>      namespace: </a:t>
            </a:r>
            <a:r>
              <a:rPr lang="zh-CN" altLang="en-US" sz="1400" b="1">
                <a:solidFill>
                  <a:srgbClr val="7030A0"/>
                </a:solidFill>
              </a:rPr>
              <a:t>openshift-cluster-node-tuning-operator</a:t>
            </a:r>
            <a:endParaRPr lang="zh-CN" altLang="en-US" sz="1400" b="1">
              <a:solidFill>
                <a:srgbClr val="7030A0"/>
              </a:solidFill>
            </a:endParaRPr>
          </a:p>
          <a:p>
            <a:r>
              <a:rPr lang="zh-CN" altLang="en-US" sz="1400"/>
              <a:t>    spec:</a:t>
            </a:r>
            <a:endParaRPr lang="zh-CN" altLang="en-US" sz="1400"/>
          </a:p>
          <a:p>
            <a:r>
              <a:rPr lang="zh-CN" altLang="en-US" sz="1400"/>
              <a:t>      profile:</a:t>
            </a:r>
            <a:endParaRPr lang="zh-CN" altLang="en-US" sz="1400"/>
          </a:p>
          <a:p>
            <a:r>
              <a:rPr lang="zh-CN" altLang="en-US" sz="1400"/>
              <a:t>      - data: |</a:t>
            </a:r>
            <a:endParaRPr lang="zh-CN" altLang="en-US" sz="1400"/>
          </a:p>
          <a:p>
            <a:r>
              <a:rPr lang="zh-CN" altLang="en-US" sz="1400"/>
              <a:t>          [main]</a:t>
            </a:r>
            <a:endParaRPr lang="zh-CN" altLang="en-US" sz="1400"/>
          </a:p>
          <a:p>
            <a:r>
              <a:rPr lang="zh-CN" altLang="en-US" sz="1400"/>
              <a:t>          summary=Custom OpenShift profile</a:t>
            </a:r>
            <a:endParaRPr lang="zh-CN" altLang="en-US" sz="1400"/>
          </a:p>
          <a:p>
            <a:r>
              <a:rPr lang="zh-CN" altLang="en-US" sz="1400"/>
              <a:t>          include=openshift-node</a:t>
            </a:r>
            <a:endParaRPr lang="zh-CN" altLang="en-US" sz="1400"/>
          </a:p>
          <a:p>
            <a:endParaRPr lang="zh-CN" altLang="en-US" sz="1400"/>
          </a:p>
          <a:p>
            <a:r>
              <a:rPr lang="zh-CN" altLang="en-US" sz="1400"/>
              <a:t> </a:t>
            </a:r>
            <a:r>
              <a:rPr lang="zh-CN" altLang="en-US" sz="1400" b="1">
                <a:solidFill>
                  <a:schemeClr val="accent6">
                    <a:lumMod val="50000"/>
                  </a:schemeClr>
                </a:solidFill>
              </a:rPr>
              <a:t>         [sysctl]</a:t>
            </a:r>
            <a:endParaRPr lang="zh-CN" altLang="en-US" sz="1400" b="1">
              <a:solidFill>
                <a:schemeClr val="accent6">
                  <a:lumMod val="50000"/>
                </a:schemeClr>
              </a:solidFill>
            </a:endParaRPr>
          </a:p>
          <a:p>
            <a:r>
              <a:rPr lang="zh-CN" altLang="en-US" sz="1400" b="1">
                <a:solidFill>
                  <a:schemeClr val="accent6">
                    <a:lumMod val="50000"/>
                  </a:schemeClr>
                </a:solidFill>
              </a:rPr>
              <a:t>         </a:t>
            </a:r>
            <a:r>
              <a:rPr lang="zh-CN" altLang="en-US" sz="1400" b="1">
                <a:solidFill>
                  <a:schemeClr val="accent6">
                    <a:lumMod val="50000"/>
                  </a:schemeClr>
                </a:solidFill>
              </a:rPr>
              <a:t> vm.dirty_ratio="55"</a:t>
            </a:r>
            <a:endParaRPr lang="zh-CN" altLang="en-US" sz="1400" b="1">
              <a:solidFill>
                <a:schemeClr val="accent6">
                  <a:lumMod val="50000"/>
                </a:schemeClr>
              </a:solidFill>
            </a:endParaRPr>
          </a:p>
          <a:p>
            <a:r>
              <a:rPr lang="zh-CN" altLang="en-US" sz="1400" b="1">
                <a:solidFill>
                  <a:schemeClr val="accent6">
                    <a:lumMod val="50000"/>
                  </a:schemeClr>
                </a:solidFill>
              </a:rPr>
              <a:t>        name: hc-nodepool-vmdratio</a:t>
            </a:r>
            <a:endParaRPr lang="zh-CN" altLang="en-US" sz="1400" b="1">
              <a:solidFill>
                <a:schemeClr val="accent6">
                  <a:lumMod val="50000"/>
                </a:schemeClr>
              </a:solidFill>
            </a:endParaRPr>
          </a:p>
          <a:p>
            <a:r>
              <a:rPr lang="zh-CN" altLang="en-US" sz="1400"/>
              <a:t>      recommend:</a:t>
            </a:r>
            <a:endParaRPr lang="zh-CN" altLang="en-US" sz="1400"/>
          </a:p>
          <a:p>
            <a:r>
              <a:rPr lang="zh-CN" altLang="en-US" sz="1400"/>
              <a:t>      - priority: 20</a:t>
            </a:r>
            <a:endParaRPr lang="zh-CN" altLang="en-US" sz="1400"/>
          </a:p>
          <a:p>
            <a:r>
              <a:rPr lang="zh-CN" altLang="en-US" sz="1400"/>
              <a:t>        profile: hc-nodepool-vmdratio</a:t>
            </a:r>
            <a:endParaRPr lang="zh-CN" altLang="en-US" sz="1400"/>
          </a:p>
        </p:txBody>
      </p:sp>
      <p:sp>
        <p:nvSpPr>
          <p:cNvPr id="15" name="虚尾箭头 14"/>
          <p:cNvSpPr/>
          <p:nvPr/>
        </p:nvSpPr>
        <p:spPr>
          <a:xfrm>
            <a:off x="4363720" y="1848485"/>
            <a:ext cx="1844675" cy="213360"/>
          </a:xfrm>
          <a:prstGeom prst="stripedRightArrow">
            <a:avLst/>
          </a:prstGeom>
          <a:gradFill>
            <a:gsLst>
              <a:gs pos="0">
                <a:srgbClr val="E30000"/>
              </a:gs>
              <a:gs pos="100000">
                <a:srgbClr val="760303"/>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endParaRPr lang="en-US" altLang="zh-CN" sz="1600" i="1">
              <a:solidFill>
                <a:schemeClr val="bg1"/>
              </a:solidFill>
            </a:endParaRPr>
          </a:p>
        </p:txBody>
      </p:sp>
      <p:sp>
        <p:nvSpPr>
          <p:cNvPr id="16" name="文本框 15"/>
          <p:cNvSpPr txBox="1"/>
          <p:nvPr/>
        </p:nvSpPr>
        <p:spPr>
          <a:xfrm>
            <a:off x="6400165" y="1271905"/>
            <a:ext cx="5305425" cy="691515"/>
          </a:xfrm>
          <a:prstGeom prst="rect">
            <a:avLst/>
          </a:prstGeom>
          <a:gradFill>
            <a:gsLst>
              <a:gs pos="0">
                <a:srgbClr val="E30000"/>
              </a:gs>
              <a:gs pos="100000">
                <a:srgbClr val="760303"/>
              </a:gs>
            </a:gsLst>
            <a:lin ang="0" scaled="0"/>
          </a:gradFill>
        </p:spPr>
        <p:txBody>
          <a:bodyPr wrap="square" rtlCol="0" anchor="t">
            <a:spAutoFit/>
          </a:bodyPr>
          <a:p>
            <a:r>
              <a:rPr lang="zh-CN" altLang="en-US" sz="1300">
                <a:solidFill>
                  <a:schemeClr val="bg1"/>
                </a:solidFill>
              </a:rPr>
              <a:t> </a:t>
            </a:r>
            <a:r>
              <a:rPr lang="en-US" altLang="zh-CN" sz="1300">
                <a:solidFill>
                  <a:schemeClr val="bg1"/>
                </a:solidFill>
              </a:rPr>
              <a:t>$</a:t>
            </a:r>
            <a:r>
              <a:rPr lang="zh-CN" altLang="en-US" sz="1300">
                <a:solidFill>
                  <a:schemeClr val="bg1"/>
                </a:solidFill>
              </a:rPr>
              <a:t>oc get configmap -n clusters |grep hc-nodepool-vmdratio</a:t>
            </a:r>
            <a:endParaRPr lang="zh-CN" altLang="en-US" sz="1300">
              <a:solidFill>
                <a:schemeClr val="bg1"/>
              </a:solidFill>
            </a:endParaRPr>
          </a:p>
          <a:p>
            <a:endParaRPr lang="zh-CN" altLang="en-US" sz="1300">
              <a:solidFill>
                <a:schemeClr val="bg1"/>
              </a:solidFill>
            </a:endParaRPr>
          </a:p>
          <a:p>
            <a:r>
              <a:rPr lang="en-US" altLang="zh-CN" sz="1300">
                <a:solidFill>
                  <a:schemeClr val="bg1"/>
                </a:solidFill>
              </a:rPr>
              <a:t>   </a:t>
            </a:r>
            <a:r>
              <a:rPr lang="zh-CN" altLang="en-US" sz="1300">
                <a:solidFill>
                  <a:schemeClr val="bg1"/>
                </a:solidFill>
              </a:rPr>
              <a:t>hc-nodepool-vmdratio    1      1</a:t>
            </a:r>
            <a:r>
              <a:rPr lang="en-US" altLang="zh-CN" sz="1300">
                <a:solidFill>
                  <a:schemeClr val="bg1"/>
                </a:solidFill>
              </a:rPr>
              <a:t>0s</a:t>
            </a:r>
            <a:endParaRPr lang="zh-CN" altLang="en-US" sz="1300">
              <a:solidFill>
                <a:schemeClr val="bg1"/>
              </a:solidFill>
            </a:endParaRPr>
          </a:p>
        </p:txBody>
      </p:sp>
      <p:sp>
        <p:nvSpPr>
          <p:cNvPr id="20" name="文本框 19"/>
          <p:cNvSpPr txBox="1"/>
          <p:nvPr/>
        </p:nvSpPr>
        <p:spPr>
          <a:xfrm>
            <a:off x="6400165" y="2075180"/>
            <a:ext cx="5306060" cy="691515"/>
          </a:xfrm>
          <a:prstGeom prst="rect">
            <a:avLst/>
          </a:prstGeom>
          <a:gradFill>
            <a:gsLst>
              <a:gs pos="0">
                <a:srgbClr val="E30000"/>
              </a:gs>
              <a:gs pos="100000">
                <a:srgbClr val="760303"/>
              </a:gs>
            </a:gsLst>
            <a:lin ang="0" scaled="0"/>
          </a:gradFill>
        </p:spPr>
        <p:txBody>
          <a:bodyPr wrap="square" rtlCol="0" anchor="t">
            <a:spAutoFit/>
          </a:bodyPr>
          <a:p>
            <a:r>
              <a:rPr lang="zh-CN" altLang="en-US" sz="1300">
                <a:solidFill>
                  <a:schemeClr val="bg1"/>
                </a:solidFill>
              </a:rPr>
              <a:t> </a:t>
            </a:r>
            <a:r>
              <a:rPr lang="en-US" altLang="zh-CN" sz="1300">
                <a:solidFill>
                  <a:schemeClr val="bg1"/>
                </a:solidFill>
              </a:rPr>
              <a:t>$</a:t>
            </a:r>
            <a:r>
              <a:rPr lang="zh-CN" altLang="en-US" sz="1300">
                <a:solidFill>
                  <a:schemeClr val="bg1"/>
                </a:solidFill>
              </a:rPr>
              <a:t>oc get configmap -n clusters-psap-qe-hcluster01 | grep tuned</a:t>
            </a:r>
            <a:endParaRPr lang="zh-CN" altLang="en-US" sz="1300">
              <a:solidFill>
                <a:schemeClr val="bg1"/>
              </a:solidFill>
            </a:endParaRPr>
          </a:p>
          <a:p>
            <a:endParaRPr lang="zh-CN" altLang="en-US" sz="1300">
              <a:solidFill>
                <a:schemeClr val="bg1"/>
              </a:solidFill>
            </a:endParaRPr>
          </a:p>
          <a:p>
            <a:r>
              <a:rPr lang="zh-CN" altLang="en-US" sz="1300">
                <a:solidFill>
                  <a:schemeClr val="bg1"/>
                </a:solidFill>
              </a:rPr>
              <a:t>tuned-hc-nodepool-withtuned   </a:t>
            </a:r>
            <a:r>
              <a:rPr lang="zh-CN" altLang="en-US" sz="1200">
                <a:solidFill>
                  <a:schemeClr val="bg1"/>
                </a:solidFill>
              </a:rPr>
              <a:t>        1      </a:t>
            </a:r>
            <a:r>
              <a:rPr lang="en-US" altLang="zh-CN" sz="1200">
                <a:solidFill>
                  <a:schemeClr val="bg1"/>
                </a:solidFill>
              </a:rPr>
              <a:t>30</a:t>
            </a:r>
            <a:r>
              <a:rPr lang="zh-CN" altLang="en-US" sz="1200">
                <a:solidFill>
                  <a:schemeClr val="bg1"/>
                </a:solidFill>
              </a:rPr>
              <a:t>s</a:t>
            </a:r>
            <a:endParaRPr lang="zh-CN" altLang="en-US" sz="1200">
              <a:solidFill>
                <a:schemeClr val="bg1"/>
              </a:solidFill>
            </a:endParaRPr>
          </a:p>
        </p:txBody>
      </p:sp>
      <p:sp>
        <p:nvSpPr>
          <p:cNvPr id="22" name="文本框 21"/>
          <p:cNvSpPr txBox="1"/>
          <p:nvPr/>
        </p:nvSpPr>
        <p:spPr>
          <a:xfrm>
            <a:off x="6399530" y="3097530"/>
            <a:ext cx="5306060" cy="706755"/>
          </a:xfrm>
          <a:prstGeom prst="rect">
            <a:avLst/>
          </a:prstGeom>
          <a:gradFill>
            <a:gsLst>
              <a:gs pos="0">
                <a:srgbClr val="7B32B2"/>
              </a:gs>
              <a:gs pos="100000">
                <a:srgbClr val="401A5D"/>
              </a:gs>
            </a:gsLst>
            <a:lin ang="0" scaled="0"/>
          </a:gradFill>
          <a:ln>
            <a:solidFill>
              <a:srgbClr val="7030A0"/>
            </a:solidFill>
          </a:ln>
        </p:spPr>
        <p:style>
          <a:lnRef idx="2">
            <a:schemeClr val="dk1"/>
          </a:lnRef>
          <a:fillRef idx="1">
            <a:schemeClr val="lt1"/>
          </a:fillRef>
          <a:effectRef idx="0">
            <a:schemeClr val="dk1"/>
          </a:effectRef>
          <a:fontRef idx="minor">
            <a:schemeClr val="dk1"/>
          </a:fontRef>
        </p:style>
        <p:txBody>
          <a:bodyPr wrap="square" rtlCol="0" anchor="t">
            <a:spAutoFit/>
          </a:bodyPr>
          <a:p>
            <a:r>
              <a:rPr lang="zh-CN" altLang="en-US" sz="1400">
                <a:solidFill>
                  <a:schemeClr val="bg1"/>
                </a:solidFill>
              </a:rPr>
              <a:t> </a:t>
            </a:r>
            <a:r>
              <a:rPr sz="1300">
                <a:solidFill>
                  <a:schemeClr val="bg1"/>
                </a:solidFill>
              </a:rPr>
              <a:t>oc get tuned</a:t>
            </a:r>
            <a:r>
              <a:rPr lang="en-US" sz="1300">
                <a:solidFill>
                  <a:schemeClr val="bg1"/>
                </a:solidFill>
              </a:rPr>
              <a:t> </a:t>
            </a:r>
            <a:r>
              <a:rPr sz="1300">
                <a:solidFill>
                  <a:schemeClr val="bg1"/>
                </a:solidFill>
              </a:rPr>
              <a:t> </a:t>
            </a:r>
            <a:r>
              <a:rPr lang="zh-CN" altLang="en-US" sz="1300">
                <a:solidFill>
                  <a:schemeClr val="bg1"/>
                </a:solidFill>
                <a:sym typeface="+mn-ea"/>
              </a:rPr>
              <a:t>-n clusters-psap-qe-hcluster01</a:t>
            </a:r>
            <a:r>
              <a:rPr sz="1300">
                <a:solidFill>
                  <a:schemeClr val="bg1"/>
                </a:solidFill>
              </a:rPr>
              <a:t> | grep  hc-nodepool-vmdratio           </a:t>
            </a:r>
            <a:endParaRPr sz="1300">
              <a:solidFill>
                <a:schemeClr val="bg1"/>
              </a:solidFill>
            </a:endParaRPr>
          </a:p>
          <a:p>
            <a:r>
              <a:rPr sz="1300">
                <a:solidFill>
                  <a:schemeClr val="bg1"/>
                </a:solidFill>
              </a:rPr>
              <a:t>hc-nodepool-vmdratio-450b5843   </a:t>
            </a:r>
            <a:r>
              <a:rPr lang="en-US" sz="1300">
                <a:solidFill>
                  <a:schemeClr val="bg1"/>
                </a:solidFill>
              </a:rPr>
              <a:t>5</a:t>
            </a:r>
            <a:r>
              <a:rPr sz="1300">
                <a:solidFill>
                  <a:schemeClr val="bg1"/>
                </a:solidFill>
              </a:rPr>
              <a:t>m</a:t>
            </a:r>
            <a:endParaRPr sz="1300">
              <a:solidFill>
                <a:schemeClr val="bg1"/>
              </a:solidFill>
            </a:endParaRPr>
          </a:p>
        </p:txBody>
      </p:sp>
      <p:sp>
        <p:nvSpPr>
          <p:cNvPr id="23" name="虚尾箭头 22"/>
          <p:cNvSpPr/>
          <p:nvPr/>
        </p:nvSpPr>
        <p:spPr>
          <a:xfrm>
            <a:off x="4363720" y="3225165"/>
            <a:ext cx="1844675" cy="213360"/>
          </a:xfrm>
          <a:prstGeom prst="stripedRightArrow">
            <a:avLst/>
          </a:prstGeom>
          <a:gradFill>
            <a:gsLst>
              <a:gs pos="0">
                <a:srgbClr val="7B32B2"/>
              </a:gs>
              <a:gs pos="100000">
                <a:srgbClr val="401A5D"/>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endParaRPr lang="en-US" altLang="zh-CN" sz="1600" i="1">
              <a:solidFill>
                <a:schemeClr val="bg1"/>
              </a:solidFill>
            </a:endParaRPr>
          </a:p>
        </p:txBody>
      </p:sp>
      <p:sp>
        <p:nvSpPr>
          <p:cNvPr id="32" name="文本框 31"/>
          <p:cNvSpPr txBox="1"/>
          <p:nvPr/>
        </p:nvSpPr>
        <p:spPr>
          <a:xfrm>
            <a:off x="6400165" y="2776855"/>
            <a:ext cx="4190365" cy="337185"/>
          </a:xfrm>
          <a:prstGeom prst="rect">
            <a:avLst/>
          </a:prstGeom>
          <a:noFill/>
        </p:spPr>
        <p:txBody>
          <a:bodyPr wrap="none" rtlCol="0">
            <a:spAutoFit/>
          </a:bodyPr>
          <a:p>
            <a:r>
              <a:rPr lang="en-US" altLang="zh-CN" sz="1600"/>
              <a:t>Execute Below Command In Hosted Cluster</a:t>
            </a:r>
            <a:endParaRPr lang="en-US" altLang="zh-CN" sz="1600"/>
          </a:p>
        </p:txBody>
      </p:sp>
      <p:sp>
        <p:nvSpPr>
          <p:cNvPr id="33" name="文本框 32"/>
          <p:cNvSpPr txBox="1"/>
          <p:nvPr/>
        </p:nvSpPr>
        <p:spPr>
          <a:xfrm>
            <a:off x="6527165" y="895985"/>
            <a:ext cx="4725670" cy="337185"/>
          </a:xfrm>
          <a:prstGeom prst="rect">
            <a:avLst/>
          </a:prstGeom>
          <a:noFill/>
        </p:spPr>
        <p:txBody>
          <a:bodyPr wrap="none" rtlCol="0">
            <a:spAutoFit/>
          </a:bodyPr>
          <a:p>
            <a:r>
              <a:rPr lang="en-US" altLang="zh-CN" sz="1600"/>
              <a:t>Execute Below Command In Management Cluster</a:t>
            </a:r>
            <a:endParaRPr lang="en-US" altLang="zh-CN" sz="1600"/>
          </a:p>
        </p:txBody>
      </p:sp>
      <p:sp>
        <p:nvSpPr>
          <p:cNvPr id="34" name="文本框 33"/>
          <p:cNvSpPr txBox="1"/>
          <p:nvPr/>
        </p:nvSpPr>
        <p:spPr>
          <a:xfrm>
            <a:off x="6399530" y="3889375"/>
            <a:ext cx="5306060" cy="1491615"/>
          </a:xfrm>
          <a:prstGeom prst="rect">
            <a:avLst/>
          </a:prstGeom>
          <a:solidFill>
            <a:schemeClr val="accent6">
              <a:lumMod val="50000"/>
            </a:schemeClr>
          </a:solidFill>
        </p:spPr>
        <p:txBody>
          <a:bodyPr wrap="square" rtlCol="0" anchor="t">
            <a:spAutoFit/>
          </a:bodyPr>
          <a:p>
            <a:r>
              <a:rPr lang="zh-CN" altLang="en-US" sz="1300">
                <a:solidFill>
                  <a:schemeClr val="bg1"/>
                </a:solidFill>
              </a:rPr>
              <a:t> </a:t>
            </a:r>
            <a:r>
              <a:rPr sz="1300">
                <a:solidFill>
                  <a:schemeClr val="bg1"/>
                </a:solidFill>
              </a:rPr>
              <a:t>$oc get profile</a:t>
            </a:r>
            <a:r>
              <a:rPr lang="en-US" sz="1300">
                <a:solidFill>
                  <a:schemeClr val="bg1"/>
                </a:solidFill>
              </a:rPr>
              <a:t> </a:t>
            </a:r>
            <a:r>
              <a:rPr lang="zh-CN" altLang="en-US" sz="1300">
                <a:solidFill>
                  <a:schemeClr val="bg1"/>
                </a:solidFill>
                <a:sym typeface="+mn-ea"/>
              </a:rPr>
              <a:t>-n clusters-psap-qe-hcluster01</a:t>
            </a:r>
            <a:r>
              <a:rPr sz="1300">
                <a:solidFill>
                  <a:schemeClr val="bg1"/>
                </a:solidFill>
                <a:sym typeface="+mn-ea"/>
              </a:rPr>
              <a:t> | grep  hc-</a:t>
            </a:r>
            <a:endParaRPr sz="1300">
              <a:solidFill>
                <a:schemeClr val="bg1"/>
              </a:solidFill>
            </a:endParaRPr>
          </a:p>
          <a:p>
            <a:r>
              <a:rPr sz="1300">
                <a:solidFill>
                  <a:schemeClr val="bg1"/>
                </a:solidFill>
              </a:rPr>
              <a:t>NAME                                         TUNED                          APPLIED   DEGRADED   AGE</a:t>
            </a:r>
            <a:endParaRPr sz="1300">
              <a:solidFill>
                <a:schemeClr val="bg1"/>
              </a:solidFill>
            </a:endParaRPr>
          </a:p>
          <a:p>
            <a:r>
              <a:rPr sz="1300">
                <a:solidFill>
                  <a:schemeClr val="bg1"/>
                </a:solidFill>
              </a:rPr>
              <a:t>ip-10-0-141-66.us-east-2.compute.internal    hc-nodepool-vmdratio   True      False      12m</a:t>
            </a:r>
            <a:endParaRPr sz="1300">
              <a:solidFill>
                <a:schemeClr val="bg1"/>
              </a:solidFill>
            </a:endParaRPr>
          </a:p>
          <a:p>
            <a:r>
              <a:rPr sz="1300">
                <a:solidFill>
                  <a:schemeClr val="bg1"/>
                </a:solidFill>
              </a:rPr>
              <a:t>ip-10-0-142-144.us-east-2.compute.internal   hc-nodepool-vmdratio   True      False      13m</a:t>
            </a:r>
            <a:endParaRPr sz="1300">
              <a:solidFill>
                <a:schemeClr val="bg1"/>
              </a:solidFill>
            </a:endParaRPr>
          </a:p>
        </p:txBody>
      </p:sp>
      <p:sp>
        <p:nvSpPr>
          <p:cNvPr id="35" name="文本框 34"/>
          <p:cNvSpPr txBox="1"/>
          <p:nvPr/>
        </p:nvSpPr>
        <p:spPr>
          <a:xfrm>
            <a:off x="6399530" y="5466080"/>
            <a:ext cx="5306060" cy="1091565"/>
          </a:xfrm>
          <a:prstGeom prst="rect">
            <a:avLst/>
          </a:prstGeom>
          <a:solidFill>
            <a:schemeClr val="accent6">
              <a:lumMod val="50000"/>
            </a:schemeClr>
          </a:solidFill>
        </p:spPr>
        <p:txBody>
          <a:bodyPr wrap="square" rtlCol="0" anchor="t">
            <a:spAutoFit/>
          </a:bodyPr>
          <a:p>
            <a:r>
              <a:rPr sz="1300">
                <a:solidFill>
                  <a:schemeClr val="bg1"/>
                </a:solidFill>
              </a:rPr>
              <a:t>for node in `oc get nodes -oname`;do oc debug $node --quiet=true -n openshift-cluster-node-tuning-operator -- chroot /host sysctl vm.dirty_ratio; done</a:t>
            </a:r>
            <a:endParaRPr sz="1300">
              <a:solidFill>
                <a:schemeClr val="bg1"/>
              </a:solidFill>
            </a:endParaRPr>
          </a:p>
          <a:p>
            <a:r>
              <a:rPr sz="1300">
                <a:solidFill>
                  <a:schemeClr val="bg1"/>
                </a:solidFill>
              </a:rPr>
              <a:t>vm.dirty_ratio = 55</a:t>
            </a:r>
            <a:endParaRPr sz="1300">
              <a:solidFill>
                <a:schemeClr val="bg1"/>
              </a:solidFill>
            </a:endParaRPr>
          </a:p>
          <a:p>
            <a:r>
              <a:rPr sz="1300">
                <a:solidFill>
                  <a:schemeClr val="bg1"/>
                </a:solidFill>
              </a:rPr>
              <a:t>vm.dirty_ratio = 55</a:t>
            </a:r>
            <a:endParaRPr sz="1300">
              <a:solidFill>
                <a:schemeClr val="bg1"/>
              </a:solidFill>
            </a:endParaRPr>
          </a:p>
        </p:txBody>
      </p:sp>
      <p:sp>
        <p:nvSpPr>
          <p:cNvPr id="40" name="虚尾箭头 39"/>
          <p:cNvSpPr/>
          <p:nvPr/>
        </p:nvSpPr>
        <p:spPr>
          <a:xfrm>
            <a:off x="4363720" y="5252720"/>
            <a:ext cx="1844675" cy="213360"/>
          </a:xfrm>
          <a:prstGeom prst="strip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endParaRPr lang="en-US" altLang="zh-CN" sz="1600" i="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20" grpId="0" bldLvl="0" animBg="1"/>
      <p:bldP spid="20" grpId="1" animBg="1"/>
      <p:bldP spid="22" grpId="0" bldLvl="0" animBg="1"/>
      <p:bldP spid="22" grpId="1" animBg="1"/>
      <p:bldP spid="34" grpId="0" bldLvl="0" animBg="1"/>
      <p:bldP spid="34" grpId="1" animBg="1"/>
      <p:bldP spid="35" grpId="0" bldLvl="0" animBg="1"/>
      <p:bldP spid="35"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D6613F"/>
            </a:gs>
            <a:gs pos="100000">
              <a:srgbClr val="8E3A1D"/>
            </a:gs>
          </a:gsLst>
          <a:lin ang="0" scaled="1"/>
        </a:gradFill>
      </a:spPr>
      <a:bodyPr rtlCol="0" anchor="t" anchorCtr="0"/>
      <a:lstStyle>
        <a:defPPr algn="ctr">
          <a:defRPr lang="en-US" altLang="zh-CN" sz="1600" i="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4115</Words>
  <Application>WPS 文字</Application>
  <PresentationFormat>宽屏</PresentationFormat>
  <Paragraphs>245</Paragraphs>
  <Slides>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Calibri</vt:lpstr>
      <vt:lpstr>Helvetica Neue</vt:lpstr>
      <vt:lpstr>微软雅黑</vt:lpstr>
      <vt:lpstr>汉仪旗黑</vt:lpstr>
      <vt:lpstr>汉仪书宋二KW</vt:lpstr>
      <vt:lpstr>宋体</vt:lpstr>
      <vt:lpstr>Arial Unicode MS</vt:lpstr>
      <vt:lpstr>Office 主题​​</vt:lpstr>
      <vt:lpstr>NTO on Hypershift Demo</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 静溪</cp:lastModifiedBy>
  <cp:revision>21</cp:revision>
  <dcterms:created xsi:type="dcterms:W3CDTF">2023-01-18T13:52:42Z</dcterms:created>
  <dcterms:modified xsi:type="dcterms:W3CDTF">2023-01-18T13:52:42Z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2052-5.1.1.7662</vt:lpwstr>
  </property>
  <property fmtid="{D5CDD505-2E9C-101B-9397-08002B2CF9AE}" pid="3" name="ICV">
    <vt:lpwstr>2B8010750F3E51ADAAF9C763B5527E1A</vt:lpwstr>
  </property>
</Properties>
</file>