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1" r:id="rId14"/>
    <p:sldId id="268" r:id="rId15"/>
    <p:sldId id="269" r:id="rId16"/>
    <p:sldId id="280" r:id="rId17"/>
    <p:sldId id="284" r:id="rId18"/>
    <p:sldId id="283" r:id="rId19"/>
    <p:sldId id="270" r:id="rId20"/>
    <p:sldId id="285" r:id="rId21"/>
    <p:sldId id="274" r:id="rId22"/>
    <p:sldId id="275" r:id="rId23"/>
    <p:sldId id="276" r:id="rId24"/>
    <p:sldId id="278" r:id="rId25"/>
    <p:sldId id="271" r:id="rId26"/>
    <p:sldId id="272" r:id="rId27"/>
    <p:sldId id="273"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FDB732-07C3-414E-A6DB-591AD5878B3F}">
  <a:tblStyle styleId="{56FDB732-07C3-414E-A6DB-591AD5878B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3" autoAdjust="0"/>
    <p:restoredTop sz="94660"/>
  </p:normalViewPr>
  <p:slideViewPr>
    <p:cSldViewPr snapToGrid="0">
      <p:cViewPr>
        <p:scale>
          <a:sx n="110" d="100"/>
          <a:sy n="110" d="100"/>
        </p:scale>
        <p:origin x="52" y="-2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ae6acdefb_2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ae6acdefb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af39355bb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af39355bb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af39355bb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af39355bb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af39355bb_1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af39355bb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af39355bb_1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af39355bb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0273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af39355bb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af39355bb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af39355bb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af39355bb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af39355bb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af39355bb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9068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af39355bb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af39355bb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646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af39355bb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af39355bb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177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af39355bb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af39355bb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ae6acdefb_2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ae6acdefb_2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af39355bb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af39355bb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770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ae6acdefb_2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ae6acdefb_2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ae6acdefb_2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ae6acdefb_2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ae6acdefb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ae6acdefb_2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af39355bb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af39355bb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af39355bb_1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af39355bb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ae6acdefb_2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ae6acdefb_2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ae6acdefb_2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ae6acdefb_2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ae6acdefb_2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ae6acdefb_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af39355bb_1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af39355bb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38850" y="4640450"/>
            <a:ext cx="3429000" cy="418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zh-CN" sz="1600" i="1">
                <a:latin typeface="Trebuchet MS"/>
                <a:ea typeface="Trebuchet MS"/>
                <a:cs typeface="Trebuchet MS"/>
                <a:sym typeface="Trebuchet MS"/>
              </a:rPr>
              <a:t>Confidential – Internal Use Only</a:t>
            </a:r>
            <a:endParaRPr sz="1600" i="1">
              <a:latin typeface="Trebuchet MS"/>
              <a:ea typeface="Trebuchet MS"/>
              <a:cs typeface="Trebuchet MS"/>
              <a:sym typeface="Trebuchet MS"/>
            </a:endParaRPr>
          </a:p>
        </p:txBody>
      </p:sp>
      <p:sp>
        <p:nvSpPr>
          <p:cNvPr id="55" name="Google Shape;55;p13"/>
          <p:cNvSpPr txBox="1"/>
          <p:nvPr/>
        </p:nvSpPr>
        <p:spPr>
          <a:xfrm>
            <a:off x="648300" y="2975600"/>
            <a:ext cx="1746900" cy="363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zh-CN" sz="2100" dirty="0">
                <a:latin typeface="Trebuchet MS"/>
                <a:ea typeface="Trebuchet MS"/>
                <a:cs typeface="Trebuchet MS"/>
                <a:sym typeface="Trebuchet MS"/>
              </a:rPr>
              <a:t>Version 0.</a:t>
            </a:r>
            <a:r>
              <a:rPr lang="fr-FR" altLang="zh-CN" sz="2100" dirty="0">
                <a:latin typeface="Trebuchet MS"/>
                <a:ea typeface="Trebuchet MS"/>
                <a:cs typeface="Trebuchet MS"/>
                <a:sym typeface="Trebuchet MS"/>
              </a:rPr>
              <a:t>2</a:t>
            </a:r>
            <a:endParaRPr sz="2100" dirty="0">
              <a:latin typeface="Trebuchet MS"/>
              <a:ea typeface="Trebuchet MS"/>
              <a:cs typeface="Trebuchet MS"/>
              <a:sym typeface="Trebuchet MS"/>
            </a:endParaRPr>
          </a:p>
        </p:txBody>
      </p:sp>
      <p:sp>
        <p:nvSpPr>
          <p:cNvPr id="56" name="Google Shape;56;p13"/>
          <p:cNvSpPr txBox="1"/>
          <p:nvPr/>
        </p:nvSpPr>
        <p:spPr>
          <a:xfrm>
            <a:off x="648300" y="3459750"/>
            <a:ext cx="1513800" cy="418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zh-CN" sz="1500" dirty="0">
                <a:latin typeface="Trebuchet MS"/>
                <a:ea typeface="Trebuchet MS"/>
                <a:cs typeface="Trebuchet MS"/>
                <a:sym typeface="Trebuchet MS"/>
              </a:rPr>
              <a:t>J</a:t>
            </a:r>
            <a:r>
              <a:rPr lang="fr-FR" altLang="zh-CN" sz="1500" dirty="0" err="1">
                <a:latin typeface="Trebuchet MS"/>
                <a:ea typeface="Trebuchet MS"/>
                <a:cs typeface="Trebuchet MS"/>
                <a:sym typeface="Trebuchet MS"/>
              </a:rPr>
              <a:t>uillet</a:t>
            </a:r>
            <a:r>
              <a:rPr lang="zh-CN" sz="1500" dirty="0">
                <a:latin typeface="Trebuchet MS"/>
                <a:ea typeface="Trebuchet MS"/>
                <a:cs typeface="Trebuchet MS"/>
                <a:sym typeface="Trebuchet MS"/>
              </a:rPr>
              <a:t> </a:t>
            </a:r>
            <a:r>
              <a:rPr lang="fr-FR" altLang="zh-CN" sz="1500" dirty="0">
                <a:latin typeface="Trebuchet MS"/>
                <a:ea typeface="Trebuchet MS"/>
                <a:cs typeface="Trebuchet MS"/>
                <a:sym typeface="Trebuchet MS"/>
              </a:rPr>
              <a:t>27</a:t>
            </a:r>
            <a:r>
              <a:rPr lang="zh-CN" sz="1500" dirty="0">
                <a:latin typeface="Trebuchet MS"/>
                <a:ea typeface="Trebuchet MS"/>
                <a:cs typeface="Trebuchet MS"/>
                <a:sym typeface="Trebuchet MS"/>
              </a:rPr>
              <a:t>, 2020</a:t>
            </a:r>
            <a:endParaRPr sz="1500" dirty="0">
              <a:latin typeface="Trebuchet MS"/>
              <a:ea typeface="Trebuchet MS"/>
              <a:cs typeface="Trebuchet MS"/>
              <a:sym typeface="Trebuchet MS"/>
            </a:endParaRPr>
          </a:p>
        </p:txBody>
      </p:sp>
      <p:sp>
        <p:nvSpPr>
          <p:cNvPr id="57" name="Google Shape;57;p13"/>
          <p:cNvSpPr txBox="1"/>
          <p:nvPr/>
        </p:nvSpPr>
        <p:spPr>
          <a:xfrm>
            <a:off x="616425" y="1268075"/>
            <a:ext cx="6894900" cy="84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4200" b="1">
                <a:solidFill>
                  <a:srgbClr val="4A86E8"/>
                </a:solidFill>
                <a:latin typeface="Trebuchet MS"/>
                <a:ea typeface="Trebuchet MS"/>
                <a:cs typeface="Trebuchet MS"/>
                <a:sym typeface="Trebuchet MS"/>
              </a:rPr>
              <a:t>C3.AI Suite First Analysis </a:t>
            </a:r>
            <a:endParaRPr sz="4200" b="1">
              <a:solidFill>
                <a:srgbClr val="4A86E8"/>
              </a:solidFill>
              <a:latin typeface="Trebuchet MS"/>
              <a:ea typeface="Trebuchet MS"/>
              <a:cs typeface="Trebuchet MS"/>
              <a:sym typeface="Trebuchet MS"/>
            </a:endParaRPr>
          </a:p>
        </p:txBody>
      </p:sp>
      <p:pic>
        <p:nvPicPr>
          <p:cNvPr id="58" name="Google Shape;58;p13"/>
          <p:cNvPicPr preferRelativeResize="0"/>
          <p:nvPr/>
        </p:nvPicPr>
        <p:blipFill>
          <a:blip r:embed="rId3">
            <a:alphaModFix/>
          </a:blip>
          <a:stretch>
            <a:fillRect/>
          </a:stretch>
        </p:blipFill>
        <p:spPr>
          <a:xfrm>
            <a:off x="8238500" y="4702250"/>
            <a:ext cx="559501" cy="294900"/>
          </a:xfrm>
          <a:prstGeom prst="rect">
            <a:avLst/>
          </a:prstGeom>
          <a:noFill/>
          <a:ln>
            <a:noFill/>
          </a:ln>
        </p:spPr>
      </p:pic>
      <p:sp>
        <p:nvSpPr>
          <p:cNvPr id="59" name="Google Shape;59;p13"/>
          <p:cNvSpPr txBox="1"/>
          <p:nvPr/>
        </p:nvSpPr>
        <p:spPr>
          <a:xfrm>
            <a:off x="616425" y="2109850"/>
            <a:ext cx="7502100"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200" b="1" dirty="0">
                <a:solidFill>
                  <a:schemeClr val="dk1"/>
                </a:solidFill>
                <a:latin typeface="Trebuchet MS"/>
                <a:ea typeface="Trebuchet MS"/>
                <a:cs typeface="Trebuchet MS"/>
                <a:sym typeface="Trebuchet MS"/>
              </a:rPr>
              <a:t>Comparison (when possible) with Palantir/Foundry</a:t>
            </a:r>
            <a:endParaRPr sz="2200" b="1" dirty="0">
              <a:solidFill>
                <a:schemeClr val="dk1"/>
              </a:solidFill>
              <a:latin typeface="Trebuchet MS"/>
              <a:ea typeface="Trebuchet MS"/>
              <a:cs typeface="Trebuchet MS"/>
              <a:sym typeface="Trebuchet MS"/>
            </a:endParaRPr>
          </a:p>
        </p:txBody>
      </p:sp>
      <p:pic>
        <p:nvPicPr>
          <p:cNvPr id="60" name="Google Shape;60;p13"/>
          <p:cNvPicPr preferRelativeResize="0"/>
          <p:nvPr/>
        </p:nvPicPr>
        <p:blipFill>
          <a:blip r:embed="rId4">
            <a:alphaModFix/>
          </a:blip>
          <a:stretch>
            <a:fillRect/>
          </a:stretch>
        </p:blipFill>
        <p:spPr>
          <a:xfrm>
            <a:off x="8197278" y="103475"/>
            <a:ext cx="641946" cy="29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p:nvPr/>
        </p:nvSpPr>
        <p:spPr>
          <a:xfrm>
            <a:off x="61075" y="220775"/>
            <a:ext cx="31911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100" b="1">
                <a:solidFill>
                  <a:srgbClr val="4A86E8"/>
                </a:solidFill>
                <a:latin typeface="Trebuchet MS"/>
                <a:ea typeface="Trebuchet MS"/>
                <a:cs typeface="Trebuchet MS"/>
                <a:sym typeface="Trebuchet MS"/>
              </a:rPr>
              <a:t>3 - Data Integration </a:t>
            </a:r>
            <a:endParaRPr sz="2100" b="1">
              <a:solidFill>
                <a:srgbClr val="4A86E8"/>
              </a:solidFill>
              <a:latin typeface="Trebuchet MS"/>
              <a:ea typeface="Trebuchet MS"/>
              <a:cs typeface="Trebuchet MS"/>
              <a:sym typeface="Trebuchet MS"/>
            </a:endParaRPr>
          </a:p>
        </p:txBody>
      </p:sp>
      <p:pic>
        <p:nvPicPr>
          <p:cNvPr id="129" name="Google Shape;129;p22"/>
          <p:cNvPicPr preferRelativeResize="0"/>
          <p:nvPr/>
        </p:nvPicPr>
        <p:blipFill>
          <a:blip r:embed="rId3">
            <a:alphaModFix/>
          </a:blip>
          <a:stretch>
            <a:fillRect/>
          </a:stretch>
        </p:blipFill>
        <p:spPr>
          <a:xfrm>
            <a:off x="8238500" y="4702250"/>
            <a:ext cx="559501" cy="294900"/>
          </a:xfrm>
          <a:prstGeom prst="rect">
            <a:avLst/>
          </a:prstGeom>
          <a:noFill/>
          <a:ln>
            <a:noFill/>
          </a:ln>
        </p:spPr>
      </p:pic>
      <p:pic>
        <p:nvPicPr>
          <p:cNvPr id="130" name="Google Shape;130;p22"/>
          <p:cNvPicPr preferRelativeResize="0"/>
          <p:nvPr/>
        </p:nvPicPr>
        <p:blipFill>
          <a:blip r:embed="rId4">
            <a:alphaModFix/>
          </a:blip>
          <a:stretch>
            <a:fillRect/>
          </a:stretch>
        </p:blipFill>
        <p:spPr>
          <a:xfrm>
            <a:off x="8197278" y="103475"/>
            <a:ext cx="641946" cy="294900"/>
          </a:xfrm>
          <a:prstGeom prst="rect">
            <a:avLst/>
          </a:prstGeom>
          <a:noFill/>
          <a:ln>
            <a:noFill/>
          </a:ln>
        </p:spPr>
      </p:pic>
      <p:sp>
        <p:nvSpPr>
          <p:cNvPr id="131" name="Google Shape;131;p22"/>
          <p:cNvSpPr txBox="1"/>
          <p:nvPr/>
        </p:nvSpPr>
        <p:spPr>
          <a:xfrm>
            <a:off x="61075" y="470150"/>
            <a:ext cx="7910400" cy="229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zh-CN" sz="1200" dirty="0"/>
              <a:t>The C3 AI Suite enables rapid integration of data from enterprise, extraprise, and sensor data feeds with support for both structured and unstructured data.</a:t>
            </a:r>
            <a:endParaRPr sz="1200" dirty="0"/>
          </a:p>
          <a:p>
            <a:pPr marL="0" lvl="0" indent="0" algn="l" rtl="0">
              <a:lnSpc>
                <a:spcPct val="115000"/>
              </a:lnSpc>
              <a:spcBef>
                <a:spcPts val="1200"/>
              </a:spcBef>
              <a:spcAft>
                <a:spcPts val="0"/>
              </a:spcAft>
              <a:buNone/>
            </a:pPr>
            <a:r>
              <a:rPr lang="zh-CN" sz="1200" dirty="0"/>
              <a:t>The C3 AI Suite is able to ingest data in batch, stream, or message-based integrations. It also has prebuilt connectors to many common data sources, including Postgres, Oracle, SAP, HBase, HDFS, Apache Kafka, AWS Kinesis, Impala, Snowflake, and Cassandra.</a:t>
            </a:r>
            <a:endParaRPr lang="fr-FR" altLang="zh-CN" sz="1200" dirty="0"/>
          </a:p>
          <a:p>
            <a:pPr marL="0" lvl="0" indent="0" algn="l" rtl="0">
              <a:lnSpc>
                <a:spcPct val="115000"/>
              </a:lnSpc>
              <a:spcBef>
                <a:spcPts val="1200"/>
              </a:spcBef>
              <a:spcAft>
                <a:spcPts val="1200"/>
              </a:spcAft>
              <a:buNone/>
            </a:pPr>
            <a:r>
              <a:rPr lang="zh-CN" sz="1200" dirty="0"/>
              <a:t>Data integration services are extensible, enabling developers to configure and enable additional connectors.</a:t>
            </a:r>
            <a:endParaRPr sz="1200" dirty="0"/>
          </a:p>
        </p:txBody>
      </p:sp>
      <p:pic>
        <p:nvPicPr>
          <p:cNvPr id="132" name="Google Shape;132;p22"/>
          <p:cNvPicPr preferRelativeResize="0"/>
          <p:nvPr/>
        </p:nvPicPr>
        <p:blipFill>
          <a:blip r:embed="rId5">
            <a:alphaModFix/>
          </a:blip>
          <a:stretch>
            <a:fillRect/>
          </a:stretch>
        </p:blipFill>
        <p:spPr>
          <a:xfrm>
            <a:off x="2142244" y="2486698"/>
            <a:ext cx="4302843" cy="24360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p:nvPr/>
        </p:nvSpPr>
        <p:spPr>
          <a:xfrm>
            <a:off x="268875" y="220450"/>
            <a:ext cx="80928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100" b="1" dirty="0">
                <a:solidFill>
                  <a:srgbClr val="4A86E8"/>
                </a:solidFill>
                <a:latin typeface="Trebuchet MS"/>
                <a:ea typeface="Trebuchet MS"/>
                <a:cs typeface="Trebuchet MS"/>
                <a:sym typeface="Trebuchet MS"/>
              </a:rPr>
              <a:t>3 - Data Integration : </a:t>
            </a:r>
            <a:r>
              <a:rPr lang="zh-CN" sz="2000" b="1" dirty="0">
                <a:solidFill>
                  <a:srgbClr val="4A86E8"/>
                </a:solidFill>
                <a:latin typeface="Trebuchet MS"/>
                <a:ea typeface="Trebuchet MS"/>
                <a:cs typeface="Trebuchet MS"/>
                <a:sym typeface="Trebuchet MS"/>
              </a:rPr>
              <a:t>Comparison with Palantir Foundry</a:t>
            </a:r>
            <a:endParaRPr sz="2000" b="1" dirty="0">
              <a:solidFill>
                <a:srgbClr val="4A86E8"/>
              </a:solidFill>
              <a:latin typeface="Trebuchet MS"/>
              <a:ea typeface="Trebuchet MS"/>
              <a:cs typeface="Trebuchet MS"/>
              <a:sym typeface="Trebuchet MS"/>
            </a:endParaRPr>
          </a:p>
          <a:p>
            <a:pPr marL="0" lvl="0" indent="0" algn="ctr" rtl="0">
              <a:spcBef>
                <a:spcPts val="0"/>
              </a:spcBef>
              <a:spcAft>
                <a:spcPts val="0"/>
              </a:spcAft>
              <a:buNone/>
            </a:pPr>
            <a:endParaRPr sz="2100" b="1" dirty="0">
              <a:solidFill>
                <a:schemeClr val="dk1"/>
              </a:solidFill>
              <a:latin typeface="Trebuchet MS"/>
              <a:ea typeface="Trebuchet MS"/>
              <a:cs typeface="Trebuchet MS"/>
              <a:sym typeface="Trebuchet MS"/>
            </a:endParaRPr>
          </a:p>
          <a:p>
            <a:pPr marL="0" lvl="0" indent="0" algn="l" rtl="0">
              <a:spcBef>
                <a:spcPts val="0"/>
              </a:spcBef>
              <a:spcAft>
                <a:spcPts val="0"/>
              </a:spcAft>
              <a:buNone/>
            </a:pPr>
            <a:r>
              <a:rPr lang="zh-CN" sz="2100" b="1" dirty="0">
                <a:solidFill>
                  <a:srgbClr val="6FA8DC"/>
                </a:solidFill>
                <a:latin typeface="Trebuchet MS"/>
                <a:ea typeface="Trebuchet MS"/>
                <a:cs typeface="Trebuchet MS"/>
                <a:sym typeface="Trebuchet MS"/>
              </a:rPr>
              <a:t> </a:t>
            </a:r>
            <a:endParaRPr sz="2100" b="1" dirty="0">
              <a:solidFill>
                <a:srgbClr val="6FA8DC"/>
              </a:solidFill>
              <a:latin typeface="Trebuchet MS"/>
              <a:ea typeface="Trebuchet MS"/>
              <a:cs typeface="Trebuchet MS"/>
              <a:sym typeface="Trebuchet MS"/>
            </a:endParaRPr>
          </a:p>
        </p:txBody>
      </p:sp>
      <p:pic>
        <p:nvPicPr>
          <p:cNvPr id="138" name="Google Shape;138;p23"/>
          <p:cNvPicPr preferRelativeResize="0"/>
          <p:nvPr/>
        </p:nvPicPr>
        <p:blipFill>
          <a:blip r:embed="rId3">
            <a:alphaModFix/>
          </a:blip>
          <a:stretch>
            <a:fillRect/>
          </a:stretch>
        </p:blipFill>
        <p:spPr>
          <a:xfrm>
            <a:off x="8238500" y="4702250"/>
            <a:ext cx="559501" cy="294900"/>
          </a:xfrm>
          <a:prstGeom prst="rect">
            <a:avLst/>
          </a:prstGeom>
          <a:noFill/>
          <a:ln>
            <a:noFill/>
          </a:ln>
        </p:spPr>
      </p:pic>
      <p:pic>
        <p:nvPicPr>
          <p:cNvPr id="139" name="Google Shape;139;p23"/>
          <p:cNvPicPr preferRelativeResize="0"/>
          <p:nvPr/>
        </p:nvPicPr>
        <p:blipFill>
          <a:blip r:embed="rId4">
            <a:alphaModFix/>
          </a:blip>
          <a:stretch>
            <a:fillRect/>
          </a:stretch>
        </p:blipFill>
        <p:spPr>
          <a:xfrm>
            <a:off x="8197278" y="103475"/>
            <a:ext cx="641946" cy="294900"/>
          </a:xfrm>
          <a:prstGeom prst="rect">
            <a:avLst/>
          </a:prstGeom>
          <a:noFill/>
          <a:ln>
            <a:noFill/>
          </a:ln>
        </p:spPr>
      </p:pic>
      <p:sp>
        <p:nvSpPr>
          <p:cNvPr id="140" name="Google Shape;140;p23"/>
          <p:cNvSpPr txBox="1"/>
          <p:nvPr/>
        </p:nvSpPr>
        <p:spPr>
          <a:xfrm>
            <a:off x="930975" y="3974975"/>
            <a:ext cx="19302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600" i="1">
                <a:latin typeface="Trebuchet MS"/>
                <a:ea typeface="Trebuchet MS"/>
                <a:cs typeface="Trebuchet MS"/>
                <a:sym typeface="Trebuchet MS"/>
              </a:rPr>
              <a:t>Foundry</a:t>
            </a:r>
            <a:r>
              <a:rPr lang="zh-CN" sz="2100" i="1">
                <a:latin typeface="Trebuchet MS"/>
                <a:ea typeface="Trebuchet MS"/>
                <a:cs typeface="Trebuchet MS"/>
                <a:sym typeface="Trebuchet MS"/>
              </a:rPr>
              <a:t> </a:t>
            </a:r>
            <a:endParaRPr sz="2100" i="1">
              <a:latin typeface="Trebuchet MS"/>
              <a:ea typeface="Trebuchet MS"/>
              <a:cs typeface="Trebuchet MS"/>
              <a:sym typeface="Trebuchet MS"/>
            </a:endParaRPr>
          </a:p>
        </p:txBody>
      </p:sp>
      <p:sp>
        <p:nvSpPr>
          <p:cNvPr id="141" name="Google Shape;141;p23"/>
          <p:cNvSpPr txBox="1"/>
          <p:nvPr/>
        </p:nvSpPr>
        <p:spPr>
          <a:xfrm>
            <a:off x="5450600" y="4060850"/>
            <a:ext cx="31050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600" i="1">
                <a:latin typeface="Trebuchet MS"/>
                <a:ea typeface="Trebuchet MS"/>
                <a:cs typeface="Trebuchet MS"/>
                <a:sym typeface="Trebuchet MS"/>
              </a:rPr>
              <a:t>C3.AI Suite </a:t>
            </a:r>
            <a:endParaRPr sz="2100" i="1">
              <a:latin typeface="Trebuchet MS"/>
              <a:ea typeface="Trebuchet MS"/>
              <a:cs typeface="Trebuchet MS"/>
              <a:sym typeface="Trebuchet MS"/>
            </a:endParaRPr>
          </a:p>
        </p:txBody>
      </p:sp>
      <p:pic>
        <p:nvPicPr>
          <p:cNvPr id="142" name="Google Shape;142;p23"/>
          <p:cNvPicPr preferRelativeResize="0"/>
          <p:nvPr/>
        </p:nvPicPr>
        <p:blipFill>
          <a:blip r:embed="rId5">
            <a:alphaModFix/>
          </a:blip>
          <a:stretch>
            <a:fillRect/>
          </a:stretch>
        </p:blipFill>
        <p:spPr>
          <a:xfrm>
            <a:off x="4353850" y="957350"/>
            <a:ext cx="4737575" cy="2779400"/>
          </a:xfrm>
          <a:prstGeom prst="rect">
            <a:avLst/>
          </a:prstGeom>
          <a:noFill/>
          <a:ln>
            <a:noFill/>
          </a:ln>
          <a:effectLst>
            <a:outerShdw blurRad="57150" dist="19050" dir="5520000" algn="bl" rotWithShape="0">
              <a:srgbClr val="000000">
                <a:alpha val="50000"/>
              </a:srgbClr>
            </a:outerShdw>
          </a:effectLst>
        </p:spPr>
      </p:pic>
      <p:pic>
        <p:nvPicPr>
          <p:cNvPr id="3" name="Picture 2" descr="A screenshot of a cell phone&#10;&#10;Description automatically generated">
            <a:extLst>
              <a:ext uri="{FF2B5EF4-FFF2-40B4-BE49-F238E27FC236}">
                <a16:creationId xmlns:a16="http://schemas.microsoft.com/office/drawing/2014/main" id="{9AF425C5-8692-458F-A7D3-C2E3CD85D32A}"/>
              </a:ext>
            </a:extLst>
          </p:cNvPr>
          <p:cNvPicPr>
            <a:picLocks noChangeAspect="1"/>
          </p:cNvPicPr>
          <p:nvPr/>
        </p:nvPicPr>
        <p:blipFill>
          <a:blip r:embed="rId6"/>
          <a:stretch>
            <a:fillRect/>
          </a:stretch>
        </p:blipFill>
        <p:spPr>
          <a:xfrm>
            <a:off x="268875" y="1538971"/>
            <a:ext cx="3926330" cy="16161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p:nvPr/>
        </p:nvSpPr>
        <p:spPr>
          <a:xfrm>
            <a:off x="268875" y="213306"/>
            <a:ext cx="80928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100" b="1" dirty="0">
                <a:solidFill>
                  <a:srgbClr val="4A86E8"/>
                </a:solidFill>
                <a:latin typeface="Trebuchet MS"/>
                <a:ea typeface="Trebuchet MS"/>
                <a:cs typeface="Trebuchet MS"/>
                <a:sym typeface="Trebuchet MS"/>
              </a:rPr>
              <a:t>3 - Data </a:t>
            </a:r>
            <a:r>
              <a:rPr lang="fr-FR" altLang="zh-CN" sz="2100" b="1" dirty="0" err="1">
                <a:solidFill>
                  <a:srgbClr val="4A86E8"/>
                </a:solidFill>
                <a:latin typeface="Trebuchet MS"/>
                <a:ea typeface="Trebuchet MS"/>
                <a:cs typeface="Trebuchet MS"/>
                <a:sym typeface="Trebuchet MS"/>
              </a:rPr>
              <a:t>Integration</a:t>
            </a:r>
            <a:r>
              <a:rPr lang="zh-CN" sz="2100" b="1" dirty="0">
                <a:solidFill>
                  <a:srgbClr val="4A86E8"/>
                </a:solidFill>
                <a:latin typeface="Trebuchet MS"/>
                <a:ea typeface="Trebuchet MS"/>
                <a:cs typeface="Trebuchet MS"/>
                <a:sym typeface="Trebuchet MS"/>
              </a:rPr>
              <a:t>: </a:t>
            </a:r>
            <a:r>
              <a:rPr lang="zh-CN" sz="2000" b="1" dirty="0">
                <a:solidFill>
                  <a:srgbClr val="4A86E8"/>
                </a:solidFill>
                <a:latin typeface="Trebuchet MS"/>
                <a:ea typeface="Trebuchet MS"/>
                <a:cs typeface="Trebuchet MS"/>
                <a:sym typeface="Trebuchet MS"/>
              </a:rPr>
              <a:t>Comparison with Palantir Foundry</a:t>
            </a:r>
            <a:endParaRPr sz="2000" b="1" dirty="0">
              <a:solidFill>
                <a:srgbClr val="4A86E8"/>
              </a:solidFill>
              <a:latin typeface="Trebuchet MS"/>
              <a:ea typeface="Trebuchet MS"/>
              <a:cs typeface="Trebuchet MS"/>
              <a:sym typeface="Trebuchet MS"/>
            </a:endParaRPr>
          </a:p>
          <a:p>
            <a:pPr marL="0" lvl="0" indent="0" algn="ctr" rtl="0">
              <a:spcBef>
                <a:spcPts val="0"/>
              </a:spcBef>
              <a:spcAft>
                <a:spcPts val="0"/>
              </a:spcAft>
              <a:buNone/>
            </a:pPr>
            <a:endParaRPr sz="2100" b="1" dirty="0">
              <a:solidFill>
                <a:schemeClr val="dk1"/>
              </a:solidFill>
              <a:latin typeface="Trebuchet MS"/>
              <a:ea typeface="Trebuchet MS"/>
              <a:cs typeface="Trebuchet MS"/>
              <a:sym typeface="Trebuchet MS"/>
            </a:endParaRPr>
          </a:p>
          <a:p>
            <a:pPr marL="0" lvl="0" indent="0" algn="l" rtl="0">
              <a:spcBef>
                <a:spcPts val="0"/>
              </a:spcBef>
              <a:spcAft>
                <a:spcPts val="0"/>
              </a:spcAft>
              <a:buNone/>
            </a:pPr>
            <a:r>
              <a:rPr lang="zh-CN" sz="2100" b="1" dirty="0">
                <a:solidFill>
                  <a:srgbClr val="6FA8DC"/>
                </a:solidFill>
                <a:latin typeface="Trebuchet MS"/>
                <a:ea typeface="Trebuchet MS"/>
                <a:cs typeface="Trebuchet MS"/>
                <a:sym typeface="Trebuchet MS"/>
              </a:rPr>
              <a:t> </a:t>
            </a:r>
            <a:endParaRPr sz="2100" b="1" dirty="0">
              <a:solidFill>
                <a:srgbClr val="6FA8DC"/>
              </a:solidFill>
              <a:latin typeface="Trebuchet MS"/>
              <a:ea typeface="Trebuchet MS"/>
              <a:cs typeface="Trebuchet MS"/>
              <a:sym typeface="Trebuchet MS"/>
            </a:endParaRPr>
          </a:p>
        </p:txBody>
      </p:sp>
      <p:pic>
        <p:nvPicPr>
          <p:cNvPr id="149" name="Google Shape;149;p24"/>
          <p:cNvPicPr preferRelativeResize="0"/>
          <p:nvPr/>
        </p:nvPicPr>
        <p:blipFill>
          <a:blip r:embed="rId3">
            <a:alphaModFix/>
          </a:blip>
          <a:stretch>
            <a:fillRect/>
          </a:stretch>
        </p:blipFill>
        <p:spPr>
          <a:xfrm>
            <a:off x="8238500" y="4702250"/>
            <a:ext cx="559501" cy="294900"/>
          </a:xfrm>
          <a:prstGeom prst="rect">
            <a:avLst/>
          </a:prstGeom>
          <a:noFill/>
          <a:ln>
            <a:noFill/>
          </a:ln>
        </p:spPr>
      </p:pic>
      <p:pic>
        <p:nvPicPr>
          <p:cNvPr id="150" name="Google Shape;150;p24"/>
          <p:cNvPicPr preferRelativeResize="0"/>
          <p:nvPr/>
        </p:nvPicPr>
        <p:blipFill>
          <a:blip r:embed="rId4">
            <a:alphaModFix/>
          </a:blip>
          <a:stretch>
            <a:fillRect/>
          </a:stretch>
        </p:blipFill>
        <p:spPr>
          <a:xfrm>
            <a:off x="8197278" y="103475"/>
            <a:ext cx="641946" cy="294900"/>
          </a:xfrm>
          <a:prstGeom prst="rect">
            <a:avLst/>
          </a:prstGeom>
          <a:noFill/>
          <a:ln>
            <a:noFill/>
          </a:ln>
        </p:spPr>
      </p:pic>
      <p:sp>
        <p:nvSpPr>
          <p:cNvPr id="151" name="Google Shape;151;p24"/>
          <p:cNvSpPr txBox="1"/>
          <p:nvPr/>
        </p:nvSpPr>
        <p:spPr>
          <a:xfrm>
            <a:off x="268875" y="745950"/>
            <a:ext cx="8352900" cy="348315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zh-CN" sz="1200" dirty="0">
                <a:solidFill>
                  <a:schemeClr val="dk1"/>
                </a:solidFill>
              </a:rPr>
              <a:t>We notice th</a:t>
            </a:r>
            <a:r>
              <a:rPr lang="fr-FR" altLang="zh-CN" sz="1200" dirty="0">
                <a:solidFill>
                  <a:schemeClr val="dk1"/>
                </a:solidFill>
              </a:rPr>
              <a:t>at for </a:t>
            </a:r>
            <a:r>
              <a:rPr lang="fr-FR" altLang="zh-CN" sz="1200" dirty="0" err="1">
                <a:solidFill>
                  <a:schemeClr val="dk1"/>
                </a:solidFill>
              </a:rPr>
              <a:t>both</a:t>
            </a:r>
            <a:r>
              <a:rPr lang="fr-FR" altLang="zh-CN" sz="1200" dirty="0">
                <a:solidFill>
                  <a:schemeClr val="dk1"/>
                </a:solidFill>
              </a:rPr>
              <a:t> </a:t>
            </a:r>
            <a:r>
              <a:rPr lang="zh-CN" sz="1200" dirty="0">
                <a:solidFill>
                  <a:schemeClr val="dk1"/>
                </a:solidFill>
              </a:rPr>
              <a:t>Palantir Foundry</a:t>
            </a:r>
            <a:r>
              <a:rPr lang="fr-FR" altLang="zh-CN" sz="1200" dirty="0">
                <a:solidFill>
                  <a:schemeClr val="dk1"/>
                </a:solidFill>
              </a:rPr>
              <a:t> and C3 AI Suite</a:t>
            </a:r>
            <a:r>
              <a:rPr lang="zh-CN" sz="1200" dirty="0">
                <a:solidFill>
                  <a:schemeClr val="dk1"/>
                </a:solidFill>
              </a:rPr>
              <a:t>, </a:t>
            </a:r>
            <a:r>
              <a:rPr lang="fr-FR" altLang="zh-CN" sz="1200" dirty="0" err="1">
                <a:solidFill>
                  <a:schemeClr val="dk1"/>
                </a:solidFill>
              </a:rPr>
              <a:t>they</a:t>
            </a:r>
            <a:r>
              <a:rPr lang="fr-FR" altLang="zh-CN" sz="1200" dirty="0">
                <a:solidFill>
                  <a:schemeClr val="dk1"/>
                </a:solidFill>
              </a:rPr>
              <a:t> </a:t>
            </a:r>
            <a:r>
              <a:rPr lang="fr-FR" altLang="zh-CN" sz="1200" dirty="0" err="1">
                <a:solidFill>
                  <a:schemeClr val="dk1"/>
                </a:solidFill>
              </a:rPr>
              <a:t>provide</a:t>
            </a:r>
            <a:r>
              <a:rPr lang="fr-FR" altLang="zh-CN" sz="1200" dirty="0">
                <a:solidFill>
                  <a:schemeClr val="dk1"/>
                </a:solidFill>
              </a:rPr>
              <a:t> </a:t>
            </a:r>
            <a:r>
              <a:rPr lang="zh-CN" sz="1200" dirty="0">
                <a:solidFill>
                  <a:schemeClr val="dk1"/>
                </a:solidFill>
              </a:rPr>
              <a:t>the capability to ingest data from different sources fitting in an unified data model.</a:t>
            </a:r>
            <a:r>
              <a:rPr lang="fr-FR" altLang="zh-CN" sz="1200" dirty="0">
                <a:solidFill>
                  <a:schemeClr val="dk1"/>
                </a:solidFill>
              </a:rPr>
              <a:t> But </a:t>
            </a:r>
            <a:r>
              <a:rPr lang="fr-FR" altLang="zh-CN" sz="1200" dirty="0" err="1">
                <a:solidFill>
                  <a:schemeClr val="dk1"/>
                </a:solidFill>
              </a:rPr>
              <a:t>there</a:t>
            </a:r>
            <a:r>
              <a:rPr lang="fr-FR" altLang="zh-CN" sz="1200" dirty="0">
                <a:solidFill>
                  <a:schemeClr val="dk1"/>
                </a:solidFill>
              </a:rPr>
              <a:t> are </a:t>
            </a:r>
            <a:r>
              <a:rPr lang="fr-FR" altLang="zh-CN" sz="1200" dirty="0" err="1">
                <a:solidFill>
                  <a:schemeClr val="dk1"/>
                </a:solidFill>
              </a:rPr>
              <a:t>still</a:t>
            </a:r>
            <a:r>
              <a:rPr lang="fr-FR" altLang="zh-CN" sz="1200" dirty="0">
                <a:solidFill>
                  <a:schemeClr val="dk1"/>
                </a:solidFill>
              </a:rPr>
              <a:t> </a:t>
            </a:r>
            <a:r>
              <a:rPr lang="fr-FR" altLang="zh-CN" sz="1200" dirty="0" err="1">
                <a:solidFill>
                  <a:schemeClr val="dk1"/>
                </a:solidFill>
              </a:rPr>
              <a:t>some</a:t>
            </a:r>
            <a:r>
              <a:rPr lang="fr-FR" altLang="zh-CN" sz="1200" dirty="0">
                <a:solidFill>
                  <a:schemeClr val="dk1"/>
                </a:solidFill>
              </a:rPr>
              <a:t> </a:t>
            </a:r>
            <a:r>
              <a:rPr lang="fr-FR" altLang="zh-CN" sz="1200" dirty="0" err="1">
                <a:solidFill>
                  <a:schemeClr val="dk1"/>
                </a:solidFill>
              </a:rPr>
              <a:t>differences</a:t>
            </a:r>
            <a:r>
              <a:rPr lang="fr-FR" altLang="zh-CN" sz="1200" dirty="0">
                <a:solidFill>
                  <a:schemeClr val="dk1"/>
                </a:solidFill>
              </a:rPr>
              <a:t> in </a:t>
            </a:r>
            <a:r>
              <a:rPr lang="fr-FR" altLang="zh-CN" sz="1200" dirty="0" err="1">
                <a:solidFill>
                  <a:schemeClr val="dk1"/>
                </a:solidFill>
              </a:rPr>
              <a:t>their</a:t>
            </a:r>
            <a:r>
              <a:rPr lang="fr-FR" altLang="zh-CN" sz="1200" dirty="0">
                <a:solidFill>
                  <a:schemeClr val="dk1"/>
                </a:solidFill>
              </a:rPr>
              <a:t> data </a:t>
            </a:r>
            <a:r>
              <a:rPr lang="fr-FR" altLang="zh-CN" sz="1200" dirty="0" err="1">
                <a:solidFill>
                  <a:schemeClr val="dk1"/>
                </a:solidFill>
              </a:rPr>
              <a:t>integration</a:t>
            </a:r>
            <a:r>
              <a:rPr lang="fr-FR" altLang="zh-CN" sz="1200" dirty="0">
                <a:solidFill>
                  <a:schemeClr val="dk1"/>
                </a:solidFill>
              </a:rPr>
              <a:t> </a:t>
            </a:r>
            <a:r>
              <a:rPr lang="fr-FR" altLang="zh-CN" sz="1200" dirty="0" err="1">
                <a:solidFill>
                  <a:schemeClr val="dk1"/>
                </a:solidFill>
              </a:rPr>
              <a:t>mechanism</a:t>
            </a:r>
            <a:r>
              <a:rPr lang="fr-FR" altLang="zh-CN" sz="1200" dirty="0">
                <a:solidFill>
                  <a:schemeClr val="dk1"/>
                </a:solidFill>
              </a:rPr>
              <a:t>.</a:t>
            </a:r>
          </a:p>
          <a:p>
            <a:pPr lvl="0">
              <a:lnSpc>
                <a:spcPct val="115000"/>
              </a:lnSpc>
              <a:spcBef>
                <a:spcPts val="1200"/>
              </a:spcBef>
            </a:pPr>
            <a:r>
              <a:rPr lang="fr-FR" altLang="zh-CN" sz="1200" dirty="0">
                <a:solidFill>
                  <a:schemeClr val="dk1"/>
                </a:solidFill>
              </a:rPr>
              <a:t>In </a:t>
            </a:r>
            <a:r>
              <a:rPr lang="fr-FR" altLang="zh-CN" sz="1200" b="1" dirty="0" err="1">
                <a:solidFill>
                  <a:schemeClr val="dk1"/>
                </a:solidFill>
              </a:rPr>
              <a:t>Foundry</a:t>
            </a:r>
            <a:r>
              <a:rPr lang="fr-FR" altLang="zh-CN" sz="1200" dirty="0">
                <a:solidFill>
                  <a:schemeClr val="dk1"/>
                </a:solidFill>
              </a:rPr>
              <a:t>, </a:t>
            </a:r>
            <a:r>
              <a:rPr lang="fr-FR" altLang="zh-CN" sz="1200" dirty="0" err="1">
                <a:solidFill>
                  <a:schemeClr val="dk1"/>
                </a:solidFill>
              </a:rPr>
              <a:t>raw</a:t>
            </a:r>
            <a:r>
              <a:rPr lang="fr-FR" altLang="zh-CN" sz="1200" dirty="0">
                <a:solidFill>
                  <a:schemeClr val="dk1"/>
                </a:solidFill>
              </a:rPr>
              <a:t> data </a:t>
            </a:r>
            <a:r>
              <a:rPr lang="fr-FR" altLang="zh-CN" sz="1200" dirty="0" err="1">
                <a:solidFill>
                  <a:schemeClr val="dk1"/>
                </a:solidFill>
              </a:rPr>
              <a:t>need</a:t>
            </a:r>
            <a:r>
              <a:rPr lang="fr-FR" altLang="zh-CN" sz="1200" dirty="0">
                <a:solidFill>
                  <a:schemeClr val="dk1"/>
                </a:solidFill>
              </a:rPr>
              <a:t> to </a:t>
            </a:r>
            <a:r>
              <a:rPr lang="fr-FR" altLang="zh-CN" sz="1200" dirty="0" err="1">
                <a:solidFill>
                  <a:schemeClr val="dk1"/>
                </a:solidFill>
              </a:rPr>
              <a:t>be</a:t>
            </a:r>
            <a:r>
              <a:rPr lang="fr-FR" altLang="zh-CN" sz="1200" dirty="0">
                <a:solidFill>
                  <a:schemeClr val="dk1"/>
                </a:solidFill>
              </a:rPr>
              <a:t> </a:t>
            </a:r>
            <a:r>
              <a:rPr lang="fr-FR" altLang="zh-CN" sz="1200" dirty="0" err="1">
                <a:solidFill>
                  <a:schemeClr val="dk1"/>
                </a:solidFill>
              </a:rPr>
              <a:t>loaded</a:t>
            </a:r>
            <a:r>
              <a:rPr lang="fr-FR" altLang="zh-CN" sz="1200" dirty="0">
                <a:solidFill>
                  <a:schemeClr val="dk1"/>
                </a:solidFill>
              </a:rPr>
              <a:t> </a:t>
            </a:r>
            <a:r>
              <a:rPr lang="fr-FR" altLang="zh-CN" sz="1200" dirty="0" err="1">
                <a:solidFill>
                  <a:schemeClr val="dk1"/>
                </a:solidFill>
              </a:rPr>
              <a:t>firstly</a:t>
            </a:r>
            <a:r>
              <a:rPr lang="fr-FR" altLang="zh-CN" sz="1200" dirty="0">
                <a:solidFill>
                  <a:schemeClr val="dk1"/>
                </a:solidFill>
              </a:rPr>
              <a:t> onto platform and </a:t>
            </a:r>
            <a:r>
              <a:rPr lang="fr-FR" altLang="zh-CN" sz="1200" dirty="0" err="1">
                <a:solidFill>
                  <a:schemeClr val="dk1"/>
                </a:solidFill>
              </a:rPr>
              <a:t>it</a:t>
            </a:r>
            <a:r>
              <a:rPr lang="fr-FR" altLang="zh-CN" sz="1200" dirty="0">
                <a:solidFill>
                  <a:schemeClr val="dk1"/>
                </a:solidFill>
              </a:rPr>
              <a:t> </a:t>
            </a:r>
            <a:r>
              <a:rPr lang="fr-FR" altLang="zh-CN" sz="1200" dirty="0" err="1">
                <a:solidFill>
                  <a:schemeClr val="dk1"/>
                </a:solidFill>
              </a:rPr>
              <a:t>doesn’t</a:t>
            </a:r>
            <a:r>
              <a:rPr lang="fr-FR" altLang="zh-CN" sz="1200" dirty="0">
                <a:solidFill>
                  <a:schemeClr val="dk1"/>
                </a:solidFill>
              </a:rPr>
              <a:t> </a:t>
            </a:r>
            <a:r>
              <a:rPr lang="fr-FR" altLang="zh-CN" sz="1200" dirty="0" err="1">
                <a:solidFill>
                  <a:schemeClr val="dk1"/>
                </a:solidFill>
              </a:rPr>
              <a:t>provides</a:t>
            </a:r>
            <a:r>
              <a:rPr lang="fr-FR" altLang="zh-CN" sz="1200" dirty="0">
                <a:solidFill>
                  <a:schemeClr val="dk1"/>
                </a:solidFill>
              </a:rPr>
              <a:t> </a:t>
            </a:r>
            <a:r>
              <a:rPr lang="fr-FR" altLang="zh-CN" sz="1200" dirty="0" err="1">
                <a:solidFill>
                  <a:schemeClr val="dk1"/>
                </a:solidFill>
              </a:rPr>
              <a:t>any</a:t>
            </a:r>
            <a:r>
              <a:rPr lang="fr-FR" altLang="zh-CN" sz="1200" dirty="0">
                <a:solidFill>
                  <a:schemeClr val="dk1"/>
                </a:solidFill>
              </a:rPr>
              <a:t> </a:t>
            </a:r>
            <a:r>
              <a:rPr lang="fr-FR" altLang="zh-CN" sz="1200" dirty="0" err="1">
                <a:solidFill>
                  <a:schemeClr val="dk1"/>
                </a:solidFill>
              </a:rPr>
              <a:t>access</a:t>
            </a:r>
            <a:r>
              <a:rPr lang="fr-FR" altLang="zh-CN" sz="1200" dirty="0">
                <a:solidFill>
                  <a:schemeClr val="dk1"/>
                </a:solidFill>
              </a:rPr>
              <a:t> to </a:t>
            </a:r>
            <a:r>
              <a:rPr lang="fr-FR" altLang="zh-CN" sz="1200" dirty="0" err="1">
                <a:solidFill>
                  <a:schemeClr val="dk1"/>
                </a:solidFill>
              </a:rPr>
              <a:t>external</a:t>
            </a:r>
            <a:r>
              <a:rPr lang="fr-FR" altLang="zh-CN" sz="1200" dirty="0">
                <a:solidFill>
                  <a:schemeClr val="dk1"/>
                </a:solidFill>
              </a:rPr>
              <a:t> data set for </a:t>
            </a:r>
            <a:r>
              <a:rPr lang="fr-FR" altLang="zh-CN" sz="1200" dirty="0" err="1">
                <a:solidFill>
                  <a:schemeClr val="dk1"/>
                </a:solidFill>
              </a:rPr>
              <a:t>any</a:t>
            </a:r>
            <a:r>
              <a:rPr lang="fr-FR" altLang="zh-CN" sz="1200" dirty="0">
                <a:solidFill>
                  <a:schemeClr val="dk1"/>
                </a:solidFill>
              </a:rPr>
              <a:t> </a:t>
            </a:r>
            <a:r>
              <a:rPr lang="fr-FR" altLang="zh-CN" sz="1200" dirty="0" err="1">
                <a:solidFill>
                  <a:schemeClr val="dk1"/>
                </a:solidFill>
              </a:rPr>
              <a:t>directly</a:t>
            </a:r>
            <a:r>
              <a:rPr lang="fr-FR" altLang="zh-CN" sz="1200" dirty="0">
                <a:solidFill>
                  <a:schemeClr val="dk1"/>
                </a:solidFill>
              </a:rPr>
              <a:t> usage like transformation on platform. </a:t>
            </a:r>
            <a:r>
              <a:rPr lang="fr-FR" altLang="zh-CN" sz="1200" dirty="0" err="1">
                <a:solidFill>
                  <a:schemeClr val="dk1"/>
                </a:solidFill>
              </a:rPr>
              <a:t>After</a:t>
            </a:r>
            <a:r>
              <a:rPr lang="fr-FR" altLang="zh-CN" sz="1200" dirty="0">
                <a:solidFill>
                  <a:schemeClr val="dk1"/>
                </a:solidFill>
              </a:rPr>
              <a:t> </a:t>
            </a:r>
            <a:r>
              <a:rPr lang="fr-FR" altLang="zh-CN" sz="1200" dirty="0" err="1">
                <a:solidFill>
                  <a:schemeClr val="dk1"/>
                </a:solidFill>
              </a:rPr>
              <a:t>loading</a:t>
            </a:r>
            <a:r>
              <a:rPr lang="fr-FR" altLang="zh-CN" sz="1200" dirty="0">
                <a:solidFill>
                  <a:schemeClr val="dk1"/>
                </a:solidFill>
              </a:rPr>
              <a:t> </a:t>
            </a:r>
            <a:r>
              <a:rPr lang="fr-FR" altLang="zh-CN" sz="1200" dirty="0" err="1">
                <a:solidFill>
                  <a:schemeClr val="dk1"/>
                </a:solidFill>
              </a:rPr>
              <a:t>raw</a:t>
            </a:r>
            <a:r>
              <a:rPr lang="fr-FR" altLang="zh-CN" sz="1200" dirty="0">
                <a:solidFill>
                  <a:schemeClr val="dk1"/>
                </a:solidFill>
              </a:rPr>
              <a:t> data onto platform, the </a:t>
            </a:r>
            <a:r>
              <a:rPr lang="fr-FR" altLang="zh-CN" sz="1200" dirty="0" err="1">
                <a:solidFill>
                  <a:schemeClr val="dk1"/>
                </a:solidFill>
              </a:rPr>
              <a:t>related</a:t>
            </a:r>
            <a:r>
              <a:rPr lang="fr-FR" altLang="zh-CN" sz="1200" dirty="0">
                <a:solidFill>
                  <a:schemeClr val="dk1"/>
                </a:solidFill>
              </a:rPr>
              <a:t> </a:t>
            </a:r>
            <a:r>
              <a:rPr lang="fr-FR" altLang="zh-CN" sz="1200" dirty="0" err="1">
                <a:solidFill>
                  <a:schemeClr val="dk1"/>
                </a:solidFill>
              </a:rPr>
              <a:t>transforamtion</a:t>
            </a:r>
            <a:r>
              <a:rPr lang="fr-FR" altLang="zh-CN" sz="1200" dirty="0">
                <a:solidFill>
                  <a:schemeClr val="dk1"/>
                </a:solidFill>
              </a:rPr>
              <a:t> on </a:t>
            </a:r>
            <a:r>
              <a:rPr lang="fr-FR" altLang="zh-CN" sz="1200" dirty="0" err="1">
                <a:solidFill>
                  <a:schemeClr val="dk1"/>
                </a:solidFill>
              </a:rPr>
              <a:t>raw</a:t>
            </a:r>
            <a:r>
              <a:rPr lang="fr-FR" altLang="zh-CN" sz="1200" dirty="0">
                <a:solidFill>
                  <a:schemeClr val="dk1"/>
                </a:solidFill>
              </a:rPr>
              <a:t> data can </a:t>
            </a:r>
            <a:r>
              <a:rPr lang="fr-FR" altLang="zh-CN" sz="1200" dirty="0" err="1">
                <a:solidFill>
                  <a:schemeClr val="dk1"/>
                </a:solidFill>
              </a:rPr>
              <a:t>be</a:t>
            </a:r>
            <a:r>
              <a:rPr lang="fr-FR" altLang="zh-CN" sz="1200" dirty="0">
                <a:solidFill>
                  <a:schemeClr val="dk1"/>
                </a:solidFill>
              </a:rPr>
              <a:t> </a:t>
            </a:r>
            <a:r>
              <a:rPr lang="fr-FR" altLang="zh-CN" sz="1200" dirty="0" err="1">
                <a:solidFill>
                  <a:schemeClr val="dk1"/>
                </a:solidFill>
              </a:rPr>
              <a:t>processed</a:t>
            </a:r>
            <a:r>
              <a:rPr lang="fr-FR" altLang="zh-CN" sz="1200" dirty="0">
                <a:solidFill>
                  <a:schemeClr val="dk1"/>
                </a:solidFill>
              </a:rPr>
              <a:t>. The </a:t>
            </a:r>
            <a:r>
              <a:rPr lang="fr-FR" altLang="zh-CN" sz="1200" dirty="0" err="1">
                <a:solidFill>
                  <a:schemeClr val="dk1"/>
                </a:solidFill>
              </a:rPr>
              <a:t>loading</a:t>
            </a:r>
            <a:r>
              <a:rPr lang="fr-FR" altLang="zh-CN" sz="1200" dirty="0">
                <a:solidFill>
                  <a:schemeClr val="dk1"/>
                </a:solidFill>
              </a:rPr>
              <a:t> </a:t>
            </a:r>
            <a:r>
              <a:rPr lang="fr-FR" altLang="zh-CN" sz="1200" dirty="0" err="1">
                <a:solidFill>
                  <a:schemeClr val="dk1"/>
                </a:solidFill>
              </a:rPr>
              <a:t>raw</a:t>
            </a:r>
            <a:r>
              <a:rPr lang="fr-FR" altLang="zh-CN" sz="1200" dirty="0">
                <a:solidFill>
                  <a:schemeClr val="dk1"/>
                </a:solidFill>
              </a:rPr>
              <a:t> data </a:t>
            </a:r>
            <a:r>
              <a:rPr lang="fr-FR" altLang="zh-CN" sz="1200" dirty="0" err="1">
                <a:solidFill>
                  <a:schemeClr val="dk1"/>
                </a:solidFill>
              </a:rPr>
              <a:t>will</a:t>
            </a:r>
            <a:r>
              <a:rPr lang="fr-FR" altLang="zh-CN" sz="1200" dirty="0">
                <a:solidFill>
                  <a:schemeClr val="dk1"/>
                </a:solidFill>
              </a:rPr>
              <a:t> not </a:t>
            </a:r>
            <a:r>
              <a:rPr lang="fr-FR" altLang="zh-CN" sz="1200" dirty="0" err="1">
                <a:solidFill>
                  <a:schemeClr val="dk1"/>
                </a:solidFill>
              </a:rPr>
              <a:t>be</a:t>
            </a:r>
            <a:r>
              <a:rPr lang="fr-FR" altLang="zh-CN" sz="1200" dirty="0">
                <a:solidFill>
                  <a:schemeClr val="dk1"/>
                </a:solidFill>
              </a:rPr>
              <a:t> </a:t>
            </a:r>
            <a:r>
              <a:rPr lang="fr-FR" altLang="zh-CN" sz="1200" dirty="0" err="1">
                <a:solidFill>
                  <a:schemeClr val="dk1"/>
                </a:solidFill>
              </a:rPr>
              <a:t>influenced</a:t>
            </a:r>
            <a:r>
              <a:rPr lang="fr-FR" altLang="zh-CN" sz="1200" dirty="0">
                <a:solidFill>
                  <a:schemeClr val="dk1"/>
                </a:solidFill>
              </a:rPr>
              <a:t> by the absence of data model or data transformation </a:t>
            </a:r>
            <a:r>
              <a:rPr lang="fr-FR" altLang="zh-CN" sz="1200" dirty="0" err="1">
                <a:solidFill>
                  <a:schemeClr val="dk1"/>
                </a:solidFill>
              </a:rPr>
              <a:t>step</a:t>
            </a:r>
            <a:r>
              <a:rPr lang="fr-FR" altLang="zh-CN" sz="1200" dirty="0">
                <a:solidFill>
                  <a:schemeClr val="dk1"/>
                </a:solidFill>
              </a:rPr>
              <a:t>. So for </a:t>
            </a:r>
            <a:r>
              <a:rPr lang="fr-FR" altLang="zh-CN" sz="1200" dirty="0" err="1">
                <a:solidFill>
                  <a:schemeClr val="dk1"/>
                </a:solidFill>
              </a:rPr>
              <a:t>Foundry</a:t>
            </a:r>
            <a:r>
              <a:rPr lang="fr-FR" altLang="zh-CN" sz="1200" dirty="0">
                <a:solidFill>
                  <a:schemeClr val="dk1"/>
                </a:solidFill>
              </a:rPr>
              <a:t>, the data </a:t>
            </a:r>
            <a:r>
              <a:rPr lang="fr-FR" altLang="zh-CN" sz="1200" dirty="0" err="1">
                <a:solidFill>
                  <a:schemeClr val="dk1"/>
                </a:solidFill>
              </a:rPr>
              <a:t>integration</a:t>
            </a:r>
            <a:r>
              <a:rPr lang="fr-FR" altLang="zh-CN" sz="1200" dirty="0">
                <a:solidFill>
                  <a:schemeClr val="dk1"/>
                </a:solidFill>
              </a:rPr>
              <a:t> can </a:t>
            </a:r>
            <a:r>
              <a:rPr lang="fr-FR" altLang="zh-CN" sz="1200" dirty="0" err="1">
                <a:solidFill>
                  <a:schemeClr val="dk1"/>
                </a:solidFill>
              </a:rPr>
              <a:t>be</a:t>
            </a:r>
            <a:r>
              <a:rPr lang="fr-FR" altLang="zh-CN" sz="1200" dirty="0">
                <a:solidFill>
                  <a:schemeClr val="dk1"/>
                </a:solidFill>
              </a:rPr>
              <a:t> </a:t>
            </a:r>
            <a:r>
              <a:rPr lang="fr-FR" altLang="zh-CN" sz="1200" dirty="0" err="1">
                <a:solidFill>
                  <a:schemeClr val="dk1"/>
                </a:solidFill>
              </a:rPr>
              <a:t>divided</a:t>
            </a:r>
            <a:r>
              <a:rPr lang="fr-FR" altLang="zh-CN" sz="1200" dirty="0">
                <a:solidFill>
                  <a:schemeClr val="dk1"/>
                </a:solidFill>
              </a:rPr>
              <a:t> </a:t>
            </a:r>
            <a:r>
              <a:rPr lang="fr-FR" altLang="zh-CN" sz="1200" dirty="0" err="1">
                <a:solidFill>
                  <a:schemeClr val="dk1"/>
                </a:solidFill>
              </a:rPr>
              <a:t>into</a:t>
            </a:r>
            <a:r>
              <a:rPr lang="fr-FR" altLang="zh-CN" sz="1200" dirty="0">
                <a:solidFill>
                  <a:schemeClr val="dk1"/>
                </a:solidFill>
              </a:rPr>
              <a:t> </a:t>
            </a:r>
            <a:r>
              <a:rPr lang="en-US" altLang="zh-CN" sz="1200" dirty="0">
                <a:solidFill>
                  <a:schemeClr val="dk1"/>
                </a:solidFill>
              </a:rPr>
              <a:t>Extract/Load, Transform.</a:t>
            </a:r>
            <a:endParaRPr lang="fr-FR" altLang="zh-CN" sz="1200" dirty="0">
              <a:solidFill>
                <a:schemeClr val="dk1"/>
              </a:solidFill>
            </a:endParaRPr>
          </a:p>
          <a:p>
            <a:pPr>
              <a:lnSpc>
                <a:spcPct val="115000"/>
              </a:lnSpc>
              <a:spcBef>
                <a:spcPts val="1200"/>
              </a:spcBef>
            </a:pPr>
            <a:r>
              <a:rPr lang="en-US" sz="1200" dirty="0">
                <a:solidFill>
                  <a:schemeClr val="dk1"/>
                </a:solidFill>
              </a:rPr>
              <a:t>But in </a:t>
            </a:r>
            <a:r>
              <a:rPr lang="en-US" sz="1200" b="1" dirty="0">
                <a:solidFill>
                  <a:schemeClr val="dk1"/>
                </a:solidFill>
              </a:rPr>
              <a:t>C3 AI Suite</a:t>
            </a:r>
            <a:r>
              <a:rPr lang="en-US" sz="1200" dirty="0">
                <a:solidFill>
                  <a:schemeClr val="dk1"/>
                </a:solidFill>
              </a:rPr>
              <a:t>,  the data integration need to be passed by Canonicals and the Canonical type is the first step in bringing data from </a:t>
            </a:r>
            <a:r>
              <a:rPr lang="en-US" sz="1200" dirty="0"/>
              <a:t>outside the environment to the inside. Without the definition of Canonical type or even Canonical transformation type, the data loading cannot be </a:t>
            </a:r>
            <a:r>
              <a:rPr lang="en-US" sz="1200" dirty="0" err="1"/>
              <a:t>succed</a:t>
            </a:r>
            <a:r>
              <a:rPr lang="en-US" sz="1200" dirty="0"/>
              <a:t>. Meanwhile, C3 AI Suite provide access to external lakes or repositories. Then the steps of data integration are: </a:t>
            </a:r>
            <a:r>
              <a:rPr lang="en-US" altLang="zh-CN" sz="1200" dirty="0">
                <a:solidFill>
                  <a:schemeClr val="dk1"/>
                </a:solidFill>
              </a:rPr>
              <a:t>Extract, Transform, Load.</a:t>
            </a:r>
            <a:endParaRPr lang="en-US" sz="1200" dirty="0"/>
          </a:p>
          <a:p>
            <a:pPr>
              <a:lnSpc>
                <a:spcPct val="115000"/>
              </a:lnSpc>
              <a:spcBef>
                <a:spcPts val="1200"/>
              </a:spcBef>
            </a:pPr>
            <a:r>
              <a:rPr lang="en-US" altLang="zh-CN" sz="1200" dirty="0">
                <a:solidFill>
                  <a:schemeClr val="dk1"/>
                </a:solidFill>
              </a:rPr>
              <a:t>We will present the differences in separated steps.</a:t>
            </a:r>
            <a:endParaRPr lang="fr-FR" altLang="zh-CN" sz="1200" dirty="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p:nvPr/>
        </p:nvSpPr>
        <p:spPr>
          <a:xfrm>
            <a:off x="268875" y="213306"/>
            <a:ext cx="80928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100" b="1" dirty="0">
                <a:solidFill>
                  <a:srgbClr val="4A86E8"/>
                </a:solidFill>
                <a:latin typeface="Trebuchet MS"/>
                <a:ea typeface="Trebuchet MS"/>
                <a:cs typeface="Trebuchet MS"/>
                <a:sym typeface="Trebuchet MS"/>
              </a:rPr>
              <a:t>3</a:t>
            </a:r>
            <a:r>
              <a:rPr lang="fr-FR" altLang="zh-CN" sz="2100" b="1" dirty="0">
                <a:solidFill>
                  <a:srgbClr val="4A86E8"/>
                </a:solidFill>
                <a:latin typeface="Trebuchet MS"/>
                <a:ea typeface="Trebuchet MS"/>
                <a:cs typeface="Trebuchet MS"/>
                <a:sym typeface="Trebuchet MS"/>
              </a:rPr>
              <a:t>.1</a:t>
            </a:r>
            <a:r>
              <a:rPr lang="zh-CN" sz="2100" b="1" dirty="0">
                <a:solidFill>
                  <a:srgbClr val="4A86E8"/>
                </a:solidFill>
                <a:latin typeface="Trebuchet MS"/>
                <a:ea typeface="Trebuchet MS"/>
                <a:cs typeface="Trebuchet MS"/>
                <a:sym typeface="Trebuchet MS"/>
              </a:rPr>
              <a:t> - Data </a:t>
            </a:r>
            <a:r>
              <a:rPr lang="fr-FR" altLang="zh-CN" sz="2100" b="1" dirty="0">
                <a:solidFill>
                  <a:srgbClr val="4A86E8"/>
                </a:solidFill>
                <a:latin typeface="Trebuchet MS"/>
                <a:ea typeface="Trebuchet MS"/>
                <a:cs typeface="Trebuchet MS"/>
                <a:sym typeface="Trebuchet MS"/>
              </a:rPr>
              <a:t>Ingestion</a:t>
            </a:r>
            <a:r>
              <a:rPr lang="zh-CN" sz="2100" b="1" dirty="0">
                <a:solidFill>
                  <a:srgbClr val="4A86E8"/>
                </a:solidFill>
                <a:latin typeface="Trebuchet MS"/>
                <a:ea typeface="Trebuchet MS"/>
                <a:cs typeface="Trebuchet MS"/>
                <a:sym typeface="Trebuchet MS"/>
              </a:rPr>
              <a:t> : </a:t>
            </a:r>
            <a:r>
              <a:rPr lang="zh-CN" sz="2000" b="1" dirty="0">
                <a:solidFill>
                  <a:srgbClr val="4A86E8"/>
                </a:solidFill>
                <a:latin typeface="Trebuchet MS"/>
                <a:ea typeface="Trebuchet MS"/>
                <a:cs typeface="Trebuchet MS"/>
                <a:sym typeface="Trebuchet MS"/>
              </a:rPr>
              <a:t>Comparison with Palantir Foundry</a:t>
            </a:r>
            <a:endParaRPr sz="2000" b="1" dirty="0">
              <a:solidFill>
                <a:srgbClr val="4A86E8"/>
              </a:solidFill>
              <a:latin typeface="Trebuchet MS"/>
              <a:ea typeface="Trebuchet MS"/>
              <a:cs typeface="Trebuchet MS"/>
              <a:sym typeface="Trebuchet MS"/>
            </a:endParaRPr>
          </a:p>
          <a:p>
            <a:pPr marL="0" lvl="0" indent="0" algn="ctr" rtl="0">
              <a:spcBef>
                <a:spcPts val="0"/>
              </a:spcBef>
              <a:spcAft>
                <a:spcPts val="0"/>
              </a:spcAft>
              <a:buNone/>
            </a:pPr>
            <a:endParaRPr sz="2100" b="1" dirty="0">
              <a:solidFill>
                <a:schemeClr val="dk1"/>
              </a:solidFill>
              <a:latin typeface="Trebuchet MS"/>
              <a:ea typeface="Trebuchet MS"/>
              <a:cs typeface="Trebuchet MS"/>
              <a:sym typeface="Trebuchet MS"/>
            </a:endParaRPr>
          </a:p>
          <a:p>
            <a:pPr marL="0" lvl="0" indent="0" algn="l" rtl="0">
              <a:spcBef>
                <a:spcPts val="0"/>
              </a:spcBef>
              <a:spcAft>
                <a:spcPts val="0"/>
              </a:spcAft>
              <a:buNone/>
            </a:pPr>
            <a:r>
              <a:rPr lang="zh-CN" sz="2100" b="1" dirty="0">
                <a:solidFill>
                  <a:srgbClr val="6FA8DC"/>
                </a:solidFill>
                <a:latin typeface="Trebuchet MS"/>
                <a:ea typeface="Trebuchet MS"/>
                <a:cs typeface="Trebuchet MS"/>
                <a:sym typeface="Trebuchet MS"/>
              </a:rPr>
              <a:t> </a:t>
            </a:r>
            <a:endParaRPr sz="2100" b="1" dirty="0">
              <a:solidFill>
                <a:srgbClr val="6FA8DC"/>
              </a:solidFill>
              <a:latin typeface="Trebuchet MS"/>
              <a:ea typeface="Trebuchet MS"/>
              <a:cs typeface="Trebuchet MS"/>
              <a:sym typeface="Trebuchet MS"/>
            </a:endParaRPr>
          </a:p>
        </p:txBody>
      </p:sp>
      <p:pic>
        <p:nvPicPr>
          <p:cNvPr id="149" name="Google Shape;149;p24"/>
          <p:cNvPicPr preferRelativeResize="0"/>
          <p:nvPr/>
        </p:nvPicPr>
        <p:blipFill>
          <a:blip r:embed="rId3">
            <a:alphaModFix/>
          </a:blip>
          <a:stretch>
            <a:fillRect/>
          </a:stretch>
        </p:blipFill>
        <p:spPr>
          <a:xfrm>
            <a:off x="8238500" y="4702250"/>
            <a:ext cx="559501" cy="294900"/>
          </a:xfrm>
          <a:prstGeom prst="rect">
            <a:avLst/>
          </a:prstGeom>
          <a:noFill/>
          <a:ln>
            <a:noFill/>
          </a:ln>
        </p:spPr>
      </p:pic>
      <p:pic>
        <p:nvPicPr>
          <p:cNvPr id="150" name="Google Shape;150;p24"/>
          <p:cNvPicPr preferRelativeResize="0"/>
          <p:nvPr/>
        </p:nvPicPr>
        <p:blipFill>
          <a:blip r:embed="rId4">
            <a:alphaModFix/>
          </a:blip>
          <a:stretch>
            <a:fillRect/>
          </a:stretch>
        </p:blipFill>
        <p:spPr>
          <a:xfrm>
            <a:off x="8197278" y="103475"/>
            <a:ext cx="641946" cy="294900"/>
          </a:xfrm>
          <a:prstGeom prst="rect">
            <a:avLst/>
          </a:prstGeom>
          <a:noFill/>
          <a:ln>
            <a:noFill/>
          </a:ln>
        </p:spPr>
      </p:pic>
      <p:sp>
        <p:nvSpPr>
          <p:cNvPr id="151" name="Google Shape;151;p24"/>
          <p:cNvSpPr txBox="1"/>
          <p:nvPr/>
        </p:nvSpPr>
        <p:spPr>
          <a:xfrm>
            <a:off x="268875" y="745950"/>
            <a:ext cx="8352900" cy="2956500"/>
          </a:xfrm>
          <a:prstGeom prst="rect">
            <a:avLst/>
          </a:prstGeom>
          <a:noFill/>
          <a:ln>
            <a:noFill/>
          </a:ln>
        </p:spPr>
        <p:txBody>
          <a:bodyPr spcFirstLastPara="1" wrap="square" lIns="91425" tIns="91425" rIns="91425" bIns="91425" anchor="t" anchorCtr="0">
            <a:noAutofit/>
          </a:bodyPr>
          <a:lstStyle/>
          <a:p>
            <a:pPr lvl="0">
              <a:lnSpc>
                <a:spcPct val="115000"/>
              </a:lnSpc>
              <a:spcBef>
                <a:spcPts val="1200"/>
              </a:spcBef>
            </a:pPr>
            <a:r>
              <a:rPr lang="en-US" sz="1200" dirty="0">
                <a:solidFill>
                  <a:schemeClr val="dk1"/>
                </a:solidFill>
              </a:rPr>
              <a:t>For </a:t>
            </a:r>
            <a:r>
              <a:rPr lang="en-US" sz="1200" b="1" dirty="0">
                <a:solidFill>
                  <a:schemeClr val="dk1"/>
                </a:solidFill>
              </a:rPr>
              <a:t>Foundry</a:t>
            </a:r>
            <a:r>
              <a:rPr lang="en-US" sz="1200" dirty="0">
                <a:solidFill>
                  <a:schemeClr val="dk1"/>
                </a:solidFill>
              </a:rPr>
              <a:t>, as the raw data need to be loaded onto platform firstly before any usage, the extraction of raw data and the loading are both processed in first step. The data ingestion on Foundry can be done either by manual uploading or Magritte Agent Sync. Then raw data will appear in its original way on platform. There’s the size and data source restriction for manual uploading and the data schema can also be predefined or modified when you upload it. For Magritte Agent Sync, you can customize the agent to sync whatever data source you want and use SQL command to select the attributes you want. The sync frequency can also be defined.</a:t>
            </a:r>
          </a:p>
          <a:p>
            <a:pPr lvl="0">
              <a:lnSpc>
                <a:spcPct val="115000"/>
              </a:lnSpc>
              <a:spcBef>
                <a:spcPts val="1200"/>
              </a:spcBef>
            </a:pPr>
            <a:r>
              <a:rPr lang="en-US" sz="1200" b="1" dirty="0">
                <a:solidFill>
                  <a:schemeClr val="dk1"/>
                </a:solidFill>
              </a:rPr>
              <a:t>Foundry</a:t>
            </a:r>
            <a:r>
              <a:rPr lang="en-US" sz="1200" dirty="0">
                <a:solidFill>
                  <a:schemeClr val="dk1"/>
                </a:solidFill>
              </a:rPr>
              <a:t> also provides different ingestion mode: snapshot, append, update, delete.</a:t>
            </a:r>
          </a:p>
          <a:p>
            <a:pPr>
              <a:lnSpc>
                <a:spcPct val="115000"/>
              </a:lnSpc>
              <a:spcBef>
                <a:spcPts val="1200"/>
              </a:spcBef>
            </a:pPr>
            <a:r>
              <a:rPr lang="en-US" sz="1200" dirty="0">
                <a:solidFill>
                  <a:schemeClr val="dk1"/>
                </a:solidFill>
              </a:rPr>
              <a:t>But in </a:t>
            </a:r>
            <a:r>
              <a:rPr lang="en-US" sz="1200" b="1" dirty="0">
                <a:solidFill>
                  <a:schemeClr val="dk1"/>
                </a:solidFill>
              </a:rPr>
              <a:t>C3 AI Suite</a:t>
            </a:r>
            <a:r>
              <a:rPr lang="en-US" sz="1200" dirty="0">
                <a:solidFill>
                  <a:schemeClr val="dk1"/>
                </a:solidFill>
              </a:rPr>
              <a:t>,  the data integration need to be passed by Canonicals. </a:t>
            </a:r>
            <a:r>
              <a:rPr lang="en-US" sz="1200" dirty="0"/>
              <a:t>Canonical types(schemas), describes existing integration endpoints, the format that they accept and the relationships between canonical entities. That’s the first step in bringing data from outside the environment to the inside.</a:t>
            </a:r>
          </a:p>
          <a:p>
            <a:pPr>
              <a:lnSpc>
                <a:spcPct val="115000"/>
              </a:lnSpc>
              <a:spcBef>
                <a:spcPts val="1200"/>
              </a:spcBef>
            </a:pPr>
            <a:r>
              <a:rPr lang="zh-CN" sz="1200" dirty="0">
                <a:solidFill>
                  <a:schemeClr val="dk1"/>
                </a:solidFill>
              </a:rPr>
              <a:t>Therefore the data integration seems to be more</a:t>
            </a:r>
            <a:r>
              <a:rPr lang="fr-FR" altLang="zh-CN" sz="1200" dirty="0">
                <a:solidFill>
                  <a:schemeClr val="dk1"/>
                </a:solidFill>
              </a:rPr>
              <a:t> </a:t>
            </a:r>
            <a:r>
              <a:rPr lang="fr-FR" altLang="zh-CN" sz="1200" b="1" u="sng" dirty="0">
                <a:solidFill>
                  <a:schemeClr val="dk1"/>
                </a:solidFill>
              </a:rPr>
              <a:t>simple</a:t>
            </a:r>
            <a:r>
              <a:rPr lang="zh-CN" sz="1200" dirty="0">
                <a:solidFill>
                  <a:schemeClr val="dk1"/>
                </a:solidFill>
              </a:rPr>
              <a:t> in Palantir Foundry</a:t>
            </a:r>
            <a:r>
              <a:rPr lang="fr-FR" altLang="zh-CN" sz="1200" dirty="0">
                <a:solidFill>
                  <a:schemeClr val="dk1"/>
                </a:solidFill>
              </a:rPr>
              <a:t>, </a:t>
            </a:r>
            <a:r>
              <a:rPr lang="fr-FR" altLang="zh-CN" sz="1200" dirty="0" err="1">
                <a:solidFill>
                  <a:schemeClr val="dk1"/>
                </a:solidFill>
              </a:rPr>
              <a:t>raw</a:t>
            </a:r>
            <a:r>
              <a:rPr lang="fr-FR" altLang="zh-CN" sz="1200" dirty="0">
                <a:solidFill>
                  <a:schemeClr val="dk1"/>
                </a:solidFill>
              </a:rPr>
              <a:t> data can </a:t>
            </a:r>
            <a:r>
              <a:rPr lang="fr-FR" altLang="zh-CN" sz="1200" dirty="0" err="1">
                <a:solidFill>
                  <a:schemeClr val="dk1"/>
                </a:solidFill>
              </a:rPr>
              <a:t>be</a:t>
            </a:r>
            <a:r>
              <a:rPr lang="fr-FR" altLang="zh-CN" sz="1200" dirty="0">
                <a:solidFill>
                  <a:schemeClr val="dk1"/>
                </a:solidFill>
              </a:rPr>
              <a:t> </a:t>
            </a:r>
            <a:r>
              <a:rPr lang="fr-FR" altLang="zh-CN" sz="1200" dirty="0" err="1">
                <a:solidFill>
                  <a:schemeClr val="dk1"/>
                </a:solidFill>
              </a:rPr>
              <a:t>uploaded</a:t>
            </a:r>
            <a:r>
              <a:rPr lang="fr-FR" altLang="zh-CN" sz="1200" dirty="0">
                <a:solidFill>
                  <a:schemeClr val="dk1"/>
                </a:solidFill>
              </a:rPr>
              <a:t> </a:t>
            </a:r>
            <a:r>
              <a:rPr lang="fr-FR" altLang="zh-CN" sz="1200" dirty="0" err="1">
                <a:solidFill>
                  <a:schemeClr val="dk1"/>
                </a:solidFill>
              </a:rPr>
              <a:t>directly</a:t>
            </a:r>
            <a:r>
              <a:rPr lang="fr-FR" altLang="zh-CN" sz="1200" dirty="0">
                <a:solidFill>
                  <a:schemeClr val="dk1"/>
                </a:solidFill>
              </a:rPr>
              <a:t> and </a:t>
            </a:r>
            <a:r>
              <a:rPr lang="fr-FR" altLang="zh-CN" sz="1200" dirty="0" err="1">
                <a:solidFill>
                  <a:schemeClr val="dk1"/>
                </a:solidFill>
              </a:rPr>
              <a:t>appear</a:t>
            </a:r>
            <a:r>
              <a:rPr lang="fr-FR" altLang="zh-CN" sz="1200" dirty="0">
                <a:solidFill>
                  <a:schemeClr val="dk1"/>
                </a:solidFill>
              </a:rPr>
              <a:t> on </a:t>
            </a:r>
            <a:r>
              <a:rPr lang="fr-FR" altLang="zh-CN" sz="1200" dirty="0" err="1">
                <a:solidFill>
                  <a:schemeClr val="dk1"/>
                </a:solidFill>
              </a:rPr>
              <a:t>Froundry</a:t>
            </a:r>
            <a:r>
              <a:rPr lang="fr-FR" altLang="zh-CN" sz="1200" dirty="0">
                <a:solidFill>
                  <a:schemeClr val="dk1"/>
                </a:solidFill>
              </a:rPr>
              <a:t> in </a:t>
            </a:r>
            <a:r>
              <a:rPr lang="fr-FR" altLang="zh-CN" sz="1200" dirty="0" err="1">
                <a:solidFill>
                  <a:schemeClr val="dk1"/>
                </a:solidFill>
              </a:rPr>
              <a:t>its</a:t>
            </a:r>
            <a:r>
              <a:rPr lang="fr-FR" altLang="zh-CN" sz="1200" dirty="0">
                <a:solidFill>
                  <a:schemeClr val="dk1"/>
                </a:solidFill>
              </a:rPr>
              <a:t> original </a:t>
            </a:r>
            <a:r>
              <a:rPr lang="fr-FR" altLang="zh-CN" sz="1200" dirty="0" err="1">
                <a:solidFill>
                  <a:schemeClr val="dk1"/>
                </a:solidFill>
              </a:rPr>
              <a:t>way</a:t>
            </a:r>
            <a:r>
              <a:rPr lang="fr-FR" altLang="zh-CN" sz="1200" dirty="0">
                <a:solidFill>
                  <a:schemeClr val="dk1"/>
                </a:solidFill>
              </a:rPr>
              <a:t>. </a:t>
            </a:r>
            <a:r>
              <a:rPr lang="fr-FR" altLang="zh-CN" sz="1200" dirty="0" err="1">
                <a:solidFill>
                  <a:schemeClr val="dk1"/>
                </a:solidFill>
              </a:rPr>
              <a:t>Oherwise</a:t>
            </a:r>
            <a:r>
              <a:rPr lang="fr-FR" altLang="zh-CN" sz="1200" dirty="0">
                <a:solidFill>
                  <a:schemeClr val="dk1"/>
                </a:solidFill>
              </a:rPr>
              <a:t> </a:t>
            </a:r>
            <a:r>
              <a:rPr lang="zh-CN" sz="1200" dirty="0">
                <a:solidFill>
                  <a:schemeClr val="dk1"/>
                </a:solidFill>
              </a:rPr>
              <a:t>C3 AI Suite requires </a:t>
            </a:r>
            <a:r>
              <a:rPr lang="fr-FR" altLang="zh-CN" sz="1200" dirty="0">
                <a:solidFill>
                  <a:schemeClr val="dk1"/>
                </a:solidFill>
              </a:rPr>
              <a:t>a </a:t>
            </a:r>
            <a:r>
              <a:rPr lang="fr-FR" altLang="zh-CN" sz="1200" dirty="0" err="1">
                <a:solidFill>
                  <a:schemeClr val="dk1"/>
                </a:solidFill>
              </a:rPr>
              <a:t>pre-defined</a:t>
            </a:r>
            <a:r>
              <a:rPr lang="fr-FR" altLang="zh-CN" sz="1200" dirty="0">
                <a:solidFill>
                  <a:schemeClr val="dk1"/>
                </a:solidFill>
              </a:rPr>
              <a:t> Canonical type to </a:t>
            </a:r>
            <a:r>
              <a:rPr lang="en-US" altLang="zh-CN" sz="1200" dirty="0">
                <a:solidFill>
                  <a:schemeClr val="dk1"/>
                </a:solidFill>
              </a:rPr>
              <a:t>present the structure of the data in the source system. </a:t>
            </a:r>
          </a:p>
          <a:p>
            <a:pPr>
              <a:lnSpc>
                <a:spcPct val="115000"/>
              </a:lnSpc>
              <a:spcBef>
                <a:spcPts val="1200"/>
              </a:spcBef>
            </a:pPr>
            <a:r>
              <a:rPr lang="fr-FR" sz="1200" dirty="0" err="1">
                <a:solidFill>
                  <a:schemeClr val="dk1"/>
                </a:solidFill>
              </a:rPr>
              <a:t>However</a:t>
            </a:r>
            <a:r>
              <a:rPr lang="fr-FR" sz="1200" dirty="0">
                <a:solidFill>
                  <a:schemeClr val="dk1"/>
                </a:solidFill>
              </a:rPr>
              <a:t>, the </a:t>
            </a:r>
            <a:r>
              <a:rPr lang="fr-FR" sz="1200" dirty="0" err="1">
                <a:solidFill>
                  <a:schemeClr val="dk1"/>
                </a:solidFill>
              </a:rPr>
              <a:t>benefits</a:t>
            </a:r>
            <a:r>
              <a:rPr lang="fr-FR" sz="1200" dirty="0">
                <a:solidFill>
                  <a:schemeClr val="dk1"/>
                </a:solidFill>
              </a:rPr>
              <a:t> of C3 </a:t>
            </a:r>
            <a:r>
              <a:rPr lang="fr-FR" sz="1200" dirty="0" err="1">
                <a:solidFill>
                  <a:schemeClr val="dk1"/>
                </a:solidFill>
              </a:rPr>
              <a:t>Canonicals</a:t>
            </a:r>
            <a:r>
              <a:rPr lang="fr-FR" sz="1200" dirty="0">
                <a:solidFill>
                  <a:schemeClr val="dk1"/>
                </a:solidFill>
              </a:rPr>
              <a:t> are </a:t>
            </a:r>
            <a:r>
              <a:rPr lang="fr-FR" sz="1200" dirty="0" err="1">
                <a:solidFill>
                  <a:schemeClr val="dk1"/>
                </a:solidFill>
              </a:rPr>
              <a:t>also</a:t>
            </a:r>
            <a:r>
              <a:rPr lang="fr-FR" sz="1200" dirty="0">
                <a:solidFill>
                  <a:schemeClr val="dk1"/>
                </a:solidFill>
              </a:rPr>
              <a:t> </a:t>
            </a:r>
            <a:r>
              <a:rPr lang="fr-FR" sz="1200" dirty="0" err="1">
                <a:solidFill>
                  <a:schemeClr val="dk1"/>
                </a:solidFill>
              </a:rPr>
              <a:t>obvious</a:t>
            </a:r>
            <a:r>
              <a:rPr lang="fr-FR" sz="1200" dirty="0">
                <a:solidFill>
                  <a:schemeClr val="dk1"/>
                </a:solidFill>
              </a:rPr>
              <a:t>. </a:t>
            </a:r>
            <a:r>
              <a:rPr lang="en-US" sz="1200" dirty="0">
                <a:solidFill>
                  <a:schemeClr val="dk1"/>
                </a:solidFill>
              </a:rPr>
              <a:t>They help ensure that the data coming into C3 are consistent, and provide a layer of abstraction from </a:t>
            </a:r>
            <a:r>
              <a:rPr lang="en-US" sz="1200" dirty="0" err="1">
                <a:solidFill>
                  <a:schemeClr val="dk1"/>
                </a:solidFill>
              </a:rPr>
              <a:t>persisteble</a:t>
            </a:r>
            <a:r>
              <a:rPr lang="en-US" sz="1200" dirty="0">
                <a:solidFill>
                  <a:schemeClr val="dk1"/>
                </a:solidFill>
              </a:rPr>
              <a:t> c3 types. The integrations are insulated from data model changes. (More details in next page)</a:t>
            </a:r>
            <a:endParaRPr sz="1200" dirty="0">
              <a:solidFill>
                <a:schemeClr val="dk1"/>
              </a:solidFill>
            </a:endParaRPr>
          </a:p>
        </p:txBody>
      </p:sp>
    </p:spTree>
    <p:extLst>
      <p:ext uri="{BB962C8B-B14F-4D97-AF65-F5344CB8AC3E}">
        <p14:creationId xmlns:p14="http://schemas.microsoft.com/office/powerpoint/2010/main" val="2552338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p:nvPr/>
        </p:nvSpPr>
        <p:spPr>
          <a:xfrm>
            <a:off x="268875" y="220450"/>
            <a:ext cx="7925006" cy="438600"/>
          </a:xfrm>
          <a:prstGeom prst="rect">
            <a:avLst/>
          </a:prstGeom>
          <a:noFill/>
          <a:ln>
            <a:noFill/>
          </a:ln>
        </p:spPr>
        <p:txBody>
          <a:bodyPr spcFirstLastPara="1" wrap="square" lIns="91425" tIns="91425" rIns="91425" bIns="91425" anchor="t" anchorCtr="0">
            <a:noAutofit/>
          </a:bodyPr>
          <a:lstStyle/>
          <a:p>
            <a:r>
              <a:rPr lang="en-US" altLang="zh-CN" sz="2100" b="1" dirty="0">
                <a:solidFill>
                  <a:srgbClr val="4A86E8"/>
                </a:solidFill>
                <a:latin typeface="Trebuchet MS"/>
                <a:ea typeface="Trebuchet MS"/>
                <a:cs typeface="Trebuchet MS"/>
                <a:sym typeface="Trebuchet MS"/>
              </a:rPr>
              <a:t>3.1 - Data Ingestion : </a:t>
            </a:r>
            <a:r>
              <a:rPr lang="en-US" altLang="zh-CN" sz="2000" b="1" dirty="0">
                <a:solidFill>
                  <a:srgbClr val="4A86E8"/>
                </a:solidFill>
                <a:latin typeface="Trebuchet MS"/>
                <a:ea typeface="Trebuchet MS"/>
                <a:cs typeface="Trebuchet MS"/>
                <a:sym typeface="Trebuchet MS"/>
              </a:rPr>
              <a:t>Comparison with Palantir Foundry</a:t>
            </a:r>
            <a:endParaRPr lang="en-US" sz="2000" b="1" dirty="0">
              <a:solidFill>
                <a:srgbClr val="4A86E8"/>
              </a:solidFill>
              <a:latin typeface="Trebuchet MS"/>
              <a:ea typeface="Trebuchet MS"/>
              <a:cs typeface="Trebuchet MS"/>
              <a:sym typeface="Trebuchet MS"/>
            </a:endParaRPr>
          </a:p>
          <a:p>
            <a:pPr marL="0" lvl="0" indent="0" algn="l" rtl="0">
              <a:spcBef>
                <a:spcPts val="0"/>
              </a:spcBef>
              <a:spcAft>
                <a:spcPts val="0"/>
              </a:spcAft>
              <a:buNone/>
            </a:pPr>
            <a:endParaRPr sz="2000" b="1" dirty="0">
              <a:solidFill>
                <a:srgbClr val="4A86E8"/>
              </a:solidFill>
              <a:latin typeface="Trebuchet MS"/>
              <a:ea typeface="Trebuchet MS"/>
              <a:cs typeface="Trebuchet MS"/>
              <a:sym typeface="Trebuchet MS"/>
            </a:endParaRPr>
          </a:p>
          <a:p>
            <a:pPr marL="0" lvl="0" indent="0" algn="ctr" rtl="0">
              <a:spcBef>
                <a:spcPts val="0"/>
              </a:spcBef>
              <a:spcAft>
                <a:spcPts val="0"/>
              </a:spcAft>
              <a:buNone/>
            </a:pPr>
            <a:endParaRPr sz="2100" b="1" dirty="0">
              <a:solidFill>
                <a:schemeClr val="dk1"/>
              </a:solidFill>
              <a:latin typeface="Trebuchet MS"/>
              <a:ea typeface="Trebuchet MS"/>
              <a:cs typeface="Trebuchet MS"/>
              <a:sym typeface="Trebuchet MS"/>
            </a:endParaRPr>
          </a:p>
          <a:p>
            <a:pPr marL="0" lvl="0" indent="0" algn="l" rtl="0">
              <a:spcBef>
                <a:spcPts val="0"/>
              </a:spcBef>
              <a:spcAft>
                <a:spcPts val="0"/>
              </a:spcAft>
              <a:buNone/>
            </a:pPr>
            <a:r>
              <a:rPr lang="zh-CN" sz="2100" b="1" dirty="0">
                <a:solidFill>
                  <a:srgbClr val="6FA8DC"/>
                </a:solidFill>
                <a:latin typeface="Trebuchet MS"/>
                <a:ea typeface="Trebuchet MS"/>
                <a:cs typeface="Trebuchet MS"/>
                <a:sym typeface="Trebuchet MS"/>
              </a:rPr>
              <a:t> </a:t>
            </a:r>
            <a:endParaRPr sz="2100" b="1" dirty="0">
              <a:solidFill>
                <a:srgbClr val="6FA8DC"/>
              </a:solidFill>
              <a:latin typeface="Trebuchet MS"/>
              <a:ea typeface="Trebuchet MS"/>
              <a:cs typeface="Trebuchet MS"/>
              <a:sym typeface="Trebuchet MS"/>
            </a:endParaRPr>
          </a:p>
        </p:txBody>
      </p:sp>
      <p:sp>
        <p:nvSpPr>
          <p:cNvPr id="157" name="Google Shape;157;p25"/>
          <p:cNvSpPr txBox="1"/>
          <p:nvPr/>
        </p:nvSpPr>
        <p:spPr>
          <a:xfrm>
            <a:off x="268875" y="803850"/>
            <a:ext cx="8198400" cy="28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altLang="zh-CN" sz="1300" dirty="0">
                <a:solidFill>
                  <a:schemeClr val="dk1"/>
                </a:solidFill>
                <a:latin typeface="Trebuchet MS"/>
                <a:ea typeface="Trebuchet MS"/>
                <a:cs typeface="Trebuchet MS"/>
                <a:sym typeface="Trebuchet MS"/>
              </a:rPr>
              <a:t>The benefits of </a:t>
            </a:r>
            <a:r>
              <a:rPr lang="en-US" altLang="zh-CN" sz="1300" b="1" dirty="0">
                <a:solidFill>
                  <a:schemeClr val="dk1"/>
                </a:solidFill>
                <a:latin typeface="Trebuchet MS"/>
                <a:ea typeface="Trebuchet MS"/>
                <a:cs typeface="Trebuchet MS"/>
                <a:sym typeface="Trebuchet MS"/>
              </a:rPr>
              <a:t>C3 AI Suite are</a:t>
            </a:r>
            <a:r>
              <a:rPr lang="en-US" altLang="zh-CN" sz="1300" dirty="0">
                <a:solidFill>
                  <a:schemeClr val="dk1"/>
                </a:solidFill>
                <a:latin typeface="Trebuchet MS"/>
                <a:ea typeface="Trebuchet MS"/>
                <a:cs typeface="Trebuchet MS"/>
                <a:sym typeface="Trebuchet MS"/>
              </a:rPr>
              <a:t>:</a:t>
            </a:r>
            <a:endParaRPr lang="en-US" sz="1300" dirty="0">
              <a:solidFill>
                <a:schemeClr val="dk1"/>
              </a:solidFill>
              <a:latin typeface="Trebuchet MS"/>
              <a:ea typeface="Trebuchet MS"/>
              <a:cs typeface="Trebuchet MS"/>
              <a:sym typeface="Trebuchet MS"/>
            </a:endParaRPr>
          </a:p>
          <a:p>
            <a:pPr marL="457200" lvl="0" indent="-311150" algn="l" rtl="0">
              <a:lnSpc>
                <a:spcPct val="115000"/>
              </a:lnSpc>
              <a:spcBef>
                <a:spcPts val="1200"/>
              </a:spcBef>
              <a:spcAft>
                <a:spcPts val="0"/>
              </a:spcAft>
              <a:buClr>
                <a:schemeClr val="dk1"/>
              </a:buClr>
              <a:buSzPts val="1300"/>
              <a:buFont typeface="Trebuchet MS"/>
              <a:buChar char="-"/>
            </a:pPr>
            <a:r>
              <a:rPr lang="en-US" altLang="zh-CN" sz="1300" dirty="0">
                <a:solidFill>
                  <a:schemeClr val="dk1"/>
                </a:solidFill>
                <a:latin typeface="Trebuchet MS"/>
                <a:ea typeface="Trebuchet MS"/>
                <a:cs typeface="Trebuchet MS"/>
                <a:sym typeface="Trebuchet MS"/>
              </a:rPr>
              <a:t>Using Canonicals helps prevent issues related to changes from the source system (system of record). </a:t>
            </a:r>
            <a:endParaRPr lang="en-US" sz="1300" dirty="0">
              <a:solidFill>
                <a:schemeClr val="dk1"/>
              </a:solidFill>
              <a:latin typeface="Trebuchet MS"/>
              <a:ea typeface="Trebuchet MS"/>
              <a:cs typeface="Trebuchet MS"/>
              <a:sym typeface="Trebuchet MS"/>
            </a:endParaRPr>
          </a:p>
          <a:p>
            <a:pPr marL="457200" lvl="0" indent="-311150" algn="l" rtl="0">
              <a:lnSpc>
                <a:spcPct val="115000"/>
              </a:lnSpc>
              <a:spcBef>
                <a:spcPts val="0"/>
              </a:spcBef>
              <a:spcAft>
                <a:spcPts val="0"/>
              </a:spcAft>
              <a:buClr>
                <a:schemeClr val="dk1"/>
              </a:buClr>
              <a:buSzPts val="1300"/>
              <a:buFont typeface="Trebuchet MS"/>
              <a:buChar char="-"/>
            </a:pPr>
            <a:r>
              <a:rPr lang="zh-CN" sz="1300" dirty="0">
                <a:solidFill>
                  <a:schemeClr val="dk1"/>
                </a:solidFill>
                <a:latin typeface="Trebuchet MS"/>
                <a:ea typeface="Trebuchet MS"/>
                <a:cs typeface="Trebuchet MS"/>
                <a:sym typeface="Trebuchet MS"/>
              </a:rPr>
              <a:t>Canonicals help ensure that the data sent to C3 are consistent by defining what the C3 AI Suite should expect to see and validating that the inbound data meets that specification.</a:t>
            </a:r>
            <a:endParaRPr sz="1300" dirty="0">
              <a:solidFill>
                <a:schemeClr val="dk1"/>
              </a:solidFill>
              <a:latin typeface="Trebuchet MS"/>
              <a:ea typeface="Trebuchet MS"/>
              <a:cs typeface="Trebuchet MS"/>
              <a:sym typeface="Trebuchet MS"/>
            </a:endParaRPr>
          </a:p>
          <a:p>
            <a:pPr marL="457200" lvl="0" indent="-311150" algn="l" rtl="0">
              <a:lnSpc>
                <a:spcPct val="115000"/>
              </a:lnSpc>
              <a:spcBef>
                <a:spcPts val="0"/>
              </a:spcBef>
              <a:spcAft>
                <a:spcPts val="0"/>
              </a:spcAft>
              <a:buClr>
                <a:schemeClr val="dk1"/>
              </a:buClr>
              <a:buSzPts val="1300"/>
              <a:buFont typeface="Trebuchet MS"/>
              <a:buChar char="-"/>
            </a:pPr>
            <a:r>
              <a:rPr lang="zh-CN" sz="1300" dirty="0">
                <a:solidFill>
                  <a:schemeClr val="dk1"/>
                </a:solidFill>
                <a:latin typeface="Trebuchet MS"/>
                <a:ea typeface="Trebuchet MS"/>
                <a:cs typeface="Trebuchet MS"/>
                <a:sym typeface="Trebuchet MS"/>
              </a:rPr>
              <a:t>Additionally, canonicals help manage changes from the application side. Different applications sometimes need their own data models to support new functionality. Rather than changing the common data messaging format, developers instead write a new transform to a newly created Type. As with other C3 Types, Canonicals can also be extended and changed if needed.</a:t>
            </a:r>
            <a:endParaRPr sz="1300" dirty="0">
              <a:solidFill>
                <a:schemeClr val="dk1"/>
              </a:solidFill>
              <a:latin typeface="Trebuchet MS"/>
              <a:ea typeface="Trebuchet MS"/>
              <a:cs typeface="Trebuchet MS"/>
              <a:sym typeface="Trebuchet MS"/>
            </a:endParaRPr>
          </a:p>
          <a:p>
            <a:pPr lvl="0">
              <a:lnSpc>
                <a:spcPct val="115000"/>
              </a:lnSpc>
              <a:spcBef>
                <a:spcPts val="1200"/>
              </a:spcBef>
            </a:pPr>
            <a:r>
              <a:rPr lang="fr-FR" sz="1300" dirty="0" err="1">
                <a:solidFill>
                  <a:schemeClr val="dk1"/>
                </a:solidFill>
                <a:latin typeface="Trebuchet MS"/>
                <a:ea typeface="Trebuchet MS"/>
                <a:cs typeface="Trebuchet MS"/>
                <a:sym typeface="Trebuchet MS"/>
              </a:rPr>
              <a:t>Compared</a:t>
            </a:r>
            <a:r>
              <a:rPr lang="fr-FR" sz="1300" dirty="0">
                <a:solidFill>
                  <a:schemeClr val="dk1"/>
                </a:solidFill>
                <a:latin typeface="Trebuchet MS"/>
                <a:ea typeface="Trebuchet MS"/>
                <a:cs typeface="Trebuchet MS"/>
                <a:sym typeface="Trebuchet MS"/>
              </a:rPr>
              <a:t> to </a:t>
            </a:r>
            <a:r>
              <a:rPr lang="fr-FR" sz="1300" b="1" dirty="0" err="1">
                <a:solidFill>
                  <a:schemeClr val="dk1"/>
                </a:solidFill>
                <a:latin typeface="Trebuchet MS"/>
                <a:ea typeface="Trebuchet MS"/>
                <a:cs typeface="Trebuchet MS"/>
                <a:sym typeface="Trebuchet MS"/>
              </a:rPr>
              <a:t>Foundry</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it</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sync</a:t>
            </a:r>
            <a:r>
              <a:rPr lang="fr-FR" sz="1300" dirty="0">
                <a:solidFill>
                  <a:schemeClr val="dk1"/>
                </a:solidFill>
                <a:latin typeface="Trebuchet MS"/>
                <a:ea typeface="Trebuchet MS"/>
                <a:cs typeface="Trebuchet MS"/>
                <a:sym typeface="Trebuchet MS"/>
              </a:rPr>
              <a:t> or </a:t>
            </a:r>
            <a:r>
              <a:rPr lang="fr-FR" sz="1300" dirty="0" err="1">
                <a:solidFill>
                  <a:schemeClr val="dk1"/>
                </a:solidFill>
                <a:latin typeface="Trebuchet MS"/>
                <a:ea typeface="Trebuchet MS"/>
                <a:cs typeface="Trebuchet MS"/>
                <a:sym typeface="Trebuchet MS"/>
              </a:rPr>
              <a:t>uploads</a:t>
            </a:r>
            <a:r>
              <a:rPr lang="fr-FR" sz="1300" dirty="0">
                <a:solidFill>
                  <a:schemeClr val="dk1"/>
                </a:solidFill>
                <a:latin typeface="Trebuchet MS"/>
                <a:ea typeface="Trebuchet MS"/>
                <a:cs typeface="Trebuchet MS"/>
                <a:sym typeface="Trebuchet MS"/>
              </a:rPr>
              <a:t> the </a:t>
            </a:r>
            <a:r>
              <a:rPr lang="fr-FR" sz="1300" dirty="0" err="1">
                <a:solidFill>
                  <a:schemeClr val="dk1"/>
                </a:solidFill>
                <a:latin typeface="Trebuchet MS"/>
                <a:ea typeface="Trebuchet MS"/>
                <a:cs typeface="Trebuchet MS"/>
                <a:sym typeface="Trebuchet MS"/>
              </a:rPr>
              <a:t>raw</a:t>
            </a:r>
            <a:r>
              <a:rPr lang="fr-FR" sz="1300" dirty="0">
                <a:solidFill>
                  <a:schemeClr val="dk1"/>
                </a:solidFill>
                <a:latin typeface="Trebuchet MS"/>
                <a:ea typeface="Trebuchet MS"/>
                <a:cs typeface="Trebuchet MS"/>
                <a:sym typeface="Trebuchet MS"/>
              </a:rPr>
              <a:t> data </a:t>
            </a:r>
            <a:r>
              <a:rPr lang="fr-FR" sz="1300" dirty="0" err="1">
                <a:solidFill>
                  <a:schemeClr val="dk1"/>
                </a:solidFill>
                <a:latin typeface="Trebuchet MS"/>
                <a:ea typeface="Trebuchet MS"/>
                <a:cs typeface="Trebuchet MS"/>
                <a:sym typeface="Trebuchet MS"/>
              </a:rPr>
              <a:t>directly</a:t>
            </a:r>
            <a:r>
              <a:rPr lang="fr-FR" sz="1300" dirty="0">
                <a:solidFill>
                  <a:schemeClr val="dk1"/>
                </a:solidFill>
                <a:latin typeface="Trebuchet MS"/>
                <a:ea typeface="Trebuchet MS"/>
                <a:cs typeface="Trebuchet MS"/>
                <a:sym typeface="Trebuchet MS"/>
              </a:rPr>
              <a:t> onto platform in </a:t>
            </a:r>
            <a:r>
              <a:rPr lang="fr-FR" sz="1300" dirty="0" err="1">
                <a:solidFill>
                  <a:schemeClr val="dk1"/>
                </a:solidFill>
                <a:latin typeface="Trebuchet MS"/>
                <a:ea typeface="Trebuchet MS"/>
                <a:cs typeface="Trebuchet MS"/>
                <a:sym typeface="Trebuchet MS"/>
              </a:rPr>
              <a:t>its</a:t>
            </a:r>
            <a:r>
              <a:rPr lang="fr-FR" sz="1300" dirty="0">
                <a:solidFill>
                  <a:schemeClr val="dk1"/>
                </a:solidFill>
                <a:latin typeface="Trebuchet MS"/>
                <a:ea typeface="Trebuchet MS"/>
                <a:cs typeface="Trebuchet MS"/>
                <a:sym typeface="Trebuchet MS"/>
              </a:rPr>
              <a:t> original </a:t>
            </a:r>
            <a:r>
              <a:rPr lang="fr-FR" sz="1300" dirty="0" err="1">
                <a:solidFill>
                  <a:schemeClr val="dk1"/>
                </a:solidFill>
                <a:latin typeface="Trebuchet MS"/>
                <a:ea typeface="Trebuchet MS"/>
                <a:cs typeface="Trebuchet MS"/>
                <a:sym typeface="Trebuchet MS"/>
              </a:rPr>
              <a:t>way</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then</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you</a:t>
            </a:r>
            <a:r>
              <a:rPr lang="fr-FR" sz="1300" dirty="0">
                <a:solidFill>
                  <a:schemeClr val="dk1"/>
                </a:solidFill>
                <a:latin typeface="Trebuchet MS"/>
                <a:ea typeface="Trebuchet MS"/>
                <a:cs typeface="Trebuchet MS"/>
                <a:sym typeface="Trebuchet MS"/>
              </a:rPr>
              <a:t> have no </a:t>
            </a:r>
            <a:r>
              <a:rPr lang="fr-FR" sz="1300" dirty="0" err="1">
                <a:solidFill>
                  <a:schemeClr val="dk1"/>
                </a:solidFill>
                <a:latin typeface="Trebuchet MS"/>
                <a:ea typeface="Trebuchet MS"/>
                <a:cs typeface="Trebuchet MS"/>
                <a:sym typeface="Trebuchet MS"/>
              </a:rPr>
              <a:t>idea</a:t>
            </a:r>
            <a:r>
              <a:rPr lang="fr-FR" sz="1300" dirty="0">
                <a:solidFill>
                  <a:schemeClr val="dk1"/>
                </a:solidFill>
                <a:latin typeface="Trebuchet MS"/>
                <a:ea typeface="Trebuchet MS"/>
                <a:cs typeface="Trebuchet MS"/>
                <a:sym typeface="Trebuchet MS"/>
              </a:rPr>
              <a:t> about the </a:t>
            </a:r>
            <a:r>
              <a:rPr lang="fr-FR" sz="1300" dirty="0" err="1">
                <a:solidFill>
                  <a:schemeClr val="dk1"/>
                </a:solidFill>
                <a:latin typeface="Trebuchet MS"/>
                <a:ea typeface="Trebuchet MS"/>
                <a:cs typeface="Trebuchet MS"/>
                <a:sym typeface="Trebuchet MS"/>
              </a:rPr>
              <a:t>relationships</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between</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different</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datasets</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Without</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that</a:t>
            </a:r>
            <a:r>
              <a:rPr lang="fr-FR" sz="1300" dirty="0">
                <a:solidFill>
                  <a:schemeClr val="dk1"/>
                </a:solidFill>
                <a:latin typeface="Trebuchet MS"/>
                <a:ea typeface="Trebuchet MS"/>
                <a:cs typeface="Trebuchet MS"/>
                <a:sym typeface="Trebuchet MS"/>
              </a:rPr>
              <a:t> </a:t>
            </a:r>
            <a:r>
              <a:rPr lang="en-US" dirty="0">
                <a:solidFill>
                  <a:schemeClr val="dk1"/>
                </a:solidFill>
              </a:rPr>
              <a:t>insulation between integration therefore source system and the subsequent data model changes, more works are needed in transformations step. The CLEANED sub-step in transformation play a same role as Canonical type.</a:t>
            </a:r>
            <a:endParaRPr sz="1300" dirty="0">
              <a:solidFill>
                <a:schemeClr val="dk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Google Shape;163;p26"/>
          <p:cNvSpPr txBox="1"/>
          <p:nvPr/>
        </p:nvSpPr>
        <p:spPr>
          <a:xfrm>
            <a:off x="130450" y="280375"/>
            <a:ext cx="8869170" cy="4128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fr-FR" altLang="zh-CN" sz="2100" b="1" dirty="0">
                <a:solidFill>
                  <a:srgbClr val="4A86E8"/>
                </a:solidFill>
                <a:latin typeface="Trebuchet MS"/>
                <a:ea typeface="Trebuchet MS"/>
                <a:cs typeface="Trebuchet MS"/>
                <a:sym typeface="Trebuchet MS"/>
              </a:rPr>
              <a:t>3.2</a:t>
            </a:r>
            <a:r>
              <a:rPr lang="zh-CN" sz="2100" b="1" dirty="0">
                <a:solidFill>
                  <a:srgbClr val="4A86E8"/>
                </a:solidFill>
                <a:latin typeface="Trebuchet MS"/>
                <a:ea typeface="Trebuchet MS"/>
                <a:cs typeface="Trebuchet MS"/>
                <a:sym typeface="Trebuchet MS"/>
              </a:rPr>
              <a:t> - Data Transform</a:t>
            </a:r>
            <a:r>
              <a:rPr lang="fr-FR" altLang="zh-CN" sz="2100" b="1" dirty="0">
                <a:solidFill>
                  <a:srgbClr val="4A86E8"/>
                </a:solidFill>
                <a:latin typeface="Trebuchet MS"/>
                <a:ea typeface="Trebuchet MS"/>
                <a:cs typeface="Trebuchet MS"/>
                <a:sym typeface="Trebuchet MS"/>
              </a:rPr>
              <a:t>: </a:t>
            </a:r>
            <a:r>
              <a:rPr lang="en-US" altLang="zh-CN" sz="2000" b="1" dirty="0">
                <a:solidFill>
                  <a:srgbClr val="4A86E8"/>
                </a:solidFill>
                <a:latin typeface="Trebuchet MS"/>
                <a:ea typeface="Trebuchet MS"/>
                <a:cs typeface="Trebuchet MS"/>
                <a:sym typeface="Trebuchet MS"/>
              </a:rPr>
              <a:t>Comparison with Palantir Foundry</a:t>
            </a:r>
            <a:endParaRPr sz="2000" b="1" dirty="0">
              <a:solidFill>
                <a:srgbClr val="4A86E8"/>
              </a:solidFill>
              <a:latin typeface="Trebuchet MS"/>
              <a:ea typeface="Trebuchet MS"/>
              <a:cs typeface="Trebuchet MS"/>
              <a:sym typeface="Trebuchet MS"/>
            </a:endParaRPr>
          </a:p>
          <a:p>
            <a:pPr marL="0" lvl="0" indent="0" algn="l" rtl="0">
              <a:spcBef>
                <a:spcPts val="0"/>
              </a:spcBef>
              <a:spcAft>
                <a:spcPts val="0"/>
              </a:spcAft>
              <a:buNone/>
            </a:pPr>
            <a:endParaRPr sz="2100" b="1" dirty="0">
              <a:latin typeface="Trebuchet MS"/>
              <a:ea typeface="Trebuchet MS"/>
              <a:cs typeface="Trebuchet MS"/>
              <a:sym typeface="Trebuchet MS"/>
            </a:endParaRPr>
          </a:p>
        </p:txBody>
      </p:sp>
      <p:pic>
        <p:nvPicPr>
          <p:cNvPr id="164" name="Google Shape;164;p26"/>
          <p:cNvPicPr preferRelativeResize="0"/>
          <p:nvPr/>
        </p:nvPicPr>
        <p:blipFill>
          <a:blip r:embed="rId3">
            <a:alphaModFix/>
          </a:blip>
          <a:stretch>
            <a:fillRect/>
          </a:stretch>
        </p:blipFill>
        <p:spPr>
          <a:xfrm>
            <a:off x="8238500" y="4702250"/>
            <a:ext cx="559501" cy="294900"/>
          </a:xfrm>
          <a:prstGeom prst="rect">
            <a:avLst/>
          </a:prstGeom>
          <a:noFill/>
          <a:ln>
            <a:noFill/>
          </a:ln>
        </p:spPr>
      </p:pic>
      <p:pic>
        <p:nvPicPr>
          <p:cNvPr id="165" name="Google Shape;165;p26"/>
          <p:cNvPicPr preferRelativeResize="0"/>
          <p:nvPr/>
        </p:nvPicPr>
        <p:blipFill>
          <a:blip r:embed="rId4">
            <a:alphaModFix/>
          </a:blip>
          <a:stretch>
            <a:fillRect/>
          </a:stretch>
        </p:blipFill>
        <p:spPr>
          <a:xfrm>
            <a:off x="8197278" y="103475"/>
            <a:ext cx="641946" cy="294900"/>
          </a:xfrm>
          <a:prstGeom prst="rect">
            <a:avLst/>
          </a:prstGeom>
          <a:noFill/>
          <a:ln>
            <a:noFill/>
          </a:ln>
        </p:spPr>
      </p:pic>
      <p:sp>
        <p:nvSpPr>
          <p:cNvPr id="166" name="Google Shape;166;p26"/>
          <p:cNvSpPr txBox="1"/>
          <p:nvPr/>
        </p:nvSpPr>
        <p:spPr>
          <a:xfrm>
            <a:off x="1295275" y="3957625"/>
            <a:ext cx="2515200" cy="89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600" i="1">
                <a:latin typeface="Trebuchet MS"/>
                <a:ea typeface="Trebuchet MS"/>
                <a:cs typeface="Trebuchet MS"/>
                <a:sym typeface="Trebuchet MS"/>
              </a:rPr>
              <a:t>Foundry</a:t>
            </a:r>
            <a:endParaRPr sz="1600" i="1">
              <a:latin typeface="Trebuchet MS"/>
              <a:ea typeface="Trebuchet MS"/>
              <a:cs typeface="Trebuchet MS"/>
              <a:sym typeface="Trebuchet MS"/>
            </a:endParaRPr>
          </a:p>
          <a:p>
            <a:pPr marL="0" lvl="0" indent="0" algn="l" rtl="0">
              <a:spcBef>
                <a:spcPts val="0"/>
              </a:spcBef>
              <a:spcAft>
                <a:spcPts val="0"/>
              </a:spcAft>
              <a:buNone/>
            </a:pPr>
            <a:r>
              <a:rPr lang="zh-CN" sz="1100" i="1">
                <a:latin typeface="Trebuchet MS"/>
                <a:ea typeface="Trebuchet MS"/>
                <a:cs typeface="Trebuchet MS"/>
                <a:sym typeface="Trebuchet MS"/>
              </a:rPr>
              <a:t>Java, SparkSQL, PySpark</a:t>
            </a:r>
            <a:endParaRPr sz="1100" i="1">
              <a:latin typeface="Trebuchet MS"/>
              <a:ea typeface="Trebuchet MS"/>
              <a:cs typeface="Trebuchet MS"/>
              <a:sym typeface="Trebuchet MS"/>
            </a:endParaRPr>
          </a:p>
        </p:txBody>
      </p:sp>
      <p:sp>
        <p:nvSpPr>
          <p:cNvPr id="167" name="Google Shape;167;p26"/>
          <p:cNvSpPr txBox="1"/>
          <p:nvPr/>
        </p:nvSpPr>
        <p:spPr>
          <a:xfrm>
            <a:off x="5831600" y="4060850"/>
            <a:ext cx="2365500" cy="78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600" i="1" dirty="0">
                <a:latin typeface="Trebuchet MS"/>
                <a:ea typeface="Trebuchet MS"/>
                <a:cs typeface="Trebuchet MS"/>
                <a:sym typeface="Trebuchet MS"/>
              </a:rPr>
              <a:t>C3.AI Suite</a:t>
            </a:r>
            <a:endParaRPr sz="1600" i="1" dirty="0">
              <a:latin typeface="Trebuchet MS"/>
              <a:ea typeface="Trebuchet MS"/>
              <a:cs typeface="Trebuchet MS"/>
              <a:sym typeface="Trebuchet MS"/>
            </a:endParaRPr>
          </a:p>
          <a:p>
            <a:pPr marL="0" lvl="0" indent="0" algn="l" rtl="0">
              <a:spcBef>
                <a:spcPts val="0"/>
              </a:spcBef>
              <a:spcAft>
                <a:spcPts val="0"/>
              </a:spcAft>
              <a:buNone/>
            </a:pPr>
            <a:r>
              <a:rPr lang="zh-CN" sz="1100" i="1" dirty="0">
                <a:latin typeface="Trebuchet MS"/>
                <a:ea typeface="Trebuchet MS"/>
                <a:cs typeface="Trebuchet MS"/>
                <a:sym typeface="Trebuchet MS"/>
              </a:rPr>
              <a:t>JavaScript, Python, R</a:t>
            </a:r>
            <a:endParaRPr sz="1100" i="1" dirty="0">
              <a:latin typeface="Trebuchet MS"/>
              <a:ea typeface="Trebuchet MS"/>
              <a:cs typeface="Trebuchet MS"/>
              <a:sym typeface="Trebuchet MS"/>
            </a:endParaRPr>
          </a:p>
        </p:txBody>
      </p:sp>
      <p:pic>
        <p:nvPicPr>
          <p:cNvPr id="168" name="Google Shape;168;p26"/>
          <p:cNvPicPr preferRelativeResize="0"/>
          <p:nvPr/>
        </p:nvPicPr>
        <p:blipFill>
          <a:blip r:embed="rId5">
            <a:alphaModFix/>
          </a:blip>
          <a:stretch>
            <a:fillRect/>
          </a:stretch>
        </p:blipFill>
        <p:spPr>
          <a:xfrm>
            <a:off x="18425" y="1532850"/>
            <a:ext cx="4143351" cy="2443501"/>
          </a:xfrm>
          <a:prstGeom prst="rect">
            <a:avLst/>
          </a:prstGeom>
          <a:noFill/>
          <a:ln>
            <a:noFill/>
          </a:ln>
          <a:effectLst>
            <a:outerShdw blurRad="57150" dist="19050" dir="5400000" algn="bl" rotWithShape="0">
              <a:srgbClr val="000000">
                <a:alpha val="50000"/>
              </a:srgbClr>
            </a:outerShdw>
          </a:effectLst>
        </p:spPr>
      </p:pic>
      <p:sp>
        <p:nvSpPr>
          <p:cNvPr id="169" name="Google Shape;169;p26"/>
          <p:cNvSpPr txBox="1"/>
          <p:nvPr/>
        </p:nvSpPr>
        <p:spPr>
          <a:xfrm>
            <a:off x="2784250" y="2871000"/>
            <a:ext cx="946200" cy="2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700" i="1">
                <a:solidFill>
                  <a:schemeClr val="dk1"/>
                </a:solidFill>
                <a:latin typeface="Trebuchet MS"/>
                <a:ea typeface="Trebuchet MS"/>
                <a:cs typeface="Trebuchet MS"/>
                <a:sym typeface="Trebuchet MS"/>
              </a:rPr>
              <a:t>Ontology schema applied</a:t>
            </a:r>
            <a:endParaRPr sz="1000"/>
          </a:p>
        </p:txBody>
      </p:sp>
      <p:pic>
        <p:nvPicPr>
          <p:cNvPr id="3" name="Picture 2" descr="A picture containing screenshot&#10;&#10;Description automatically generated">
            <a:extLst>
              <a:ext uri="{FF2B5EF4-FFF2-40B4-BE49-F238E27FC236}">
                <a16:creationId xmlns:a16="http://schemas.microsoft.com/office/drawing/2014/main" id="{EC83F4BE-E56A-4944-A08E-99C9CCEDD231}"/>
              </a:ext>
            </a:extLst>
          </p:cNvPr>
          <p:cNvPicPr>
            <a:picLocks noChangeAspect="1"/>
          </p:cNvPicPr>
          <p:nvPr/>
        </p:nvPicPr>
        <p:blipFill>
          <a:blip r:embed="rId6"/>
          <a:stretch>
            <a:fillRect/>
          </a:stretch>
        </p:blipFill>
        <p:spPr>
          <a:xfrm>
            <a:off x="4855582" y="1893095"/>
            <a:ext cx="4144038" cy="146446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p:nvPr/>
        </p:nvSpPr>
        <p:spPr>
          <a:xfrm>
            <a:off x="268875" y="220450"/>
            <a:ext cx="7925006" cy="438600"/>
          </a:xfrm>
          <a:prstGeom prst="rect">
            <a:avLst/>
          </a:prstGeom>
          <a:noFill/>
          <a:ln>
            <a:noFill/>
          </a:ln>
        </p:spPr>
        <p:txBody>
          <a:bodyPr spcFirstLastPara="1" wrap="square" lIns="91425" tIns="91425" rIns="91425" bIns="91425" anchor="t" anchorCtr="0">
            <a:noAutofit/>
          </a:bodyPr>
          <a:lstStyle/>
          <a:p>
            <a:pPr lvl="0"/>
            <a:r>
              <a:rPr lang="fr-FR" altLang="zh-CN" sz="2100" b="1" dirty="0">
                <a:solidFill>
                  <a:srgbClr val="4A86E8"/>
                </a:solidFill>
                <a:latin typeface="Trebuchet MS"/>
                <a:ea typeface="Trebuchet MS"/>
                <a:cs typeface="Trebuchet MS"/>
                <a:sym typeface="Trebuchet MS"/>
              </a:rPr>
              <a:t>3.2</a:t>
            </a:r>
            <a:r>
              <a:rPr lang="zh-CN" sz="2100" b="1" dirty="0">
                <a:solidFill>
                  <a:srgbClr val="4A86E8"/>
                </a:solidFill>
                <a:latin typeface="Trebuchet MS"/>
                <a:ea typeface="Trebuchet MS"/>
                <a:cs typeface="Trebuchet MS"/>
                <a:sym typeface="Trebuchet MS"/>
              </a:rPr>
              <a:t> - Data Transform</a:t>
            </a:r>
            <a:r>
              <a:rPr lang="fr-FR" altLang="zh-CN" sz="2100" b="1" dirty="0">
                <a:solidFill>
                  <a:srgbClr val="4A86E8"/>
                </a:solidFill>
                <a:latin typeface="Trebuchet MS"/>
                <a:ea typeface="Trebuchet MS"/>
                <a:cs typeface="Trebuchet MS"/>
                <a:sym typeface="Trebuchet MS"/>
              </a:rPr>
              <a:t>: </a:t>
            </a:r>
            <a:r>
              <a:rPr lang="en-US" altLang="zh-CN" sz="2000" b="1" dirty="0">
                <a:solidFill>
                  <a:srgbClr val="4A86E8"/>
                </a:solidFill>
                <a:latin typeface="Trebuchet MS"/>
                <a:ea typeface="Trebuchet MS"/>
                <a:cs typeface="Trebuchet MS"/>
                <a:sym typeface="Trebuchet MS"/>
              </a:rPr>
              <a:t>Comparison with Palantir Foundry</a:t>
            </a:r>
            <a:endParaRPr sz="2000" b="1" dirty="0">
              <a:solidFill>
                <a:srgbClr val="4A86E8"/>
              </a:solidFill>
              <a:latin typeface="Trebuchet MS"/>
              <a:ea typeface="Trebuchet MS"/>
              <a:cs typeface="Trebuchet MS"/>
              <a:sym typeface="Trebuchet MS"/>
            </a:endParaRPr>
          </a:p>
          <a:p>
            <a:pPr marL="0" lvl="0" indent="0" algn="ctr" rtl="0">
              <a:spcBef>
                <a:spcPts val="0"/>
              </a:spcBef>
              <a:spcAft>
                <a:spcPts val="0"/>
              </a:spcAft>
              <a:buNone/>
            </a:pPr>
            <a:endParaRPr sz="2100" b="1" dirty="0">
              <a:solidFill>
                <a:schemeClr val="dk1"/>
              </a:solidFill>
              <a:latin typeface="Trebuchet MS"/>
              <a:ea typeface="Trebuchet MS"/>
              <a:cs typeface="Trebuchet MS"/>
              <a:sym typeface="Trebuchet MS"/>
            </a:endParaRPr>
          </a:p>
          <a:p>
            <a:pPr marL="0" lvl="0" indent="0" algn="l" rtl="0">
              <a:spcBef>
                <a:spcPts val="0"/>
              </a:spcBef>
              <a:spcAft>
                <a:spcPts val="0"/>
              </a:spcAft>
              <a:buNone/>
            </a:pPr>
            <a:r>
              <a:rPr lang="zh-CN" sz="2100" b="1" dirty="0">
                <a:solidFill>
                  <a:srgbClr val="6FA8DC"/>
                </a:solidFill>
                <a:latin typeface="Trebuchet MS"/>
                <a:ea typeface="Trebuchet MS"/>
                <a:cs typeface="Trebuchet MS"/>
                <a:sym typeface="Trebuchet MS"/>
              </a:rPr>
              <a:t> </a:t>
            </a:r>
            <a:endParaRPr sz="2100" b="1" dirty="0">
              <a:solidFill>
                <a:srgbClr val="6FA8DC"/>
              </a:solidFill>
              <a:latin typeface="Trebuchet MS"/>
              <a:ea typeface="Trebuchet MS"/>
              <a:cs typeface="Trebuchet MS"/>
              <a:sym typeface="Trebuchet MS"/>
            </a:endParaRPr>
          </a:p>
        </p:txBody>
      </p:sp>
      <p:sp>
        <p:nvSpPr>
          <p:cNvPr id="157" name="Google Shape;157;p25"/>
          <p:cNvSpPr txBox="1"/>
          <p:nvPr/>
        </p:nvSpPr>
        <p:spPr>
          <a:xfrm>
            <a:off x="268875" y="803849"/>
            <a:ext cx="8198400" cy="4025326"/>
          </a:xfrm>
          <a:prstGeom prst="rect">
            <a:avLst/>
          </a:prstGeom>
          <a:noFill/>
          <a:ln>
            <a:noFill/>
          </a:ln>
        </p:spPr>
        <p:txBody>
          <a:bodyPr spcFirstLastPara="1" wrap="square" lIns="91425" tIns="91425" rIns="91425" bIns="91425" anchor="t" anchorCtr="0">
            <a:noAutofit/>
          </a:bodyPr>
          <a:lstStyle/>
          <a:p>
            <a:pPr lvl="0">
              <a:lnSpc>
                <a:spcPct val="115000"/>
              </a:lnSpc>
              <a:spcBef>
                <a:spcPts val="1200"/>
              </a:spcBef>
            </a:pPr>
            <a:r>
              <a:rPr lang="fr-FR" altLang="zh-CN" sz="1300" dirty="0">
                <a:solidFill>
                  <a:schemeClr val="dk1"/>
                </a:solidFill>
                <a:latin typeface="Trebuchet MS"/>
                <a:ea typeface="Trebuchet MS"/>
                <a:cs typeface="Trebuchet MS"/>
                <a:sym typeface="Trebuchet MS"/>
              </a:rPr>
              <a:t>The data transformation on </a:t>
            </a:r>
            <a:r>
              <a:rPr lang="zh-CN" sz="1300" dirty="0">
                <a:solidFill>
                  <a:schemeClr val="dk1"/>
                </a:solidFill>
                <a:latin typeface="Trebuchet MS"/>
                <a:ea typeface="Trebuchet MS"/>
                <a:cs typeface="Trebuchet MS"/>
                <a:sym typeface="Trebuchet MS"/>
              </a:rPr>
              <a:t>C3 AI Suite</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is</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called</a:t>
            </a:r>
            <a:r>
              <a:rPr lang="fr-FR" altLang="zh-CN" sz="1300" dirty="0">
                <a:solidFill>
                  <a:schemeClr val="dk1"/>
                </a:solidFill>
                <a:latin typeface="Trebuchet MS"/>
                <a:ea typeface="Trebuchet MS"/>
                <a:cs typeface="Trebuchet MS"/>
                <a:sym typeface="Trebuchet MS"/>
              </a:rPr>
              <a:t> </a:t>
            </a:r>
            <a:r>
              <a:rPr lang="en-US" altLang="zh-CN" sz="1300" dirty="0">
                <a:solidFill>
                  <a:schemeClr val="dk1"/>
                </a:solidFill>
                <a:latin typeface="Trebuchet MS"/>
                <a:ea typeface="Trebuchet MS"/>
                <a:cs typeface="Trebuchet MS"/>
                <a:sym typeface="Trebuchet MS"/>
              </a:rPr>
              <a:t>Canonical transforms. It’s a mapping between a Canonical schema and a perceptible C3 type, which allows data to be loaded into multiple types and to implement transformation logic. Canonical transforms can use either powerful expression language(optimized, fast and simple) or JavaScript. The C3 AI Suite provides a Expression Engine Function Library for all built in expressions.</a:t>
            </a:r>
            <a:endParaRPr sz="1300" dirty="0">
              <a:solidFill>
                <a:schemeClr val="dk1"/>
              </a:solidFill>
              <a:latin typeface="Trebuchet MS"/>
              <a:ea typeface="Trebuchet MS"/>
              <a:cs typeface="Trebuchet MS"/>
              <a:sym typeface="Trebuchet MS"/>
            </a:endParaRPr>
          </a:p>
          <a:p>
            <a:pPr marL="0" lvl="0" indent="0" algn="l" rtl="0">
              <a:spcBef>
                <a:spcPts val="1200"/>
              </a:spcBef>
              <a:spcAft>
                <a:spcPts val="0"/>
              </a:spcAft>
              <a:buNone/>
            </a:pPr>
            <a:r>
              <a:rPr lang="zh-CN" sz="1600" b="1" dirty="0">
                <a:solidFill>
                  <a:srgbClr val="4A86E8"/>
                </a:solidFill>
                <a:latin typeface="Trebuchet MS"/>
                <a:ea typeface="Trebuchet MS"/>
                <a:cs typeface="Trebuchet MS"/>
                <a:sym typeface="Trebuchet MS"/>
              </a:rPr>
              <a:t>Compared to Palantir Foundry :</a:t>
            </a:r>
            <a:r>
              <a:rPr lang="zh-CN" sz="1900" b="1" dirty="0">
                <a:solidFill>
                  <a:srgbClr val="4A86E8"/>
                </a:solidFill>
                <a:latin typeface="Trebuchet MS"/>
                <a:ea typeface="Trebuchet MS"/>
                <a:cs typeface="Trebuchet MS"/>
                <a:sym typeface="Trebuchet MS"/>
              </a:rPr>
              <a:t> </a:t>
            </a:r>
            <a:r>
              <a:rPr lang="fr-FR" altLang="zh-CN" sz="1300" dirty="0">
                <a:solidFill>
                  <a:schemeClr val="dk1"/>
                </a:solidFill>
                <a:latin typeface="Trebuchet MS"/>
                <a:ea typeface="Trebuchet MS"/>
                <a:cs typeface="Trebuchet MS"/>
                <a:sym typeface="Trebuchet MS"/>
              </a:rPr>
              <a:t>On</a:t>
            </a:r>
            <a:r>
              <a:rPr lang="zh-CN" sz="1300" dirty="0">
                <a:solidFill>
                  <a:schemeClr val="dk1"/>
                </a:solidFill>
                <a:latin typeface="Trebuchet MS"/>
                <a:ea typeface="Trebuchet MS"/>
                <a:cs typeface="Trebuchet MS"/>
                <a:sym typeface="Trebuchet MS"/>
              </a:rPr>
              <a:t> Foundry</a:t>
            </a:r>
            <a:r>
              <a:rPr lang="fr-FR" altLang="zh-CN" sz="1300" dirty="0">
                <a:solidFill>
                  <a:schemeClr val="dk1"/>
                </a:solidFill>
                <a:latin typeface="Trebuchet MS"/>
                <a:ea typeface="Trebuchet MS"/>
                <a:cs typeface="Trebuchet MS"/>
                <a:sym typeface="Trebuchet MS"/>
              </a:rPr>
              <a:t>, the data transformation are </a:t>
            </a:r>
            <a:r>
              <a:rPr lang="fr-FR" altLang="zh-CN" sz="1300" dirty="0" err="1">
                <a:solidFill>
                  <a:schemeClr val="dk1"/>
                </a:solidFill>
                <a:latin typeface="Trebuchet MS"/>
                <a:ea typeface="Trebuchet MS"/>
                <a:cs typeface="Trebuchet MS"/>
                <a:sym typeface="Trebuchet MS"/>
              </a:rPr>
              <a:t>processed</a:t>
            </a:r>
            <a:r>
              <a:rPr lang="fr-FR" altLang="zh-CN" sz="1300" dirty="0">
                <a:solidFill>
                  <a:schemeClr val="dk1"/>
                </a:solidFill>
                <a:latin typeface="Trebuchet MS"/>
                <a:ea typeface="Trebuchet MS"/>
                <a:cs typeface="Trebuchet MS"/>
                <a:sym typeface="Trebuchet MS"/>
              </a:rPr>
              <a:t> by Code </a:t>
            </a:r>
            <a:r>
              <a:rPr lang="fr-FR" altLang="zh-CN" sz="1300" dirty="0" err="1">
                <a:solidFill>
                  <a:schemeClr val="dk1"/>
                </a:solidFill>
                <a:latin typeface="Trebuchet MS"/>
                <a:ea typeface="Trebuchet MS"/>
                <a:cs typeface="Trebuchet MS"/>
                <a:sym typeface="Trebuchet MS"/>
              </a:rPr>
              <a:t>Authoring</a:t>
            </a:r>
            <a:r>
              <a:rPr lang="fr-FR" altLang="zh-CN" sz="1300" dirty="0">
                <a:solidFill>
                  <a:schemeClr val="dk1"/>
                </a:solidFill>
                <a:latin typeface="Trebuchet MS"/>
                <a:ea typeface="Trebuchet MS"/>
                <a:cs typeface="Trebuchet MS"/>
                <a:sym typeface="Trebuchet MS"/>
              </a:rPr>
              <a:t>. The transformation can </a:t>
            </a:r>
            <a:r>
              <a:rPr lang="fr-FR" altLang="zh-CN" sz="1300" dirty="0" err="1">
                <a:solidFill>
                  <a:schemeClr val="dk1"/>
                </a:solidFill>
                <a:latin typeface="Trebuchet MS"/>
                <a:ea typeface="Trebuchet MS"/>
                <a:cs typeface="Trebuchet MS"/>
                <a:sym typeface="Trebuchet MS"/>
              </a:rPr>
              <a:t>be</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done</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with</a:t>
            </a:r>
            <a:r>
              <a:rPr lang="fr-FR" altLang="zh-CN" sz="1300" dirty="0">
                <a:solidFill>
                  <a:schemeClr val="dk1"/>
                </a:solidFill>
                <a:latin typeface="Trebuchet MS"/>
                <a:ea typeface="Trebuchet MS"/>
                <a:cs typeface="Trebuchet MS"/>
                <a:sym typeface="Trebuchet MS"/>
              </a:rPr>
              <a:t> SQL or python </a:t>
            </a:r>
            <a:r>
              <a:rPr lang="fr-FR" altLang="zh-CN" sz="1300" dirty="0" err="1">
                <a:solidFill>
                  <a:schemeClr val="dk1"/>
                </a:solidFill>
                <a:latin typeface="Trebuchet MS"/>
                <a:ea typeface="Trebuchet MS"/>
                <a:cs typeface="Trebuchet MS"/>
                <a:sym typeface="Trebuchet MS"/>
              </a:rPr>
              <a:t>which</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means</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we</a:t>
            </a:r>
            <a:r>
              <a:rPr lang="fr-FR" altLang="zh-CN" sz="1300" dirty="0">
                <a:solidFill>
                  <a:schemeClr val="dk1"/>
                </a:solidFill>
                <a:latin typeface="Trebuchet MS"/>
                <a:ea typeface="Trebuchet MS"/>
                <a:cs typeface="Trebuchet MS"/>
                <a:sym typeface="Trebuchet MS"/>
              </a:rPr>
              <a:t> can use </a:t>
            </a:r>
            <a:r>
              <a:rPr lang="fr-FR" altLang="zh-CN" sz="1300" dirty="0" err="1">
                <a:solidFill>
                  <a:schemeClr val="dk1"/>
                </a:solidFill>
                <a:latin typeface="Trebuchet MS"/>
                <a:ea typeface="Trebuchet MS"/>
                <a:cs typeface="Trebuchet MS"/>
                <a:sym typeface="Trebuchet MS"/>
              </a:rPr>
              <a:t>powerful</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libraries</a:t>
            </a:r>
            <a:r>
              <a:rPr lang="fr-FR" altLang="zh-CN" sz="1300" dirty="0">
                <a:solidFill>
                  <a:schemeClr val="dk1"/>
                </a:solidFill>
                <a:latin typeface="Trebuchet MS"/>
                <a:ea typeface="Trebuchet MS"/>
                <a:cs typeface="Trebuchet MS"/>
                <a:sym typeface="Trebuchet MS"/>
              </a:rPr>
              <a:t> of python like pandas, </a:t>
            </a:r>
            <a:r>
              <a:rPr lang="fr-FR" altLang="zh-CN" sz="1300" dirty="0" err="1">
                <a:solidFill>
                  <a:schemeClr val="dk1"/>
                </a:solidFill>
                <a:latin typeface="Trebuchet MS"/>
                <a:ea typeface="Trebuchet MS"/>
                <a:cs typeface="Trebuchet MS"/>
                <a:sym typeface="Trebuchet MS"/>
              </a:rPr>
              <a:t>numpy</a:t>
            </a:r>
            <a:r>
              <a:rPr lang="fr-FR" altLang="zh-CN" sz="1300" dirty="0">
                <a:solidFill>
                  <a:schemeClr val="dk1"/>
                </a:solidFill>
                <a:latin typeface="Trebuchet MS"/>
                <a:ea typeface="Trebuchet MS"/>
                <a:cs typeface="Trebuchet MS"/>
                <a:sym typeface="Trebuchet MS"/>
              </a:rPr>
              <a:t>, etc. But the </a:t>
            </a:r>
            <a:r>
              <a:rPr lang="fr-FR" altLang="zh-CN" sz="1300" dirty="0" err="1">
                <a:solidFill>
                  <a:schemeClr val="dk1"/>
                </a:solidFill>
                <a:latin typeface="Trebuchet MS"/>
                <a:ea typeface="Trebuchet MS"/>
                <a:cs typeface="Trebuchet MS"/>
                <a:sym typeface="Trebuchet MS"/>
              </a:rPr>
              <a:t>most</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recommended</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way</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is</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using</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Pyspark</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functions</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instead</a:t>
            </a:r>
            <a:r>
              <a:rPr lang="fr-FR" altLang="zh-CN" sz="1300" dirty="0">
                <a:solidFill>
                  <a:schemeClr val="dk1"/>
                </a:solidFill>
                <a:latin typeface="Trebuchet MS"/>
                <a:ea typeface="Trebuchet MS"/>
                <a:cs typeface="Trebuchet MS"/>
                <a:sym typeface="Trebuchet MS"/>
              </a:rPr>
              <a:t> of pandas or UDF for performance </a:t>
            </a:r>
            <a:r>
              <a:rPr lang="fr-FR" altLang="zh-CN" sz="1300" dirty="0" err="1">
                <a:solidFill>
                  <a:schemeClr val="dk1"/>
                </a:solidFill>
                <a:latin typeface="Trebuchet MS"/>
                <a:ea typeface="Trebuchet MS"/>
                <a:cs typeface="Trebuchet MS"/>
                <a:sym typeface="Trebuchet MS"/>
              </a:rPr>
              <a:t>seeking</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Obviously</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both</a:t>
            </a:r>
            <a:r>
              <a:rPr lang="fr-FR" altLang="zh-CN" sz="1300" dirty="0">
                <a:solidFill>
                  <a:schemeClr val="dk1"/>
                </a:solidFill>
                <a:latin typeface="Trebuchet MS"/>
                <a:ea typeface="Trebuchet MS"/>
                <a:cs typeface="Trebuchet MS"/>
                <a:sym typeface="Trebuchet MS"/>
              </a:rPr>
              <a:t> python, SQL and </a:t>
            </a:r>
            <a:r>
              <a:rPr lang="fr-FR" altLang="zh-CN" sz="1300" dirty="0" err="1">
                <a:solidFill>
                  <a:schemeClr val="dk1"/>
                </a:solidFill>
                <a:latin typeface="Trebuchet MS"/>
                <a:ea typeface="Trebuchet MS"/>
                <a:cs typeface="Trebuchet MS"/>
                <a:sym typeface="Trebuchet MS"/>
              </a:rPr>
              <a:t>pyspark</a:t>
            </a:r>
            <a:r>
              <a:rPr lang="fr-FR" altLang="zh-CN" sz="1300" dirty="0">
                <a:solidFill>
                  <a:schemeClr val="dk1"/>
                </a:solidFill>
                <a:latin typeface="Trebuchet MS"/>
                <a:ea typeface="Trebuchet MS"/>
                <a:cs typeface="Trebuchet MS"/>
                <a:sym typeface="Trebuchet MS"/>
              </a:rPr>
              <a:t> on </a:t>
            </a:r>
            <a:r>
              <a:rPr lang="fr-FR" altLang="zh-CN" sz="1300" dirty="0" err="1">
                <a:solidFill>
                  <a:schemeClr val="dk1"/>
                </a:solidFill>
                <a:latin typeface="Trebuchet MS"/>
                <a:ea typeface="Trebuchet MS"/>
                <a:cs typeface="Trebuchet MS"/>
                <a:sym typeface="Trebuchet MS"/>
              </a:rPr>
              <a:t>Foundry</a:t>
            </a:r>
            <a:r>
              <a:rPr lang="fr-FR" altLang="zh-CN" sz="1300" dirty="0">
                <a:solidFill>
                  <a:schemeClr val="dk1"/>
                </a:solidFill>
                <a:latin typeface="Trebuchet MS"/>
                <a:ea typeface="Trebuchet MS"/>
                <a:cs typeface="Trebuchet MS"/>
                <a:sym typeface="Trebuchet MS"/>
              </a:rPr>
              <a:t> are </a:t>
            </a:r>
            <a:r>
              <a:rPr lang="fr-FR" altLang="zh-CN" sz="1300" dirty="0" err="1">
                <a:solidFill>
                  <a:schemeClr val="dk1"/>
                </a:solidFill>
                <a:latin typeface="Trebuchet MS"/>
                <a:ea typeface="Trebuchet MS"/>
                <a:cs typeface="Trebuchet MS"/>
                <a:sym typeface="Trebuchet MS"/>
              </a:rPr>
              <a:t>much</a:t>
            </a:r>
            <a:r>
              <a:rPr lang="fr-FR" altLang="zh-CN" sz="1300" dirty="0">
                <a:solidFill>
                  <a:schemeClr val="dk1"/>
                </a:solidFill>
                <a:latin typeface="Trebuchet MS"/>
                <a:ea typeface="Trebuchet MS"/>
                <a:cs typeface="Trebuchet MS"/>
                <a:sym typeface="Trebuchet MS"/>
              </a:rPr>
              <a:t> more </a:t>
            </a:r>
            <a:r>
              <a:rPr lang="fr-FR" altLang="zh-CN" sz="1300" dirty="0" err="1">
                <a:solidFill>
                  <a:schemeClr val="dk1"/>
                </a:solidFill>
                <a:latin typeface="Trebuchet MS"/>
                <a:ea typeface="Trebuchet MS"/>
                <a:cs typeface="Trebuchet MS"/>
                <a:sym typeface="Trebuchet MS"/>
              </a:rPr>
              <a:t>familiar</a:t>
            </a:r>
            <a:r>
              <a:rPr lang="fr-FR" altLang="zh-CN" sz="1300" dirty="0">
                <a:solidFill>
                  <a:schemeClr val="dk1"/>
                </a:solidFill>
                <a:latin typeface="Trebuchet MS"/>
                <a:ea typeface="Trebuchet MS"/>
                <a:cs typeface="Trebuchet MS"/>
                <a:sym typeface="Trebuchet MS"/>
              </a:rPr>
              <a:t> to data </a:t>
            </a:r>
            <a:r>
              <a:rPr lang="fr-FR" altLang="zh-CN" sz="1300" dirty="0" err="1">
                <a:solidFill>
                  <a:schemeClr val="dk1"/>
                </a:solidFill>
                <a:latin typeface="Trebuchet MS"/>
                <a:ea typeface="Trebuchet MS"/>
                <a:cs typeface="Trebuchet MS"/>
                <a:sym typeface="Trebuchet MS"/>
              </a:rPr>
              <a:t>scientist</a:t>
            </a:r>
            <a:r>
              <a:rPr lang="fr-FR" altLang="zh-CN" sz="1300" dirty="0">
                <a:solidFill>
                  <a:schemeClr val="dk1"/>
                </a:solidFill>
                <a:latin typeface="Trebuchet MS"/>
                <a:ea typeface="Trebuchet MS"/>
                <a:cs typeface="Trebuchet MS"/>
                <a:sym typeface="Trebuchet MS"/>
              </a:rPr>
              <a:t> or data </a:t>
            </a:r>
            <a:r>
              <a:rPr lang="fr-FR" altLang="zh-CN" sz="1300" dirty="0" err="1">
                <a:solidFill>
                  <a:schemeClr val="dk1"/>
                </a:solidFill>
                <a:latin typeface="Trebuchet MS"/>
                <a:ea typeface="Trebuchet MS"/>
                <a:cs typeface="Trebuchet MS"/>
                <a:sym typeface="Trebuchet MS"/>
              </a:rPr>
              <a:t>engineer</a:t>
            </a:r>
            <a:r>
              <a:rPr lang="fr-FR" altLang="zh-CN" sz="1300" dirty="0">
                <a:solidFill>
                  <a:schemeClr val="dk1"/>
                </a:solidFill>
                <a:latin typeface="Trebuchet MS"/>
                <a:ea typeface="Trebuchet MS"/>
                <a:cs typeface="Trebuchet MS"/>
                <a:sym typeface="Trebuchet MS"/>
              </a:rPr>
              <a:t>. </a:t>
            </a:r>
          </a:p>
          <a:p>
            <a:pPr marL="0" lvl="0" indent="0" algn="l" rtl="0">
              <a:spcBef>
                <a:spcPts val="1200"/>
              </a:spcBef>
              <a:spcAft>
                <a:spcPts val="0"/>
              </a:spcAft>
              <a:buNone/>
            </a:pPr>
            <a:r>
              <a:rPr lang="fr-FR" altLang="zh-CN" sz="1300" dirty="0">
                <a:solidFill>
                  <a:schemeClr val="dk1"/>
                </a:solidFill>
                <a:latin typeface="Trebuchet MS"/>
                <a:ea typeface="Trebuchet MS"/>
                <a:cs typeface="Trebuchet MS"/>
                <a:sym typeface="Trebuchet MS"/>
              </a:rPr>
              <a:t>Code </a:t>
            </a:r>
            <a:r>
              <a:rPr lang="fr-FR" altLang="zh-CN" sz="1300" dirty="0" err="1">
                <a:solidFill>
                  <a:schemeClr val="dk1"/>
                </a:solidFill>
                <a:latin typeface="Trebuchet MS"/>
                <a:ea typeface="Trebuchet MS"/>
                <a:cs typeface="Trebuchet MS"/>
                <a:sym typeface="Trebuchet MS"/>
              </a:rPr>
              <a:t>Authoring</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also</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provides</a:t>
            </a:r>
            <a:r>
              <a:rPr lang="fr-FR" altLang="zh-CN" sz="1300" dirty="0">
                <a:solidFill>
                  <a:schemeClr val="dk1"/>
                </a:solidFill>
                <a:latin typeface="Trebuchet MS"/>
                <a:ea typeface="Trebuchet MS"/>
                <a:cs typeface="Trebuchet MS"/>
                <a:sym typeface="Trebuchet MS"/>
              </a:rPr>
              <a:t> a git </a:t>
            </a:r>
            <a:r>
              <a:rPr lang="fr-FR" altLang="zh-CN" sz="1300" dirty="0" err="1">
                <a:solidFill>
                  <a:schemeClr val="dk1"/>
                </a:solidFill>
                <a:latin typeface="Trebuchet MS"/>
                <a:ea typeface="Trebuchet MS"/>
                <a:cs typeface="Trebuchet MS"/>
                <a:sym typeface="Trebuchet MS"/>
              </a:rPr>
              <a:t>based</a:t>
            </a:r>
            <a:r>
              <a:rPr lang="fr-FR" altLang="zh-CN" sz="1300" dirty="0">
                <a:solidFill>
                  <a:schemeClr val="dk1"/>
                </a:solidFill>
                <a:latin typeface="Trebuchet MS"/>
                <a:ea typeface="Trebuchet MS"/>
                <a:cs typeface="Trebuchet MS"/>
                <a:sym typeface="Trebuchet MS"/>
              </a:rPr>
              <a:t> dev </a:t>
            </a:r>
            <a:r>
              <a:rPr lang="fr-FR" altLang="zh-CN" sz="1300" dirty="0" err="1">
                <a:solidFill>
                  <a:schemeClr val="dk1"/>
                </a:solidFill>
                <a:latin typeface="Trebuchet MS"/>
                <a:ea typeface="Trebuchet MS"/>
                <a:cs typeface="Trebuchet MS"/>
                <a:sym typeface="Trebuchet MS"/>
              </a:rPr>
              <a:t>environment</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which</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facility</a:t>
            </a:r>
            <a:r>
              <a:rPr lang="fr-FR" altLang="zh-CN" sz="1300" dirty="0">
                <a:solidFill>
                  <a:schemeClr val="dk1"/>
                </a:solidFill>
                <a:latin typeface="Trebuchet MS"/>
                <a:ea typeface="Trebuchet MS"/>
                <a:cs typeface="Trebuchet MS"/>
                <a:sym typeface="Trebuchet MS"/>
              </a:rPr>
              <a:t> the team collaboration and version </a:t>
            </a:r>
            <a:r>
              <a:rPr lang="fr-FR" altLang="zh-CN" sz="1300" dirty="0" err="1">
                <a:solidFill>
                  <a:schemeClr val="dk1"/>
                </a:solidFill>
                <a:latin typeface="Trebuchet MS"/>
                <a:ea typeface="Trebuchet MS"/>
                <a:cs typeface="Trebuchet MS"/>
                <a:sym typeface="Trebuchet MS"/>
              </a:rPr>
              <a:t>release.There’re</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different</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methodes</a:t>
            </a:r>
            <a:r>
              <a:rPr lang="fr-FR" altLang="zh-CN" sz="1300" dirty="0">
                <a:solidFill>
                  <a:schemeClr val="dk1"/>
                </a:solidFill>
                <a:latin typeface="Trebuchet MS"/>
                <a:ea typeface="Trebuchet MS"/>
                <a:cs typeface="Trebuchet MS"/>
                <a:sym typeface="Trebuchet MS"/>
              </a:rPr>
              <a:t> of data transformations on </a:t>
            </a:r>
            <a:r>
              <a:rPr lang="fr-FR" altLang="zh-CN" sz="1300" dirty="0" err="1">
                <a:solidFill>
                  <a:schemeClr val="dk1"/>
                </a:solidFill>
                <a:latin typeface="Trebuchet MS"/>
                <a:ea typeface="Trebuchet MS"/>
                <a:cs typeface="Trebuchet MS"/>
                <a:sym typeface="Trebuchet MS"/>
              </a:rPr>
              <a:t>Foundry</a:t>
            </a:r>
            <a:r>
              <a:rPr lang="fr-FR" altLang="zh-CN" sz="1300" dirty="0">
                <a:solidFill>
                  <a:schemeClr val="dk1"/>
                </a:solidFill>
                <a:latin typeface="Trebuchet MS"/>
                <a:ea typeface="Trebuchet MS"/>
                <a:cs typeface="Trebuchet MS"/>
                <a:sym typeface="Trebuchet MS"/>
              </a:rPr>
              <a:t> like append, snapshot etc.</a:t>
            </a:r>
          </a:p>
          <a:p>
            <a:pPr marL="0" lvl="0" indent="0" algn="l" rtl="0">
              <a:spcBef>
                <a:spcPts val="1200"/>
              </a:spcBef>
              <a:spcAft>
                <a:spcPts val="0"/>
              </a:spcAft>
              <a:buNone/>
            </a:pPr>
            <a:r>
              <a:rPr lang="fr-FR" altLang="zh-CN" sz="1300" dirty="0" err="1">
                <a:solidFill>
                  <a:schemeClr val="dk1"/>
                </a:solidFill>
                <a:latin typeface="Trebuchet MS"/>
                <a:ea typeface="Trebuchet MS"/>
                <a:cs typeface="Trebuchet MS"/>
                <a:sym typeface="Trebuchet MS"/>
              </a:rPr>
              <a:t>Except</a:t>
            </a:r>
            <a:r>
              <a:rPr lang="fr-FR" altLang="zh-CN" sz="1300" dirty="0">
                <a:solidFill>
                  <a:schemeClr val="dk1"/>
                </a:solidFill>
                <a:latin typeface="Trebuchet MS"/>
                <a:ea typeface="Trebuchet MS"/>
                <a:cs typeface="Trebuchet MS"/>
                <a:sym typeface="Trebuchet MS"/>
              </a:rPr>
              <a:t> the </a:t>
            </a:r>
            <a:r>
              <a:rPr lang="fr-FR" altLang="zh-CN" sz="1300" dirty="0" err="1">
                <a:solidFill>
                  <a:schemeClr val="dk1"/>
                </a:solidFill>
                <a:latin typeface="Trebuchet MS"/>
                <a:ea typeface="Trebuchet MS"/>
                <a:cs typeface="Trebuchet MS"/>
                <a:sym typeface="Trebuchet MS"/>
              </a:rPr>
              <a:t>language</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used</a:t>
            </a:r>
            <a:r>
              <a:rPr lang="fr-FR" altLang="zh-CN" sz="1300" dirty="0">
                <a:solidFill>
                  <a:schemeClr val="dk1"/>
                </a:solidFill>
                <a:latin typeface="Trebuchet MS"/>
                <a:ea typeface="Trebuchet MS"/>
                <a:cs typeface="Trebuchet MS"/>
                <a:sym typeface="Trebuchet MS"/>
              </a:rPr>
              <a:t> and the dev </a:t>
            </a:r>
            <a:r>
              <a:rPr lang="fr-FR" altLang="zh-CN" sz="1300" dirty="0" err="1">
                <a:solidFill>
                  <a:schemeClr val="dk1"/>
                </a:solidFill>
                <a:latin typeface="Trebuchet MS"/>
                <a:ea typeface="Trebuchet MS"/>
                <a:cs typeface="Trebuchet MS"/>
                <a:sym typeface="Trebuchet MS"/>
              </a:rPr>
              <a:t>environement</a:t>
            </a:r>
            <a:r>
              <a:rPr lang="fr-FR" altLang="zh-CN" sz="1300" dirty="0">
                <a:solidFill>
                  <a:schemeClr val="dk1"/>
                </a:solidFill>
                <a:latin typeface="Trebuchet MS"/>
                <a:ea typeface="Trebuchet MS"/>
                <a:cs typeface="Trebuchet MS"/>
                <a:sym typeface="Trebuchet MS"/>
              </a:rPr>
              <a:t> for transformation on C3 AI Suite and </a:t>
            </a:r>
            <a:r>
              <a:rPr lang="fr-FR" altLang="zh-CN" sz="1300" dirty="0" err="1">
                <a:solidFill>
                  <a:schemeClr val="dk1"/>
                </a:solidFill>
                <a:latin typeface="Trebuchet MS"/>
                <a:ea typeface="Trebuchet MS"/>
                <a:cs typeface="Trebuchet MS"/>
                <a:sym typeface="Trebuchet MS"/>
              </a:rPr>
              <a:t>Foundry</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another</a:t>
            </a:r>
            <a:r>
              <a:rPr lang="fr-FR" altLang="zh-CN" sz="1300" dirty="0">
                <a:solidFill>
                  <a:schemeClr val="dk1"/>
                </a:solidFill>
                <a:latin typeface="Trebuchet MS"/>
                <a:ea typeface="Trebuchet MS"/>
                <a:cs typeface="Trebuchet MS"/>
                <a:sym typeface="Trebuchet MS"/>
              </a:rPr>
              <a:t> big </a:t>
            </a:r>
            <a:r>
              <a:rPr lang="fr-FR" altLang="zh-CN" sz="1300" dirty="0" err="1">
                <a:solidFill>
                  <a:schemeClr val="dk1"/>
                </a:solidFill>
                <a:latin typeface="Trebuchet MS"/>
                <a:ea typeface="Trebuchet MS"/>
                <a:cs typeface="Trebuchet MS"/>
                <a:sym typeface="Trebuchet MS"/>
              </a:rPr>
              <a:t>difference</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is</a:t>
            </a:r>
            <a:r>
              <a:rPr lang="fr-FR" altLang="zh-CN" sz="1300" dirty="0">
                <a:solidFill>
                  <a:schemeClr val="dk1"/>
                </a:solidFill>
                <a:latin typeface="Trebuchet MS"/>
                <a:ea typeface="Trebuchet MS"/>
                <a:cs typeface="Trebuchet MS"/>
                <a:sym typeface="Trebuchet MS"/>
              </a:rPr>
              <a:t> C3 AI Suite </a:t>
            </a:r>
            <a:r>
              <a:rPr lang="fr-FR" altLang="zh-CN" sz="1300" dirty="0" err="1">
                <a:solidFill>
                  <a:schemeClr val="dk1"/>
                </a:solidFill>
                <a:latin typeface="Trebuchet MS"/>
                <a:ea typeface="Trebuchet MS"/>
                <a:cs typeface="Trebuchet MS"/>
                <a:sym typeface="Trebuchet MS"/>
              </a:rPr>
              <a:t>separates</a:t>
            </a:r>
            <a:r>
              <a:rPr lang="fr-FR" altLang="zh-CN" sz="1300" dirty="0">
                <a:solidFill>
                  <a:schemeClr val="dk1"/>
                </a:solidFill>
                <a:latin typeface="Trebuchet MS"/>
                <a:ea typeface="Trebuchet MS"/>
                <a:cs typeface="Trebuchet MS"/>
                <a:sym typeface="Trebuchet MS"/>
              </a:rPr>
              <a:t> the </a:t>
            </a:r>
            <a:r>
              <a:rPr lang="fr-FR" altLang="zh-CN" sz="1300" dirty="0" err="1">
                <a:solidFill>
                  <a:schemeClr val="dk1"/>
                </a:solidFill>
                <a:latin typeface="Trebuchet MS"/>
                <a:ea typeface="Trebuchet MS"/>
                <a:cs typeface="Trebuchet MS"/>
                <a:sym typeface="Trebuchet MS"/>
              </a:rPr>
              <a:t>steps</a:t>
            </a:r>
            <a:r>
              <a:rPr lang="fr-FR" altLang="zh-CN" sz="1300" dirty="0">
                <a:solidFill>
                  <a:schemeClr val="dk1"/>
                </a:solidFill>
                <a:latin typeface="Trebuchet MS"/>
                <a:ea typeface="Trebuchet MS"/>
                <a:cs typeface="Trebuchet MS"/>
                <a:sym typeface="Trebuchet MS"/>
              </a:rPr>
              <a:t> of </a:t>
            </a:r>
            <a:r>
              <a:rPr lang="fr-FR" altLang="zh-CN" sz="1300" dirty="0" err="1">
                <a:solidFill>
                  <a:schemeClr val="dk1"/>
                </a:solidFill>
                <a:latin typeface="Trebuchet MS"/>
                <a:ea typeface="Trebuchet MS"/>
                <a:cs typeface="Trebuchet MS"/>
                <a:sym typeface="Trebuchet MS"/>
              </a:rPr>
              <a:t>raw</a:t>
            </a:r>
            <a:r>
              <a:rPr lang="fr-FR" altLang="zh-CN" sz="1300" dirty="0">
                <a:solidFill>
                  <a:schemeClr val="dk1"/>
                </a:solidFill>
                <a:latin typeface="Trebuchet MS"/>
                <a:ea typeface="Trebuchet MS"/>
                <a:cs typeface="Trebuchet MS"/>
                <a:sym typeface="Trebuchet MS"/>
              </a:rPr>
              <a:t> data </a:t>
            </a:r>
            <a:r>
              <a:rPr lang="fr-FR" altLang="zh-CN" sz="1300" dirty="0" err="1">
                <a:solidFill>
                  <a:schemeClr val="dk1"/>
                </a:solidFill>
                <a:latin typeface="Trebuchet MS"/>
                <a:ea typeface="Trebuchet MS"/>
                <a:cs typeface="Trebuchet MS"/>
                <a:sym typeface="Trebuchet MS"/>
              </a:rPr>
              <a:t>cleaning</a:t>
            </a:r>
            <a:r>
              <a:rPr lang="fr-FR" altLang="zh-CN" sz="1300" dirty="0">
                <a:solidFill>
                  <a:schemeClr val="dk1"/>
                </a:solidFill>
                <a:latin typeface="Trebuchet MS"/>
                <a:ea typeface="Trebuchet MS"/>
                <a:cs typeface="Trebuchet MS"/>
                <a:sym typeface="Trebuchet MS"/>
              </a:rPr>
              <a:t> and real data </a:t>
            </a:r>
            <a:r>
              <a:rPr lang="fr-FR" altLang="zh-CN" sz="1300" dirty="0" err="1">
                <a:solidFill>
                  <a:schemeClr val="dk1"/>
                </a:solidFill>
                <a:latin typeface="Trebuchet MS"/>
                <a:ea typeface="Trebuchet MS"/>
                <a:cs typeface="Trebuchet MS"/>
                <a:sym typeface="Trebuchet MS"/>
              </a:rPr>
              <a:t>transformtion</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into</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two</a:t>
            </a:r>
            <a:r>
              <a:rPr lang="fr-FR" altLang="zh-CN" sz="1300" dirty="0">
                <a:solidFill>
                  <a:schemeClr val="dk1"/>
                </a:solidFill>
                <a:latin typeface="Trebuchet MS"/>
                <a:ea typeface="Trebuchet MS"/>
                <a:cs typeface="Trebuchet MS"/>
                <a:sym typeface="Trebuchet MS"/>
              </a:rPr>
              <a:t> types, Canonical type and Canonical </a:t>
            </a:r>
            <a:r>
              <a:rPr lang="fr-FR" altLang="zh-CN" sz="1300" dirty="0" err="1">
                <a:solidFill>
                  <a:schemeClr val="dk1"/>
                </a:solidFill>
                <a:latin typeface="Trebuchet MS"/>
                <a:ea typeface="Trebuchet MS"/>
                <a:cs typeface="Trebuchet MS"/>
                <a:sym typeface="Trebuchet MS"/>
              </a:rPr>
              <a:t>Transform</a:t>
            </a:r>
            <a:r>
              <a:rPr lang="fr-FR" altLang="zh-CN" sz="1300" dirty="0">
                <a:solidFill>
                  <a:schemeClr val="dk1"/>
                </a:solidFill>
                <a:latin typeface="Trebuchet MS"/>
                <a:ea typeface="Trebuchet MS"/>
                <a:cs typeface="Trebuchet MS"/>
                <a:sym typeface="Trebuchet MS"/>
              </a:rPr>
              <a:t> type. </a:t>
            </a:r>
            <a:r>
              <a:rPr lang="fr-FR" altLang="zh-CN" sz="1300" dirty="0" err="1">
                <a:solidFill>
                  <a:schemeClr val="dk1"/>
                </a:solidFill>
                <a:latin typeface="Trebuchet MS"/>
                <a:ea typeface="Trebuchet MS"/>
                <a:cs typeface="Trebuchet MS"/>
                <a:sym typeface="Trebuchet MS"/>
              </a:rPr>
              <a:t>Therefore</a:t>
            </a:r>
            <a:r>
              <a:rPr lang="fr-FR" altLang="zh-CN" sz="1300" dirty="0">
                <a:solidFill>
                  <a:schemeClr val="dk1"/>
                </a:solidFill>
                <a:latin typeface="Trebuchet MS"/>
                <a:ea typeface="Trebuchet MS"/>
                <a:cs typeface="Trebuchet MS"/>
                <a:sym typeface="Trebuchet MS"/>
              </a:rPr>
              <a:t> the ingestion of </a:t>
            </a:r>
            <a:r>
              <a:rPr lang="fr-FR" altLang="zh-CN" sz="1300" dirty="0" err="1">
                <a:solidFill>
                  <a:schemeClr val="dk1"/>
                </a:solidFill>
                <a:latin typeface="Trebuchet MS"/>
                <a:ea typeface="Trebuchet MS"/>
                <a:cs typeface="Trebuchet MS"/>
                <a:sym typeface="Trebuchet MS"/>
              </a:rPr>
              <a:t>raw</a:t>
            </a:r>
            <a:r>
              <a:rPr lang="fr-FR" altLang="zh-CN" sz="1300" dirty="0">
                <a:solidFill>
                  <a:schemeClr val="dk1"/>
                </a:solidFill>
                <a:latin typeface="Trebuchet MS"/>
                <a:ea typeface="Trebuchet MS"/>
                <a:cs typeface="Trebuchet MS"/>
                <a:sym typeface="Trebuchet MS"/>
              </a:rPr>
              <a:t> data </a:t>
            </a:r>
            <a:r>
              <a:rPr lang="fr-FR" altLang="zh-CN" sz="1300" dirty="0" err="1">
                <a:solidFill>
                  <a:schemeClr val="dk1"/>
                </a:solidFill>
                <a:latin typeface="Trebuchet MS"/>
                <a:ea typeface="Trebuchet MS"/>
                <a:cs typeface="Trebuchet MS"/>
                <a:sym typeface="Trebuchet MS"/>
              </a:rPr>
              <a:t>includes</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also</a:t>
            </a:r>
            <a:r>
              <a:rPr lang="fr-FR" altLang="zh-CN" sz="1300" dirty="0">
                <a:solidFill>
                  <a:schemeClr val="dk1"/>
                </a:solidFill>
                <a:latin typeface="Trebuchet MS"/>
                <a:ea typeface="Trebuchet MS"/>
                <a:cs typeface="Trebuchet MS"/>
                <a:sym typeface="Trebuchet MS"/>
              </a:rPr>
              <a:t> the </a:t>
            </a:r>
            <a:r>
              <a:rPr lang="fr-FR" altLang="zh-CN" sz="1300" dirty="0" err="1">
                <a:solidFill>
                  <a:schemeClr val="dk1"/>
                </a:solidFill>
                <a:latin typeface="Trebuchet MS"/>
                <a:ea typeface="Trebuchet MS"/>
                <a:cs typeface="Trebuchet MS"/>
                <a:sym typeface="Trebuchet MS"/>
              </a:rPr>
              <a:t>step</a:t>
            </a:r>
            <a:r>
              <a:rPr lang="fr-FR" altLang="zh-CN" sz="1300" dirty="0">
                <a:solidFill>
                  <a:schemeClr val="dk1"/>
                </a:solidFill>
                <a:latin typeface="Trebuchet MS"/>
                <a:ea typeface="Trebuchet MS"/>
                <a:cs typeface="Trebuchet MS"/>
                <a:sym typeface="Trebuchet MS"/>
              </a:rPr>
              <a:t> of </a:t>
            </a:r>
            <a:r>
              <a:rPr lang="fr-FR" altLang="zh-CN" sz="1300" dirty="0" err="1">
                <a:solidFill>
                  <a:schemeClr val="dk1"/>
                </a:solidFill>
                <a:latin typeface="Trebuchet MS"/>
                <a:ea typeface="Trebuchet MS"/>
                <a:cs typeface="Trebuchet MS"/>
                <a:sym typeface="Trebuchet MS"/>
              </a:rPr>
              <a:t>cleaning</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However</a:t>
            </a:r>
            <a:r>
              <a:rPr lang="fr-FR" altLang="zh-CN" sz="1300" dirty="0">
                <a:solidFill>
                  <a:schemeClr val="dk1"/>
                </a:solidFill>
                <a:latin typeface="Trebuchet MS"/>
                <a:ea typeface="Trebuchet MS"/>
                <a:cs typeface="Trebuchet MS"/>
                <a:sym typeface="Trebuchet MS"/>
              </a:rPr>
              <a:t> in </a:t>
            </a:r>
            <a:r>
              <a:rPr lang="fr-FR" altLang="zh-CN" sz="1300" dirty="0" err="1">
                <a:solidFill>
                  <a:schemeClr val="dk1"/>
                </a:solidFill>
                <a:latin typeface="Trebuchet MS"/>
                <a:ea typeface="Trebuchet MS"/>
                <a:cs typeface="Trebuchet MS"/>
                <a:sym typeface="Trebuchet MS"/>
              </a:rPr>
              <a:t>Foundry</a:t>
            </a:r>
            <a:r>
              <a:rPr lang="fr-FR" altLang="zh-CN" sz="1300" dirty="0">
                <a:solidFill>
                  <a:schemeClr val="dk1"/>
                </a:solidFill>
                <a:latin typeface="Trebuchet MS"/>
                <a:ea typeface="Trebuchet MS"/>
                <a:cs typeface="Trebuchet MS"/>
                <a:sym typeface="Trebuchet MS"/>
              </a:rPr>
              <a:t>, all data </a:t>
            </a:r>
            <a:r>
              <a:rPr lang="fr-FR" altLang="zh-CN" sz="1300" dirty="0" err="1">
                <a:solidFill>
                  <a:schemeClr val="dk1"/>
                </a:solidFill>
                <a:latin typeface="Trebuchet MS"/>
                <a:ea typeface="Trebuchet MS"/>
                <a:cs typeface="Trebuchet MS"/>
                <a:sym typeface="Trebuchet MS"/>
              </a:rPr>
              <a:t>related</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treatments</a:t>
            </a:r>
            <a:r>
              <a:rPr lang="fr-FR" altLang="zh-CN" sz="1300" dirty="0">
                <a:solidFill>
                  <a:schemeClr val="dk1"/>
                </a:solidFill>
                <a:latin typeface="Trebuchet MS"/>
                <a:ea typeface="Trebuchet MS"/>
                <a:cs typeface="Trebuchet MS"/>
                <a:sym typeface="Trebuchet MS"/>
              </a:rPr>
              <a:t> are </a:t>
            </a:r>
            <a:r>
              <a:rPr lang="fr-FR" altLang="zh-CN" sz="1300" dirty="0" err="1">
                <a:solidFill>
                  <a:schemeClr val="dk1"/>
                </a:solidFill>
                <a:latin typeface="Trebuchet MS"/>
                <a:ea typeface="Trebuchet MS"/>
                <a:cs typeface="Trebuchet MS"/>
                <a:sym typeface="Trebuchet MS"/>
              </a:rPr>
              <a:t>packaged</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into</a:t>
            </a:r>
            <a:r>
              <a:rPr lang="fr-FR" altLang="zh-CN" sz="1300" dirty="0">
                <a:solidFill>
                  <a:schemeClr val="dk1"/>
                </a:solidFill>
                <a:latin typeface="Trebuchet MS"/>
                <a:ea typeface="Trebuchet MS"/>
                <a:cs typeface="Trebuchet MS"/>
                <a:sym typeface="Trebuchet MS"/>
              </a:rPr>
              <a:t> the transformation </a:t>
            </a:r>
            <a:r>
              <a:rPr lang="fr-FR" altLang="zh-CN" sz="1300" dirty="0" err="1">
                <a:solidFill>
                  <a:schemeClr val="dk1"/>
                </a:solidFill>
                <a:latin typeface="Trebuchet MS"/>
                <a:ea typeface="Trebuchet MS"/>
                <a:cs typeface="Trebuchet MS"/>
                <a:sym typeface="Trebuchet MS"/>
              </a:rPr>
              <a:t>step</a:t>
            </a:r>
            <a:r>
              <a:rPr lang="fr-FR" altLang="zh-CN" sz="1300" dirty="0">
                <a:solidFill>
                  <a:schemeClr val="dk1"/>
                </a:solidFill>
                <a:latin typeface="Trebuchet MS"/>
                <a:ea typeface="Trebuchet MS"/>
                <a:cs typeface="Trebuchet MS"/>
                <a:sym typeface="Trebuchet MS"/>
              </a:rPr>
              <a:t>.</a:t>
            </a:r>
          </a:p>
        </p:txBody>
      </p:sp>
    </p:spTree>
    <p:extLst>
      <p:ext uri="{BB962C8B-B14F-4D97-AF65-F5344CB8AC3E}">
        <p14:creationId xmlns:p14="http://schemas.microsoft.com/office/powerpoint/2010/main" val="1496688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8238500" y="4702250"/>
            <a:ext cx="559501" cy="294900"/>
          </a:xfrm>
          <a:prstGeom prst="rect">
            <a:avLst/>
          </a:prstGeom>
          <a:noFill/>
          <a:ln>
            <a:noFill/>
          </a:ln>
        </p:spPr>
      </p:pic>
      <p:pic>
        <p:nvPicPr>
          <p:cNvPr id="139" name="Google Shape;139;p23"/>
          <p:cNvPicPr preferRelativeResize="0"/>
          <p:nvPr/>
        </p:nvPicPr>
        <p:blipFill>
          <a:blip r:embed="rId4">
            <a:alphaModFix/>
          </a:blip>
          <a:stretch>
            <a:fillRect/>
          </a:stretch>
        </p:blipFill>
        <p:spPr>
          <a:xfrm>
            <a:off x="8197278" y="103475"/>
            <a:ext cx="641946" cy="294900"/>
          </a:xfrm>
          <a:prstGeom prst="rect">
            <a:avLst/>
          </a:prstGeom>
          <a:noFill/>
          <a:ln>
            <a:noFill/>
          </a:ln>
        </p:spPr>
      </p:pic>
      <p:sp>
        <p:nvSpPr>
          <p:cNvPr id="140" name="Google Shape;140;p23"/>
          <p:cNvSpPr txBox="1"/>
          <p:nvPr/>
        </p:nvSpPr>
        <p:spPr>
          <a:xfrm>
            <a:off x="930975" y="3974975"/>
            <a:ext cx="19302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600" i="1">
                <a:latin typeface="Trebuchet MS"/>
                <a:ea typeface="Trebuchet MS"/>
                <a:cs typeface="Trebuchet MS"/>
                <a:sym typeface="Trebuchet MS"/>
              </a:rPr>
              <a:t>Foundry</a:t>
            </a:r>
            <a:r>
              <a:rPr lang="zh-CN" sz="2100" i="1">
                <a:latin typeface="Trebuchet MS"/>
                <a:ea typeface="Trebuchet MS"/>
                <a:cs typeface="Trebuchet MS"/>
                <a:sym typeface="Trebuchet MS"/>
              </a:rPr>
              <a:t> </a:t>
            </a:r>
            <a:endParaRPr sz="2100" i="1">
              <a:latin typeface="Trebuchet MS"/>
              <a:ea typeface="Trebuchet MS"/>
              <a:cs typeface="Trebuchet MS"/>
              <a:sym typeface="Trebuchet MS"/>
            </a:endParaRPr>
          </a:p>
        </p:txBody>
      </p:sp>
      <p:sp>
        <p:nvSpPr>
          <p:cNvPr id="141" name="Google Shape;141;p23"/>
          <p:cNvSpPr txBox="1"/>
          <p:nvPr/>
        </p:nvSpPr>
        <p:spPr>
          <a:xfrm>
            <a:off x="5450600" y="4060850"/>
            <a:ext cx="31050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600" i="1">
                <a:latin typeface="Trebuchet MS"/>
                <a:ea typeface="Trebuchet MS"/>
                <a:cs typeface="Trebuchet MS"/>
                <a:sym typeface="Trebuchet MS"/>
              </a:rPr>
              <a:t>C3.AI Suite </a:t>
            </a:r>
            <a:endParaRPr sz="2100" i="1">
              <a:latin typeface="Trebuchet MS"/>
              <a:ea typeface="Trebuchet MS"/>
              <a:cs typeface="Trebuchet MS"/>
              <a:sym typeface="Trebuchet MS"/>
            </a:endParaRPr>
          </a:p>
        </p:txBody>
      </p:sp>
      <p:pic>
        <p:nvPicPr>
          <p:cNvPr id="142" name="Google Shape;142;p23"/>
          <p:cNvPicPr preferRelativeResize="0"/>
          <p:nvPr/>
        </p:nvPicPr>
        <p:blipFill>
          <a:blip r:embed="rId5">
            <a:alphaModFix/>
          </a:blip>
          <a:stretch>
            <a:fillRect/>
          </a:stretch>
        </p:blipFill>
        <p:spPr>
          <a:xfrm>
            <a:off x="4353850" y="957350"/>
            <a:ext cx="4737575" cy="2779400"/>
          </a:xfrm>
          <a:prstGeom prst="rect">
            <a:avLst/>
          </a:prstGeom>
          <a:noFill/>
          <a:ln>
            <a:noFill/>
          </a:ln>
          <a:effectLst>
            <a:outerShdw blurRad="57150" dist="19050" dir="5520000" algn="bl" rotWithShape="0">
              <a:srgbClr val="000000">
                <a:alpha val="50000"/>
              </a:srgbClr>
            </a:outerShdw>
          </a:effectLst>
        </p:spPr>
      </p:pic>
      <p:pic>
        <p:nvPicPr>
          <p:cNvPr id="143" name="Google Shape;143;p23"/>
          <p:cNvPicPr preferRelativeResize="0"/>
          <p:nvPr/>
        </p:nvPicPr>
        <p:blipFill>
          <a:blip r:embed="rId6">
            <a:alphaModFix/>
          </a:blip>
          <a:stretch>
            <a:fillRect/>
          </a:stretch>
        </p:blipFill>
        <p:spPr>
          <a:xfrm>
            <a:off x="61075" y="957350"/>
            <a:ext cx="4140426" cy="2779400"/>
          </a:xfrm>
          <a:prstGeom prst="rect">
            <a:avLst/>
          </a:prstGeom>
          <a:noFill/>
          <a:ln>
            <a:noFill/>
          </a:ln>
          <a:effectLst>
            <a:outerShdw blurRad="57150" dist="19050" dir="4680000" algn="bl" rotWithShape="0">
              <a:srgbClr val="000000">
                <a:alpha val="50000"/>
              </a:srgbClr>
            </a:outerShdw>
          </a:effectLst>
        </p:spPr>
      </p:pic>
      <p:sp>
        <p:nvSpPr>
          <p:cNvPr id="10" name="Google Shape;137;p23">
            <a:extLst>
              <a:ext uri="{FF2B5EF4-FFF2-40B4-BE49-F238E27FC236}">
                <a16:creationId xmlns:a16="http://schemas.microsoft.com/office/drawing/2014/main" id="{46DF6C63-B918-4471-8F1E-A8BD108DFE2E}"/>
              </a:ext>
            </a:extLst>
          </p:cNvPr>
          <p:cNvSpPr txBox="1"/>
          <p:nvPr/>
        </p:nvSpPr>
        <p:spPr>
          <a:xfrm>
            <a:off x="268875" y="220450"/>
            <a:ext cx="80928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100" b="1" dirty="0">
                <a:solidFill>
                  <a:srgbClr val="4A86E8"/>
                </a:solidFill>
                <a:latin typeface="Trebuchet MS"/>
                <a:ea typeface="Trebuchet MS"/>
                <a:cs typeface="Trebuchet MS"/>
                <a:sym typeface="Trebuchet MS"/>
              </a:rPr>
              <a:t>3 - Data </a:t>
            </a:r>
            <a:r>
              <a:rPr lang="fr-FR" altLang="zh-CN" sz="2100" b="1" dirty="0" err="1">
                <a:solidFill>
                  <a:srgbClr val="4A86E8"/>
                </a:solidFill>
                <a:latin typeface="Trebuchet MS"/>
                <a:ea typeface="Trebuchet MS"/>
                <a:cs typeface="Trebuchet MS"/>
                <a:sym typeface="Trebuchet MS"/>
              </a:rPr>
              <a:t>Load</a:t>
            </a:r>
            <a:r>
              <a:rPr lang="zh-CN" sz="2100" b="1" dirty="0">
                <a:solidFill>
                  <a:srgbClr val="4A86E8"/>
                </a:solidFill>
                <a:latin typeface="Trebuchet MS"/>
                <a:ea typeface="Trebuchet MS"/>
                <a:cs typeface="Trebuchet MS"/>
                <a:sym typeface="Trebuchet MS"/>
              </a:rPr>
              <a:t> : </a:t>
            </a:r>
            <a:r>
              <a:rPr lang="zh-CN" sz="2000" b="1" dirty="0">
                <a:solidFill>
                  <a:srgbClr val="4A86E8"/>
                </a:solidFill>
                <a:latin typeface="Trebuchet MS"/>
                <a:ea typeface="Trebuchet MS"/>
                <a:cs typeface="Trebuchet MS"/>
                <a:sym typeface="Trebuchet MS"/>
              </a:rPr>
              <a:t>Comparison with Palantir Foundry</a:t>
            </a:r>
            <a:endParaRPr sz="2000" b="1" dirty="0">
              <a:solidFill>
                <a:srgbClr val="4A86E8"/>
              </a:solidFill>
              <a:latin typeface="Trebuchet MS"/>
              <a:ea typeface="Trebuchet MS"/>
              <a:cs typeface="Trebuchet MS"/>
              <a:sym typeface="Trebuchet MS"/>
            </a:endParaRPr>
          </a:p>
          <a:p>
            <a:pPr marL="0" lvl="0" indent="0" algn="ctr" rtl="0">
              <a:spcBef>
                <a:spcPts val="0"/>
              </a:spcBef>
              <a:spcAft>
                <a:spcPts val="0"/>
              </a:spcAft>
              <a:buNone/>
            </a:pPr>
            <a:endParaRPr sz="2100" b="1" dirty="0">
              <a:solidFill>
                <a:schemeClr val="dk1"/>
              </a:solidFill>
              <a:latin typeface="Trebuchet MS"/>
              <a:ea typeface="Trebuchet MS"/>
              <a:cs typeface="Trebuchet MS"/>
              <a:sym typeface="Trebuchet MS"/>
            </a:endParaRPr>
          </a:p>
          <a:p>
            <a:pPr marL="0" lvl="0" indent="0" algn="l" rtl="0">
              <a:spcBef>
                <a:spcPts val="0"/>
              </a:spcBef>
              <a:spcAft>
                <a:spcPts val="0"/>
              </a:spcAft>
              <a:buNone/>
            </a:pPr>
            <a:r>
              <a:rPr lang="zh-CN" sz="2100" b="1" dirty="0">
                <a:solidFill>
                  <a:srgbClr val="6FA8DC"/>
                </a:solidFill>
                <a:latin typeface="Trebuchet MS"/>
                <a:ea typeface="Trebuchet MS"/>
                <a:cs typeface="Trebuchet MS"/>
                <a:sym typeface="Trebuchet MS"/>
              </a:rPr>
              <a:t> </a:t>
            </a:r>
            <a:endParaRPr sz="2100" b="1" dirty="0">
              <a:solidFill>
                <a:srgbClr val="6FA8DC"/>
              </a:solidFill>
              <a:latin typeface="Trebuchet MS"/>
              <a:ea typeface="Trebuchet MS"/>
              <a:cs typeface="Trebuchet MS"/>
              <a:sym typeface="Trebuchet MS"/>
            </a:endParaRPr>
          </a:p>
        </p:txBody>
      </p:sp>
    </p:spTree>
    <p:extLst>
      <p:ext uri="{BB962C8B-B14F-4D97-AF65-F5344CB8AC3E}">
        <p14:creationId xmlns:p14="http://schemas.microsoft.com/office/powerpoint/2010/main" val="2984066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p:nvPr/>
        </p:nvSpPr>
        <p:spPr>
          <a:xfrm>
            <a:off x="268875" y="220450"/>
            <a:ext cx="7925006" cy="438600"/>
          </a:xfrm>
          <a:prstGeom prst="rect">
            <a:avLst/>
          </a:prstGeom>
          <a:noFill/>
          <a:ln>
            <a:noFill/>
          </a:ln>
        </p:spPr>
        <p:txBody>
          <a:bodyPr spcFirstLastPara="1" wrap="square" lIns="91425" tIns="91425" rIns="91425" bIns="91425" anchor="t" anchorCtr="0">
            <a:noAutofit/>
          </a:bodyPr>
          <a:lstStyle/>
          <a:p>
            <a:pPr lvl="0"/>
            <a:r>
              <a:rPr lang="fr-FR" altLang="zh-CN" sz="2100" b="1" dirty="0">
                <a:solidFill>
                  <a:srgbClr val="4A86E8"/>
                </a:solidFill>
                <a:latin typeface="Trebuchet MS"/>
                <a:ea typeface="Trebuchet MS"/>
                <a:cs typeface="Trebuchet MS"/>
                <a:sym typeface="Trebuchet MS"/>
              </a:rPr>
              <a:t>3.3</a:t>
            </a:r>
            <a:r>
              <a:rPr lang="zh-CN" sz="2100" b="1" dirty="0">
                <a:solidFill>
                  <a:srgbClr val="4A86E8"/>
                </a:solidFill>
                <a:latin typeface="Trebuchet MS"/>
                <a:ea typeface="Trebuchet MS"/>
                <a:cs typeface="Trebuchet MS"/>
                <a:sym typeface="Trebuchet MS"/>
              </a:rPr>
              <a:t> - Data </a:t>
            </a:r>
            <a:r>
              <a:rPr lang="fr-FR" altLang="zh-CN" sz="2100" b="1" dirty="0" err="1">
                <a:solidFill>
                  <a:srgbClr val="4A86E8"/>
                </a:solidFill>
                <a:latin typeface="Trebuchet MS"/>
                <a:ea typeface="Trebuchet MS"/>
                <a:cs typeface="Trebuchet MS"/>
                <a:sym typeface="Trebuchet MS"/>
              </a:rPr>
              <a:t>Load</a:t>
            </a:r>
            <a:r>
              <a:rPr lang="fr-FR" altLang="zh-CN" sz="2100" b="1" dirty="0">
                <a:solidFill>
                  <a:srgbClr val="4A86E8"/>
                </a:solidFill>
                <a:latin typeface="Trebuchet MS"/>
                <a:ea typeface="Trebuchet MS"/>
                <a:cs typeface="Trebuchet MS"/>
                <a:sym typeface="Trebuchet MS"/>
              </a:rPr>
              <a:t>: </a:t>
            </a:r>
            <a:r>
              <a:rPr lang="en-US" altLang="zh-CN" sz="2000" b="1" dirty="0">
                <a:solidFill>
                  <a:srgbClr val="4A86E8"/>
                </a:solidFill>
                <a:latin typeface="Trebuchet MS"/>
                <a:ea typeface="Trebuchet MS"/>
                <a:cs typeface="Trebuchet MS"/>
                <a:sym typeface="Trebuchet MS"/>
              </a:rPr>
              <a:t>Comparison with Palantir Foundry</a:t>
            </a:r>
            <a:endParaRPr sz="2000" b="1" dirty="0">
              <a:solidFill>
                <a:srgbClr val="4A86E8"/>
              </a:solidFill>
              <a:latin typeface="Trebuchet MS"/>
              <a:ea typeface="Trebuchet MS"/>
              <a:cs typeface="Trebuchet MS"/>
              <a:sym typeface="Trebuchet MS"/>
            </a:endParaRPr>
          </a:p>
          <a:p>
            <a:pPr marL="0" lvl="0" indent="0" algn="ctr" rtl="0">
              <a:spcBef>
                <a:spcPts val="0"/>
              </a:spcBef>
              <a:spcAft>
                <a:spcPts val="0"/>
              </a:spcAft>
              <a:buNone/>
            </a:pPr>
            <a:endParaRPr sz="2100" b="1" dirty="0">
              <a:solidFill>
                <a:schemeClr val="dk1"/>
              </a:solidFill>
              <a:latin typeface="Trebuchet MS"/>
              <a:ea typeface="Trebuchet MS"/>
              <a:cs typeface="Trebuchet MS"/>
              <a:sym typeface="Trebuchet MS"/>
            </a:endParaRPr>
          </a:p>
          <a:p>
            <a:pPr marL="0" lvl="0" indent="0" algn="l" rtl="0">
              <a:spcBef>
                <a:spcPts val="0"/>
              </a:spcBef>
              <a:spcAft>
                <a:spcPts val="0"/>
              </a:spcAft>
              <a:buNone/>
            </a:pPr>
            <a:r>
              <a:rPr lang="zh-CN" sz="2100" b="1" dirty="0">
                <a:solidFill>
                  <a:srgbClr val="6FA8DC"/>
                </a:solidFill>
                <a:latin typeface="Trebuchet MS"/>
                <a:ea typeface="Trebuchet MS"/>
                <a:cs typeface="Trebuchet MS"/>
                <a:sym typeface="Trebuchet MS"/>
              </a:rPr>
              <a:t> </a:t>
            </a:r>
            <a:endParaRPr sz="2100" b="1" dirty="0">
              <a:solidFill>
                <a:srgbClr val="6FA8DC"/>
              </a:solidFill>
              <a:latin typeface="Trebuchet MS"/>
              <a:ea typeface="Trebuchet MS"/>
              <a:cs typeface="Trebuchet MS"/>
              <a:sym typeface="Trebuchet MS"/>
            </a:endParaRPr>
          </a:p>
        </p:txBody>
      </p:sp>
      <p:sp>
        <p:nvSpPr>
          <p:cNvPr id="157" name="Google Shape;157;p25"/>
          <p:cNvSpPr txBox="1"/>
          <p:nvPr/>
        </p:nvSpPr>
        <p:spPr>
          <a:xfrm>
            <a:off x="268875" y="803849"/>
            <a:ext cx="8198400" cy="4025326"/>
          </a:xfrm>
          <a:prstGeom prst="rect">
            <a:avLst/>
          </a:prstGeom>
          <a:noFill/>
          <a:ln>
            <a:noFill/>
          </a:ln>
        </p:spPr>
        <p:txBody>
          <a:bodyPr spcFirstLastPara="1" wrap="square" lIns="91425" tIns="91425" rIns="91425" bIns="91425" anchor="t" anchorCtr="0">
            <a:noAutofit/>
          </a:bodyPr>
          <a:lstStyle/>
          <a:p>
            <a:pPr lvl="0">
              <a:lnSpc>
                <a:spcPct val="115000"/>
              </a:lnSpc>
              <a:spcBef>
                <a:spcPts val="1200"/>
              </a:spcBef>
            </a:pPr>
            <a:r>
              <a:rPr lang="en-US" altLang="zh-CN" sz="1300" dirty="0">
                <a:solidFill>
                  <a:schemeClr val="dk1"/>
                </a:solidFill>
                <a:latin typeface="Trebuchet MS"/>
                <a:ea typeface="Trebuchet MS"/>
                <a:cs typeface="Trebuchet MS"/>
                <a:sym typeface="Trebuchet MS"/>
              </a:rPr>
              <a:t>In </a:t>
            </a:r>
            <a:r>
              <a:rPr lang="en-US" altLang="zh-CN" sz="1300" b="1" dirty="0">
                <a:solidFill>
                  <a:schemeClr val="dk1"/>
                </a:solidFill>
                <a:latin typeface="Trebuchet MS"/>
                <a:ea typeface="Trebuchet MS"/>
                <a:cs typeface="Trebuchet MS"/>
                <a:sym typeface="Trebuchet MS"/>
              </a:rPr>
              <a:t>C3 AI Suite</a:t>
            </a:r>
            <a:r>
              <a:rPr lang="en-US" altLang="zh-CN" sz="1300" dirty="0">
                <a:solidFill>
                  <a:schemeClr val="dk1"/>
                </a:solidFill>
                <a:latin typeface="Trebuchet MS"/>
                <a:ea typeface="Trebuchet MS"/>
                <a:cs typeface="Trebuchet MS"/>
                <a:sym typeface="Trebuchet MS"/>
              </a:rPr>
              <a:t>, there’re three ways to load data and you need to figure the Canonical type which you want to load data in:</a:t>
            </a:r>
          </a:p>
          <a:p>
            <a:pPr marL="342900" lvl="0" indent="-342900">
              <a:lnSpc>
                <a:spcPct val="115000"/>
              </a:lnSpc>
              <a:spcBef>
                <a:spcPts val="1200"/>
              </a:spcBef>
              <a:buFont typeface="+mj-lt"/>
              <a:buAutoNum type="arabicPeriod"/>
            </a:pPr>
            <a:r>
              <a:rPr lang="en-US" altLang="zh-CN" sz="1300" dirty="0">
                <a:solidFill>
                  <a:schemeClr val="dk1"/>
                </a:solidFill>
                <a:latin typeface="Trebuchet MS"/>
                <a:ea typeface="Trebuchet MS"/>
                <a:cs typeface="Trebuchet MS"/>
                <a:sym typeface="Trebuchet MS"/>
              </a:rPr>
              <a:t>Through the use of the import API, the file is uploaded to the AI Suite, and the system looks for a file source collection associated with the canonical, stores the file in that location, creates a source file instance representing this file, and triggers the entire data integration pipeline starting from that canonical.</a:t>
            </a:r>
          </a:p>
          <a:p>
            <a:pPr marL="342900" lvl="0" indent="-342900">
              <a:lnSpc>
                <a:spcPct val="115000"/>
              </a:lnSpc>
              <a:spcBef>
                <a:spcPts val="1200"/>
              </a:spcBef>
              <a:buFont typeface="+mj-lt"/>
              <a:buAutoNum type="arabicPeriod"/>
            </a:pPr>
            <a:r>
              <a:rPr lang="en-US" altLang="zh-CN" sz="1300" dirty="0">
                <a:solidFill>
                  <a:schemeClr val="dk1"/>
                </a:solidFill>
                <a:latin typeface="Trebuchet MS"/>
                <a:ea typeface="Trebuchet MS"/>
                <a:cs typeface="Trebuchet MS"/>
                <a:sym typeface="Trebuchet MS"/>
              </a:rPr>
              <a:t>Use the file API. This will store data in the source system but it won’t be processed automatically.</a:t>
            </a:r>
          </a:p>
          <a:p>
            <a:pPr marL="342900" lvl="0" indent="-342900">
              <a:lnSpc>
                <a:spcPct val="115000"/>
              </a:lnSpc>
              <a:spcBef>
                <a:spcPts val="1200"/>
              </a:spcBef>
              <a:buFont typeface="+mj-lt"/>
              <a:buAutoNum type="arabicPeriod"/>
            </a:pPr>
            <a:r>
              <a:rPr lang="en-US" altLang="zh-CN" sz="1300" dirty="0">
                <a:solidFill>
                  <a:schemeClr val="dk1"/>
                </a:solidFill>
                <a:latin typeface="Trebuchet MS"/>
                <a:ea typeface="Trebuchet MS"/>
                <a:cs typeface="Trebuchet MS"/>
                <a:sym typeface="Trebuchet MS"/>
              </a:rPr>
              <a:t>To provision the source data as seed data. In this case, the data will be applied directly to the specified types.</a:t>
            </a:r>
          </a:p>
          <a:p>
            <a:pPr lvl="0">
              <a:lnSpc>
                <a:spcPct val="115000"/>
              </a:lnSpc>
              <a:spcBef>
                <a:spcPts val="1200"/>
              </a:spcBef>
            </a:pPr>
            <a:r>
              <a:rPr lang="en-US" altLang="zh-CN" sz="1300" dirty="0">
                <a:solidFill>
                  <a:schemeClr val="dk1"/>
                </a:solidFill>
                <a:latin typeface="Trebuchet MS"/>
                <a:ea typeface="Trebuchet MS"/>
                <a:cs typeface="Trebuchet MS"/>
                <a:sym typeface="Trebuchet MS"/>
              </a:rPr>
              <a:t>You can also upload data by using Postman easily.</a:t>
            </a:r>
          </a:p>
          <a:p>
            <a:pPr lvl="0">
              <a:spcBef>
                <a:spcPts val="1200"/>
              </a:spcBef>
            </a:pPr>
            <a:r>
              <a:rPr lang="zh-CN" sz="1600" b="1" dirty="0">
                <a:solidFill>
                  <a:srgbClr val="4A86E8"/>
                </a:solidFill>
                <a:latin typeface="Trebuchet MS"/>
                <a:ea typeface="Trebuchet MS"/>
                <a:cs typeface="Trebuchet MS"/>
                <a:sym typeface="Trebuchet MS"/>
              </a:rPr>
              <a:t>Compared to Palantir Foundry :</a:t>
            </a:r>
            <a:r>
              <a:rPr lang="fr-FR" altLang="zh-CN" sz="1600" b="1" dirty="0">
                <a:solidFill>
                  <a:srgbClr val="4A86E8"/>
                </a:solidFill>
                <a:latin typeface="Trebuchet MS"/>
                <a:ea typeface="Trebuchet MS"/>
                <a:cs typeface="Trebuchet MS"/>
                <a:sym typeface="Trebuchet MS"/>
              </a:rPr>
              <a:t> </a:t>
            </a:r>
            <a:r>
              <a:rPr lang="en-US" altLang="zh-CN" sz="1300" dirty="0">
                <a:solidFill>
                  <a:schemeClr val="dk1"/>
                </a:solidFill>
                <a:latin typeface="Trebuchet MS"/>
                <a:ea typeface="Trebuchet MS"/>
                <a:cs typeface="Trebuchet MS"/>
                <a:sym typeface="Trebuchet MS"/>
              </a:rPr>
              <a:t>the raw data is loaded in the first step of data integration by either Magritte agent or manual uploading. The Magritte agent can be customized.</a:t>
            </a:r>
            <a:endParaRPr lang="fr-FR" altLang="zh-CN" sz="1300" dirty="0">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1184162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p:nvPr/>
        </p:nvSpPr>
        <p:spPr>
          <a:xfrm>
            <a:off x="304776" y="256296"/>
            <a:ext cx="64116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altLang="zh-CN" sz="2100" b="1" dirty="0">
                <a:solidFill>
                  <a:srgbClr val="4A86E8"/>
                </a:solidFill>
                <a:latin typeface="Trebuchet MS"/>
                <a:ea typeface="Trebuchet MS"/>
                <a:cs typeface="Trebuchet MS"/>
                <a:sym typeface="Trebuchet MS"/>
              </a:rPr>
              <a:t>4</a:t>
            </a:r>
            <a:r>
              <a:rPr lang="zh-CN" sz="2100" b="1" dirty="0">
                <a:solidFill>
                  <a:srgbClr val="4A86E8"/>
                </a:solidFill>
                <a:latin typeface="Trebuchet MS"/>
                <a:ea typeface="Trebuchet MS"/>
                <a:cs typeface="Trebuchet MS"/>
                <a:sym typeface="Trebuchet MS"/>
              </a:rPr>
              <a:t> </a:t>
            </a:r>
            <a:r>
              <a:rPr lang="fr-FR" altLang="zh-CN" sz="2100" b="1" dirty="0">
                <a:solidFill>
                  <a:srgbClr val="4A86E8"/>
                </a:solidFill>
                <a:latin typeface="Trebuchet MS"/>
                <a:ea typeface="Trebuchet MS"/>
                <a:cs typeface="Trebuchet MS"/>
                <a:sym typeface="Trebuchet MS"/>
              </a:rPr>
              <a:t>–</a:t>
            </a:r>
            <a:r>
              <a:rPr lang="zh-CN" sz="2100" b="1" dirty="0">
                <a:solidFill>
                  <a:srgbClr val="4A86E8"/>
                </a:solidFill>
                <a:latin typeface="Trebuchet MS"/>
                <a:ea typeface="Trebuchet MS"/>
                <a:cs typeface="Trebuchet MS"/>
                <a:sym typeface="Trebuchet MS"/>
              </a:rPr>
              <a:t> </a:t>
            </a:r>
            <a:r>
              <a:rPr lang="fr-FR" altLang="zh-CN" sz="2100" b="1" dirty="0">
                <a:solidFill>
                  <a:srgbClr val="4A86E8"/>
                </a:solidFill>
                <a:latin typeface="Trebuchet MS"/>
                <a:ea typeface="Trebuchet MS"/>
                <a:cs typeface="Trebuchet MS"/>
                <a:sym typeface="Trebuchet MS"/>
              </a:rPr>
              <a:t>Data </a:t>
            </a:r>
            <a:r>
              <a:rPr lang="fr-FR" altLang="zh-CN" sz="2100" b="1" dirty="0" err="1">
                <a:solidFill>
                  <a:srgbClr val="4A86E8"/>
                </a:solidFill>
                <a:latin typeface="Trebuchet MS"/>
                <a:ea typeface="Trebuchet MS"/>
                <a:cs typeface="Trebuchet MS"/>
                <a:sym typeface="Trebuchet MS"/>
              </a:rPr>
              <a:t>Analysis</a:t>
            </a:r>
            <a:endParaRPr sz="2000" b="1" dirty="0">
              <a:solidFill>
                <a:srgbClr val="4A86E8"/>
              </a:solidFill>
              <a:latin typeface="Trebuchet MS"/>
              <a:ea typeface="Trebuchet MS"/>
              <a:cs typeface="Trebuchet MS"/>
              <a:sym typeface="Trebuchet MS"/>
            </a:endParaRPr>
          </a:p>
          <a:p>
            <a:pPr marL="0" lvl="0" indent="0" algn="l" rtl="0">
              <a:spcBef>
                <a:spcPts val="0"/>
              </a:spcBef>
              <a:spcAft>
                <a:spcPts val="0"/>
              </a:spcAft>
              <a:buNone/>
            </a:pPr>
            <a:endParaRPr sz="4300" b="1" dirty="0">
              <a:latin typeface="Trebuchet MS"/>
              <a:ea typeface="Trebuchet MS"/>
              <a:cs typeface="Trebuchet MS"/>
              <a:sym typeface="Trebuchet MS"/>
            </a:endParaRPr>
          </a:p>
        </p:txBody>
      </p:sp>
      <p:pic>
        <p:nvPicPr>
          <p:cNvPr id="175" name="Google Shape;175;p27"/>
          <p:cNvPicPr preferRelativeResize="0"/>
          <p:nvPr/>
        </p:nvPicPr>
        <p:blipFill>
          <a:blip r:embed="rId3">
            <a:alphaModFix/>
          </a:blip>
          <a:stretch>
            <a:fillRect/>
          </a:stretch>
        </p:blipFill>
        <p:spPr>
          <a:xfrm>
            <a:off x="8238500" y="4702250"/>
            <a:ext cx="559501" cy="294900"/>
          </a:xfrm>
          <a:prstGeom prst="rect">
            <a:avLst/>
          </a:prstGeom>
          <a:noFill/>
          <a:ln>
            <a:noFill/>
          </a:ln>
        </p:spPr>
      </p:pic>
      <p:pic>
        <p:nvPicPr>
          <p:cNvPr id="176" name="Google Shape;176;p27"/>
          <p:cNvPicPr preferRelativeResize="0"/>
          <p:nvPr/>
        </p:nvPicPr>
        <p:blipFill>
          <a:blip r:embed="rId4">
            <a:alphaModFix/>
          </a:blip>
          <a:stretch>
            <a:fillRect/>
          </a:stretch>
        </p:blipFill>
        <p:spPr>
          <a:xfrm>
            <a:off x="8197278" y="103475"/>
            <a:ext cx="641946" cy="294900"/>
          </a:xfrm>
          <a:prstGeom prst="rect">
            <a:avLst/>
          </a:prstGeom>
          <a:noFill/>
          <a:ln>
            <a:noFill/>
          </a:ln>
        </p:spPr>
      </p:pic>
      <p:sp>
        <p:nvSpPr>
          <p:cNvPr id="8" name="Google Shape;157;p25">
            <a:extLst>
              <a:ext uri="{FF2B5EF4-FFF2-40B4-BE49-F238E27FC236}">
                <a16:creationId xmlns:a16="http://schemas.microsoft.com/office/drawing/2014/main" id="{F3F81A4A-DF5E-4EF9-82AB-185395B9B3D8}"/>
              </a:ext>
            </a:extLst>
          </p:cNvPr>
          <p:cNvSpPr txBox="1"/>
          <p:nvPr/>
        </p:nvSpPr>
        <p:spPr>
          <a:xfrm>
            <a:off x="268875" y="803850"/>
            <a:ext cx="8198400" cy="252324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fr-FR" sz="1300" dirty="0">
                <a:solidFill>
                  <a:schemeClr val="dk1"/>
                </a:solidFill>
                <a:latin typeface="Trebuchet MS"/>
                <a:ea typeface="Trebuchet MS"/>
                <a:cs typeface="Trebuchet MS"/>
                <a:sym typeface="Trebuchet MS"/>
              </a:rPr>
              <a:t>On C3 AI Suite, the data </a:t>
            </a:r>
            <a:r>
              <a:rPr lang="fr-FR" sz="1300" dirty="0" err="1">
                <a:solidFill>
                  <a:schemeClr val="dk1"/>
                </a:solidFill>
                <a:latin typeface="Trebuchet MS"/>
                <a:ea typeface="Trebuchet MS"/>
                <a:cs typeface="Trebuchet MS"/>
                <a:sym typeface="Trebuchet MS"/>
              </a:rPr>
              <a:t>analysis</a:t>
            </a:r>
            <a:r>
              <a:rPr lang="fr-FR" sz="1300" dirty="0">
                <a:solidFill>
                  <a:schemeClr val="dk1"/>
                </a:solidFill>
                <a:latin typeface="Trebuchet MS"/>
                <a:ea typeface="Trebuchet MS"/>
                <a:cs typeface="Trebuchet MS"/>
                <a:sym typeface="Trebuchet MS"/>
              </a:rPr>
              <a:t> can </a:t>
            </a:r>
            <a:r>
              <a:rPr lang="fr-FR" sz="1300" dirty="0" err="1">
                <a:solidFill>
                  <a:schemeClr val="dk1"/>
                </a:solidFill>
                <a:latin typeface="Trebuchet MS"/>
                <a:ea typeface="Trebuchet MS"/>
                <a:cs typeface="Trebuchet MS"/>
                <a:sym typeface="Trebuchet MS"/>
              </a:rPr>
              <a:t>be</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processed</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either</a:t>
            </a:r>
            <a:r>
              <a:rPr lang="fr-FR" sz="1300" dirty="0">
                <a:solidFill>
                  <a:schemeClr val="dk1"/>
                </a:solidFill>
                <a:latin typeface="Trebuchet MS"/>
                <a:ea typeface="Trebuchet MS"/>
                <a:cs typeface="Trebuchet MS"/>
                <a:sym typeface="Trebuchet MS"/>
              </a:rPr>
              <a:t> in Console or in </a:t>
            </a:r>
            <a:r>
              <a:rPr lang="fr-FR" sz="1300" dirty="0" err="1">
                <a:solidFill>
                  <a:schemeClr val="dk1"/>
                </a:solidFill>
                <a:latin typeface="Trebuchet MS"/>
                <a:ea typeface="Trebuchet MS"/>
                <a:cs typeface="Trebuchet MS"/>
                <a:sym typeface="Trebuchet MS"/>
              </a:rPr>
              <a:t>Jupyter</a:t>
            </a:r>
            <a:r>
              <a:rPr lang="fr-FR" sz="1300" dirty="0">
                <a:solidFill>
                  <a:schemeClr val="dk1"/>
                </a:solidFill>
                <a:latin typeface="Trebuchet MS"/>
                <a:ea typeface="Trebuchet MS"/>
                <a:cs typeface="Trebuchet MS"/>
                <a:sym typeface="Trebuchet MS"/>
              </a:rPr>
              <a:t> Notebook. </a:t>
            </a:r>
            <a:r>
              <a:rPr lang="fr-FR" sz="1300" dirty="0" err="1">
                <a:solidFill>
                  <a:schemeClr val="dk1"/>
                </a:solidFill>
                <a:latin typeface="Trebuchet MS"/>
                <a:ea typeface="Trebuchet MS"/>
                <a:cs typeface="Trebuchet MS"/>
                <a:sym typeface="Trebuchet MS"/>
              </a:rPr>
              <a:t>There’s</a:t>
            </a:r>
            <a:r>
              <a:rPr lang="fr-FR" sz="1300" dirty="0">
                <a:solidFill>
                  <a:schemeClr val="dk1"/>
                </a:solidFill>
                <a:latin typeface="Trebuchet MS"/>
                <a:ea typeface="Trebuchet MS"/>
                <a:cs typeface="Trebuchet MS"/>
                <a:sym typeface="Trebuchet MS"/>
              </a:rPr>
              <a:t> no </a:t>
            </a:r>
            <a:r>
              <a:rPr lang="fr-FR" sz="1300" dirty="0" err="1">
                <a:solidFill>
                  <a:schemeClr val="dk1"/>
                </a:solidFill>
                <a:latin typeface="Trebuchet MS"/>
                <a:ea typeface="Trebuchet MS"/>
                <a:cs typeface="Trebuchet MS"/>
                <a:sym typeface="Trebuchet MS"/>
              </a:rPr>
              <a:t>tools</a:t>
            </a:r>
            <a:r>
              <a:rPr lang="fr-FR" sz="1300" dirty="0">
                <a:solidFill>
                  <a:schemeClr val="dk1"/>
                </a:solidFill>
                <a:latin typeface="Trebuchet MS"/>
                <a:ea typeface="Trebuchet MS"/>
                <a:cs typeface="Trebuchet MS"/>
                <a:sym typeface="Trebuchet MS"/>
              </a:rPr>
              <a:t> to </a:t>
            </a:r>
            <a:r>
              <a:rPr lang="fr-FR" sz="1300" dirty="0" err="1">
                <a:solidFill>
                  <a:schemeClr val="dk1"/>
                </a:solidFill>
                <a:latin typeface="Trebuchet MS"/>
                <a:ea typeface="Trebuchet MS"/>
                <a:cs typeface="Trebuchet MS"/>
                <a:sym typeface="Trebuchet MS"/>
              </a:rPr>
              <a:t>facility</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it</a:t>
            </a:r>
            <a:r>
              <a:rPr lang="fr-FR" sz="1300" dirty="0">
                <a:solidFill>
                  <a:schemeClr val="dk1"/>
                </a:solidFill>
                <a:latin typeface="Trebuchet MS"/>
                <a:ea typeface="Trebuchet MS"/>
                <a:cs typeface="Trebuchet MS"/>
                <a:sym typeface="Trebuchet MS"/>
              </a:rPr>
              <a:t>.</a:t>
            </a:r>
            <a:endParaRPr sz="1300" dirty="0">
              <a:solidFill>
                <a:schemeClr val="dk1"/>
              </a:solidFill>
              <a:latin typeface="Trebuchet MS"/>
              <a:ea typeface="Trebuchet MS"/>
              <a:cs typeface="Trebuchet MS"/>
              <a:sym typeface="Trebuchet MS"/>
            </a:endParaRPr>
          </a:p>
          <a:p>
            <a:pPr lvl="0">
              <a:spcBef>
                <a:spcPts val="1200"/>
              </a:spcBef>
            </a:pPr>
            <a:r>
              <a:rPr lang="zh-CN" sz="1600" b="1" dirty="0">
                <a:solidFill>
                  <a:srgbClr val="4A86E8"/>
                </a:solidFill>
                <a:latin typeface="Trebuchet MS"/>
                <a:ea typeface="Trebuchet MS"/>
                <a:cs typeface="Trebuchet MS"/>
                <a:sym typeface="Trebuchet MS"/>
              </a:rPr>
              <a:t>Compared to Palantir Foundry :</a:t>
            </a:r>
            <a:r>
              <a:rPr lang="fr-FR" altLang="zh-CN" sz="1600" b="1" dirty="0">
                <a:solidFill>
                  <a:srgbClr val="4A86E8"/>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Foundry</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provides</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powerful</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analysis</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tools</a:t>
            </a:r>
            <a:r>
              <a:rPr lang="fr-FR" sz="1300" dirty="0">
                <a:solidFill>
                  <a:schemeClr val="dk1"/>
                </a:solidFill>
                <a:latin typeface="Trebuchet MS"/>
                <a:ea typeface="Trebuchet MS"/>
                <a:cs typeface="Trebuchet MS"/>
                <a:sym typeface="Trebuchet MS"/>
              </a:rPr>
              <a:t> to let </a:t>
            </a:r>
            <a:r>
              <a:rPr lang="fr-FR" sz="1300" dirty="0" err="1">
                <a:solidFill>
                  <a:schemeClr val="dk1"/>
                </a:solidFill>
                <a:latin typeface="Trebuchet MS"/>
                <a:ea typeface="Trebuchet MS"/>
                <a:cs typeface="Trebuchet MS"/>
                <a:sym typeface="Trebuchet MS"/>
              </a:rPr>
              <a:t>users</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without</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programming</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knowledge</a:t>
            </a:r>
            <a:r>
              <a:rPr lang="fr-FR" sz="1300" dirty="0">
                <a:solidFill>
                  <a:schemeClr val="dk1"/>
                </a:solidFill>
                <a:latin typeface="Trebuchet MS"/>
                <a:ea typeface="Trebuchet MS"/>
                <a:cs typeface="Trebuchet MS"/>
                <a:sym typeface="Trebuchet MS"/>
              </a:rPr>
              <a:t> can </a:t>
            </a:r>
            <a:r>
              <a:rPr lang="fr-FR" sz="1300" dirty="0" err="1">
                <a:solidFill>
                  <a:schemeClr val="dk1"/>
                </a:solidFill>
                <a:latin typeface="Trebuchet MS"/>
                <a:ea typeface="Trebuchet MS"/>
                <a:cs typeface="Trebuchet MS"/>
                <a:sym typeface="Trebuchet MS"/>
              </a:rPr>
              <a:t>also</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perform</a:t>
            </a:r>
            <a:r>
              <a:rPr lang="fr-FR" sz="1300" dirty="0">
                <a:solidFill>
                  <a:schemeClr val="dk1"/>
                </a:solidFill>
                <a:latin typeface="Trebuchet MS"/>
                <a:ea typeface="Trebuchet MS"/>
                <a:cs typeface="Trebuchet MS"/>
                <a:sym typeface="Trebuchet MS"/>
              </a:rPr>
              <a:t> data </a:t>
            </a:r>
            <a:r>
              <a:rPr lang="fr-FR" sz="1300" dirty="0" err="1">
                <a:solidFill>
                  <a:schemeClr val="dk1"/>
                </a:solidFill>
                <a:latin typeface="Trebuchet MS"/>
                <a:ea typeface="Trebuchet MS"/>
                <a:cs typeface="Trebuchet MS"/>
                <a:sym typeface="Trebuchet MS"/>
              </a:rPr>
              <a:t>analysis</a:t>
            </a:r>
            <a:r>
              <a:rPr lang="fr-FR" sz="1300" dirty="0">
                <a:solidFill>
                  <a:schemeClr val="dk1"/>
                </a:solidFill>
                <a:latin typeface="Trebuchet MS"/>
                <a:ea typeface="Trebuchet MS"/>
                <a:cs typeface="Trebuchet MS"/>
                <a:sym typeface="Trebuchet MS"/>
              </a:rPr>
              <a:t> on platform. </a:t>
            </a:r>
            <a:r>
              <a:rPr lang="fr-FR" sz="1300" dirty="0" err="1">
                <a:solidFill>
                  <a:schemeClr val="dk1"/>
                </a:solidFill>
                <a:latin typeface="Trebuchet MS"/>
                <a:ea typeface="Trebuchet MS"/>
                <a:cs typeface="Trebuchet MS"/>
                <a:sym typeface="Trebuchet MS"/>
              </a:rPr>
              <a:t>Here</a:t>
            </a:r>
            <a:r>
              <a:rPr lang="fr-FR" sz="1300" dirty="0">
                <a:solidFill>
                  <a:schemeClr val="dk1"/>
                </a:solidFill>
                <a:latin typeface="Trebuchet MS"/>
                <a:ea typeface="Trebuchet MS"/>
                <a:cs typeface="Trebuchet MS"/>
                <a:sym typeface="Trebuchet MS"/>
              </a:rPr>
              <a:t> the </a:t>
            </a:r>
            <a:r>
              <a:rPr lang="fr-FR" sz="1300" dirty="0" err="1">
                <a:solidFill>
                  <a:schemeClr val="dk1"/>
                </a:solidFill>
                <a:latin typeface="Trebuchet MS"/>
                <a:ea typeface="Trebuchet MS"/>
                <a:cs typeface="Trebuchet MS"/>
                <a:sym typeface="Trebuchet MS"/>
              </a:rPr>
              <a:t>tools</a:t>
            </a:r>
            <a:r>
              <a:rPr lang="fr-FR" sz="1300" dirty="0">
                <a:solidFill>
                  <a:schemeClr val="dk1"/>
                </a:solidFill>
                <a:latin typeface="Trebuchet MS"/>
                <a:ea typeface="Trebuchet MS"/>
                <a:cs typeface="Trebuchet MS"/>
                <a:sym typeface="Trebuchet MS"/>
              </a:rPr>
              <a:t> can </a:t>
            </a:r>
            <a:r>
              <a:rPr lang="fr-FR" sz="1300" dirty="0" err="1">
                <a:solidFill>
                  <a:schemeClr val="dk1"/>
                </a:solidFill>
                <a:latin typeface="Trebuchet MS"/>
                <a:ea typeface="Trebuchet MS"/>
                <a:cs typeface="Trebuchet MS"/>
                <a:sym typeface="Trebuchet MS"/>
              </a:rPr>
              <a:t>be</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used</a:t>
            </a:r>
            <a:r>
              <a:rPr lang="fr-FR" sz="1300" dirty="0">
                <a:solidFill>
                  <a:schemeClr val="dk1"/>
                </a:solidFill>
                <a:latin typeface="Trebuchet MS"/>
                <a:ea typeface="Trebuchet MS"/>
                <a:cs typeface="Trebuchet MS"/>
                <a:sym typeface="Trebuchet MS"/>
              </a:rPr>
              <a:t>:</a:t>
            </a:r>
          </a:p>
          <a:p>
            <a:pPr marL="285750" lvl="0" indent="-285750">
              <a:spcBef>
                <a:spcPts val="1200"/>
              </a:spcBef>
              <a:buFont typeface="Arial" panose="020B0604020202020204" pitchFamily="34" charset="0"/>
              <a:buChar char="•"/>
            </a:pPr>
            <a:r>
              <a:rPr lang="fr-FR" sz="1300" dirty="0">
                <a:solidFill>
                  <a:schemeClr val="dk1"/>
                </a:solidFill>
                <a:latin typeface="Trebuchet MS"/>
                <a:ea typeface="Trebuchet MS"/>
                <a:cs typeface="Trebuchet MS"/>
                <a:sym typeface="Trebuchet MS"/>
              </a:rPr>
              <a:t>Contour: a point-and-click data </a:t>
            </a:r>
            <a:r>
              <a:rPr lang="fr-FR" sz="1300" dirty="0" err="1">
                <a:solidFill>
                  <a:schemeClr val="dk1"/>
                </a:solidFill>
                <a:latin typeface="Trebuchet MS"/>
                <a:ea typeface="Trebuchet MS"/>
                <a:cs typeface="Trebuchet MS"/>
                <a:sym typeface="Trebuchet MS"/>
              </a:rPr>
              <a:t>analysis</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tool</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that</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allows</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you</a:t>
            </a:r>
            <a:r>
              <a:rPr lang="fr-FR" sz="1300" dirty="0">
                <a:solidFill>
                  <a:schemeClr val="dk1"/>
                </a:solidFill>
                <a:latin typeface="Trebuchet MS"/>
                <a:ea typeface="Trebuchet MS"/>
                <a:cs typeface="Trebuchet MS"/>
                <a:sym typeface="Trebuchet MS"/>
              </a:rPr>
              <a:t> to </a:t>
            </a:r>
            <a:r>
              <a:rPr lang="fr-FR" sz="1300" dirty="0" err="1">
                <a:solidFill>
                  <a:schemeClr val="dk1"/>
                </a:solidFill>
                <a:latin typeface="Trebuchet MS"/>
                <a:ea typeface="Trebuchet MS"/>
                <a:cs typeface="Trebuchet MS"/>
                <a:sym typeface="Trebuchet MS"/>
              </a:rPr>
              <a:t>quickly</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access</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datasets</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conduct</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common</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analytical</a:t>
            </a:r>
            <a:r>
              <a:rPr lang="fr-FR" sz="1300" dirty="0">
                <a:solidFill>
                  <a:schemeClr val="dk1"/>
                </a:solidFill>
                <a:latin typeface="Trebuchet MS"/>
                <a:ea typeface="Trebuchet MS"/>
                <a:cs typeface="Trebuchet MS"/>
                <a:sym typeface="Trebuchet MS"/>
              </a:rPr>
              <a:t> and </a:t>
            </a:r>
            <a:r>
              <a:rPr lang="fr-FR" sz="1300" dirty="0" err="1">
                <a:solidFill>
                  <a:schemeClr val="dk1"/>
                </a:solidFill>
                <a:latin typeface="Trebuchet MS"/>
                <a:ea typeface="Trebuchet MS"/>
                <a:cs typeface="Trebuchet MS"/>
                <a:sym typeface="Trebuchet MS"/>
              </a:rPr>
              <a:t>logical</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operations</a:t>
            </a:r>
            <a:r>
              <a:rPr lang="fr-FR" sz="1300" dirty="0">
                <a:solidFill>
                  <a:schemeClr val="dk1"/>
                </a:solidFill>
                <a:latin typeface="Trebuchet MS"/>
                <a:ea typeface="Trebuchet MS"/>
                <a:cs typeface="Trebuchet MS"/>
                <a:sym typeface="Trebuchet MS"/>
              </a:rPr>
              <a:t> in </a:t>
            </a:r>
            <a:r>
              <a:rPr lang="fr-FR" sz="1300" dirty="0" err="1">
                <a:solidFill>
                  <a:schemeClr val="dk1"/>
                </a:solidFill>
                <a:latin typeface="Trebuchet MS"/>
                <a:ea typeface="Trebuchet MS"/>
                <a:cs typeface="Trebuchet MS"/>
                <a:sym typeface="Trebuchet MS"/>
              </a:rPr>
              <a:t>sequence</a:t>
            </a:r>
            <a:r>
              <a:rPr lang="fr-FR" sz="1300" dirty="0">
                <a:solidFill>
                  <a:schemeClr val="dk1"/>
                </a:solidFill>
                <a:latin typeface="Trebuchet MS"/>
                <a:ea typeface="Trebuchet MS"/>
                <a:cs typeface="Trebuchet MS"/>
                <a:sym typeface="Trebuchet MS"/>
              </a:rPr>
              <a:t> to explore, </a:t>
            </a:r>
            <a:r>
              <a:rPr lang="fr-FR" sz="1300" dirty="0" err="1">
                <a:solidFill>
                  <a:schemeClr val="dk1"/>
                </a:solidFill>
                <a:latin typeface="Trebuchet MS"/>
                <a:ea typeface="Trebuchet MS"/>
                <a:cs typeface="Trebuchet MS"/>
                <a:sym typeface="Trebuchet MS"/>
              </a:rPr>
              <a:t>debug</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cleanse</a:t>
            </a:r>
            <a:r>
              <a:rPr lang="fr-FR" sz="1300" dirty="0">
                <a:solidFill>
                  <a:schemeClr val="dk1"/>
                </a:solidFill>
                <a:latin typeface="Trebuchet MS"/>
                <a:ea typeface="Trebuchet MS"/>
                <a:cs typeface="Trebuchet MS"/>
                <a:sym typeface="Trebuchet MS"/>
              </a:rPr>
              <a:t> and </a:t>
            </a:r>
            <a:r>
              <a:rPr lang="fr-FR" sz="1300" dirty="0" err="1">
                <a:solidFill>
                  <a:schemeClr val="dk1"/>
                </a:solidFill>
                <a:latin typeface="Trebuchet MS"/>
                <a:ea typeface="Trebuchet MS"/>
                <a:cs typeface="Trebuchet MS"/>
                <a:sym typeface="Trebuchet MS"/>
              </a:rPr>
              <a:t>transform</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your</a:t>
            </a:r>
            <a:r>
              <a:rPr lang="fr-FR" sz="1300" dirty="0">
                <a:solidFill>
                  <a:schemeClr val="dk1"/>
                </a:solidFill>
                <a:latin typeface="Trebuchet MS"/>
                <a:ea typeface="Trebuchet MS"/>
                <a:cs typeface="Trebuchet MS"/>
                <a:sym typeface="Trebuchet MS"/>
              </a:rPr>
              <a:t> data. You can </a:t>
            </a:r>
            <a:r>
              <a:rPr lang="fr-FR" sz="1300" dirty="0" err="1">
                <a:solidFill>
                  <a:schemeClr val="dk1"/>
                </a:solidFill>
                <a:latin typeface="Trebuchet MS"/>
                <a:ea typeface="Trebuchet MS"/>
                <a:cs typeface="Trebuchet MS"/>
                <a:sym typeface="Trebuchet MS"/>
              </a:rPr>
              <a:t>also</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create</a:t>
            </a:r>
            <a:r>
              <a:rPr lang="fr-FR" sz="1300" dirty="0">
                <a:solidFill>
                  <a:schemeClr val="dk1"/>
                </a:solidFill>
                <a:latin typeface="Trebuchet MS"/>
                <a:ea typeface="Trebuchet MS"/>
                <a:cs typeface="Trebuchet MS"/>
                <a:sym typeface="Trebuchet MS"/>
              </a:rPr>
              <a:t> a report to </a:t>
            </a:r>
            <a:r>
              <a:rPr lang="fr-FR" sz="1300" dirty="0" err="1">
                <a:solidFill>
                  <a:schemeClr val="dk1"/>
                </a:solidFill>
                <a:latin typeface="Trebuchet MS"/>
                <a:ea typeface="Trebuchet MS"/>
                <a:cs typeface="Trebuchet MS"/>
                <a:sym typeface="Trebuchet MS"/>
              </a:rPr>
              <a:t>share</a:t>
            </a:r>
            <a:r>
              <a:rPr lang="fr-FR" sz="1300" dirty="0">
                <a:solidFill>
                  <a:schemeClr val="dk1"/>
                </a:solidFill>
                <a:latin typeface="Trebuchet MS"/>
                <a:ea typeface="Trebuchet MS"/>
                <a:cs typeface="Trebuchet MS"/>
                <a:sym typeface="Trebuchet MS"/>
              </a:rPr>
              <a:t> the </a:t>
            </a:r>
            <a:r>
              <a:rPr lang="fr-FR" sz="1300" dirty="0" err="1">
                <a:solidFill>
                  <a:schemeClr val="dk1"/>
                </a:solidFill>
                <a:latin typeface="Trebuchet MS"/>
                <a:ea typeface="Trebuchet MS"/>
                <a:cs typeface="Trebuchet MS"/>
                <a:sym typeface="Trebuchet MS"/>
              </a:rPr>
              <a:t>analysis</a:t>
            </a:r>
            <a:r>
              <a:rPr lang="fr-FR" sz="1300" dirty="0">
                <a:solidFill>
                  <a:schemeClr val="dk1"/>
                </a:solidFill>
                <a:latin typeface="Trebuchet MS"/>
                <a:ea typeface="Trebuchet MS"/>
                <a:cs typeface="Trebuchet MS"/>
                <a:sym typeface="Trebuchet MS"/>
              </a:rPr>
              <a:t>.</a:t>
            </a:r>
          </a:p>
          <a:p>
            <a:pPr marL="285750" lvl="0" indent="-285750">
              <a:spcBef>
                <a:spcPts val="1200"/>
              </a:spcBef>
              <a:buFont typeface="Arial" panose="020B0604020202020204" pitchFamily="34" charset="0"/>
              <a:buChar char="•"/>
            </a:pPr>
            <a:r>
              <a:rPr lang="fr-FR" sz="1300" dirty="0" err="1">
                <a:solidFill>
                  <a:schemeClr val="dk1"/>
                </a:solidFill>
                <a:latin typeface="Trebuchet MS"/>
                <a:ea typeface="Trebuchet MS"/>
                <a:cs typeface="Trebuchet MS"/>
                <a:sym typeface="Trebuchet MS"/>
              </a:rPr>
              <a:t>Quiver</a:t>
            </a:r>
            <a:r>
              <a:rPr lang="fr-FR" sz="1300" dirty="0">
                <a:solidFill>
                  <a:schemeClr val="dk1"/>
                </a:solidFill>
                <a:latin typeface="Trebuchet MS"/>
                <a:ea typeface="Trebuchet MS"/>
                <a:cs typeface="Trebuchet MS"/>
                <a:sym typeface="Trebuchet MS"/>
              </a:rPr>
              <a:t>: a </a:t>
            </a:r>
            <a:r>
              <a:rPr lang="fr-FR" sz="1300" dirty="0" err="1">
                <a:solidFill>
                  <a:schemeClr val="dk1"/>
                </a:solidFill>
                <a:latin typeface="Trebuchet MS"/>
                <a:ea typeface="Trebuchet MS"/>
                <a:cs typeface="Trebuchet MS"/>
                <a:sym typeface="Trebuchet MS"/>
              </a:rPr>
              <a:t>visualization</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tool</a:t>
            </a:r>
            <a:r>
              <a:rPr lang="fr-FR" sz="1300" dirty="0">
                <a:solidFill>
                  <a:schemeClr val="dk1"/>
                </a:solidFill>
                <a:latin typeface="Trebuchet MS"/>
                <a:ea typeface="Trebuchet MS"/>
                <a:cs typeface="Trebuchet MS"/>
                <a:sym typeface="Trebuchet MS"/>
              </a:rPr>
              <a:t> for time-</a:t>
            </a:r>
            <a:r>
              <a:rPr lang="fr-FR" sz="1300" dirty="0" err="1">
                <a:solidFill>
                  <a:schemeClr val="dk1"/>
                </a:solidFill>
                <a:latin typeface="Trebuchet MS"/>
                <a:ea typeface="Trebuchet MS"/>
                <a:cs typeface="Trebuchet MS"/>
                <a:sym typeface="Trebuchet MS"/>
              </a:rPr>
              <a:t>series</a:t>
            </a:r>
            <a:r>
              <a:rPr lang="fr-FR" sz="1300" dirty="0">
                <a:solidFill>
                  <a:schemeClr val="dk1"/>
                </a:solidFill>
                <a:latin typeface="Trebuchet MS"/>
                <a:ea typeface="Trebuchet MS"/>
                <a:cs typeface="Trebuchet MS"/>
                <a:sym typeface="Trebuchet MS"/>
              </a:rPr>
              <a:t> data</a:t>
            </a:r>
          </a:p>
          <a:p>
            <a:pPr marL="285750" lvl="0" indent="-285750">
              <a:spcBef>
                <a:spcPts val="1200"/>
              </a:spcBef>
              <a:buFont typeface="Arial" panose="020B0604020202020204" pitchFamily="34" charset="0"/>
              <a:buChar char="•"/>
            </a:pPr>
            <a:r>
              <a:rPr lang="fr-FR" sz="1300" dirty="0">
                <a:solidFill>
                  <a:schemeClr val="dk1"/>
                </a:solidFill>
                <a:latin typeface="Trebuchet MS"/>
                <a:ea typeface="Trebuchet MS"/>
                <a:cs typeface="Trebuchet MS"/>
                <a:sym typeface="Trebuchet MS"/>
              </a:rPr>
              <a:t>Code </a:t>
            </a:r>
            <a:r>
              <a:rPr lang="fr-FR" sz="1300" dirty="0" err="1">
                <a:solidFill>
                  <a:schemeClr val="dk1"/>
                </a:solidFill>
                <a:latin typeface="Trebuchet MS"/>
                <a:ea typeface="Trebuchet MS"/>
                <a:cs typeface="Trebuchet MS"/>
                <a:sym typeface="Trebuchet MS"/>
              </a:rPr>
              <a:t>WorkBook</a:t>
            </a:r>
            <a:r>
              <a:rPr lang="fr-FR" sz="1300" dirty="0">
                <a:solidFill>
                  <a:schemeClr val="dk1"/>
                </a:solidFill>
                <a:latin typeface="Trebuchet MS"/>
                <a:ea typeface="Trebuchet MS"/>
                <a:cs typeface="Trebuchet MS"/>
                <a:sym typeface="Trebuchet MS"/>
              </a:rPr>
              <a:t>: a </a:t>
            </a:r>
            <a:r>
              <a:rPr lang="fr-FR" sz="1300" dirty="0" err="1">
                <a:solidFill>
                  <a:schemeClr val="dk1"/>
                </a:solidFill>
                <a:latin typeface="Trebuchet MS"/>
                <a:ea typeface="Trebuchet MS"/>
                <a:cs typeface="Trebuchet MS"/>
                <a:sym typeface="Trebuchet MS"/>
              </a:rPr>
              <a:t>tool</a:t>
            </a:r>
            <a:r>
              <a:rPr lang="fr-FR" sz="1300" dirty="0">
                <a:solidFill>
                  <a:schemeClr val="dk1"/>
                </a:solidFill>
                <a:latin typeface="Trebuchet MS"/>
                <a:ea typeface="Trebuchet MS"/>
                <a:cs typeface="Trebuchet MS"/>
                <a:sym typeface="Trebuchet MS"/>
              </a:rPr>
              <a:t> to code </a:t>
            </a:r>
            <a:r>
              <a:rPr lang="fr-FR" sz="1300" dirty="0" err="1">
                <a:solidFill>
                  <a:schemeClr val="dk1"/>
                </a:solidFill>
                <a:latin typeface="Trebuchet MS"/>
                <a:ea typeface="Trebuchet MS"/>
                <a:cs typeface="Trebuchet MS"/>
                <a:sym typeface="Trebuchet MS"/>
              </a:rPr>
              <a:t>your</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own</a:t>
            </a:r>
            <a:r>
              <a:rPr lang="fr-FR" sz="1300" dirty="0">
                <a:solidFill>
                  <a:schemeClr val="dk1"/>
                </a:solidFill>
                <a:latin typeface="Trebuchet MS"/>
                <a:ea typeface="Trebuchet MS"/>
                <a:cs typeface="Trebuchet MS"/>
                <a:sym typeface="Trebuchet MS"/>
              </a:rPr>
              <a:t> data </a:t>
            </a:r>
            <a:r>
              <a:rPr lang="fr-FR" sz="1300" dirty="0" err="1">
                <a:solidFill>
                  <a:schemeClr val="dk1"/>
                </a:solidFill>
                <a:latin typeface="Trebuchet MS"/>
                <a:ea typeface="Trebuchet MS"/>
                <a:cs typeface="Trebuchet MS"/>
                <a:sym typeface="Trebuchet MS"/>
              </a:rPr>
              <a:t>analysis</a:t>
            </a:r>
            <a:r>
              <a:rPr lang="fr-FR" sz="1300" dirty="0">
                <a:solidFill>
                  <a:schemeClr val="dk1"/>
                </a:solidFill>
                <a:latin typeface="Trebuchet MS"/>
                <a:ea typeface="Trebuchet MS"/>
                <a:cs typeface="Trebuchet MS"/>
                <a:sym typeface="Trebuchet MS"/>
              </a:rPr>
              <a:t> process. </a:t>
            </a:r>
            <a:r>
              <a:rPr lang="fr-FR" sz="1300" dirty="0" err="1">
                <a:solidFill>
                  <a:schemeClr val="dk1"/>
                </a:solidFill>
                <a:latin typeface="Trebuchet MS"/>
                <a:ea typeface="Trebuchet MS"/>
                <a:cs typeface="Trebuchet MS"/>
                <a:sym typeface="Trebuchet MS"/>
              </a:rPr>
              <a:t>Compared</a:t>
            </a:r>
            <a:r>
              <a:rPr lang="fr-FR" sz="1300" dirty="0">
                <a:solidFill>
                  <a:schemeClr val="dk1"/>
                </a:solidFill>
                <a:latin typeface="Trebuchet MS"/>
                <a:ea typeface="Trebuchet MS"/>
                <a:cs typeface="Trebuchet MS"/>
                <a:sym typeface="Trebuchet MS"/>
              </a:rPr>
              <a:t> to repository, the code </a:t>
            </a:r>
            <a:r>
              <a:rPr lang="fr-FR" sz="1300" dirty="0" err="1">
                <a:solidFill>
                  <a:schemeClr val="dk1"/>
                </a:solidFill>
                <a:latin typeface="Trebuchet MS"/>
                <a:ea typeface="Trebuchet MS"/>
                <a:cs typeface="Trebuchet MS"/>
                <a:sym typeface="Trebuchet MS"/>
              </a:rPr>
              <a:t>workbook</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is</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faster</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easier</a:t>
            </a:r>
            <a:r>
              <a:rPr lang="fr-FR" sz="1300" dirty="0">
                <a:solidFill>
                  <a:schemeClr val="dk1"/>
                </a:solidFill>
                <a:latin typeface="Trebuchet MS"/>
                <a:ea typeface="Trebuchet MS"/>
                <a:cs typeface="Trebuchet MS"/>
                <a:sym typeface="Trebuchet MS"/>
              </a:rPr>
              <a:t>, more flexible to use.</a:t>
            </a:r>
          </a:p>
          <a:p>
            <a:pPr lvl="0">
              <a:spcBef>
                <a:spcPts val="1200"/>
              </a:spcBef>
            </a:pPr>
            <a:r>
              <a:rPr lang="fr-FR" sz="1300" dirty="0" err="1">
                <a:solidFill>
                  <a:schemeClr val="dk1"/>
                </a:solidFill>
                <a:latin typeface="Trebuchet MS"/>
                <a:ea typeface="Trebuchet MS"/>
                <a:cs typeface="Trebuchet MS"/>
                <a:sym typeface="Trebuchet MS"/>
              </a:rPr>
              <a:t>There’s</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also</a:t>
            </a:r>
            <a:r>
              <a:rPr lang="fr-FR" sz="1300" dirty="0">
                <a:solidFill>
                  <a:schemeClr val="dk1"/>
                </a:solidFill>
                <a:latin typeface="Trebuchet MS"/>
                <a:ea typeface="Trebuchet MS"/>
                <a:cs typeface="Trebuchet MS"/>
                <a:sym typeface="Trebuchet MS"/>
              </a:rPr>
              <a:t> a </a:t>
            </a:r>
            <a:r>
              <a:rPr lang="fr-FR" sz="1300" dirty="0" err="1">
                <a:solidFill>
                  <a:schemeClr val="dk1"/>
                </a:solidFill>
                <a:latin typeface="Trebuchet MS"/>
                <a:ea typeface="Trebuchet MS"/>
                <a:cs typeface="Trebuchet MS"/>
                <a:sym typeface="Trebuchet MS"/>
              </a:rPr>
              <a:t>tool</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slate</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which</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allows</a:t>
            </a:r>
            <a:r>
              <a:rPr lang="fr-FR" sz="1300" dirty="0">
                <a:solidFill>
                  <a:schemeClr val="dk1"/>
                </a:solidFill>
                <a:latin typeface="Trebuchet MS"/>
                <a:ea typeface="Trebuchet MS"/>
                <a:cs typeface="Trebuchet MS"/>
                <a:sym typeface="Trebuchet MS"/>
              </a:rPr>
              <a:t> user to </a:t>
            </a:r>
            <a:r>
              <a:rPr lang="fr-FR" sz="1300" dirty="0" err="1">
                <a:solidFill>
                  <a:schemeClr val="dk1"/>
                </a:solidFill>
                <a:latin typeface="Trebuchet MS"/>
                <a:ea typeface="Trebuchet MS"/>
                <a:cs typeface="Trebuchet MS"/>
                <a:sym typeface="Trebuchet MS"/>
              </a:rPr>
              <a:t>build</a:t>
            </a:r>
            <a:r>
              <a:rPr lang="fr-FR" sz="1300" dirty="0">
                <a:solidFill>
                  <a:schemeClr val="dk1"/>
                </a:solidFill>
                <a:latin typeface="Trebuchet MS"/>
                <a:ea typeface="Trebuchet MS"/>
                <a:cs typeface="Trebuchet MS"/>
                <a:sym typeface="Trebuchet MS"/>
              </a:rPr>
              <a:t> the </a:t>
            </a:r>
            <a:r>
              <a:rPr lang="fr-FR" sz="1300" dirty="0" err="1">
                <a:solidFill>
                  <a:schemeClr val="dk1"/>
                </a:solidFill>
                <a:latin typeface="Trebuchet MS"/>
                <a:ea typeface="Trebuchet MS"/>
                <a:cs typeface="Trebuchet MS"/>
                <a:sym typeface="Trebuchet MS"/>
              </a:rPr>
              <a:t>dashboard</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with</a:t>
            </a:r>
            <a:r>
              <a:rPr lang="fr-FR" sz="1300" dirty="0">
                <a:solidFill>
                  <a:schemeClr val="dk1"/>
                </a:solidFill>
                <a:latin typeface="Trebuchet MS"/>
                <a:ea typeface="Trebuchet MS"/>
                <a:cs typeface="Trebuchet MS"/>
                <a:sym typeface="Trebuchet MS"/>
              </a:rPr>
              <a:t> javascript </a:t>
            </a:r>
            <a:r>
              <a:rPr lang="fr-FR" sz="1300" dirty="0" err="1">
                <a:solidFill>
                  <a:schemeClr val="dk1"/>
                </a:solidFill>
                <a:latin typeface="Trebuchet MS"/>
                <a:ea typeface="Trebuchet MS"/>
                <a:cs typeface="Trebuchet MS"/>
                <a:sym typeface="Trebuchet MS"/>
              </a:rPr>
              <a:t>quickly</a:t>
            </a:r>
            <a:r>
              <a:rPr lang="fr-FR" sz="1300" dirty="0">
                <a:solidFill>
                  <a:schemeClr val="dk1"/>
                </a:solidFill>
                <a:latin typeface="Trebuchet MS"/>
                <a:ea typeface="Trebuchet MS"/>
                <a:cs typeface="Trebuchet MS"/>
                <a:sym typeface="Trebuchet MS"/>
              </a:rPr>
              <a:t> and </a:t>
            </a:r>
            <a:r>
              <a:rPr lang="fr-FR" sz="1300" dirty="0" err="1">
                <a:solidFill>
                  <a:schemeClr val="dk1"/>
                </a:solidFill>
                <a:latin typeface="Trebuchet MS"/>
                <a:ea typeface="Trebuchet MS"/>
                <a:cs typeface="Trebuchet MS"/>
                <a:sym typeface="Trebuchet MS"/>
              </a:rPr>
              <a:t>easily</a:t>
            </a:r>
            <a:r>
              <a:rPr lang="fr-FR" sz="1300">
                <a:solidFill>
                  <a:schemeClr val="dk1"/>
                </a:solidFill>
                <a:latin typeface="Trebuchet MS"/>
                <a:ea typeface="Trebuchet MS"/>
                <a:cs typeface="Trebuchet MS"/>
                <a:sym typeface="Trebuchet MS"/>
              </a:rPr>
              <a:t>.</a:t>
            </a:r>
            <a:endParaRPr sz="1300" dirty="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p:nvPr/>
        </p:nvSpPr>
        <p:spPr>
          <a:xfrm>
            <a:off x="401925" y="398375"/>
            <a:ext cx="4917600" cy="30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100" b="1" dirty="0">
                <a:solidFill>
                  <a:srgbClr val="4A86E8"/>
                </a:solidFill>
                <a:latin typeface="Trebuchet MS"/>
                <a:ea typeface="Trebuchet MS"/>
                <a:cs typeface="Trebuchet MS"/>
                <a:sym typeface="Trebuchet MS"/>
              </a:rPr>
              <a:t>Summary</a:t>
            </a:r>
            <a:endParaRPr sz="2100" b="1" dirty="0">
              <a:solidFill>
                <a:srgbClr val="4A86E8"/>
              </a:solidFill>
              <a:latin typeface="Trebuchet MS"/>
              <a:ea typeface="Trebuchet MS"/>
              <a:cs typeface="Trebuchet MS"/>
              <a:sym typeface="Trebuchet MS"/>
            </a:endParaRPr>
          </a:p>
          <a:p>
            <a:pPr marL="457200" lvl="0" indent="0" algn="l" rtl="0">
              <a:spcBef>
                <a:spcPts val="0"/>
              </a:spcBef>
              <a:spcAft>
                <a:spcPts val="0"/>
              </a:spcAft>
              <a:buNone/>
            </a:pPr>
            <a:endParaRPr sz="1500" dirty="0">
              <a:solidFill>
                <a:schemeClr val="dk1"/>
              </a:solidFill>
              <a:latin typeface="Trebuchet MS"/>
              <a:ea typeface="Trebuchet MS"/>
              <a:cs typeface="Trebuchet MS"/>
              <a:sym typeface="Trebuchet MS"/>
            </a:endParaRPr>
          </a:p>
          <a:p>
            <a:pPr marL="457200" lvl="0" indent="0" algn="l" rtl="0">
              <a:spcBef>
                <a:spcPts val="0"/>
              </a:spcBef>
              <a:spcAft>
                <a:spcPts val="0"/>
              </a:spcAft>
              <a:buNone/>
            </a:pPr>
            <a:endParaRPr sz="1500" dirty="0">
              <a:solidFill>
                <a:schemeClr val="dk1"/>
              </a:solidFill>
              <a:latin typeface="Trebuchet MS"/>
              <a:ea typeface="Trebuchet MS"/>
              <a:cs typeface="Trebuchet MS"/>
              <a:sym typeface="Trebuchet MS"/>
            </a:endParaRPr>
          </a:p>
          <a:p>
            <a:pPr marL="457200" lvl="0" indent="-323850" algn="l" rtl="0">
              <a:spcBef>
                <a:spcPts val="0"/>
              </a:spcBef>
              <a:spcAft>
                <a:spcPts val="0"/>
              </a:spcAft>
              <a:buClr>
                <a:schemeClr val="dk1"/>
              </a:buClr>
              <a:buSzPts val="1500"/>
              <a:buFont typeface="Trebuchet MS"/>
              <a:buAutoNum type="arabicPeriod"/>
            </a:pPr>
            <a:r>
              <a:rPr lang="zh-CN" sz="1500" dirty="0">
                <a:solidFill>
                  <a:schemeClr val="dk1"/>
                </a:solidFill>
                <a:latin typeface="Trebuchet MS"/>
                <a:ea typeface="Trebuchet MS"/>
                <a:cs typeface="Trebuchet MS"/>
                <a:sym typeface="Trebuchet MS"/>
              </a:rPr>
              <a:t>Context</a:t>
            </a:r>
            <a:endParaRPr sz="1500" dirty="0">
              <a:solidFill>
                <a:schemeClr val="dk1"/>
              </a:solidFill>
              <a:latin typeface="Trebuchet MS"/>
              <a:ea typeface="Trebuchet MS"/>
              <a:cs typeface="Trebuchet MS"/>
              <a:sym typeface="Trebuchet MS"/>
            </a:endParaRPr>
          </a:p>
          <a:p>
            <a:pPr marL="457200" lvl="0" indent="-323850" algn="l" rtl="0">
              <a:spcBef>
                <a:spcPts val="0"/>
              </a:spcBef>
              <a:spcAft>
                <a:spcPts val="0"/>
              </a:spcAft>
              <a:buClr>
                <a:schemeClr val="dk1"/>
              </a:buClr>
              <a:buSzPts val="1500"/>
              <a:buFont typeface="Trebuchet MS"/>
              <a:buAutoNum type="arabicPeriod"/>
            </a:pPr>
            <a:r>
              <a:rPr lang="zh-CN" sz="1500" dirty="0">
                <a:solidFill>
                  <a:schemeClr val="dk1"/>
                </a:solidFill>
                <a:latin typeface="Trebuchet MS"/>
                <a:ea typeface="Trebuchet MS"/>
                <a:cs typeface="Trebuchet MS"/>
                <a:sym typeface="Trebuchet MS"/>
              </a:rPr>
              <a:t>Platform overview</a:t>
            </a:r>
            <a:endParaRPr sz="1500" dirty="0">
              <a:solidFill>
                <a:schemeClr val="dk1"/>
              </a:solidFill>
              <a:latin typeface="Trebuchet MS"/>
              <a:ea typeface="Trebuchet MS"/>
              <a:cs typeface="Trebuchet MS"/>
              <a:sym typeface="Trebuchet MS"/>
            </a:endParaRPr>
          </a:p>
          <a:p>
            <a:pPr marL="457200" lvl="0" indent="-323850" algn="l" rtl="0">
              <a:spcBef>
                <a:spcPts val="0"/>
              </a:spcBef>
              <a:spcAft>
                <a:spcPts val="0"/>
              </a:spcAft>
              <a:buClr>
                <a:schemeClr val="dk1"/>
              </a:buClr>
              <a:buSzPts val="1500"/>
              <a:buFont typeface="Trebuchet MS"/>
              <a:buAutoNum type="arabicPeriod"/>
            </a:pPr>
            <a:r>
              <a:rPr lang="zh-CN" sz="1500" dirty="0">
                <a:solidFill>
                  <a:schemeClr val="dk1"/>
                </a:solidFill>
                <a:latin typeface="Trebuchet MS"/>
                <a:ea typeface="Trebuchet MS"/>
                <a:cs typeface="Trebuchet MS"/>
                <a:sym typeface="Trebuchet MS"/>
              </a:rPr>
              <a:t>Data In</a:t>
            </a:r>
            <a:r>
              <a:rPr lang="fr-FR" altLang="zh-CN" sz="1500" dirty="0" err="1">
                <a:solidFill>
                  <a:schemeClr val="dk1"/>
                </a:solidFill>
                <a:latin typeface="Trebuchet MS"/>
                <a:ea typeface="Trebuchet MS"/>
                <a:cs typeface="Trebuchet MS"/>
                <a:sym typeface="Trebuchet MS"/>
              </a:rPr>
              <a:t>tegration</a:t>
            </a:r>
            <a:endParaRPr lang="fr-FR" altLang="zh-CN" sz="1500" dirty="0">
              <a:solidFill>
                <a:schemeClr val="dk1"/>
              </a:solidFill>
              <a:latin typeface="Trebuchet MS"/>
              <a:ea typeface="Trebuchet MS"/>
              <a:cs typeface="Trebuchet MS"/>
              <a:sym typeface="Trebuchet MS"/>
            </a:endParaRPr>
          </a:p>
          <a:p>
            <a:pPr marL="457200" lvl="0" indent="-323850" algn="l" rtl="0">
              <a:spcBef>
                <a:spcPts val="0"/>
              </a:spcBef>
              <a:spcAft>
                <a:spcPts val="0"/>
              </a:spcAft>
              <a:buClr>
                <a:schemeClr val="dk1"/>
              </a:buClr>
              <a:buSzPts val="1500"/>
              <a:buFont typeface="Trebuchet MS"/>
              <a:buAutoNum type="arabicPeriod"/>
            </a:pPr>
            <a:r>
              <a:rPr lang="fr-FR" sz="1500" dirty="0">
                <a:solidFill>
                  <a:schemeClr val="dk1"/>
                </a:solidFill>
                <a:latin typeface="Trebuchet MS"/>
                <a:ea typeface="Trebuchet MS"/>
                <a:cs typeface="Trebuchet MS"/>
                <a:sym typeface="Trebuchet MS"/>
              </a:rPr>
              <a:t>Data </a:t>
            </a:r>
            <a:r>
              <a:rPr lang="fr-FR" sz="1500" dirty="0" err="1">
                <a:solidFill>
                  <a:schemeClr val="dk1"/>
                </a:solidFill>
                <a:latin typeface="Trebuchet MS"/>
                <a:ea typeface="Trebuchet MS"/>
                <a:cs typeface="Trebuchet MS"/>
                <a:sym typeface="Trebuchet MS"/>
              </a:rPr>
              <a:t>Analysis</a:t>
            </a:r>
            <a:endParaRPr sz="1500" dirty="0">
              <a:solidFill>
                <a:schemeClr val="dk1"/>
              </a:solidFill>
              <a:latin typeface="Trebuchet MS"/>
              <a:ea typeface="Trebuchet MS"/>
              <a:cs typeface="Trebuchet MS"/>
              <a:sym typeface="Trebuchet MS"/>
            </a:endParaRPr>
          </a:p>
          <a:p>
            <a:pPr marL="457200" lvl="0" indent="-323850" algn="l" rtl="0">
              <a:spcBef>
                <a:spcPts val="0"/>
              </a:spcBef>
              <a:spcAft>
                <a:spcPts val="0"/>
              </a:spcAft>
              <a:buClr>
                <a:schemeClr val="dk1"/>
              </a:buClr>
              <a:buSzPts val="1500"/>
              <a:buFont typeface="Trebuchet MS"/>
              <a:buAutoNum type="arabicPeriod"/>
            </a:pPr>
            <a:r>
              <a:rPr lang="zh-CN" sz="1500" dirty="0">
                <a:solidFill>
                  <a:schemeClr val="dk1"/>
                </a:solidFill>
                <a:latin typeface="Trebuchet MS"/>
                <a:ea typeface="Trebuchet MS"/>
                <a:cs typeface="Trebuchet MS"/>
                <a:sym typeface="Trebuchet MS"/>
              </a:rPr>
              <a:t>Machine Learning</a:t>
            </a:r>
            <a:endParaRPr lang="fr-FR" altLang="zh-CN" sz="1500" dirty="0">
              <a:solidFill>
                <a:schemeClr val="dk1"/>
              </a:solidFill>
              <a:latin typeface="Trebuchet MS"/>
              <a:ea typeface="Trebuchet MS"/>
              <a:cs typeface="Trebuchet MS"/>
              <a:sym typeface="Trebuchet MS"/>
            </a:endParaRPr>
          </a:p>
          <a:p>
            <a:pPr marL="457200" lvl="0" indent="-323850" algn="l" rtl="0">
              <a:spcBef>
                <a:spcPts val="0"/>
              </a:spcBef>
              <a:spcAft>
                <a:spcPts val="0"/>
              </a:spcAft>
              <a:buClr>
                <a:schemeClr val="dk1"/>
              </a:buClr>
              <a:buSzPts val="1500"/>
              <a:buFont typeface="Trebuchet MS"/>
              <a:buAutoNum type="arabicPeriod"/>
            </a:pPr>
            <a:r>
              <a:rPr lang="fr-FR" altLang="zh-CN" sz="1500" dirty="0">
                <a:solidFill>
                  <a:schemeClr val="dk1"/>
                </a:solidFill>
                <a:latin typeface="Trebuchet MS"/>
                <a:ea typeface="Trebuchet MS"/>
                <a:cs typeface="Trebuchet MS"/>
                <a:sym typeface="Trebuchet MS"/>
              </a:rPr>
              <a:t>Stream </a:t>
            </a:r>
            <a:r>
              <a:rPr lang="fr-FR" altLang="zh-CN" sz="1500" dirty="0" err="1">
                <a:solidFill>
                  <a:schemeClr val="dk1"/>
                </a:solidFill>
                <a:latin typeface="Trebuchet MS"/>
                <a:ea typeface="Trebuchet MS"/>
                <a:cs typeface="Trebuchet MS"/>
                <a:sym typeface="Trebuchet MS"/>
              </a:rPr>
              <a:t>Processing</a:t>
            </a:r>
            <a:endParaRPr lang="fr-FR" altLang="zh-CN" sz="1500" dirty="0">
              <a:solidFill>
                <a:schemeClr val="dk1"/>
              </a:solidFill>
              <a:latin typeface="Trebuchet MS"/>
              <a:ea typeface="Trebuchet MS"/>
              <a:cs typeface="Trebuchet MS"/>
              <a:sym typeface="Trebuchet MS"/>
            </a:endParaRPr>
          </a:p>
          <a:p>
            <a:pPr marL="457200" lvl="0" indent="-323850" algn="l" rtl="0">
              <a:spcBef>
                <a:spcPts val="0"/>
              </a:spcBef>
              <a:spcAft>
                <a:spcPts val="0"/>
              </a:spcAft>
              <a:buClr>
                <a:schemeClr val="dk1"/>
              </a:buClr>
              <a:buSzPts val="1500"/>
              <a:buFont typeface="Trebuchet MS"/>
              <a:buAutoNum type="arabicPeriod"/>
            </a:pPr>
            <a:r>
              <a:rPr lang="zh-CN" sz="1500" dirty="0">
                <a:solidFill>
                  <a:schemeClr val="dk1"/>
                </a:solidFill>
                <a:latin typeface="Trebuchet MS"/>
                <a:ea typeface="Trebuchet MS"/>
                <a:cs typeface="Trebuchet MS"/>
                <a:sym typeface="Trebuchet MS"/>
              </a:rPr>
              <a:t>Summary</a:t>
            </a:r>
            <a:endParaRPr sz="1500" dirty="0">
              <a:solidFill>
                <a:schemeClr val="dk1"/>
              </a:solidFill>
              <a:latin typeface="Trebuchet MS"/>
              <a:ea typeface="Trebuchet MS"/>
              <a:cs typeface="Trebuchet MS"/>
              <a:sym typeface="Trebuchet MS"/>
            </a:endParaRPr>
          </a:p>
        </p:txBody>
      </p:sp>
      <p:pic>
        <p:nvPicPr>
          <p:cNvPr id="66" name="Google Shape;66;p14"/>
          <p:cNvPicPr preferRelativeResize="0"/>
          <p:nvPr/>
        </p:nvPicPr>
        <p:blipFill>
          <a:blip r:embed="rId3">
            <a:alphaModFix/>
          </a:blip>
          <a:stretch>
            <a:fillRect/>
          </a:stretch>
        </p:blipFill>
        <p:spPr>
          <a:xfrm>
            <a:off x="8238500" y="4702250"/>
            <a:ext cx="559501" cy="294900"/>
          </a:xfrm>
          <a:prstGeom prst="rect">
            <a:avLst/>
          </a:prstGeom>
          <a:noFill/>
          <a:ln>
            <a:noFill/>
          </a:ln>
        </p:spPr>
      </p:pic>
      <p:pic>
        <p:nvPicPr>
          <p:cNvPr id="67" name="Google Shape;67;p14"/>
          <p:cNvPicPr preferRelativeResize="0"/>
          <p:nvPr/>
        </p:nvPicPr>
        <p:blipFill>
          <a:blip r:embed="rId4">
            <a:alphaModFix/>
          </a:blip>
          <a:stretch>
            <a:fillRect/>
          </a:stretch>
        </p:blipFill>
        <p:spPr>
          <a:xfrm>
            <a:off x="8197278" y="103475"/>
            <a:ext cx="641946" cy="294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p:nvPr/>
        </p:nvSpPr>
        <p:spPr>
          <a:xfrm>
            <a:off x="304776" y="256296"/>
            <a:ext cx="64116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altLang="zh-CN" sz="2100" b="1" dirty="0">
                <a:solidFill>
                  <a:srgbClr val="4A86E8"/>
                </a:solidFill>
                <a:latin typeface="Trebuchet MS"/>
                <a:ea typeface="Trebuchet MS"/>
                <a:cs typeface="Trebuchet MS"/>
                <a:sym typeface="Trebuchet MS"/>
              </a:rPr>
              <a:t>5</a:t>
            </a:r>
            <a:r>
              <a:rPr lang="zh-CN" sz="2100" b="1" dirty="0">
                <a:solidFill>
                  <a:srgbClr val="4A86E8"/>
                </a:solidFill>
                <a:latin typeface="Trebuchet MS"/>
                <a:ea typeface="Trebuchet MS"/>
                <a:cs typeface="Trebuchet MS"/>
                <a:sym typeface="Trebuchet MS"/>
              </a:rPr>
              <a:t> - Machine Learning</a:t>
            </a:r>
            <a:endParaRPr sz="2000" b="1" dirty="0">
              <a:solidFill>
                <a:srgbClr val="4A86E8"/>
              </a:solidFill>
              <a:latin typeface="Trebuchet MS"/>
              <a:ea typeface="Trebuchet MS"/>
              <a:cs typeface="Trebuchet MS"/>
              <a:sym typeface="Trebuchet MS"/>
            </a:endParaRPr>
          </a:p>
          <a:p>
            <a:pPr marL="0" lvl="0" indent="0" algn="l" rtl="0">
              <a:spcBef>
                <a:spcPts val="0"/>
              </a:spcBef>
              <a:spcAft>
                <a:spcPts val="0"/>
              </a:spcAft>
              <a:buNone/>
            </a:pPr>
            <a:endParaRPr sz="4300" b="1" dirty="0">
              <a:latin typeface="Trebuchet MS"/>
              <a:ea typeface="Trebuchet MS"/>
              <a:cs typeface="Trebuchet MS"/>
              <a:sym typeface="Trebuchet MS"/>
            </a:endParaRPr>
          </a:p>
        </p:txBody>
      </p:sp>
      <p:pic>
        <p:nvPicPr>
          <p:cNvPr id="175" name="Google Shape;175;p27"/>
          <p:cNvPicPr preferRelativeResize="0"/>
          <p:nvPr/>
        </p:nvPicPr>
        <p:blipFill>
          <a:blip r:embed="rId3">
            <a:alphaModFix/>
          </a:blip>
          <a:stretch>
            <a:fillRect/>
          </a:stretch>
        </p:blipFill>
        <p:spPr>
          <a:xfrm>
            <a:off x="8238500" y="4702250"/>
            <a:ext cx="559501" cy="294900"/>
          </a:xfrm>
          <a:prstGeom prst="rect">
            <a:avLst/>
          </a:prstGeom>
          <a:noFill/>
          <a:ln>
            <a:noFill/>
          </a:ln>
        </p:spPr>
      </p:pic>
      <p:pic>
        <p:nvPicPr>
          <p:cNvPr id="176" name="Google Shape;176;p27"/>
          <p:cNvPicPr preferRelativeResize="0"/>
          <p:nvPr/>
        </p:nvPicPr>
        <p:blipFill>
          <a:blip r:embed="rId4">
            <a:alphaModFix/>
          </a:blip>
          <a:stretch>
            <a:fillRect/>
          </a:stretch>
        </p:blipFill>
        <p:spPr>
          <a:xfrm>
            <a:off x="8197278" y="103475"/>
            <a:ext cx="641946" cy="294900"/>
          </a:xfrm>
          <a:prstGeom prst="rect">
            <a:avLst/>
          </a:prstGeom>
          <a:noFill/>
          <a:ln>
            <a:noFill/>
          </a:ln>
        </p:spPr>
      </p:pic>
      <p:sp>
        <p:nvSpPr>
          <p:cNvPr id="8" name="Google Shape;157;p25">
            <a:extLst>
              <a:ext uri="{FF2B5EF4-FFF2-40B4-BE49-F238E27FC236}">
                <a16:creationId xmlns:a16="http://schemas.microsoft.com/office/drawing/2014/main" id="{F3F81A4A-DF5E-4EF9-82AB-185395B9B3D8}"/>
              </a:ext>
            </a:extLst>
          </p:cNvPr>
          <p:cNvSpPr txBox="1"/>
          <p:nvPr/>
        </p:nvSpPr>
        <p:spPr>
          <a:xfrm>
            <a:off x="268875" y="803850"/>
            <a:ext cx="8198400" cy="252324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fr-FR" sz="1300" dirty="0">
                <a:solidFill>
                  <a:schemeClr val="dk1"/>
                </a:solidFill>
                <a:latin typeface="Trebuchet MS"/>
                <a:ea typeface="Trebuchet MS"/>
                <a:cs typeface="Trebuchet MS"/>
                <a:sym typeface="Trebuchet MS"/>
              </a:rPr>
              <a:t>The ML pipeline on C3 AI suite are an efficient, re-usable and composable </a:t>
            </a:r>
            <a:r>
              <a:rPr lang="fr-FR" sz="1300" dirty="0" err="1">
                <a:solidFill>
                  <a:schemeClr val="dk1"/>
                </a:solidFill>
                <a:latin typeface="Trebuchet MS"/>
                <a:ea typeface="Trebuchet MS"/>
                <a:cs typeface="Trebuchet MS"/>
                <a:sym typeface="Trebuchet MS"/>
              </a:rPr>
              <a:t>way</a:t>
            </a:r>
            <a:r>
              <a:rPr lang="fr-FR" sz="1300" dirty="0">
                <a:solidFill>
                  <a:schemeClr val="dk1"/>
                </a:solidFill>
                <a:latin typeface="Trebuchet MS"/>
                <a:ea typeface="Trebuchet MS"/>
                <a:cs typeface="Trebuchet MS"/>
                <a:sym typeface="Trebuchet MS"/>
              </a:rPr>
              <a:t> of </a:t>
            </a:r>
            <a:r>
              <a:rPr lang="fr-FR" sz="1300" dirty="0" err="1">
                <a:solidFill>
                  <a:schemeClr val="dk1"/>
                </a:solidFill>
                <a:latin typeface="Trebuchet MS"/>
                <a:ea typeface="Trebuchet MS"/>
                <a:cs typeface="Trebuchet MS"/>
                <a:sym typeface="Trebuchet MS"/>
              </a:rPr>
              <a:t>combining</a:t>
            </a:r>
            <a:r>
              <a:rPr lang="fr-FR" sz="1300" dirty="0">
                <a:solidFill>
                  <a:schemeClr val="dk1"/>
                </a:solidFill>
                <a:latin typeface="Trebuchet MS"/>
                <a:ea typeface="Trebuchet MS"/>
                <a:cs typeface="Trebuchet MS"/>
                <a:sym typeface="Trebuchet MS"/>
              </a:rPr>
              <a:t> a </a:t>
            </a:r>
            <a:r>
              <a:rPr lang="fr-FR" sz="1300" dirty="0" err="1">
                <a:solidFill>
                  <a:schemeClr val="dk1"/>
                </a:solidFill>
                <a:latin typeface="Trebuchet MS"/>
                <a:ea typeface="Trebuchet MS"/>
                <a:cs typeface="Trebuchet MS"/>
                <a:sym typeface="Trebuchet MS"/>
              </a:rPr>
              <a:t>sequence</a:t>
            </a:r>
            <a:r>
              <a:rPr lang="fr-FR" sz="1300" dirty="0">
                <a:solidFill>
                  <a:schemeClr val="dk1"/>
                </a:solidFill>
                <a:latin typeface="Trebuchet MS"/>
                <a:ea typeface="Trebuchet MS"/>
                <a:cs typeface="Trebuchet MS"/>
                <a:sym typeface="Trebuchet MS"/>
              </a:rPr>
              <a:t> of actions </a:t>
            </a:r>
            <a:r>
              <a:rPr lang="fr-FR" sz="1300" dirty="0" err="1">
                <a:solidFill>
                  <a:schemeClr val="dk1"/>
                </a:solidFill>
                <a:latin typeface="Trebuchet MS"/>
                <a:ea typeface="Trebuchet MS"/>
                <a:cs typeface="Trebuchet MS"/>
                <a:sym typeface="Trebuchet MS"/>
              </a:rPr>
              <a:t>leading</a:t>
            </a:r>
            <a:r>
              <a:rPr lang="fr-FR" sz="1300" dirty="0">
                <a:solidFill>
                  <a:schemeClr val="dk1"/>
                </a:solidFill>
                <a:latin typeface="Trebuchet MS"/>
                <a:ea typeface="Trebuchet MS"/>
                <a:cs typeface="Trebuchet MS"/>
                <a:sym typeface="Trebuchet MS"/>
              </a:rPr>
              <a:t> to </a:t>
            </a:r>
            <a:r>
              <a:rPr lang="fr-FR" sz="1300" dirty="0" err="1">
                <a:solidFill>
                  <a:schemeClr val="dk1"/>
                </a:solidFill>
                <a:latin typeface="Trebuchet MS"/>
                <a:ea typeface="Trebuchet MS"/>
                <a:cs typeface="Trebuchet MS"/>
                <a:sym typeface="Trebuchet MS"/>
              </a:rPr>
              <a:t>trained</a:t>
            </a:r>
            <a:r>
              <a:rPr lang="fr-FR" sz="1300" dirty="0">
                <a:solidFill>
                  <a:schemeClr val="dk1"/>
                </a:solidFill>
                <a:latin typeface="Trebuchet MS"/>
                <a:ea typeface="Trebuchet MS"/>
                <a:cs typeface="Trebuchet MS"/>
                <a:sym typeface="Trebuchet MS"/>
              </a:rPr>
              <a:t> model or </a:t>
            </a:r>
            <a:r>
              <a:rPr lang="fr-FR" sz="1300" dirty="0" err="1">
                <a:solidFill>
                  <a:schemeClr val="dk1"/>
                </a:solidFill>
                <a:latin typeface="Trebuchet MS"/>
                <a:ea typeface="Trebuchet MS"/>
                <a:cs typeface="Trebuchet MS"/>
                <a:sym typeface="Trebuchet MS"/>
              </a:rPr>
              <a:t>prediction</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It’s</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similar</a:t>
            </a:r>
            <a:r>
              <a:rPr lang="fr-FR" sz="1300" dirty="0">
                <a:solidFill>
                  <a:schemeClr val="dk1"/>
                </a:solidFill>
                <a:latin typeface="Trebuchet MS"/>
                <a:ea typeface="Trebuchet MS"/>
                <a:cs typeface="Trebuchet MS"/>
                <a:sym typeface="Trebuchet MS"/>
              </a:rPr>
              <a:t> to </a:t>
            </a:r>
            <a:r>
              <a:rPr lang="fr-FR" sz="1300" dirty="0" err="1">
                <a:solidFill>
                  <a:schemeClr val="dk1"/>
                </a:solidFill>
                <a:latin typeface="Trebuchet MS"/>
                <a:ea typeface="Trebuchet MS"/>
                <a:cs typeface="Trebuchet MS"/>
                <a:sym typeface="Trebuchet MS"/>
              </a:rPr>
              <a:t>Scikit-learn</a:t>
            </a:r>
            <a:r>
              <a:rPr lang="fr-FR" sz="1300" dirty="0">
                <a:solidFill>
                  <a:schemeClr val="dk1"/>
                </a:solidFill>
                <a:latin typeface="Trebuchet MS"/>
                <a:ea typeface="Trebuchet MS"/>
                <a:cs typeface="Trebuchet MS"/>
                <a:sym typeface="Trebuchet MS"/>
              </a:rPr>
              <a:t> pipeline, one major </a:t>
            </a:r>
            <a:r>
              <a:rPr lang="fr-FR" sz="1300" dirty="0" err="1">
                <a:solidFill>
                  <a:schemeClr val="dk1"/>
                </a:solidFill>
                <a:latin typeface="Trebuchet MS"/>
                <a:ea typeface="Trebuchet MS"/>
                <a:cs typeface="Trebuchet MS"/>
                <a:sym typeface="Trebuchet MS"/>
              </a:rPr>
              <a:t>difference</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is</a:t>
            </a:r>
            <a:r>
              <a:rPr lang="fr-FR" sz="1300" dirty="0">
                <a:solidFill>
                  <a:schemeClr val="dk1"/>
                </a:solidFill>
                <a:latin typeface="Trebuchet MS"/>
                <a:ea typeface="Trebuchet MS"/>
                <a:cs typeface="Trebuchet MS"/>
                <a:sym typeface="Trebuchet MS"/>
              </a:rPr>
              <a:t> the support of the multiple platform </a:t>
            </a:r>
            <a:r>
              <a:rPr lang="fr-FR" sz="1300" dirty="0" err="1">
                <a:solidFill>
                  <a:schemeClr val="dk1"/>
                </a:solidFill>
                <a:latin typeface="Trebuchet MS"/>
                <a:ea typeface="Trebuchet MS"/>
                <a:cs typeface="Trebuchet MS"/>
                <a:sym typeface="Trebuchet MS"/>
              </a:rPr>
              <a:t>integration</a:t>
            </a:r>
            <a:r>
              <a:rPr lang="fr-FR" sz="1300" dirty="0">
                <a:solidFill>
                  <a:schemeClr val="dk1"/>
                </a:solidFill>
                <a:latin typeface="Trebuchet MS"/>
                <a:ea typeface="Trebuchet MS"/>
                <a:cs typeface="Trebuchet MS"/>
                <a:sym typeface="Trebuchet MS"/>
              </a:rPr>
              <a:t>. The main </a:t>
            </a:r>
            <a:r>
              <a:rPr lang="fr-FR" sz="1300" dirty="0" err="1">
                <a:solidFill>
                  <a:schemeClr val="dk1"/>
                </a:solidFill>
                <a:latin typeface="Trebuchet MS"/>
                <a:ea typeface="Trebuchet MS"/>
                <a:cs typeface="Trebuchet MS"/>
                <a:sym typeface="Trebuchet MS"/>
              </a:rPr>
              <a:t>benefits</a:t>
            </a:r>
            <a:r>
              <a:rPr lang="fr-FR" sz="1300" dirty="0">
                <a:solidFill>
                  <a:schemeClr val="dk1"/>
                </a:solidFill>
                <a:latin typeface="Trebuchet MS"/>
                <a:ea typeface="Trebuchet MS"/>
                <a:cs typeface="Trebuchet MS"/>
                <a:sym typeface="Trebuchet MS"/>
              </a:rPr>
              <a:t> of ML pipeline are:</a:t>
            </a:r>
          </a:p>
          <a:p>
            <a:pPr marL="285750" lvl="0" indent="-285750" algn="l" rtl="0">
              <a:lnSpc>
                <a:spcPct val="115000"/>
              </a:lnSpc>
              <a:spcBef>
                <a:spcPts val="1200"/>
              </a:spcBef>
              <a:spcAft>
                <a:spcPts val="0"/>
              </a:spcAft>
              <a:buFont typeface="Arial" panose="020B0604020202020204" pitchFamily="34" charset="0"/>
              <a:buChar char="•"/>
            </a:pPr>
            <a:r>
              <a:rPr lang="fr-FR" sz="1300" dirty="0" err="1">
                <a:solidFill>
                  <a:schemeClr val="dk1"/>
                </a:solidFill>
                <a:latin typeface="Trebuchet MS"/>
                <a:ea typeface="Trebuchet MS"/>
                <a:cs typeface="Trebuchet MS"/>
                <a:sym typeface="Trebuchet MS"/>
              </a:rPr>
              <a:t>Having</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defined</a:t>
            </a:r>
            <a:r>
              <a:rPr lang="fr-FR" sz="1300" dirty="0">
                <a:solidFill>
                  <a:schemeClr val="dk1"/>
                </a:solidFill>
                <a:latin typeface="Trebuchet MS"/>
                <a:ea typeface="Trebuchet MS"/>
                <a:cs typeface="Trebuchet MS"/>
                <a:sym typeface="Trebuchet MS"/>
              </a:rPr>
              <a:t> a pipeline, </a:t>
            </a:r>
            <a:r>
              <a:rPr lang="fr-FR" sz="1300" dirty="0" err="1">
                <a:solidFill>
                  <a:schemeClr val="dk1"/>
                </a:solidFill>
                <a:latin typeface="Trebuchet MS"/>
                <a:ea typeface="Trebuchet MS"/>
                <a:cs typeface="Trebuchet MS"/>
                <a:sym typeface="Trebuchet MS"/>
              </a:rPr>
              <a:t>we</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then</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only</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need</a:t>
            </a:r>
            <a:r>
              <a:rPr lang="fr-FR" sz="1300" dirty="0">
                <a:solidFill>
                  <a:schemeClr val="dk1"/>
                </a:solidFill>
                <a:latin typeface="Trebuchet MS"/>
                <a:ea typeface="Trebuchet MS"/>
                <a:cs typeface="Trebuchet MS"/>
                <a:sym typeface="Trebuchet MS"/>
              </a:rPr>
              <a:t> to call the train or process </a:t>
            </a:r>
            <a:r>
              <a:rPr lang="fr-FR" sz="1300" dirty="0" err="1">
                <a:solidFill>
                  <a:schemeClr val="dk1"/>
                </a:solidFill>
                <a:latin typeface="Trebuchet MS"/>
                <a:ea typeface="Trebuchet MS"/>
                <a:cs typeface="Trebuchet MS"/>
                <a:sym typeface="Trebuchet MS"/>
              </a:rPr>
              <a:t>method</a:t>
            </a:r>
            <a:r>
              <a:rPr lang="fr-FR" sz="1300" dirty="0">
                <a:solidFill>
                  <a:schemeClr val="dk1"/>
                </a:solidFill>
                <a:latin typeface="Trebuchet MS"/>
                <a:ea typeface="Trebuchet MS"/>
                <a:cs typeface="Trebuchet MS"/>
                <a:sym typeface="Trebuchet MS"/>
              </a:rPr>
              <a:t> command once </a:t>
            </a:r>
          </a:p>
          <a:p>
            <a:pPr marL="285750" lvl="0" indent="-285750" algn="l" rtl="0">
              <a:lnSpc>
                <a:spcPct val="115000"/>
              </a:lnSpc>
              <a:spcBef>
                <a:spcPts val="1200"/>
              </a:spcBef>
              <a:spcAft>
                <a:spcPts val="0"/>
              </a:spcAft>
              <a:buFont typeface="Arial" panose="020B0604020202020204" pitchFamily="34" charset="0"/>
              <a:buChar char="•"/>
            </a:pPr>
            <a:r>
              <a:rPr lang="fr-FR" sz="1300" dirty="0" err="1">
                <a:solidFill>
                  <a:schemeClr val="dk1"/>
                </a:solidFill>
                <a:latin typeface="Trebuchet MS"/>
                <a:ea typeface="Trebuchet MS"/>
                <a:cs typeface="Trebuchet MS"/>
                <a:sym typeface="Trebuchet MS"/>
              </a:rPr>
              <a:t>Allows</a:t>
            </a:r>
            <a:r>
              <a:rPr lang="fr-FR" sz="1300" dirty="0">
                <a:solidFill>
                  <a:schemeClr val="dk1"/>
                </a:solidFill>
                <a:latin typeface="Trebuchet MS"/>
                <a:ea typeface="Trebuchet MS"/>
                <a:cs typeface="Trebuchet MS"/>
                <a:sym typeface="Trebuchet MS"/>
              </a:rPr>
              <a:t> for </a:t>
            </a:r>
            <a:r>
              <a:rPr lang="fr-FR" sz="1300" dirty="0" err="1">
                <a:solidFill>
                  <a:schemeClr val="dk1"/>
                </a:solidFill>
                <a:latin typeface="Trebuchet MS"/>
                <a:ea typeface="Trebuchet MS"/>
                <a:cs typeface="Trebuchet MS"/>
                <a:sym typeface="Trebuchet MS"/>
              </a:rPr>
              <a:t>hyperparameter</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selection</a:t>
            </a:r>
            <a:endParaRPr lang="fr-FR" sz="1300" dirty="0">
              <a:solidFill>
                <a:schemeClr val="dk1"/>
              </a:solidFill>
              <a:latin typeface="Trebuchet MS"/>
              <a:ea typeface="Trebuchet MS"/>
              <a:cs typeface="Trebuchet MS"/>
              <a:sym typeface="Trebuchet MS"/>
            </a:endParaRPr>
          </a:p>
          <a:p>
            <a:pPr marL="285750" lvl="0" indent="-285750" algn="l" rtl="0">
              <a:lnSpc>
                <a:spcPct val="115000"/>
              </a:lnSpc>
              <a:spcBef>
                <a:spcPts val="1200"/>
              </a:spcBef>
              <a:spcAft>
                <a:spcPts val="0"/>
              </a:spcAft>
              <a:buFont typeface="Arial" panose="020B0604020202020204" pitchFamily="34" charset="0"/>
              <a:buChar char="•"/>
            </a:pPr>
            <a:r>
              <a:rPr lang="fr-FR" sz="1300" dirty="0" err="1">
                <a:solidFill>
                  <a:schemeClr val="dk1"/>
                </a:solidFill>
                <a:latin typeface="Trebuchet MS"/>
                <a:ea typeface="Trebuchet MS"/>
                <a:cs typeface="Trebuchet MS"/>
                <a:sym typeface="Trebuchet MS"/>
              </a:rPr>
              <a:t>Reduces</a:t>
            </a:r>
            <a:r>
              <a:rPr lang="fr-FR" sz="1300" dirty="0">
                <a:solidFill>
                  <a:schemeClr val="dk1"/>
                </a:solidFill>
                <a:latin typeface="Trebuchet MS"/>
                <a:ea typeface="Trebuchet MS"/>
                <a:cs typeface="Trebuchet MS"/>
                <a:sym typeface="Trebuchet MS"/>
              </a:rPr>
              <a:t> the chances of information </a:t>
            </a:r>
            <a:r>
              <a:rPr lang="fr-FR" sz="1300" dirty="0" err="1">
                <a:solidFill>
                  <a:schemeClr val="dk1"/>
                </a:solidFill>
                <a:latin typeface="Trebuchet MS"/>
                <a:ea typeface="Trebuchet MS"/>
                <a:cs typeface="Trebuchet MS"/>
                <a:sym typeface="Trebuchet MS"/>
              </a:rPr>
              <a:t>leakage</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during</a:t>
            </a:r>
            <a:r>
              <a:rPr lang="fr-FR" sz="1300" dirty="0">
                <a:solidFill>
                  <a:schemeClr val="dk1"/>
                </a:solidFill>
                <a:latin typeface="Trebuchet MS"/>
                <a:ea typeface="Trebuchet MS"/>
                <a:cs typeface="Trebuchet MS"/>
                <a:sym typeface="Trebuchet MS"/>
              </a:rPr>
              <a:t> cross-validation</a:t>
            </a:r>
          </a:p>
          <a:p>
            <a:pPr lvl="0" algn="l" rtl="0">
              <a:lnSpc>
                <a:spcPct val="115000"/>
              </a:lnSpc>
              <a:spcBef>
                <a:spcPts val="1200"/>
              </a:spcBef>
              <a:spcAft>
                <a:spcPts val="0"/>
              </a:spcAft>
            </a:pPr>
            <a:endParaRPr sz="1300" dirty="0">
              <a:solidFill>
                <a:schemeClr val="dk1"/>
              </a:solidFill>
              <a:latin typeface="Trebuchet MS"/>
              <a:ea typeface="Trebuchet MS"/>
              <a:cs typeface="Trebuchet MS"/>
              <a:sym typeface="Trebuchet MS"/>
            </a:endParaRPr>
          </a:p>
          <a:p>
            <a:pPr lvl="0">
              <a:spcBef>
                <a:spcPts val="1200"/>
              </a:spcBef>
            </a:pPr>
            <a:r>
              <a:rPr lang="zh-CN" sz="1600" b="1" dirty="0">
                <a:solidFill>
                  <a:srgbClr val="4A86E8"/>
                </a:solidFill>
                <a:latin typeface="Trebuchet MS"/>
                <a:ea typeface="Trebuchet MS"/>
                <a:cs typeface="Trebuchet MS"/>
                <a:sym typeface="Trebuchet MS"/>
              </a:rPr>
              <a:t>Compared to Palantir Foundry :</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From</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our</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knowledge</a:t>
            </a:r>
            <a:r>
              <a:rPr lang="fr-FR" sz="1300" dirty="0">
                <a:solidFill>
                  <a:schemeClr val="dk1"/>
                </a:solidFill>
                <a:latin typeface="Trebuchet MS"/>
                <a:ea typeface="Trebuchet MS"/>
                <a:cs typeface="Trebuchet MS"/>
                <a:sym typeface="Trebuchet MS"/>
              </a:rPr>
              <a:t>, as </a:t>
            </a:r>
            <a:r>
              <a:rPr lang="fr-FR" sz="1300" dirty="0" err="1">
                <a:solidFill>
                  <a:schemeClr val="dk1"/>
                </a:solidFill>
                <a:latin typeface="Trebuchet MS"/>
                <a:ea typeface="Trebuchet MS"/>
                <a:cs typeface="Trebuchet MS"/>
                <a:sym typeface="Trebuchet MS"/>
              </a:rPr>
              <a:t>Foundry</a:t>
            </a:r>
            <a:r>
              <a:rPr lang="fr-FR" sz="1300" dirty="0">
                <a:solidFill>
                  <a:schemeClr val="dk1"/>
                </a:solidFill>
                <a:latin typeface="Trebuchet MS"/>
                <a:ea typeface="Trebuchet MS"/>
                <a:cs typeface="Trebuchet MS"/>
                <a:sym typeface="Trebuchet MS"/>
              </a:rPr>
              <a:t> has </a:t>
            </a:r>
            <a:r>
              <a:rPr lang="fr-FR" sz="1300" dirty="0" err="1">
                <a:solidFill>
                  <a:schemeClr val="dk1"/>
                </a:solidFill>
                <a:latin typeface="Trebuchet MS"/>
                <a:ea typeface="Trebuchet MS"/>
                <a:cs typeface="Trebuchet MS"/>
                <a:sym typeface="Trebuchet MS"/>
              </a:rPr>
              <a:t>integrated</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sklearn</a:t>
            </a:r>
            <a:r>
              <a:rPr lang="fr-FR" sz="1300" dirty="0">
                <a:solidFill>
                  <a:schemeClr val="dk1"/>
                </a:solidFill>
                <a:latin typeface="Trebuchet MS"/>
                <a:ea typeface="Trebuchet MS"/>
                <a:cs typeface="Trebuchet MS"/>
                <a:sym typeface="Trebuchet MS"/>
              </a:rPr>
              <a:t> package onto the platform, </a:t>
            </a:r>
            <a:r>
              <a:rPr lang="fr-FR" sz="1300" dirty="0" err="1">
                <a:solidFill>
                  <a:schemeClr val="dk1"/>
                </a:solidFill>
                <a:latin typeface="Trebuchet MS"/>
                <a:ea typeface="Trebuchet MS"/>
                <a:cs typeface="Trebuchet MS"/>
                <a:sym typeface="Trebuchet MS"/>
              </a:rPr>
              <a:t>its</a:t>
            </a:r>
            <a:r>
              <a:rPr lang="fr-FR" sz="1300" dirty="0">
                <a:solidFill>
                  <a:schemeClr val="dk1"/>
                </a:solidFill>
                <a:latin typeface="Trebuchet MS"/>
                <a:ea typeface="Trebuchet MS"/>
                <a:cs typeface="Trebuchet MS"/>
                <a:sym typeface="Trebuchet MS"/>
              </a:rPr>
              <a:t> ML pipeline </a:t>
            </a:r>
            <a:r>
              <a:rPr lang="fr-FR" sz="1300" dirty="0" err="1">
                <a:solidFill>
                  <a:schemeClr val="dk1"/>
                </a:solidFill>
                <a:latin typeface="Trebuchet MS"/>
                <a:ea typeface="Trebuchet MS"/>
                <a:cs typeface="Trebuchet MS"/>
                <a:sym typeface="Trebuchet MS"/>
              </a:rPr>
              <a:t>should</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be</a:t>
            </a:r>
            <a:r>
              <a:rPr lang="fr-FR" sz="1300" dirty="0">
                <a:solidFill>
                  <a:schemeClr val="dk1"/>
                </a:solidFill>
                <a:latin typeface="Trebuchet MS"/>
                <a:ea typeface="Trebuchet MS"/>
                <a:cs typeface="Trebuchet MS"/>
                <a:sym typeface="Trebuchet MS"/>
              </a:rPr>
              <a:t> the </a:t>
            </a:r>
            <a:r>
              <a:rPr lang="fr-FR" sz="1300" dirty="0" err="1">
                <a:solidFill>
                  <a:schemeClr val="dk1"/>
                </a:solidFill>
                <a:latin typeface="Trebuchet MS"/>
                <a:ea typeface="Trebuchet MS"/>
                <a:cs typeface="Trebuchet MS"/>
                <a:sym typeface="Trebuchet MS"/>
              </a:rPr>
              <a:t>Scikit-learn</a:t>
            </a:r>
            <a:r>
              <a:rPr lang="fr-FR" sz="1300" dirty="0">
                <a:solidFill>
                  <a:schemeClr val="dk1"/>
                </a:solidFill>
                <a:latin typeface="Trebuchet MS"/>
                <a:ea typeface="Trebuchet MS"/>
                <a:cs typeface="Trebuchet MS"/>
                <a:sym typeface="Trebuchet MS"/>
              </a:rPr>
              <a:t> pipeline.</a:t>
            </a:r>
            <a:endParaRPr sz="1300" dirty="0">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3873488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p:nvPr/>
        </p:nvSpPr>
        <p:spPr>
          <a:xfrm>
            <a:off x="304776" y="256296"/>
            <a:ext cx="64116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altLang="zh-CN" sz="2100" b="1" dirty="0">
                <a:solidFill>
                  <a:srgbClr val="4A86E8"/>
                </a:solidFill>
                <a:latin typeface="Trebuchet MS"/>
                <a:ea typeface="Trebuchet MS"/>
                <a:cs typeface="Trebuchet MS"/>
                <a:sym typeface="Trebuchet MS"/>
              </a:rPr>
              <a:t>5</a:t>
            </a:r>
            <a:r>
              <a:rPr lang="zh-CN" sz="2100" b="1" dirty="0">
                <a:solidFill>
                  <a:srgbClr val="4A86E8"/>
                </a:solidFill>
                <a:latin typeface="Trebuchet MS"/>
                <a:ea typeface="Trebuchet MS"/>
                <a:cs typeface="Trebuchet MS"/>
                <a:sym typeface="Trebuchet MS"/>
              </a:rPr>
              <a:t> - Machine Learning</a:t>
            </a:r>
            <a:endParaRPr sz="4300" b="1" dirty="0">
              <a:latin typeface="Trebuchet MS"/>
              <a:ea typeface="Trebuchet MS"/>
              <a:cs typeface="Trebuchet MS"/>
              <a:sym typeface="Trebuchet MS"/>
            </a:endParaRPr>
          </a:p>
        </p:txBody>
      </p:sp>
      <p:pic>
        <p:nvPicPr>
          <p:cNvPr id="175" name="Google Shape;175;p27"/>
          <p:cNvPicPr preferRelativeResize="0"/>
          <p:nvPr/>
        </p:nvPicPr>
        <p:blipFill>
          <a:blip r:embed="rId3">
            <a:alphaModFix/>
          </a:blip>
          <a:stretch>
            <a:fillRect/>
          </a:stretch>
        </p:blipFill>
        <p:spPr>
          <a:xfrm>
            <a:off x="8238500" y="4702250"/>
            <a:ext cx="559501" cy="294900"/>
          </a:xfrm>
          <a:prstGeom prst="rect">
            <a:avLst/>
          </a:prstGeom>
          <a:noFill/>
          <a:ln>
            <a:noFill/>
          </a:ln>
        </p:spPr>
      </p:pic>
      <p:pic>
        <p:nvPicPr>
          <p:cNvPr id="176" name="Google Shape;176;p27"/>
          <p:cNvPicPr preferRelativeResize="0"/>
          <p:nvPr/>
        </p:nvPicPr>
        <p:blipFill>
          <a:blip r:embed="rId4">
            <a:alphaModFix/>
          </a:blip>
          <a:stretch>
            <a:fillRect/>
          </a:stretch>
        </p:blipFill>
        <p:spPr>
          <a:xfrm>
            <a:off x="8197278" y="103475"/>
            <a:ext cx="641946" cy="294900"/>
          </a:xfrm>
          <a:prstGeom prst="rect">
            <a:avLst/>
          </a:prstGeom>
          <a:noFill/>
          <a:ln>
            <a:noFill/>
          </a:ln>
        </p:spPr>
      </p:pic>
      <p:pic>
        <p:nvPicPr>
          <p:cNvPr id="5" name="Picture 4" descr="A screenshot of a cell phone&#10;&#10;Description automatically generated">
            <a:extLst>
              <a:ext uri="{FF2B5EF4-FFF2-40B4-BE49-F238E27FC236}">
                <a16:creationId xmlns:a16="http://schemas.microsoft.com/office/drawing/2014/main" id="{807A2566-5E1A-4FA0-8E79-18A8C4E0417E}"/>
              </a:ext>
            </a:extLst>
          </p:cNvPr>
          <p:cNvPicPr>
            <a:picLocks noChangeAspect="1"/>
          </p:cNvPicPr>
          <p:nvPr/>
        </p:nvPicPr>
        <p:blipFill>
          <a:blip r:embed="rId5"/>
          <a:stretch>
            <a:fillRect/>
          </a:stretch>
        </p:blipFill>
        <p:spPr>
          <a:xfrm>
            <a:off x="2536031" y="909666"/>
            <a:ext cx="4617882" cy="2978353"/>
          </a:xfrm>
          <a:prstGeom prst="rect">
            <a:avLst/>
          </a:prstGeom>
        </p:spPr>
      </p:pic>
      <p:sp>
        <p:nvSpPr>
          <p:cNvPr id="9" name="Google Shape;167;p26">
            <a:extLst>
              <a:ext uri="{FF2B5EF4-FFF2-40B4-BE49-F238E27FC236}">
                <a16:creationId xmlns:a16="http://schemas.microsoft.com/office/drawing/2014/main" id="{46CAF980-192E-4DAE-B902-8F89A2E7FEB8}"/>
              </a:ext>
            </a:extLst>
          </p:cNvPr>
          <p:cNvSpPr txBox="1"/>
          <p:nvPr/>
        </p:nvSpPr>
        <p:spPr>
          <a:xfrm>
            <a:off x="4158414" y="3915095"/>
            <a:ext cx="2365500" cy="78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600" i="1" dirty="0">
                <a:latin typeface="Trebuchet MS"/>
                <a:ea typeface="Trebuchet MS"/>
                <a:cs typeface="Trebuchet MS"/>
                <a:sym typeface="Trebuchet MS"/>
              </a:rPr>
              <a:t>C3.AI Suite</a:t>
            </a:r>
            <a:endParaRPr sz="1600" i="1" dirty="0">
              <a:latin typeface="Trebuchet MS"/>
              <a:ea typeface="Trebuchet MS"/>
              <a:cs typeface="Trebuchet MS"/>
              <a:sym typeface="Trebuchet MS"/>
            </a:endParaRPr>
          </a:p>
          <a:p>
            <a:pPr marL="0" lvl="0" indent="0" algn="l" rtl="0">
              <a:spcBef>
                <a:spcPts val="0"/>
              </a:spcBef>
              <a:spcAft>
                <a:spcPts val="0"/>
              </a:spcAft>
              <a:buNone/>
            </a:pPr>
            <a:endParaRPr sz="1100" i="1" dirty="0">
              <a:latin typeface="Trebuchet MS"/>
              <a:ea typeface="Trebuchet MS"/>
              <a:cs typeface="Trebuchet MS"/>
              <a:sym typeface="Trebuchet MS"/>
            </a:endParaRPr>
          </a:p>
        </p:txBody>
      </p:sp>
    </p:spTree>
    <p:extLst>
      <p:ext uri="{BB962C8B-B14F-4D97-AF65-F5344CB8AC3E}">
        <p14:creationId xmlns:p14="http://schemas.microsoft.com/office/powerpoint/2010/main" val="4117550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p:nvPr/>
        </p:nvSpPr>
        <p:spPr>
          <a:xfrm>
            <a:off x="304776" y="256296"/>
            <a:ext cx="64116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altLang="zh-CN" sz="2100" b="1" dirty="0">
                <a:solidFill>
                  <a:srgbClr val="4A86E8"/>
                </a:solidFill>
                <a:latin typeface="Trebuchet MS"/>
                <a:ea typeface="Trebuchet MS"/>
                <a:cs typeface="Trebuchet MS"/>
                <a:sym typeface="Trebuchet MS"/>
              </a:rPr>
              <a:t>5</a:t>
            </a:r>
            <a:r>
              <a:rPr lang="zh-CN" sz="2100" b="1" dirty="0">
                <a:solidFill>
                  <a:srgbClr val="4A86E8"/>
                </a:solidFill>
                <a:latin typeface="Trebuchet MS"/>
                <a:ea typeface="Trebuchet MS"/>
                <a:cs typeface="Trebuchet MS"/>
                <a:sym typeface="Trebuchet MS"/>
              </a:rPr>
              <a:t> - Machine Learning</a:t>
            </a:r>
            <a:r>
              <a:rPr lang="fr-FR" altLang="zh-CN" sz="2100" b="1" dirty="0">
                <a:solidFill>
                  <a:srgbClr val="4A86E8"/>
                </a:solidFill>
                <a:latin typeface="Trebuchet MS"/>
                <a:ea typeface="Trebuchet MS"/>
                <a:cs typeface="Trebuchet MS"/>
                <a:sym typeface="Trebuchet MS"/>
              </a:rPr>
              <a:t> </a:t>
            </a:r>
            <a:r>
              <a:rPr lang="fr-FR" altLang="zh-CN" sz="2100" b="1" dirty="0" err="1">
                <a:solidFill>
                  <a:srgbClr val="4A86E8"/>
                </a:solidFill>
                <a:latin typeface="Trebuchet MS"/>
                <a:ea typeface="Trebuchet MS"/>
                <a:cs typeface="Trebuchet MS"/>
                <a:sym typeface="Trebuchet MS"/>
              </a:rPr>
              <a:t>Development</a:t>
            </a:r>
            <a:endParaRPr sz="2000" b="1" dirty="0">
              <a:solidFill>
                <a:srgbClr val="4A86E8"/>
              </a:solidFill>
              <a:latin typeface="Trebuchet MS"/>
              <a:ea typeface="Trebuchet MS"/>
              <a:cs typeface="Trebuchet MS"/>
              <a:sym typeface="Trebuchet MS"/>
            </a:endParaRPr>
          </a:p>
          <a:p>
            <a:pPr marL="0" lvl="0" indent="0" algn="l" rtl="0">
              <a:spcBef>
                <a:spcPts val="0"/>
              </a:spcBef>
              <a:spcAft>
                <a:spcPts val="0"/>
              </a:spcAft>
              <a:buNone/>
            </a:pPr>
            <a:endParaRPr sz="4300" b="1" dirty="0">
              <a:latin typeface="Trebuchet MS"/>
              <a:ea typeface="Trebuchet MS"/>
              <a:cs typeface="Trebuchet MS"/>
              <a:sym typeface="Trebuchet MS"/>
            </a:endParaRPr>
          </a:p>
        </p:txBody>
      </p:sp>
      <p:pic>
        <p:nvPicPr>
          <p:cNvPr id="175" name="Google Shape;175;p27"/>
          <p:cNvPicPr preferRelativeResize="0"/>
          <p:nvPr/>
        </p:nvPicPr>
        <p:blipFill>
          <a:blip r:embed="rId3">
            <a:alphaModFix/>
          </a:blip>
          <a:stretch>
            <a:fillRect/>
          </a:stretch>
        </p:blipFill>
        <p:spPr>
          <a:xfrm>
            <a:off x="8238500" y="4702250"/>
            <a:ext cx="559501" cy="294900"/>
          </a:xfrm>
          <a:prstGeom prst="rect">
            <a:avLst/>
          </a:prstGeom>
          <a:noFill/>
          <a:ln>
            <a:noFill/>
          </a:ln>
        </p:spPr>
      </p:pic>
      <p:pic>
        <p:nvPicPr>
          <p:cNvPr id="176" name="Google Shape;176;p27"/>
          <p:cNvPicPr preferRelativeResize="0"/>
          <p:nvPr/>
        </p:nvPicPr>
        <p:blipFill>
          <a:blip r:embed="rId4">
            <a:alphaModFix/>
          </a:blip>
          <a:stretch>
            <a:fillRect/>
          </a:stretch>
        </p:blipFill>
        <p:spPr>
          <a:xfrm>
            <a:off x="8197278" y="103475"/>
            <a:ext cx="641946" cy="294900"/>
          </a:xfrm>
          <a:prstGeom prst="rect">
            <a:avLst/>
          </a:prstGeom>
          <a:noFill/>
          <a:ln>
            <a:noFill/>
          </a:ln>
        </p:spPr>
      </p:pic>
      <p:sp>
        <p:nvSpPr>
          <p:cNvPr id="5" name="Google Shape;157;p25">
            <a:extLst>
              <a:ext uri="{FF2B5EF4-FFF2-40B4-BE49-F238E27FC236}">
                <a16:creationId xmlns:a16="http://schemas.microsoft.com/office/drawing/2014/main" id="{D5DCD1F7-F1CA-4F2B-97B9-0F9E424E64B6}"/>
              </a:ext>
            </a:extLst>
          </p:cNvPr>
          <p:cNvSpPr txBox="1"/>
          <p:nvPr/>
        </p:nvSpPr>
        <p:spPr>
          <a:xfrm>
            <a:off x="202773" y="789696"/>
            <a:ext cx="8198400" cy="28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fr-FR" sz="1300" dirty="0">
                <a:solidFill>
                  <a:schemeClr val="dk1"/>
                </a:solidFill>
                <a:latin typeface="Trebuchet MS"/>
                <a:ea typeface="Trebuchet MS"/>
                <a:cs typeface="Trebuchet MS"/>
                <a:sym typeface="Trebuchet MS"/>
              </a:rPr>
              <a:t>The C3 AI suite </a:t>
            </a:r>
            <a:r>
              <a:rPr lang="fr-FR" sz="1300" dirty="0" err="1">
                <a:solidFill>
                  <a:schemeClr val="dk1"/>
                </a:solidFill>
                <a:latin typeface="Trebuchet MS"/>
                <a:ea typeface="Trebuchet MS"/>
                <a:cs typeface="Trebuchet MS"/>
                <a:sym typeface="Trebuchet MS"/>
              </a:rPr>
              <a:t>provides</a:t>
            </a:r>
            <a:r>
              <a:rPr lang="fr-FR" sz="1300" dirty="0">
                <a:solidFill>
                  <a:schemeClr val="dk1"/>
                </a:solidFill>
                <a:latin typeface="Trebuchet MS"/>
                <a:ea typeface="Trebuchet MS"/>
                <a:cs typeface="Trebuchet MS"/>
                <a:sym typeface="Trebuchet MS"/>
              </a:rPr>
              <a:t> the </a:t>
            </a:r>
            <a:r>
              <a:rPr lang="fr-FR" sz="1300" dirty="0" err="1">
                <a:solidFill>
                  <a:schemeClr val="dk1"/>
                </a:solidFill>
                <a:latin typeface="Trebuchet MS"/>
                <a:ea typeface="Trebuchet MS"/>
                <a:cs typeface="Trebuchet MS"/>
                <a:sym typeface="Trebuchet MS"/>
              </a:rPr>
              <a:t>connection</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from</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Jupyter</a:t>
            </a:r>
            <a:r>
              <a:rPr lang="fr-FR" sz="1300" dirty="0">
                <a:solidFill>
                  <a:schemeClr val="dk1"/>
                </a:solidFill>
                <a:latin typeface="Trebuchet MS"/>
                <a:ea typeface="Trebuchet MS"/>
                <a:cs typeface="Trebuchet MS"/>
                <a:sym typeface="Trebuchet MS"/>
              </a:rPr>
              <a:t> Notebook </a:t>
            </a:r>
            <a:r>
              <a:rPr lang="fr-FR" sz="1300" dirty="0" err="1">
                <a:solidFill>
                  <a:schemeClr val="dk1"/>
                </a:solidFill>
                <a:latin typeface="Trebuchet MS"/>
                <a:ea typeface="Trebuchet MS"/>
                <a:cs typeface="Trebuchet MS"/>
                <a:sym typeface="Trebuchet MS"/>
              </a:rPr>
              <a:t>that’s</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familiar</a:t>
            </a:r>
            <a:r>
              <a:rPr lang="fr-FR" sz="1300" dirty="0">
                <a:solidFill>
                  <a:schemeClr val="dk1"/>
                </a:solidFill>
                <a:latin typeface="Trebuchet MS"/>
                <a:ea typeface="Trebuchet MS"/>
                <a:cs typeface="Trebuchet MS"/>
                <a:sym typeface="Trebuchet MS"/>
              </a:rPr>
              <a:t> to data </a:t>
            </a:r>
            <a:r>
              <a:rPr lang="fr-FR" sz="1300" dirty="0" err="1">
                <a:solidFill>
                  <a:schemeClr val="dk1"/>
                </a:solidFill>
                <a:latin typeface="Trebuchet MS"/>
                <a:ea typeface="Trebuchet MS"/>
                <a:cs typeface="Trebuchet MS"/>
                <a:sym typeface="Trebuchet MS"/>
              </a:rPr>
              <a:t>scientists</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They</a:t>
            </a:r>
            <a:r>
              <a:rPr lang="fr-FR" sz="1300" dirty="0">
                <a:solidFill>
                  <a:schemeClr val="dk1"/>
                </a:solidFill>
                <a:latin typeface="Trebuchet MS"/>
                <a:ea typeface="Trebuchet MS"/>
                <a:cs typeface="Trebuchet MS"/>
                <a:sym typeface="Trebuchet MS"/>
              </a:rPr>
              <a:t> can </a:t>
            </a:r>
            <a:r>
              <a:rPr lang="fr-FR" sz="1300" dirty="0" err="1">
                <a:solidFill>
                  <a:schemeClr val="dk1"/>
                </a:solidFill>
                <a:latin typeface="Trebuchet MS"/>
                <a:ea typeface="Trebuchet MS"/>
                <a:cs typeface="Trebuchet MS"/>
                <a:sym typeface="Trebuchet MS"/>
              </a:rPr>
              <a:t>leverage</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their</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pre-existing</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knowledge</a:t>
            </a:r>
            <a:r>
              <a:rPr lang="fr-FR" sz="1300" dirty="0">
                <a:solidFill>
                  <a:schemeClr val="dk1"/>
                </a:solidFill>
                <a:latin typeface="Trebuchet MS"/>
                <a:ea typeface="Trebuchet MS"/>
                <a:cs typeface="Trebuchet MS"/>
                <a:sym typeface="Trebuchet MS"/>
              </a:rPr>
              <a:t> of open source </a:t>
            </a:r>
            <a:r>
              <a:rPr lang="fr-FR" sz="1300" dirty="0" err="1">
                <a:solidFill>
                  <a:schemeClr val="dk1"/>
                </a:solidFill>
                <a:latin typeface="Trebuchet MS"/>
                <a:ea typeface="Trebuchet MS"/>
                <a:cs typeface="Trebuchet MS"/>
                <a:sym typeface="Trebuchet MS"/>
              </a:rPr>
              <a:t>libraries</a:t>
            </a:r>
            <a:r>
              <a:rPr lang="fr-FR" sz="1300" dirty="0">
                <a:solidFill>
                  <a:schemeClr val="dk1"/>
                </a:solidFill>
                <a:latin typeface="Trebuchet MS"/>
                <a:ea typeface="Trebuchet MS"/>
                <a:cs typeface="Trebuchet MS"/>
                <a:sym typeface="Trebuchet MS"/>
              </a:rPr>
              <a:t> to </a:t>
            </a:r>
            <a:r>
              <a:rPr lang="fr-FR" sz="1300" dirty="0" err="1">
                <a:solidFill>
                  <a:schemeClr val="dk1"/>
                </a:solidFill>
                <a:latin typeface="Trebuchet MS"/>
                <a:ea typeface="Trebuchet MS"/>
                <a:cs typeface="Trebuchet MS"/>
                <a:sym typeface="Trebuchet MS"/>
              </a:rPr>
              <a:t>rapidly</a:t>
            </a:r>
            <a:r>
              <a:rPr lang="fr-FR" sz="1300" dirty="0">
                <a:solidFill>
                  <a:schemeClr val="dk1"/>
                </a:solidFill>
                <a:latin typeface="Trebuchet MS"/>
                <a:ea typeface="Trebuchet MS"/>
                <a:cs typeface="Trebuchet MS"/>
                <a:sym typeface="Trebuchet MS"/>
              </a:rPr>
              <a:t> prototype </a:t>
            </a:r>
            <a:r>
              <a:rPr lang="fr-FR" sz="1300" dirty="0" err="1">
                <a:solidFill>
                  <a:schemeClr val="dk1"/>
                </a:solidFill>
                <a:latin typeface="Trebuchet MS"/>
                <a:ea typeface="Trebuchet MS"/>
                <a:cs typeface="Trebuchet MS"/>
                <a:sym typeface="Trebuchet MS"/>
              </a:rPr>
              <a:t>models</a:t>
            </a:r>
            <a:r>
              <a:rPr lang="fr-FR" sz="1300" dirty="0">
                <a:solidFill>
                  <a:schemeClr val="dk1"/>
                </a:solidFill>
                <a:latin typeface="Trebuchet MS"/>
                <a:ea typeface="Trebuchet MS"/>
                <a:cs typeface="Trebuchet MS"/>
                <a:sym typeface="Trebuchet MS"/>
              </a:rPr>
              <a:t> and </a:t>
            </a:r>
            <a:r>
              <a:rPr lang="fr-FR" sz="1300" dirty="0" err="1">
                <a:solidFill>
                  <a:schemeClr val="dk1"/>
                </a:solidFill>
                <a:latin typeface="Trebuchet MS"/>
                <a:ea typeface="Trebuchet MS"/>
                <a:cs typeface="Trebuchet MS"/>
                <a:sym typeface="Trebuchet MS"/>
              </a:rPr>
              <a:t>evaluate</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them</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before</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being</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ready</a:t>
            </a:r>
            <a:r>
              <a:rPr lang="fr-FR" sz="1300" dirty="0">
                <a:solidFill>
                  <a:schemeClr val="dk1"/>
                </a:solidFill>
                <a:latin typeface="Trebuchet MS"/>
                <a:ea typeface="Trebuchet MS"/>
                <a:cs typeface="Trebuchet MS"/>
                <a:sym typeface="Trebuchet MS"/>
              </a:rPr>
              <a:t> production.</a:t>
            </a:r>
          </a:p>
          <a:p>
            <a:pPr lvl="0">
              <a:lnSpc>
                <a:spcPct val="115000"/>
              </a:lnSpc>
              <a:spcBef>
                <a:spcPts val="1200"/>
              </a:spcBef>
            </a:pPr>
            <a:r>
              <a:rPr lang="en-US" sz="1300" dirty="0">
                <a:solidFill>
                  <a:schemeClr val="dk1"/>
                </a:solidFill>
                <a:latin typeface="Trebuchet MS"/>
                <a:ea typeface="Trebuchet MS"/>
                <a:cs typeface="Trebuchet MS"/>
                <a:sym typeface="Trebuchet MS"/>
              </a:rPr>
              <a:t>After connecting to the C3 AI Suite from a </a:t>
            </a:r>
            <a:r>
              <a:rPr lang="en-US" sz="1300" dirty="0" err="1">
                <a:solidFill>
                  <a:schemeClr val="dk1"/>
                </a:solidFill>
                <a:latin typeface="Trebuchet MS"/>
                <a:ea typeface="Trebuchet MS"/>
                <a:cs typeface="Trebuchet MS"/>
                <a:sym typeface="Trebuchet MS"/>
              </a:rPr>
              <a:t>Jupyter</a:t>
            </a:r>
            <a:r>
              <a:rPr lang="en-US" sz="1300" dirty="0">
                <a:solidFill>
                  <a:schemeClr val="dk1"/>
                </a:solidFill>
                <a:latin typeface="Trebuchet MS"/>
                <a:ea typeface="Trebuchet MS"/>
                <a:cs typeface="Trebuchet MS"/>
                <a:sym typeface="Trebuchet MS"/>
              </a:rPr>
              <a:t> Notebook, you can leverage the power of the platform to </a:t>
            </a:r>
            <a:r>
              <a:rPr lang="en-US" sz="1300" dirty="0" err="1">
                <a:solidFill>
                  <a:schemeClr val="dk1"/>
                </a:solidFill>
                <a:latin typeface="Trebuchet MS"/>
                <a:ea typeface="Trebuchet MS"/>
                <a:cs typeface="Trebuchet MS"/>
                <a:sym typeface="Trebuchet MS"/>
              </a:rPr>
              <a:t>evalutate</a:t>
            </a:r>
            <a:r>
              <a:rPr lang="en-US" sz="1300" dirty="0">
                <a:solidFill>
                  <a:schemeClr val="dk1"/>
                </a:solidFill>
                <a:latin typeface="Trebuchet MS"/>
                <a:ea typeface="Trebuchet MS"/>
                <a:cs typeface="Trebuchet MS"/>
                <a:sym typeface="Trebuchet MS"/>
              </a:rPr>
              <a:t> metrices in a paralyzed fashion, which speeds up the process of feature engineering. Once these metrics or features are downloaded onto their notebook, a data scientist can begin training the model and evaluating its performance, then </a:t>
            </a:r>
            <a:r>
              <a:rPr lang="en-US" sz="1300" dirty="0" err="1">
                <a:solidFill>
                  <a:schemeClr val="dk1"/>
                </a:solidFill>
                <a:latin typeface="Trebuchet MS"/>
                <a:ea typeface="Trebuchet MS"/>
                <a:cs typeface="Trebuchet MS"/>
                <a:sym typeface="Trebuchet MS"/>
              </a:rPr>
              <a:t>unpert</a:t>
            </a:r>
            <a:r>
              <a:rPr lang="en-US" sz="1300" dirty="0">
                <a:solidFill>
                  <a:schemeClr val="dk1"/>
                </a:solidFill>
                <a:latin typeface="Trebuchet MS"/>
                <a:ea typeface="Trebuchet MS"/>
                <a:cs typeface="Trebuchet MS"/>
                <a:sym typeface="Trebuchet MS"/>
              </a:rPr>
              <a:t> train models into production. </a:t>
            </a:r>
          </a:p>
          <a:p>
            <a:pPr lvl="0">
              <a:lnSpc>
                <a:spcPct val="115000"/>
              </a:lnSpc>
              <a:spcBef>
                <a:spcPts val="1200"/>
              </a:spcBef>
            </a:pPr>
            <a:r>
              <a:rPr lang="en-US" sz="1300" dirty="0">
                <a:solidFill>
                  <a:schemeClr val="dk1"/>
                </a:solidFill>
                <a:latin typeface="Trebuchet MS"/>
                <a:ea typeface="Trebuchet MS"/>
                <a:cs typeface="Trebuchet MS"/>
                <a:sym typeface="Trebuchet MS"/>
              </a:rPr>
              <a:t>As working in </a:t>
            </a:r>
            <a:r>
              <a:rPr lang="en-US" sz="1300" dirty="0" err="1">
                <a:solidFill>
                  <a:schemeClr val="dk1"/>
                </a:solidFill>
                <a:latin typeface="Trebuchet MS"/>
                <a:ea typeface="Trebuchet MS"/>
                <a:cs typeface="Trebuchet MS"/>
                <a:sym typeface="Trebuchet MS"/>
              </a:rPr>
              <a:t>Jupyter</a:t>
            </a:r>
            <a:r>
              <a:rPr lang="en-US" sz="1300" dirty="0">
                <a:solidFill>
                  <a:schemeClr val="dk1"/>
                </a:solidFill>
                <a:latin typeface="Trebuchet MS"/>
                <a:ea typeface="Trebuchet MS"/>
                <a:cs typeface="Trebuchet MS"/>
                <a:sym typeface="Trebuchet MS"/>
              </a:rPr>
              <a:t> Notebook, both train locally and trained on platform are supported. After local training, you can </a:t>
            </a:r>
            <a:r>
              <a:rPr lang="en-US" sz="1300" dirty="0" err="1">
                <a:solidFill>
                  <a:schemeClr val="dk1"/>
                </a:solidFill>
                <a:latin typeface="Trebuchet MS"/>
                <a:ea typeface="Trebuchet MS"/>
                <a:cs typeface="Trebuchet MS"/>
                <a:sym typeface="Trebuchet MS"/>
              </a:rPr>
              <a:t>upsert</a:t>
            </a:r>
            <a:r>
              <a:rPr lang="en-US" sz="1300" dirty="0">
                <a:solidFill>
                  <a:schemeClr val="dk1"/>
                </a:solidFill>
                <a:latin typeface="Trebuchet MS"/>
                <a:ea typeface="Trebuchet MS"/>
                <a:cs typeface="Trebuchet MS"/>
                <a:sym typeface="Trebuchet MS"/>
              </a:rPr>
              <a:t> your model onto platform. For training on platform, by writing python APIs and python Runtime, you can also use the off-the-shelf python solutions from libraries like </a:t>
            </a:r>
            <a:r>
              <a:rPr lang="en-US" sz="1300" dirty="0" err="1">
                <a:solidFill>
                  <a:schemeClr val="dk1"/>
                </a:solidFill>
                <a:latin typeface="Trebuchet MS"/>
                <a:ea typeface="Trebuchet MS"/>
                <a:cs typeface="Trebuchet MS"/>
                <a:sym typeface="Trebuchet MS"/>
              </a:rPr>
              <a:t>Scipy</a:t>
            </a:r>
            <a:r>
              <a:rPr lang="en-US" sz="1300" dirty="0">
                <a:solidFill>
                  <a:schemeClr val="dk1"/>
                </a:solidFill>
                <a:latin typeface="Trebuchet MS"/>
                <a:ea typeface="Trebuchet MS"/>
                <a:cs typeface="Trebuchet MS"/>
                <a:sym typeface="Trebuchet MS"/>
              </a:rPr>
              <a:t>, TensorFlow, </a:t>
            </a:r>
            <a:r>
              <a:rPr lang="en-US" sz="1300" dirty="0" err="1">
                <a:solidFill>
                  <a:schemeClr val="dk1"/>
                </a:solidFill>
                <a:latin typeface="Trebuchet MS"/>
                <a:ea typeface="Trebuchet MS"/>
                <a:cs typeface="Trebuchet MS"/>
                <a:sym typeface="Trebuchet MS"/>
              </a:rPr>
              <a:t>Keras</a:t>
            </a:r>
            <a:r>
              <a:rPr lang="en-US" sz="1300" dirty="0">
                <a:solidFill>
                  <a:schemeClr val="dk1"/>
                </a:solidFill>
                <a:latin typeface="Trebuchet MS"/>
                <a:ea typeface="Trebuchet MS"/>
                <a:cs typeface="Trebuchet MS"/>
                <a:sym typeface="Trebuchet MS"/>
              </a:rPr>
              <a:t> on C3 AI Suite. C3 AI Suite also supports NLP and Deep Learning. </a:t>
            </a:r>
          </a:p>
          <a:p>
            <a:pPr lvl="0">
              <a:lnSpc>
                <a:spcPct val="115000"/>
              </a:lnSpc>
              <a:spcBef>
                <a:spcPts val="1200"/>
              </a:spcBef>
            </a:pPr>
            <a:r>
              <a:rPr lang="zh-CN" sz="1600" b="1" dirty="0">
                <a:solidFill>
                  <a:srgbClr val="4A86E8"/>
                </a:solidFill>
                <a:latin typeface="Trebuchet MS"/>
                <a:ea typeface="Trebuchet MS"/>
                <a:cs typeface="Trebuchet MS"/>
                <a:sym typeface="Trebuchet MS"/>
              </a:rPr>
              <a:t>Compared to Palantir Foundry :</a:t>
            </a:r>
            <a:r>
              <a:rPr lang="zh-CN" sz="1900" b="1" dirty="0">
                <a:solidFill>
                  <a:srgbClr val="4A86E8"/>
                </a:solidFill>
                <a:latin typeface="Trebuchet MS"/>
                <a:ea typeface="Trebuchet MS"/>
                <a:cs typeface="Trebuchet MS"/>
                <a:sym typeface="Trebuchet MS"/>
              </a:rPr>
              <a:t> </a:t>
            </a:r>
            <a:r>
              <a:rPr lang="fr-FR" altLang="zh-CN" sz="1300" dirty="0">
                <a:solidFill>
                  <a:schemeClr val="dk1"/>
                </a:solidFill>
                <a:latin typeface="Trebuchet MS"/>
                <a:ea typeface="Trebuchet MS"/>
                <a:cs typeface="Trebuchet MS"/>
                <a:sym typeface="Trebuchet MS"/>
              </a:rPr>
              <a:t>You can </a:t>
            </a:r>
            <a:r>
              <a:rPr lang="fr-FR" altLang="zh-CN" sz="1300" dirty="0" err="1">
                <a:solidFill>
                  <a:schemeClr val="dk1"/>
                </a:solidFill>
                <a:latin typeface="Trebuchet MS"/>
                <a:ea typeface="Trebuchet MS"/>
                <a:cs typeface="Trebuchet MS"/>
                <a:sym typeface="Trebuchet MS"/>
              </a:rPr>
              <a:t>only</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develop</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your</a:t>
            </a:r>
            <a:r>
              <a:rPr lang="fr-FR" altLang="zh-CN" sz="1300" dirty="0">
                <a:solidFill>
                  <a:schemeClr val="dk1"/>
                </a:solidFill>
                <a:latin typeface="Trebuchet MS"/>
                <a:ea typeface="Trebuchet MS"/>
                <a:cs typeface="Trebuchet MS"/>
                <a:sym typeface="Trebuchet MS"/>
              </a:rPr>
              <a:t> machine </a:t>
            </a:r>
            <a:r>
              <a:rPr lang="fr-FR" altLang="zh-CN" sz="1300" dirty="0" err="1">
                <a:solidFill>
                  <a:schemeClr val="dk1"/>
                </a:solidFill>
                <a:latin typeface="Trebuchet MS"/>
                <a:ea typeface="Trebuchet MS"/>
                <a:cs typeface="Trebuchet MS"/>
                <a:sym typeface="Trebuchet MS"/>
              </a:rPr>
              <a:t>learning</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models</a:t>
            </a:r>
            <a:r>
              <a:rPr lang="fr-FR" altLang="zh-CN" sz="1300" dirty="0">
                <a:solidFill>
                  <a:schemeClr val="dk1"/>
                </a:solidFill>
                <a:latin typeface="Trebuchet MS"/>
                <a:ea typeface="Trebuchet MS"/>
                <a:cs typeface="Trebuchet MS"/>
                <a:sym typeface="Trebuchet MS"/>
              </a:rPr>
              <a:t> in </a:t>
            </a:r>
            <a:r>
              <a:rPr lang="fr-FR" altLang="zh-CN" sz="1300" dirty="0" err="1">
                <a:solidFill>
                  <a:schemeClr val="dk1"/>
                </a:solidFill>
                <a:latin typeface="Trebuchet MS"/>
                <a:ea typeface="Trebuchet MS"/>
                <a:cs typeface="Trebuchet MS"/>
                <a:sym typeface="Trebuchet MS"/>
              </a:rPr>
              <a:t>Foundry’s</a:t>
            </a:r>
            <a:r>
              <a:rPr lang="fr-FR" altLang="zh-CN" sz="1300" dirty="0">
                <a:solidFill>
                  <a:schemeClr val="dk1"/>
                </a:solidFill>
                <a:latin typeface="Trebuchet MS"/>
                <a:ea typeface="Trebuchet MS"/>
                <a:cs typeface="Trebuchet MS"/>
                <a:sym typeface="Trebuchet MS"/>
              </a:rPr>
              <a:t> repository or </a:t>
            </a:r>
            <a:r>
              <a:rPr lang="fr-FR" altLang="zh-CN" sz="1300" dirty="0" err="1">
                <a:solidFill>
                  <a:schemeClr val="dk1"/>
                </a:solidFill>
                <a:latin typeface="Trebuchet MS"/>
                <a:ea typeface="Trebuchet MS"/>
                <a:cs typeface="Trebuchet MS"/>
                <a:sym typeface="Trebuchet MS"/>
              </a:rPr>
              <a:t>workbook</a:t>
            </a:r>
            <a:r>
              <a:rPr lang="fr-FR" altLang="zh-CN" sz="1300" dirty="0">
                <a:solidFill>
                  <a:schemeClr val="dk1"/>
                </a:solidFill>
                <a:latin typeface="Trebuchet MS"/>
                <a:ea typeface="Trebuchet MS"/>
                <a:cs typeface="Trebuchet MS"/>
                <a:sym typeface="Trebuchet MS"/>
              </a:rPr>
              <a:t>. You can </a:t>
            </a:r>
            <a:r>
              <a:rPr lang="fr-FR" altLang="zh-CN" sz="1300" dirty="0" err="1">
                <a:solidFill>
                  <a:schemeClr val="dk1"/>
                </a:solidFill>
                <a:latin typeface="Trebuchet MS"/>
                <a:ea typeface="Trebuchet MS"/>
                <a:cs typeface="Trebuchet MS"/>
                <a:sym typeface="Trebuchet MS"/>
              </a:rPr>
              <a:t>only</a:t>
            </a:r>
            <a:r>
              <a:rPr lang="fr-FR" altLang="zh-CN" sz="1300" dirty="0">
                <a:solidFill>
                  <a:schemeClr val="dk1"/>
                </a:solidFill>
                <a:latin typeface="Trebuchet MS"/>
                <a:ea typeface="Trebuchet MS"/>
                <a:cs typeface="Trebuchet MS"/>
                <a:sym typeface="Trebuchet MS"/>
              </a:rPr>
              <a:t> use the </a:t>
            </a:r>
            <a:r>
              <a:rPr lang="fr-FR" altLang="zh-CN" sz="1300" dirty="0" err="1">
                <a:solidFill>
                  <a:schemeClr val="dk1"/>
                </a:solidFill>
                <a:latin typeface="Trebuchet MS"/>
                <a:ea typeface="Trebuchet MS"/>
                <a:cs typeface="Trebuchet MS"/>
                <a:sym typeface="Trebuchet MS"/>
              </a:rPr>
              <a:t>integrated</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libraries</a:t>
            </a:r>
            <a:r>
              <a:rPr lang="fr-FR" altLang="zh-CN" sz="1300" dirty="0">
                <a:solidFill>
                  <a:schemeClr val="dk1"/>
                </a:solidFill>
                <a:latin typeface="Trebuchet MS"/>
                <a:ea typeface="Trebuchet MS"/>
                <a:cs typeface="Trebuchet MS"/>
                <a:sym typeface="Trebuchet MS"/>
              </a:rPr>
              <a:t> like </a:t>
            </a:r>
            <a:r>
              <a:rPr lang="fr-FR" altLang="zh-CN" sz="1300" dirty="0" err="1">
                <a:solidFill>
                  <a:schemeClr val="dk1"/>
                </a:solidFill>
                <a:latin typeface="Trebuchet MS"/>
                <a:ea typeface="Trebuchet MS"/>
                <a:cs typeface="Trebuchet MS"/>
                <a:sym typeface="Trebuchet MS"/>
              </a:rPr>
              <a:t>scikit-learn</a:t>
            </a:r>
            <a:r>
              <a:rPr lang="fr-FR" altLang="zh-CN" sz="1300" dirty="0">
                <a:solidFill>
                  <a:schemeClr val="dk1"/>
                </a:solidFill>
                <a:latin typeface="Trebuchet MS"/>
                <a:ea typeface="Trebuchet MS"/>
                <a:cs typeface="Trebuchet MS"/>
                <a:sym typeface="Trebuchet MS"/>
              </a:rPr>
              <a:t> and the model </a:t>
            </a:r>
            <a:r>
              <a:rPr lang="fr-FR" altLang="zh-CN" sz="1300" dirty="0" err="1">
                <a:solidFill>
                  <a:schemeClr val="dk1"/>
                </a:solidFill>
                <a:latin typeface="Trebuchet MS"/>
                <a:ea typeface="Trebuchet MS"/>
                <a:cs typeface="Trebuchet MS"/>
                <a:sym typeface="Trebuchet MS"/>
              </a:rPr>
              <a:t>tunning</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should</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be</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done</a:t>
            </a:r>
            <a:r>
              <a:rPr lang="fr-FR" altLang="zh-CN" sz="1300" dirty="0">
                <a:solidFill>
                  <a:schemeClr val="dk1"/>
                </a:solidFill>
                <a:latin typeface="Trebuchet MS"/>
                <a:ea typeface="Trebuchet MS"/>
                <a:cs typeface="Trebuchet MS"/>
                <a:sym typeface="Trebuchet MS"/>
              </a:rPr>
              <a:t> out of </a:t>
            </a:r>
            <a:r>
              <a:rPr lang="fr-FR" altLang="zh-CN" sz="1300" dirty="0" err="1">
                <a:solidFill>
                  <a:schemeClr val="dk1"/>
                </a:solidFill>
                <a:latin typeface="Trebuchet MS"/>
                <a:ea typeface="Trebuchet MS"/>
                <a:cs typeface="Trebuchet MS"/>
                <a:sym typeface="Trebuchet MS"/>
              </a:rPr>
              <a:t>Foundry</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Foundry</a:t>
            </a:r>
            <a:r>
              <a:rPr lang="fr-FR" altLang="zh-CN" sz="1300" dirty="0">
                <a:solidFill>
                  <a:schemeClr val="dk1"/>
                </a:solidFill>
                <a:latin typeface="Trebuchet MS"/>
                <a:ea typeface="Trebuchet MS"/>
                <a:cs typeface="Trebuchet MS"/>
                <a:sym typeface="Trebuchet MS"/>
              </a:rPr>
              <a:t> </a:t>
            </a:r>
            <a:r>
              <a:rPr lang="fr-FR" altLang="zh-CN" sz="1300" dirty="0" err="1">
                <a:solidFill>
                  <a:schemeClr val="dk1"/>
                </a:solidFill>
                <a:latin typeface="Trebuchet MS"/>
                <a:ea typeface="Trebuchet MS"/>
                <a:cs typeface="Trebuchet MS"/>
                <a:sym typeface="Trebuchet MS"/>
              </a:rPr>
              <a:t>doesn’t</a:t>
            </a:r>
            <a:r>
              <a:rPr lang="fr-FR" altLang="zh-CN" sz="1300" dirty="0">
                <a:solidFill>
                  <a:schemeClr val="dk1"/>
                </a:solidFill>
                <a:latin typeface="Trebuchet MS"/>
                <a:ea typeface="Trebuchet MS"/>
                <a:cs typeface="Trebuchet MS"/>
                <a:sym typeface="Trebuchet MS"/>
              </a:rPr>
              <a:t> support NLP and </a:t>
            </a:r>
            <a:r>
              <a:rPr lang="fr-FR" altLang="zh-CN" sz="1300" dirty="0" err="1">
                <a:solidFill>
                  <a:schemeClr val="dk1"/>
                </a:solidFill>
                <a:latin typeface="Trebuchet MS"/>
                <a:ea typeface="Trebuchet MS"/>
                <a:cs typeface="Trebuchet MS"/>
                <a:sym typeface="Trebuchet MS"/>
              </a:rPr>
              <a:t>Deep</a:t>
            </a:r>
            <a:r>
              <a:rPr lang="fr-FR" altLang="zh-CN" sz="1300" dirty="0">
                <a:solidFill>
                  <a:schemeClr val="dk1"/>
                </a:solidFill>
                <a:latin typeface="Trebuchet MS"/>
                <a:ea typeface="Trebuchet MS"/>
                <a:cs typeface="Trebuchet MS"/>
                <a:sym typeface="Trebuchet MS"/>
              </a:rPr>
              <a:t> Learning.</a:t>
            </a:r>
            <a:endParaRPr sz="1300" dirty="0">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2159455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p:nvPr/>
        </p:nvSpPr>
        <p:spPr>
          <a:xfrm>
            <a:off x="304776" y="256296"/>
            <a:ext cx="64116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altLang="zh-CN" sz="2100" b="1" dirty="0">
                <a:solidFill>
                  <a:srgbClr val="4A86E8"/>
                </a:solidFill>
                <a:latin typeface="Trebuchet MS"/>
                <a:ea typeface="Trebuchet MS"/>
                <a:cs typeface="Trebuchet MS"/>
                <a:sym typeface="Trebuchet MS"/>
              </a:rPr>
              <a:t>5</a:t>
            </a:r>
            <a:r>
              <a:rPr lang="zh-CN" sz="2100" b="1" dirty="0">
                <a:solidFill>
                  <a:srgbClr val="4A86E8"/>
                </a:solidFill>
                <a:latin typeface="Trebuchet MS"/>
                <a:ea typeface="Trebuchet MS"/>
                <a:cs typeface="Trebuchet MS"/>
                <a:sym typeface="Trebuchet MS"/>
              </a:rPr>
              <a:t> - Machine Learning</a:t>
            </a:r>
            <a:r>
              <a:rPr lang="fr-FR" altLang="zh-CN" sz="2100" b="1" dirty="0">
                <a:solidFill>
                  <a:srgbClr val="4A86E8"/>
                </a:solidFill>
                <a:latin typeface="Trebuchet MS"/>
                <a:ea typeface="Trebuchet MS"/>
                <a:cs typeface="Trebuchet MS"/>
                <a:sym typeface="Trebuchet MS"/>
              </a:rPr>
              <a:t> </a:t>
            </a:r>
            <a:r>
              <a:rPr lang="fr-FR" altLang="zh-CN" sz="2100" b="1" dirty="0" err="1">
                <a:solidFill>
                  <a:srgbClr val="4A86E8"/>
                </a:solidFill>
                <a:latin typeface="Trebuchet MS"/>
                <a:ea typeface="Trebuchet MS"/>
                <a:cs typeface="Trebuchet MS"/>
                <a:sym typeface="Trebuchet MS"/>
              </a:rPr>
              <a:t>Development</a:t>
            </a:r>
            <a:endParaRPr sz="2000" b="1" dirty="0">
              <a:solidFill>
                <a:srgbClr val="4A86E8"/>
              </a:solidFill>
              <a:latin typeface="Trebuchet MS"/>
              <a:ea typeface="Trebuchet MS"/>
              <a:cs typeface="Trebuchet MS"/>
              <a:sym typeface="Trebuchet MS"/>
            </a:endParaRPr>
          </a:p>
          <a:p>
            <a:pPr marL="0" lvl="0" indent="0" algn="l" rtl="0">
              <a:spcBef>
                <a:spcPts val="0"/>
              </a:spcBef>
              <a:spcAft>
                <a:spcPts val="0"/>
              </a:spcAft>
              <a:buNone/>
            </a:pPr>
            <a:endParaRPr sz="4300" b="1" dirty="0">
              <a:latin typeface="Trebuchet MS"/>
              <a:ea typeface="Trebuchet MS"/>
              <a:cs typeface="Trebuchet MS"/>
              <a:sym typeface="Trebuchet MS"/>
            </a:endParaRPr>
          </a:p>
        </p:txBody>
      </p:sp>
      <p:pic>
        <p:nvPicPr>
          <p:cNvPr id="175" name="Google Shape;175;p27"/>
          <p:cNvPicPr preferRelativeResize="0"/>
          <p:nvPr/>
        </p:nvPicPr>
        <p:blipFill>
          <a:blip r:embed="rId3">
            <a:alphaModFix/>
          </a:blip>
          <a:stretch>
            <a:fillRect/>
          </a:stretch>
        </p:blipFill>
        <p:spPr>
          <a:xfrm>
            <a:off x="8238500" y="4702250"/>
            <a:ext cx="559501" cy="294900"/>
          </a:xfrm>
          <a:prstGeom prst="rect">
            <a:avLst/>
          </a:prstGeom>
          <a:noFill/>
          <a:ln>
            <a:noFill/>
          </a:ln>
        </p:spPr>
      </p:pic>
      <p:pic>
        <p:nvPicPr>
          <p:cNvPr id="176" name="Google Shape;176;p27"/>
          <p:cNvPicPr preferRelativeResize="0"/>
          <p:nvPr/>
        </p:nvPicPr>
        <p:blipFill>
          <a:blip r:embed="rId4">
            <a:alphaModFix/>
          </a:blip>
          <a:stretch>
            <a:fillRect/>
          </a:stretch>
        </p:blipFill>
        <p:spPr>
          <a:xfrm>
            <a:off x="8197278" y="103475"/>
            <a:ext cx="641946" cy="294900"/>
          </a:xfrm>
          <a:prstGeom prst="rect">
            <a:avLst/>
          </a:prstGeom>
          <a:noFill/>
          <a:ln>
            <a:noFill/>
          </a:ln>
        </p:spPr>
      </p:pic>
      <p:pic>
        <p:nvPicPr>
          <p:cNvPr id="3" name="Picture 2" descr="A screenshot of a cell phone&#10;&#10;Description automatically generated">
            <a:extLst>
              <a:ext uri="{FF2B5EF4-FFF2-40B4-BE49-F238E27FC236}">
                <a16:creationId xmlns:a16="http://schemas.microsoft.com/office/drawing/2014/main" id="{4F4D1663-137C-4D3A-B4F8-C7C9C09720F8}"/>
              </a:ext>
            </a:extLst>
          </p:cNvPr>
          <p:cNvPicPr>
            <a:picLocks noChangeAspect="1"/>
          </p:cNvPicPr>
          <p:nvPr/>
        </p:nvPicPr>
        <p:blipFill>
          <a:blip r:embed="rId5"/>
          <a:stretch>
            <a:fillRect/>
          </a:stretch>
        </p:blipFill>
        <p:spPr>
          <a:xfrm>
            <a:off x="2393157" y="807413"/>
            <a:ext cx="5076796" cy="3050371"/>
          </a:xfrm>
          <a:prstGeom prst="rect">
            <a:avLst/>
          </a:prstGeom>
        </p:spPr>
      </p:pic>
      <p:sp>
        <p:nvSpPr>
          <p:cNvPr id="8" name="Google Shape;167;p26">
            <a:extLst>
              <a:ext uri="{FF2B5EF4-FFF2-40B4-BE49-F238E27FC236}">
                <a16:creationId xmlns:a16="http://schemas.microsoft.com/office/drawing/2014/main" id="{AA05CF03-1DBB-4F2E-BFAA-05A5FE6B9730}"/>
              </a:ext>
            </a:extLst>
          </p:cNvPr>
          <p:cNvSpPr txBox="1"/>
          <p:nvPr/>
        </p:nvSpPr>
        <p:spPr>
          <a:xfrm>
            <a:off x="3944101" y="3942337"/>
            <a:ext cx="2365500" cy="78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600" i="1" dirty="0">
                <a:latin typeface="Trebuchet MS"/>
                <a:ea typeface="Trebuchet MS"/>
                <a:cs typeface="Trebuchet MS"/>
                <a:sym typeface="Trebuchet MS"/>
              </a:rPr>
              <a:t>C3.AI Suite</a:t>
            </a:r>
            <a:endParaRPr sz="1600" i="1" dirty="0">
              <a:latin typeface="Trebuchet MS"/>
              <a:ea typeface="Trebuchet MS"/>
              <a:cs typeface="Trebuchet MS"/>
              <a:sym typeface="Trebuchet MS"/>
            </a:endParaRPr>
          </a:p>
          <a:p>
            <a:pPr marL="0" lvl="0" indent="0" algn="l" rtl="0">
              <a:spcBef>
                <a:spcPts val="0"/>
              </a:spcBef>
              <a:spcAft>
                <a:spcPts val="0"/>
              </a:spcAft>
              <a:buNone/>
            </a:pPr>
            <a:endParaRPr sz="1100" i="1" dirty="0">
              <a:latin typeface="Trebuchet MS"/>
              <a:ea typeface="Trebuchet MS"/>
              <a:cs typeface="Trebuchet MS"/>
              <a:sym typeface="Trebuchet MS"/>
            </a:endParaRPr>
          </a:p>
        </p:txBody>
      </p:sp>
    </p:spTree>
    <p:extLst>
      <p:ext uri="{BB962C8B-B14F-4D97-AF65-F5344CB8AC3E}">
        <p14:creationId xmlns:p14="http://schemas.microsoft.com/office/powerpoint/2010/main" val="4096156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p:nvPr/>
        </p:nvSpPr>
        <p:spPr>
          <a:xfrm>
            <a:off x="304776" y="256296"/>
            <a:ext cx="64116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altLang="zh-CN" sz="2100" b="1" dirty="0">
                <a:solidFill>
                  <a:srgbClr val="4A86E8"/>
                </a:solidFill>
                <a:latin typeface="Trebuchet MS"/>
                <a:ea typeface="Trebuchet MS"/>
                <a:cs typeface="Trebuchet MS"/>
                <a:sym typeface="Trebuchet MS"/>
              </a:rPr>
              <a:t>6</a:t>
            </a:r>
            <a:r>
              <a:rPr lang="zh-CN" sz="2100" b="1" dirty="0">
                <a:solidFill>
                  <a:srgbClr val="4A86E8"/>
                </a:solidFill>
                <a:latin typeface="Trebuchet MS"/>
                <a:ea typeface="Trebuchet MS"/>
                <a:cs typeface="Trebuchet MS"/>
                <a:sym typeface="Trebuchet MS"/>
              </a:rPr>
              <a:t> </a:t>
            </a:r>
            <a:r>
              <a:rPr lang="fr-FR" altLang="zh-CN" sz="2100" b="1" dirty="0">
                <a:solidFill>
                  <a:srgbClr val="4A86E8"/>
                </a:solidFill>
                <a:latin typeface="Trebuchet MS"/>
                <a:ea typeface="Trebuchet MS"/>
                <a:cs typeface="Trebuchet MS"/>
                <a:sym typeface="Trebuchet MS"/>
              </a:rPr>
              <a:t>–</a:t>
            </a:r>
            <a:r>
              <a:rPr lang="zh-CN" sz="2100" b="1" dirty="0">
                <a:solidFill>
                  <a:srgbClr val="4A86E8"/>
                </a:solidFill>
                <a:latin typeface="Trebuchet MS"/>
                <a:ea typeface="Trebuchet MS"/>
                <a:cs typeface="Trebuchet MS"/>
                <a:sym typeface="Trebuchet MS"/>
              </a:rPr>
              <a:t> </a:t>
            </a:r>
            <a:r>
              <a:rPr lang="fr-FR" altLang="zh-CN" sz="2100" b="1" dirty="0">
                <a:solidFill>
                  <a:srgbClr val="4A86E8"/>
                </a:solidFill>
                <a:latin typeface="Trebuchet MS"/>
                <a:ea typeface="Trebuchet MS"/>
                <a:cs typeface="Trebuchet MS"/>
                <a:sym typeface="Trebuchet MS"/>
              </a:rPr>
              <a:t>Stream </a:t>
            </a:r>
            <a:r>
              <a:rPr lang="fr-FR" altLang="zh-CN" sz="2100" b="1" dirty="0" err="1">
                <a:solidFill>
                  <a:srgbClr val="4A86E8"/>
                </a:solidFill>
                <a:latin typeface="Trebuchet MS"/>
                <a:ea typeface="Trebuchet MS"/>
                <a:cs typeface="Trebuchet MS"/>
                <a:sym typeface="Trebuchet MS"/>
              </a:rPr>
              <a:t>Processing</a:t>
            </a:r>
            <a:endParaRPr sz="2000" b="1" dirty="0">
              <a:solidFill>
                <a:srgbClr val="4A86E8"/>
              </a:solidFill>
              <a:latin typeface="Trebuchet MS"/>
              <a:ea typeface="Trebuchet MS"/>
              <a:cs typeface="Trebuchet MS"/>
              <a:sym typeface="Trebuchet MS"/>
            </a:endParaRPr>
          </a:p>
          <a:p>
            <a:pPr marL="0" lvl="0" indent="0" algn="l" rtl="0">
              <a:spcBef>
                <a:spcPts val="0"/>
              </a:spcBef>
              <a:spcAft>
                <a:spcPts val="0"/>
              </a:spcAft>
              <a:buNone/>
            </a:pPr>
            <a:endParaRPr sz="4300" b="1" dirty="0">
              <a:latin typeface="Trebuchet MS"/>
              <a:ea typeface="Trebuchet MS"/>
              <a:cs typeface="Trebuchet MS"/>
              <a:sym typeface="Trebuchet MS"/>
            </a:endParaRPr>
          </a:p>
        </p:txBody>
      </p:sp>
      <p:pic>
        <p:nvPicPr>
          <p:cNvPr id="175" name="Google Shape;175;p27"/>
          <p:cNvPicPr preferRelativeResize="0"/>
          <p:nvPr/>
        </p:nvPicPr>
        <p:blipFill>
          <a:blip r:embed="rId3">
            <a:alphaModFix/>
          </a:blip>
          <a:stretch>
            <a:fillRect/>
          </a:stretch>
        </p:blipFill>
        <p:spPr>
          <a:xfrm>
            <a:off x="8238500" y="4702250"/>
            <a:ext cx="559501" cy="294900"/>
          </a:xfrm>
          <a:prstGeom prst="rect">
            <a:avLst/>
          </a:prstGeom>
          <a:noFill/>
          <a:ln>
            <a:noFill/>
          </a:ln>
        </p:spPr>
      </p:pic>
      <p:pic>
        <p:nvPicPr>
          <p:cNvPr id="176" name="Google Shape;176;p27"/>
          <p:cNvPicPr preferRelativeResize="0"/>
          <p:nvPr/>
        </p:nvPicPr>
        <p:blipFill>
          <a:blip r:embed="rId4">
            <a:alphaModFix/>
          </a:blip>
          <a:stretch>
            <a:fillRect/>
          </a:stretch>
        </p:blipFill>
        <p:spPr>
          <a:xfrm>
            <a:off x="8197278" y="103475"/>
            <a:ext cx="641946" cy="294900"/>
          </a:xfrm>
          <a:prstGeom prst="rect">
            <a:avLst/>
          </a:prstGeom>
          <a:noFill/>
          <a:ln>
            <a:noFill/>
          </a:ln>
        </p:spPr>
      </p:pic>
      <p:sp>
        <p:nvSpPr>
          <p:cNvPr id="9" name="Google Shape;157;p25">
            <a:extLst>
              <a:ext uri="{FF2B5EF4-FFF2-40B4-BE49-F238E27FC236}">
                <a16:creationId xmlns:a16="http://schemas.microsoft.com/office/drawing/2014/main" id="{94D04AB8-9C48-474F-A712-2E69374906DA}"/>
              </a:ext>
            </a:extLst>
          </p:cNvPr>
          <p:cNvSpPr txBox="1"/>
          <p:nvPr/>
        </p:nvSpPr>
        <p:spPr>
          <a:xfrm>
            <a:off x="268875" y="803850"/>
            <a:ext cx="8198400" cy="2523244"/>
          </a:xfrm>
          <a:prstGeom prst="rect">
            <a:avLst/>
          </a:prstGeom>
          <a:noFill/>
          <a:ln>
            <a:noFill/>
          </a:ln>
        </p:spPr>
        <p:txBody>
          <a:bodyPr spcFirstLastPara="1" wrap="square" lIns="91425" tIns="91425" rIns="91425" bIns="91425" anchor="t" anchorCtr="0">
            <a:noAutofit/>
          </a:bodyPr>
          <a:lstStyle/>
          <a:p>
            <a:pPr lvl="0" algn="l" rtl="0">
              <a:lnSpc>
                <a:spcPct val="115000"/>
              </a:lnSpc>
              <a:spcBef>
                <a:spcPts val="1200"/>
              </a:spcBef>
              <a:spcAft>
                <a:spcPts val="0"/>
              </a:spcAft>
            </a:pPr>
            <a:r>
              <a:rPr lang="fr-FR" sz="1300" dirty="0">
                <a:solidFill>
                  <a:schemeClr val="dk1"/>
                </a:solidFill>
                <a:latin typeface="Trebuchet MS"/>
                <a:ea typeface="Trebuchet MS"/>
                <a:cs typeface="Trebuchet MS"/>
                <a:sym typeface="Trebuchet MS"/>
              </a:rPr>
              <a:t>Analytics on C3 AI Suite </a:t>
            </a:r>
            <a:r>
              <a:rPr lang="fr-FR" sz="1300" dirty="0" err="1">
                <a:solidFill>
                  <a:schemeClr val="dk1"/>
                </a:solidFill>
                <a:latin typeface="Trebuchet MS"/>
                <a:ea typeface="Trebuchet MS"/>
                <a:cs typeface="Trebuchet MS"/>
                <a:sym typeface="Trebuchet MS"/>
              </a:rPr>
              <a:t>is</a:t>
            </a:r>
            <a:r>
              <a:rPr lang="fr-FR" sz="1300" dirty="0">
                <a:solidFill>
                  <a:schemeClr val="dk1"/>
                </a:solidFill>
                <a:latin typeface="Trebuchet MS"/>
                <a:ea typeface="Trebuchet MS"/>
                <a:cs typeface="Trebuchet MS"/>
                <a:sym typeface="Trebuchet MS"/>
              </a:rPr>
              <a:t> the code </a:t>
            </a:r>
            <a:r>
              <a:rPr lang="fr-FR" sz="1300" dirty="0" err="1">
                <a:solidFill>
                  <a:schemeClr val="dk1"/>
                </a:solidFill>
                <a:latin typeface="Trebuchet MS"/>
                <a:ea typeface="Trebuchet MS"/>
                <a:cs typeface="Trebuchet MS"/>
                <a:sym typeface="Trebuchet MS"/>
              </a:rPr>
              <a:t>that</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takes</a:t>
            </a:r>
            <a:r>
              <a:rPr lang="fr-FR" sz="1300" dirty="0">
                <a:solidFill>
                  <a:schemeClr val="dk1"/>
                </a:solidFill>
                <a:latin typeface="Trebuchet MS"/>
                <a:ea typeface="Trebuchet MS"/>
                <a:cs typeface="Trebuchet MS"/>
                <a:sym typeface="Trebuchet MS"/>
              </a:rPr>
              <a:t> a </a:t>
            </a:r>
            <a:r>
              <a:rPr lang="fr-FR" sz="1300" dirty="0" err="1">
                <a:solidFill>
                  <a:schemeClr val="dk1"/>
                </a:solidFill>
                <a:latin typeface="Trebuchet MS"/>
                <a:ea typeface="Trebuchet MS"/>
                <a:cs typeface="Trebuchet MS"/>
                <a:sym typeface="Trebuchet MS"/>
              </a:rPr>
              <a:t>defined</a:t>
            </a:r>
            <a:r>
              <a:rPr lang="fr-FR" sz="1300" dirty="0">
                <a:solidFill>
                  <a:schemeClr val="dk1"/>
                </a:solidFill>
                <a:latin typeface="Trebuchet MS"/>
                <a:ea typeface="Trebuchet MS"/>
                <a:cs typeface="Trebuchet MS"/>
                <a:sym typeface="Trebuchet MS"/>
              </a:rPr>
              <a:t> input, </a:t>
            </a:r>
            <a:r>
              <a:rPr lang="fr-FR" sz="1300" dirty="0" err="1">
                <a:solidFill>
                  <a:schemeClr val="dk1"/>
                </a:solidFill>
                <a:latin typeface="Trebuchet MS"/>
                <a:ea typeface="Trebuchet MS"/>
                <a:cs typeface="Trebuchet MS"/>
                <a:sym typeface="Trebuchet MS"/>
              </a:rPr>
              <a:t>processes</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that</a:t>
            </a:r>
            <a:r>
              <a:rPr lang="fr-FR" sz="1300" dirty="0">
                <a:solidFill>
                  <a:schemeClr val="dk1"/>
                </a:solidFill>
                <a:latin typeface="Trebuchet MS"/>
                <a:ea typeface="Trebuchet MS"/>
                <a:cs typeface="Trebuchet MS"/>
                <a:sym typeface="Trebuchet MS"/>
              </a:rPr>
              <a:t> input </a:t>
            </a:r>
            <a:r>
              <a:rPr lang="fr-FR" sz="1300" dirty="0" err="1">
                <a:solidFill>
                  <a:schemeClr val="dk1"/>
                </a:solidFill>
                <a:latin typeface="Trebuchet MS"/>
                <a:ea typeface="Trebuchet MS"/>
                <a:cs typeface="Trebuchet MS"/>
                <a:sym typeface="Trebuchet MS"/>
              </a:rPr>
              <a:t>according</a:t>
            </a:r>
            <a:r>
              <a:rPr lang="fr-FR" sz="1300" dirty="0">
                <a:solidFill>
                  <a:schemeClr val="dk1"/>
                </a:solidFill>
                <a:latin typeface="Trebuchet MS"/>
                <a:ea typeface="Trebuchet MS"/>
                <a:cs typeface="Trebuchet MS"/>
                <a:sym typeface="Trebuchet MS"/>
              </a:rPr>
              <a:t> to the business </a:t>
            </a:r>
            <a:r>
              <a:rPr lang="fr-FR" sz="1300" dirty="0" err="1">
                <a:solidFill>
                  <a:schemeClr val="dk1"/>
                </a:solidFill>
                <a:latin typeface="Trebuchet MS"/>
                <a:ea typeface="Trebuchet MS"/>
                <a:cs typeface="Trebuchet MS"/>
                <a:sym typeface="Trebuchet MS"/>
              </a:rPr>
              <a:t>logic</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defined</a:t>
            </a:r>
            <a:r>
              <a:rPr lang="fr-FR" sz="1300" dirty="0">
                <a:solidFill>
                  <a:schemeClr val="dk1"/>
                </a:solidFill>
                <a:latin typeface="Trebuchet MS"/>
                <a:ea typeface="Trebuchet MS"/>
                <a:cs typeface="Trebuchet MS"/>
                <a:sym typeface="Trebuchet MS"/>
              </a:rPr>
              <a:t> by the code. And </a:t>
            </a:r>
            <a:r>
              <a:rPr lang="fr-FR" sz="1300" dirty="0" err="1">
                <a:solidFill>
                  <a:schemeClr val="dk1"/>
                </a:solidFill>
                <a:latin typeface="Trebuchet MS"/>
                <a:ea typeface="Trebuchet MS"/>
                <a:cs typeface="Trebuchet MS"/>
                <a:sym typeface="Trebuchet MS"/>
              </a:rPr>
              <a:t>then</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performs</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some</a:t>
            </a:r>
            <a:r>
              <a:rPr lang="fr-FR" sz="1300" dirty="0">
                <a:solidFill>
                  <a:schemeClr val="dk1"/>
                </a:solidFill>
                <a:latin typeface="Trebuchet MS"/>
                <a:ea typeface="Trebuchet MS"/>
                <a:cs typeface="Trebuchet MS"/>
                <a:sym typeface="Trebuchet MS"/>
              </a:rPr>
              <a:t> action or </a:t>
            </a:r>
            <a:r>
              <a:rPr lang="fr-FR" sz="1300" dirty="0" err="1">
                <a:solidFill>
                  <a:schemeClr val="dk1"/>
                </a:solidFill>
                <a:latin typeface="Trebuchet MS"/>
                <a:ea typeface="Trebuchet MS"/>
                <a:cs typeface="Trebuchet MS"/>
                <a:sym typeface="Trebuchet MS"/>
              </a:rPr>
              <a:t>produces</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some</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other</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predefined</a:t>
            </a:r>
            <a:r>
              <a:rPr lang="fr-FR" sz="1300" dirty="0">
                <a:solidFill>
                  <a:schemeClr val="dk1"/>
                </a:solidFill>
                <a:latin typeface="Trebuchet MS"/>
                <a:ea typeface="Trebuchet MS"/>
                <a:cs typeface="Trebuchet MS"/>
                <a:sym typeface="Trebuchet MS"/>
              </a:rPr>
              <a:t> output. </a:t>
            </a:r>
            <a:r>
              <a:rPr lang="fr-FR" sz="1300" dirty="0" err="1">
                <a:solidFill>
                  <a:schemeClr val="dk1"/>
                </a:solidFill>
                <a:latin typeface="Trebuchet MS"/>
                <a:ea typeface="Trebuchet MS"/>
                <a:cs typeface="Trebuchet MS"/>
                <a:sym typeface="Trebuchet MS"/>
              </a:rPr>
              <a:t>They</a:t>
            </a:r>
            <a:r>
              <a:rPr lang="fr-FR" sz="1300" dirty="0">
                <a:solidFill>
                  <a:schemeClr val="dk1"/>
                </a:solidFill>
                <a:latin typeface="Trebuchet MS"/>
                <a:ea typeface="Trebuchet MS"/>
                <a:cs typeface="Trebuchet MS"/>
                <a:sym typeface="Trebuchet MS"/>
              </a:rPr>
              <a:t> are </a:t>
            </a:r>
            <a:r>
              <a:rPr lang="fr-FR" sz="1300" dirty="0" err="1">
                <a:solidFill>
                  <a:schemeClr val="dk1"/>
                </a:solidFill>
                <a:latin typeface="Trebuchet MS"/>
                <a:ea typeface="Trebuchet MS"/>
                <a:cs typeface="Trebuchet MS"/>
                <a:sym typeface="Trebuchet MS"/>
              </a:rPr>
              <a:t>powered</a:t>
            </a:r>
            <a:r>
              <a:rPr lang="fr-FR" sz="1300" dirty="0">
                <a:solidFill>
                  <a:schemeClr val="dk1"/>
                </a:solidFill>
                <a:latin typeface="Trebuchet MS"/>
                <a:ea typeface="Trebuchet MS"/>
                <a:cs typeface="Trebuchet MS"/>
                <a:sym typeface="Trebuchet MS"/>
              </a:rPr>
              <a:t> by the Analytics Container Engine </a:t>
            </a:r>
            <a:r>
              <a:rPr lang="fr-FR" sz="1300" dirty="0" err="1">
                <a:solidFill>
                  <a:schemeClr val="dk1"/>
                </a:solidFill>
                <a:latin typeface="Trebuchet MS"/>
                <a:ea typeface="Trebuchet MS"/>
                <a:cs typeface="Trebuchet MS"/>
                <a:sym typeface="Trebuchet MS"/>
              </a:rPr>
              <a:t>which</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lets</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you</a:t>
            </a:r>
            <a:r>
              <a:rPr lang="fr-FR" sz="1300" dirty="0">
                <a:solidFill>
                  <a:schemeClr val="dk1"/>
                </a:solidFill>
                <a:latin typeface="Trebuchet MS"/>
                <a:ea typeface="Trebuchet MS"/>
                <a:cs typeface="Trebuchet MS"/>
                <a:sym typeface="Trebuchet MS"/>
              </a:rPr>
              <a:t> automate </a:t>
            </a:r>
            <a:r>
              <a:rPr lang="fr-FR" sz="1300" dirty="0" err="1">
                <a:solidFill>
                  <a:schemeClr val="dk1"/>
                </a:solidFill>
                <a:latin typeface="Trebuchet MS"/>
                <a:ea typeface="Trebuchet MS"/>
                <a:cs typeface="Trebuchet MS"/>
                <a:sym typeface="Trebuchet MS"/>
              </a:rPr>
              <a:t>reponses</a:t>
            </a:r>
            <a:r>
              <a:rPr lang="fr-FR" sz="1300" dirty="0">
                <a:solidFill>
                  <a:schemeClr val="dk1"/>
                </a:solidFill>
                <a:latin typeface="Trebuchet MS"/>
                <a:ea typeface="Trebuchet MS"/>
                <a:cs typeface="Trebuchet MS"/>
                <a:sym typeface="Trebuchet MS"/>
              </a:rPr>
              <a:t> to data changes </a:t>
            </a:r>
            <a:r>
              <a:rPr lang="fr-FR" sz="1300" dirty="0" err="1">
                <a:solidFill>
                  <a:schemeClr val="dk1"/>
                </a:solidFill>
                <a:latin typeface="Trebuchet MS"/>
                <a:ea typeface="Trebuchet MS"/>
                <a:cs typeface="Trebuchet MS"/>
                <a:sym typeface="Trebuchet MS"/>
              </a:rPr>
              <a:t>based</a:t>
            </a:r>
            <a:r>
              <a:rPr lang="fr-FR" sz="1300" dirty="0">
                <a:solidFill>
                  <a:schemeClr val="dk1"/>
                </a:solidFill>
                <a:latin typeface="Trebuchet MS"/>
                <a:ea typeface="Trebuchet MS"/>
                <a:cs typeface="Trebuchet MS"/>
                <a:sym typeface="Trebuchet MS"/>
              </a:rPr>
              <a:t> on the </a:t>
            </a:r>
            <a:r>
              <a:rPr lang="fr-FR" sz="1300" dirty="0" err="1">
                <a:solidFill>
                  <a:schemeClr val="dk1"/>
                </a:solidFill>
                <a:latin typeface="Trebuchet MS"/>
                <a:ea typeface="Trebuchet MS"/>
                <a:cs typeface="Trebuchet MS"/>
                <a:sym typeface="Trebuchet MS"/>
              </a:rPr>
              <a:t>logic</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you</a:t>
            </a:r>
            <a:r>
              <a:rPr lang="fr-FR" sz="1300" dirty="0">
                <a:solidFill>
                  <a:schemeClr val="dk1"/>
                </a:solidFill>
                <a:latin typeface="Trebuchet MS"/>
                <a:ea typeface="Trebuchet MS"/>
                <a:cs typeface="Trebuchet MS"/>
                <a:sym typeface="Trebuchet MS"/>
              </a:rPr>
              <a:t> </a:t>
            </a:r>
            <a:r>
              <a:rPr lang="fr-FR" sz="1300" dirty="0" err="1">
                <a:solidFill>
                  <a:schemeClr val="dk1"/>
                </a:solidFill>
                <a:latin typeface="Trebuchet MS"/>
                <a:ea typeface="Trebuchet MS"/>
                <a:cs typeface="Trebuchet MS"/>
                <a:sym typeface="Trebuchet MS"/>
              </a:rPr>
              <a:t>provided</a:t>
            </a:r>
            <a:r>
              <a:rPr lang="fr-FR" sz="1300" dirty="0">
                <a:solidFill>
                  <a:schemeClr val="dk1"/>
                </a:solidFill>
                <a:latin typeface="Trebuchet MS"/>
                <a:ea typeface="Trebuchet MS"/>
                <a:cs typeface="Trebuchet MS"/>
                <a:sym typeface="Trebuchet MS"/>
              </a:rPr>
              <a:t>.</a:t>
            </a:r>
          </a:p>
          <a:p>
            <a:pPr lvl="0">
              <a:lnSpc>
                <a:spcPct val="115000"/>
              </a:lnSpc>
              <a:spcBef>
                <a:spcPts val="1200"/>
              </a:spcBef>
            </a:pPr>
            <a:r>
              <a:rPr lang="en-US" sz="1300" dirty="0">
                <a:solidFill>
                  <a:schemeClr val="dk1"/>
                </a:solidFill>
                <a:latin typeface="Trebuchet MS"/>
                <a:ea typeface="Trebuchet MS"/>
                <a:cs typeface="Trebuchet MS"/>
                <a:sym typeface="Trebuchet MS"/>
              </a:rPr>
              <a:t>In production environments, data flow through all the time. we may still need to develop and train our models with tools like </a:t>
            </a:r>
            <a:r>
              <a:rPr lang="en-US" sz="1300" dirty="0" err="1">
                <a:solidFill>
                  <a:schemeClr val="dk1"/>
                </a:solidFill>
                <a:latin typeface="Trebuchet MS"/>
                <a:ea typeface="Trebuchet MS"/>
                <a:cs typeface="Trebuchet MS"/>
                <a:sym typeface="Trebuchet MS"/>
              </a:rPr>
              <a:t>Jupyter</a:t>
            </a:r>
            <a:r>
              <a:rPr lang="en-US" sz="1300" dirty="0">
                <a:solidFill>
                  <a:schemeClr val="dk1"/>
                </a:solidFill>
                <a:latin typeface="Trebuchet MS"/>
                <a:ea typeface="Trebuchet MS"/>
                <a:cs typeface="Trebuchet MS"/>
                <a:sym typeface="Trebuchet MS"/>
              </a:rPr>
              <a:t> Notebooks even as new data comes in. ACE will automatically detect exactly that data is new and what data is changed and only run computation on what’s new. We can also </a:t>
            </a:r>
            <a:r>
              <a:rPr lang="en-US" sz="1300" dirty="0" err="1">
                <a:solidFill>
                  <a:schemeClr val="dk1"/>
                </a:solidFill>
                <a:latin typeface="Trebuchet MS"/>
                <a:ea typeface="Trebuchet MS"/>
                <a:cs typeface="Trebuchet MS"/>
                <a:sym typeface="Trebuchet MS"/>
              </a:rPr>
              <a:t>ues</a:t>
            </a:r>
            <a:r>
              <a:rPr lang="en-US" sz="1300" dirty="0">
                <a:solidFill>
                  <a:schemeClr val="dk1"/>
                </a:solidFill>
                <a:latin typeface="Trebuchet MS"/>
                <a:ea typeface="Trebuchet MS"/>
                <a:cs typeface="Trebuchet MS"/>
                <a:sym typeface="Trebuchet MS"/>
              </a:rPr>
              <a:t> it to produce predictions with the trained model on steaming data only use the data is new or changed.</a:t>
            </a:r>
            <a:endParaRPr sz="1300" dirty="0">
              <a:solidFill>
                <a:schemeClr val="dk1"/>
              </a:solidFill>
              <a:latin typeface="Trebuchet MS"/>
              <a:ea typeface="Trebuchet MS"/>
              <a:cs typeface="Trebuchet MS"/>
              <a:sym typeface="Trebuchet MS"/>
            </a:endParaRPr>
          </a:p>
          <a:p>
            <a:pPr lvl="0">
              <a:spcBef>
                <a:spcPts val="1200"/>
              </a:spcBef>
            </a:pPr>
            <a:r>
              <a:rPr lang="zh-CN" sz="1600" b="1" dirty="0">
                <a:solidFill>
                  <a:srgbClr val="4A86E8"/>
                </a:solidFill>
                <a:latin typeface="Trebuchet MS"/>
                <a:ea typeface="Trebuchet MS"/>
                <a:cs typeface="Trebuchet MS"/>
                <a:sym typeface="Trebuchet MS"/>
              </a:rPr>
              <a:t>Compared to Palantir Foundry :</a:t>
            </a:r>
            <a:r>
              <a:rPr lang="fr-FR" altLang="zh-CN" sz="1600" b="1" dirty="0">
                <a:solidFill>
                  <a:srgbClr val="4A86E8"/>
                </a:solidFill>
                <a:latin typeface="Trebuchet MS"/>
                <a:ea typeface="Trebuchet MS"/>
                <a:cs typeface="Trebuchet MS"/>
                <a:sym typeface="Trebuchet MS"/>
              </a:rPr>
              <a:t> </a:t>
            </a:r>
            <a:r>
              <a:rPr lang="en-US" dirty="0"/>
              <a:t>we didn't notice whether Foundry has an automatic mechanism for stream processing or not. From our limited knowledge, in the repository you can define the type of your transformation as append or snapshot or others. In that case, you can also achieve stream processing somehow. </a:t>
            </a:r>
            <a:endParaRPr sz="1300" dirty="0">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1179090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p:nvPr/>
        </p:nvSpPr>
        <p:spPr>
          <a:xfrm>
            <a:off x="286525" y="155000"/>
            <a:ext cx="5326800" cy="4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altLang="zh-CN" sz="2100" b="1" dirty="0">
                <a:solidFill>
                  <a:srgbClr val="4A86E8"/>
                </a:solidFill>
                <a:latin typeface="Trebuchet MS"/>
                <a:ea typeface="Trebuchet MS"/>
                <a:cs typeface="Trebuchet MS"/>
                <a:sym typeface="Trebuchet MS"/>
              </a:rPr>
              <a:t>7</a:t>
            </a:r>
            <a:r>
              <a:rPr lang="zh-CN" sz="2100" b="1" dirty="0">
                <a:solidFill>
                  <a:srgbClr val="4A86E8"/>
                </a:solidFill>
                <a:latin typeface="Trebuchet MS"/>
                <a:ea typeface="Trebuchet MS"/>
                <a:cs typeface="Trebuchet MS"/>
                <a:sym typeface="Trebuchet MS"/>
              </a:rPr>
              <a:t> - Summary :</a:t>
            </a:r>
            <a:r>
              <a:rPr lang="zh-CN" sz="2100" b="1" dirty="0">
                <a:solidFill>
                  <a:srgbClr val="6FA8DC"/>
                </a:solidFill>
                <a:latin typeface="Trebuchet MS"/>
                <a:ea typeface="Trebuchet MS"/>
                <a:cs typeface="Trebuchet MS"/>
                <a:sym typeface="Trebuchet MS"/>
              </a:rPr>
              <a:t> </a:t>
            </a:r>
            <a:r>
              <a:rPr lang="zh-CN" sz="2100" b="1" dirty="0">
                <a:solidFill>
                  <a:srgbClr val="4A86E8"/>
                </a:solidFill>
                <a:latin typeface="Trebuchet MS"/>
                <a:ea typeface="Trebuchet MS"/>
                <a:cs typeface="Trebuchet MS"/>
                <a:sym typeface="Trebuchet MS"/>
              </a:rPr>
              <a:t>C3.AI vs Skywise Foundry</a:t>
            </a:r>
            <a:endParaRPr sz="2100" b="1" dirty="0">
              <a:solidFill>
                <a:srgbClr val="4A86E8"/>
              </a:solidFill>
              <a:latin typeface="Trebuchet MS"/>
              <a:ea typeface="Trebuchet MS"/>
              <a:cs typeface="Trebuchet MS"/>
              <a:sym typeface="Trebuchet MS"/>
            </a:endParaRPr>
          </a:p>
        </p:txBody>
      </p:sp>
      <p:graphicFrame>
        <p:nvGraphicFramePr>
          <p:cNvPr id="183" name="Google Shape;183;p28"/>
          <p:cNvGraphicFramePr/>
          <p:nvPr>
            <p:extLst>
              <p:ext uri="{D42A27DB-BD31-4B8C-83A1-F6EECF244321}">
                <p14:modId xmlns:p14="http://schemas.microsoft.com/office/powerpoint/2010/main" val="3637628135"/>
              </p:ext>
            </p:extLst>
          </p:nvPr>
        </p:nvGraphicFramePr>
        <p:xfrm>
          <a:off x="825675" y="940420"/>
          <a:ext cx="7856700" cy="3687930"/>
        </p:xfrm>
        <a:graphic>
          <a:graphicData uri="http://schemas.openxmlformats.org/drawingml/2006/table">
            <a:tbl>
              <a:tblPr>
                <a:noFill/>
                <a:tableStyleId>{56FDB732-07C3-414E-A6DB-591AD5878B3F}</a:tableStyleId>
              </a:tblPr>
              <a:tblGrid>
                <a:gridCol w="2618900">
                  <a:extLst>
                    <a:ext uri="{9D8B030D-6E8A-4147-A177-3AD203B41FA5}">
                      <a16:colId xmlns:a16="http://schemas.microsoft.com/office/drawing/2014/main" val="20000"/>
                    </a:ext>
                  </a:extLst>
                </a:gridCol>
                <a:gridCol w="2695400">
                  <a:extLst>
                    <a:ext uri="{9D8B030D-6E8A-4147-A177-3AD203B41FA5}">
                      <a16:colId xmlns:a16="http://schemas.microsoft.com/office/drawing/2014/main" val="20001"/>
                    </a:ext>
                  </a:extLst>
                </a:gridCol>
                <a:gridCol w="2542400">
                  <a:extLst>
                    <a:ext uri="{9D8B030D-6E8A-4147-A177-3AD203B41FA5}">
                      <a16:colId xmlns:a16="http://schemas.microsoft.com/office/drawing/2014/main" val="20002"/>
                    </a:ext>
                  </a:extLst>
                </a:gridCol>
              </a:tblGrid>
              <a:tr h="302600">
                <a:tc>
                  <a:txBody>
                    <a:bodyPr/>
                    <a:lstStyle/>
                    <a:p>
                      <a:pPr marL="0" lvl="0" indent="0" algn="l" rtl="0">
                        <a:spcBef>
                          <a:spcPts val="0"/>
                        </a:spcBef>
                        <a:spcAft>
                          <a:spcPts val="0"/>
                        </a:spcAft>
                        <a:buNone/>
                      </a:pPr>
                      <a:r>
                        <a:rPr lang="zh-CN" b="1">
                          <a:latin typeface="Trebuchet MS"/>
                          <a:ea typeface="Trebuchet MS"/>
                          <a:cs typeface="Trebuchet MS"/>
                          <a:sym typeface="Trebuchet MS"/>
                        </a:rPr>
                        <a:t>Functionality</a:t>
                      </a:r>
                      <a:endParaRPr b="1">
                        <a:latin typeface="Trebuchet MS"/>
                        <a:ea typeface="Trebuchet MS"/>
                        <a:cs typeface="Trebuchet MS"/>
                        <a:sym typeface="Trebuchet MS"/>
                      </a:endParaRPr>
                    </a:p>
                  </a:txBody>
                  <a:tcPr marL="91425" marR="91425" marT="91425" marB="91425">
                    <a:solidFill>
                      <a:srgbClr val="C9DAF8"/>
                    </a:solidFill>
                  </a:tcPr>
                </a:tc>
                <a:tc>
                  <a:txBody>
                    <a:bodyPr/>
                    <a:lstStyle/>
                    <a:p>
                      <a:pPr marL="0" lvl="0" indent="0" algn="l" rtl="0">
                        <a:spcBef>
                          <a:spcPts val="0"/>
                        </a:spcBef>
                        <a:spcAft>
                          <a:spcPts val="0"/>
                        </a:spcAft>
                        <a:buNone/>
                      </a:pPr>
                      <a:r>
                        <a:rPr lang="zh-CN" b="1">
                          <a:latin typeface="Trebuchet MS"/>
                          <a:ea typeface="Trebuchet MS"/>
                          <a:cs typeface="Trebuchet MS"/>
                          <a:sym typeface="Trebuchet MS"/>
                        </a:rPr>
                        <a:t>Skywise FOUNDRY</a:t>
                      </a:r>
                      <a:endParaRPr b="1">
                        <a:latin typeface="Trebuchet MS"/>
                        <a:ea typeface="Trebuchet MS"/>
                        <a:cs typeface="Trebuchet MS"/>
                        <a:sym typeface="Trebuchet MS"/>
                      </a:endParaRPr>
                    </a:p>
                  </a:txBody>
                  <a:tcPr marL="91425" marR="91425" marT="91425" marB="91425">
                    <a:solidFill>
                      <a:srgbClr val="FFF2CC"/>
                    </a:solidFill>
                  </a:tcPr>
                </a:tc>
                <a:tc>
                  <a:txBody>
                    <a:bodyPr/>
                    <a:lstStyle/>
                    <a:p>
                      <a:pPr marL="0" lvl="0" indent="0" algn="l" rtl="0">
                        <a:spcBef>
                          <a:spcPts val="0"/>
                        </a:spcBef>
                        <a:spcAft>
                          <a:spcPts val="0"/>
                        </a:spcAft>
                        <a:buNone/>
                      </a:pPr>
                      <a:r>
                        <a:rPr lang="zh-CN" b="1">
                          <a:latin typeface="Trebuchet MS"/>
                          <a:ea typeface="Trebuchet MS"/>
                          <a:cs typeface="Trebuchet MS"/>
                          <a:sym typeface="Trebuchet MS"/>
                        </a:rPr>
                        <a:t>C3.AI</a:t>
                      </a:r>
                      <a:endParaRPr b="1">
                        <a:latin typeface="Trebuchet MS"/>
                        <a:ea typeface="Trebuchet MS"/>
                        <a:cs typeface="Trebuchet MS"/>
                        <a:sym typeface="Trebuchet MS"/>
                      </a:endParaRPr>
                    </a:p>
                  </a:txBody>
                  <a:tcPr marL="91425" marR="91425" marT="91425" marB="91425">
                    <a:solidFill>
                      <a:srgbClr val="D9EAD3"/>
                    </a:solidFill>
                  </a:tcPr>
                </a:tc>
                <a:extLst>
                  <a:ext uri="{0D108BD9-81ED-4DB2-BD59-A6C34878D82A}">
                    <a16:rowId xmlns:a16="http://schemas.microsoft.com/office/drawing/2014/main" val="10000"/>
                  </a:ext>
                </a:extLst>
              </a:tr>
              <a:tr h="454200">
                <a:tc>
                  <a:txBody>
                    <a:bodyPr/>
                    <a:lstStyle/>
                    <a:p>
                      <a:pPr marL="0" lvl="0" indent="0" algn="l" rtl="0">
                        <a:spcBef>
                          <a:spcPts val="0"/>
                        </a:spcBef>
                        <a:spcAft>
                          <a:spcPts val="0"/>
                        </a:spcAft>
                        <a:buNone/>
                      </a:pPr>
                      <a:r>
                        <a:rPr lang="zh-CN">
                          <a:solidFill>
                            <a:schemeClr val="dk1"/>
                          </a:solidFill>
                          <a:latin typeface="Trebuchet MS"/>
                          <a:ea typeface="Trebuchet MS"/>
                          <a:cs typeface="Trebuchet MS"/>
                          <a:sym typeface="Trebuchet MS"/>
                        </a:rPr>
                        <a:t>Data Ingestion</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zh-CN">
                          <a:latin typeface="Trebuchet MS"/>
                          <a:ea typeface="Trebuchet MS"/>
                          <a:cs typeface="Trebuchet MS"/>
                          <a:sym typeface="Trebuchet MS"/>
                        </a:rPr>
                        <a:t>Mix sources(exernal </a:t>
                      </a:r>
                      <a:endParaRPr>
                        <a:latin typeface="Trebuchet MS"/>
                        <a:ea typeface="Trebuchet MS"/>
                        <a:cs typeface="Trebuchet MS"/>
                        <a:sym typeface="Trebuchet MS"/>
                      </a:endParaRPr>
                    </a:p>
                    <a:p>
                      <a:pPr marL="0" lvl="0" indent="0" algn="l" rtl="0">
                        <a:spcBef>
                          <a:spcPts val="0"/>
                        </a:spcBef>
                        <a:spcAft>
                          <a:spcPts val="0"/>
                        </a:spcAft>
                        <a:buNone/>
                      </a:pPr>
                      <a:r>
                        <a:rPr lang="zh-CN">
                          <a:latin typeface="Trebuchet MS"/>
                          <a:ea typeface="Trebuchet MS"/>
                          <a:cs typeface="Trebuchet MS"/>
                          <a:sym typeface="Trebuchet MS"/>
                        </a:rPr>
                        <a:t>DB, Cloud, IoT, HDFS, etc.)</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zh-CN">
                          <a:solidFill>
                            <a:schemeClr val="dk1"/>
                          </a:solidFill>
                          <a:latin typeface="Trebuchet MS"/>
                          <a:ea typeface="Trebuchet MS"/>
                          <a:cs typeface="Trebuchet MS"/>
                          <a:sym typeface="Trebuchet MS"/>
                        </a:rPr>
                        <a:t>Mix sources(exernal </a:t>
                      </a:r>
                      <a:endParaRPr>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zh-CN">
                          <a:solidFill>
                            <a:schemeClr val="dk1"/>
                          </a:solidFill>
                          <a:latin typeface="Trebuchet MS"/>
                          <a:ea typeface="Trebuchet MS"/>
                          <a:cs typeface="Trebuchet MS"/>
                          <a:sym typeface="Trebuchet MS"/>
                        </a:rPr>
                        <a:t>DB, Cloud, IoT, HDFS, Cosmos DB, etc.)</a:t>
                      </a:r>
                      <a:endParaRPr>
                        <a:solidFill>
                          <a:schemeClr val="dk1"/>
                        </a:solidFill>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1"/>
                  </a:ext>
                </a:extLst>
              </a:tr>
              <a:tr h="928550">
                <a:tc>
                  <a:txBody>
                    <a:bodyPr/>
                    <a:lstStyle/>
                    <a:p>
                      <a:pPr marL="0" lvl="0" indent="0" algn="l" rtl="0">
                        <a:spcBef>
                          <a:spcPts val="0"/>
                        </a:spcBef>
                        <a:spcAft>
                          <a:spcPts val="0"/>
                        </a:spcAft>
                        <a:buClr>
                          <a:schemeClr val="dk1"/>
                        </a:buClr>
                        <a:buSzPts val="1100"/>
                        <a:buFont typeface="Arial"/>
                        <a:buNone/>
                      </a:pPr>
                      <a:r>
                        <a:rPr lang="zh-CN">
                          <a:solidFill>
                            <a:schemeClr val="dk1"/>
                          </a:solidFill>
                          <a:latin typeface="Trebuchet MS"/>
                          <a:ea typeface="Trebuchet MS"/>
                          <a:cs typeface="Trebuchet MS"/>
                          <a:sym typeface="Trebuchet MS"/>
                        </a:rPr>
                        <a:t>Data transformation</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zh-CN">
                          <a:latin typeface="Trebuchet MS"/>
                          <a:ea typeface="Trebuchet MS"/>
                          <a:cs typeface="Trebuchet MS"/>
                          <a:sym typeface="Trebuchet MS"/>
                        </a:rPr>
                        <a:t>Java, PySpark, PySQL for data transformation</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zh-CN">
                          <a:solidFill>
                            <a:schemeClr val="dk1"/>
                          </a:solidFill>
                          <a:latin typeface="Trebuchet MS"/>
                          <a:ea typeface="Trebuchet MS"/>
                          <a:cs typeface="Trebuchet MS"/>
                          <a:sym typeface="Trebuchet MS"/>
                        </a:rPr>
                        <a:t>Use Python, JS and R to transform Inputs/Outputs to Canonical Type.</a:t>
                      </a:r>
                      <a:endParaRPr>
                        <a:solidFill>
                          <a:schemeClr val="dk1"/>
                        </a:solidFill>
                        <a:latin typeface="Trebuchet MS"/>
                        <a:ea typeface="Trebuchet MS"/>
                        <a:cs typeface="Trebuchet MS"/>
                        <a:sym typeface="Trebuchet MS"/>
                      </a:endParaRPr>
                    </a:p>
                    <a:p>
                      <a:pPr marL="0" lvl="0" indent="0" algn="l" rtl="0">
                        <a:spcBef>
                          <a:spcPts val="0"/>
                        </a:spcBef>
                        <a:spcAft>
                          <a:spcPts val="0"/>
                        </a:spcAft>
                        <a:buNone/>
                      </a:pPr>
                      <a:r>
                        <a:rPr lang="zh-CN">
                          <a:solidFill>
                            <a:schemeClr val="dk1"/>
                          </a:solidFill>
                          <a:latin typeface="Trebuchet MS"/>
                          <a:ea typeface="Trebuchet MS"/>
                          <a:cs typeface="Trebuchet MS"/>
                          <a:sym typeface="Trebuchet MS"/>
                        </a:rPr>
                        <a:t>Need to familiarise with the concept of C3 types. </a:t>
                      </a:r>
                      <a:endParaRPr>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2"/>
                  </a:ext>
                </a:extLst>
              </a:tr>
              <a:tr h="305525">
                <a:tc>
                  <a:txBody>
                    <a:bodyPr/>
                    <a:lstStyle/>
                    <a:p>
                      <a:pPr marL="0" lvl="0" indent="0" algn="l" rtl="0">
                        <a:spcBef>
                          <a:spcPts val="0"/>
                        </a:spcBef>
                        <a:spcAft>
                          <a:spcPts val="0"/>
                        </a:spcAft>
                        <a:buNone/>
                      </a:pPr>
                      <a:r>
                        <a:rPr lang="zh-CN">
                          <a:solidFill>
                            <a:schemeClr val="dk1"/>
                          </a:solidFill>
                          <a:latin typeface="Trebuchet MS"/>
                          <a:ea typeface="Trebuchet MS"/>
                          <a:cs typeface="Trebuchet MS"/>
                          <a:sym typeface="Trebuchet MS"/>
                        </a:rPr>
                        <a:t>Time Series</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zh-CN">
                          <a:latin typeface="Trebuchet MS"/>
                          <a:ea typeface="Trebuchet MS"/>
                          <a:cs typeface="Trebuchet MS"/>
                          <a:sym typeface="Trebuchet MS"/>
                        </a:rPr>
                        <a:t>Quiver (modeling and visualization)</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fr-FR" dirty="0">
                          <a:latin typeface="Trebuchet MS"/>
                          <a:ea typeface="Trebuchet MS"/>
                          <a:cs typeface="Trebuchet MS"/>
                          <a:sym typeface="Trebuchet MS"/>
                        </a:rPr>
                        <a:t>Can </a:t>
                      </a:r>
                      <a:r>
                        <a:rPr lang="fr-FR" dirty="0" err="1">
                          <a:latin typeface="Trebuchet MS"/>
                          <a:ea typeface="Trebuchet MS"/>
                          <a:cs typeface="Trebuchet MS"/>
                          <a:sym typeface="Trebuchet MS"/>
                        </a:rPr>
                        <a:t>be</a:t>
                      </a:r>
                      <a:r>
                        <a:rPr lang="fr-FR" dirty="0">
                          <a:latin typeface="Trebuchet MS"/>
                          <a:ea typeface="Trebuchet MS"/>
                          <a:cs typeface="Trebuchet MS"/>
                          <a:sym typeface="Trebuchet MS"/>
                        </a:rPr>
                        <a:t> </a:t>
                      </a:r>
                      <a:r>
                        <a:rPr lang="fr-FR" dirty="0" err="1">
                          <a:latin typeface="Trebuchet MS"/>
                          <a:ea typeface="Trebuchet MS"/>
                          <a:cs typeface="Trebuchet MS"/>
                          <a:sym typeface="Trebuchet MS"/>
                        </a:rPr>
                        <a:t>treated</a:t>
                      </a:r>
                      <a:r>
                        <a:rPr lang="fr-FR" dirty="0">
                          <a:latin typeface="Trebuchet MS"/>
                          <a:ea typeface="Trebuchet MS"/>
                          <a:cs typeface="Trebuchet MS"/>
                          <a:sym typeface="Trebuchet MS"/>
                        </a:rPr>
                        <a:t> in Console or </a:t>
                      </a:r>
                      <a:r>
                        <a:rPr lang="fr-FR" dirty="0" err="1">
                          <a:latin typeface="Trebuchet MS"/>
                          <a:ea typeface="Trebuchet MS"/>
                          <a:cs typeface="Trebuchet MS"/>
                          <a:sym typeface="Trebuchet MS"/>
                        </a:rPr>
                        <a:t>Jupyter</a:t>
                      </a:r>
                      <a:r>
                        <a:rPr lang="fr-FR" dirty="0">
                          <a:latin typeface="Trebuchet MS"/>
                          <a:ea typeface="Trebuchet MS"/>
                          <a:cs typeface="Trebuchet MS"/>
                          <a:sym typeface="Trebuchet MS"/>
                        </a:rPr>
                        <a:t> Notebook by </a:t>
                      </a:r>
                      <a:r>
                        <a:rPr lang="fr-FR" dirty="0" err="1">
                          <a:latin typeface="Trebuchet MS"/>
                          <a:ea typeface="Trebuchet MS"/>
                          <a:cs typeface="Trebuchet MS"/>
                          <a:sym typeface="Trebuchet MS"/>
                        </a:rPr>
                        <a:t>coding</a:t>
                      </a:r>
                      <a:endParaRPr dirty="0">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3"/>
                  </a:ext>
                </a:extLst>
              </a:tr>
              <a:tr h="454200">
                <a:tc>
                  <a:txBody>
                    <a:bodyPr/>
                    <a:lstStyle/>
                    <a:p>
                      <a:pPr marL="0" lvl="0" indent="0" algn="l" rtl="0">
                        <a:spcBef>
                          <a:spcPts val="0"/>
                        </a:spcBef>
                        <a:spcAft>
                          <a:spcPts val="0"/>
                        </a:spcAft>
                        <a:buNone/>
                      </a:pPr>
                      <a:r>
                        <a:rPr lang="zh-CN">
                          <a:latin typeface="Trebuchet MS"/>
                          <a:ea typeface="Trebuchet MS"/>
                          <a:cs typeface="Trebuchet MS"/>
                          <a:sym typeface="Trebuchet MS"/>
                        </a:rPr>
                        <a:t>Dataset Monitoring</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zh-CN">
                          <a:latin typeface="Trebuchet MS"/>
                          <a:ea typeface="Trebuchet MS"/>
                          <a:cs typeface="Trebuchet MS"/>
                          <a:sym typeface="Trebuchet MS"/>
                        </a:rPr>
                        <a:t>Integrated data health monitoring</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fr-FR" dirty="0" err="1">
                          <a:solidFill>
                            <a:schemeClr val="dk1"/>
                          </a:solidFill>
                          <a:latin typeface="Trebuchet MS"/>
                          <a:ea typeface="Trebuchet MS"/>
                          <a:cs typeface="Trebuchet MS"/>
                          <a:sym typeface="Trebuchet MS"/>
                        </a:rPr>
                        <a:t>Only</a:t>
                      </a:r>
                      <a:r>
                        <a:rPr lang="fr-FR" dirty="0">
                          <a:solidFill>
                            <a:schemeClr val="dk1"/>
                          </a:solidFill>
                          <a:latin typeface="Trebuchet MS"/>
                          <a:ea typeface="Trebuchet MS"/>
                          <a:cs typeface="Trebuchet MS"/>
                          <a:sym typeface="Trebuchet MS"/>
                        </a:rPr>
                        <a:t> job </a:t>
                      </a:r>
                      <a:r>
                        <a:rPr lang="fr-FR" dirty="0" err="1">
                          <a:solidFill>
                            <a:schemeClr val="dk1"/>
                          </a:solidFill>
                          <a:latin typeface="Trebuchet MS"/>
                          <a:ea typeface="Trebuchet MS"/>
                          <a:cs typeface="Trebuchet MS"/>
                          <a:sym typeface="Trebuchet MS"/>
                        </a:rPr>
                        <a:t>status</a:t>
                      </a:r>
                      <a:r>
                        <a:rPr lang="fr-FR" dirty="0">
                          <a:solidFill>
                            <a:schemeClr val="dk1"/>
                          </a:solidFill>
                          <a:latin typeface="Trebuchet MS"/>
                          <a:ea typeface="Trebuchet MS"/>
                          <a:cs typeface="Trebuchet MS"/>
                          <a:sym typeface="Trebuchet MS"/>
                        </a:rPr>
                        <a:t> can </a:t>
                      </a:r>
                      <a:r>
                        <a:rPr lang="fr-FR" dirty="0" err="1">
                          <a:solidFill>
                            <a:schemeClr val="dk1"/>
                          </a:solidFill>
                          <a:latin typeface="Trebuchet MS"/>
                          <a:ea typeface="Trebuchet MS"/>
                          <a:cs typeface="Trebuchet MS"/>
                          <a:sym typeface="Trebuchet MS"/>
                        </a:rPr>
                        <a:t>be</a:t>
                      </a:r>
                      <a:r>
                        <a:rPr lang="fr-FR" dirty="0">
                          <a:solidFill>
                            <a:schemeClr val="dk1"/>
                          </a:solidFill>
                          <a:latin typeface="Trebuchet MS"/>
                          <a:ea typeface="Trebuchet MS"/>
                          <a:cs typeface="Trebuchet MS"/>
                          <a:sym typeface="Trebuchet MS"/>
                        </a:rPr>
                        <a:t> </a:t>
                      </a:r>
                      <a:r>
                        <a:rPr lang="fr-FR" dirty="0" err="1">
                          <a:solidFill>
                            <a:schemeClr val="dk1"/>
                          </a:solidFill>
                          <a:latin typeface="Trebuchet MS"/>
                          <a:ea typeface="Trebuchet MS"/>
                          <a:cs typeface="Trebuchet MS"/>
                          <a:sym typeface="Trebuchet MS"/>
                        </a:rPr>
                        <a:t>monitored</a:t>
                      </a:r>
                      <a:r>
                        <a:rPr lang="fr-FR" dirty="0">
                          <a:solidFill>
                            <a:schemeClr val="dk1"/>
                          </a:solidFill>
                          <a:latin typeface="Trebuchet MS"/>
                          <a:ea typeface="Trebuchet MS"/>
                          <a:cs typeface="Trebuchet MS"/>
                          <a:sym typeface="Trebuchet MS"/>
                        </a:rPr>
                        <a:t> in Console</a:t>
                      </a:r>
                      <a:endParaRPr dirty="0">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4"/>
                  </a:ext>
                </a:extLst>
              </a:tr>
            </a:tbl>
          </a:graphicData>
        </a:graphic>
      </p:graphicFrame>
      <p:sp>
        <p:nvSpPr>
          <p:cNvPr id="184" name="Google Shape;184;p28"/>
          <p:cNvSpPr txBox="1"/>
          <p:nvPr/>
        </p:nvSpPr>
        <p:spPr>
          <a:xfrm>
            <a:off x="1193063" y="4608850"/>
            <a:ext cx="7852800" cy="3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100" i="1">
                <a:latin typeface="Trebuchet MS"/>
                <a:ea typeface="Trebuchet MS"/>
                <a:cs typeface="Trebuchet MS"/>
                <a:sym typeface="Trebuchet MS"/>
              </a:rPr>
              <a:t>This is a comparision between C3.AI Suite and Foundry </a:t>
            </a:r>
            <a:r>
              <a:rPr lang="zh-CN" sz="1100" b="1" i="1">
                <a:latin typeface="Trebuchet MS"/>
                <a:ea typeface="Trebuchet MS"/>
                <a:cs typeface="Trebuchet MS"/>
                <a:sym typeface="Trebuchet MS"/>
              </a:rPr>
              <a:t>Skywise</a:t>
            </a:r>
            <a:r>
              <a:rPr lang="zh-CN" sz="1100" i="1">
                <a:latin typeface="Trebuchet MS"/>
                <a:ea typeface="Trebuchet MS"/>
                <a:cs typeface="Trebuchet MS"/>
                <a:sym typeface="Trebuchet MS"/>
              </a:rPr>
              <a:t>. </a:t>
            </a:r>
            <a:endParaRPr sz="1100" i="1">
              <a:latin typeface="Trebuchet MS"/>
              <a:ea typeface="Trebuchet MS"/>
              <a:cs typeface="Trebuchet MS"/>
              <a:sym typeface="Trebuchet MS"/>
            </a:endParaRPr>
          </a:p>
        </p:txBody>
      </p:sp>
      <p:pic>
        <p:nvPicPr>
          <p:cNvPr id="185" name="Google Shape;185;p28"/>
          <p:cNvPicPr preferRelativeResize="0"/>
          <p:nvPr/>
        </p:nvPicPr>
        <p:blipFill>
          <a:blip r:embed="rId3">
            <a:alphaModFix/>
          </a:blip>
          <a:stretch>
            <a:fillRect/>
          </a:stretch>
        </p:blipFill>
        <p:spPr>
          <a:xfrm>
            <a:off x="901877" y="4605125"/>
            <a:ext cx="294920" cy="294900"/>
          </a:xfrm>
          <a:prstGeom prst="rect">
            <a:avLst/>
          </a:prstGeom>
          <a:noFill/>
          <a:ln>
            <a:noFill/>
          </a:ln>
        </p:spPr>
      </p:pic>
      <p:pic>
        <p:nvPicPr>
          <p:cNvPr id="186" name="Google Shape;186;p28"/>
          <p:cNvPicPr preferRelativeResize="0"/>
          <p:nvPr/>
        </p:nvPicPr>
        <p:blipFill>
          <a:blip r:embed="rId4">
            <a:alphaModFix/>
          </a:blip>
          <a:stretch>
            <a:fillRect/>
          </a:stretch>
        </p:blipFill>
        <p:spPr>
          <a:xfrm>
            <a:off x="8238500" y="4702250"/>
            <a:ext cx="559501" cy="294900"/>
          </a:xfrm>
          <a:prstGeom prst="rect">
            <a:avLst/>
          </a:prstGeom>
          <a:noFill/>
          <a:ln>
            <a:noFill/>
          </a:ln>
        </p:spPr>
      </p:pic>
      <p:pic>
        <p:nvPicPr>
          <p:cNvPr id="187" name="Google Shape;187;p28"/>
          <p:cNvPicPr preferRelativeResize="0"/>
          <p:nvPr/>
        </p:nvPicPr>
        <p:blipFill>
          <a:blip r:embed="rId5">
            <a:alphaModFix/>
          </a:blip>
          <a:stretch>
            <a:fillRect/>
          </a:stretch>
        </p:blipFill>
        <p:spPr>
          <a:xfrm>
            <a:off x="8197278" y="103475"/>
            <a:ext cx="641946" cy="294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p:nvPr/>
        </p:nvSpPr>
        <p:spPr>
          <a:xfrm>
            <a:off x="286525" y="78800"/>
            <a:ext cx="5199900" cy="46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altLang="zh-CN" sz="2100" b="1" dirty="0">
                <a:solidFill>
                  <a:srgbClr val="4A86E8"/>
                </a:solidFill>
                <a:latin typeface="Trebuchet MS"/>
                <a:ea typeface="Trebuchet MS"/>
                <a:cs typeface="Trebuchet MS"/>
                <a:sym typeface="Trebuchet MS"/>
              </a:rPr>
              <a:t>7</a:t>
            </a:r>
            <a:r>
              <a:rPr lang="zh-CN" sz="2100" b="1" dirty="0">
                <a:solidFill>
                  <a:srgbClr val="4A86E8"/>
                </a:solidFill>
                <a:latin typeface="Trebuchet MS"/>
                <a:ea typeface="Trebuchet MS"/>
                <a:cs typeface="Trebuchet MS"/>
                <a:sym typeface="Trebuchet MS"/>
              </a:rPr>
              <a:t> - Summary :</a:t>
            </a:r>
            <a:r>
              <a:rPr lang="zh-CN" sz="2100" b="1" dirty="0">
                <a:solidFill>
                  <a:srgbClr val="6FA8DC"/>
                </a:solidFill>
                <a:latin typeface="Trebuchet MS"/>
                <a:ea typeface="Trebuchet MS"/>
                <a:cs typeface="Trebuchet MS"/>
                <a:sym typeface="Trebuchet MS"/>
              </a:rPr>
              <a:t> </a:t>
            </a:r>
            <a:r>
              <a:rPr lang="zh-CN" sz="2100" b="1" dirty="0">
                <a:solidFill>
                  <a:srgbClr val="4A86E8"/>
                </a:solidFill>
                <a:latin typeface="Trebuchet MS"/>
                <a:ea typeface="Trebuchet MS"/>
                <a:cs typeface="Trebuchet MS"/>
                <a:sym typeface="Trebuchet MS"/>
              </a:rPr>
              <a:t>C3.AI vs Skywise Foundry</a:t>
            </a:r>
            <a:endParaRPr sz="2100" b="1" dirty="0">
              <a:solidFill>
                <a:srgbClr val="4A86E8"/>
              </a:solidFill>
              <a:latin typeface="Trebuchet MS"/>
              <a:ea typeface="Trebuchet MS"/>
              <a:cs typeface="Trebuchet MS"/>
              <a:sym typeface="Trebuchet MS"/>
            </a:endParaRPr>
          </a:p>
          <a:p>
            <a:pPr marL="0" lvl="0" indent="0" algn="l" rtl="0">
              <a:spcBef>
                <a:spcPts val="0"/>
              </a:spcBef>
              <a:spcAft>
                <a:spcPts val="0"/>
              </a:spcAft>
              <a:buNone/>
            </a:pPr>
            <a:endParaRPr sz="2100" b="1" dirty="0">
              <a:latin typeface="Trebuchet MS"/>
              <a:ea typeface="Trebuchet MS"/>
              <a:cs typeface="Trebuchet MS"/>
              <a:sym typeface="Trebuchet MS"/>
            </a:endParaRPr>
          </a:p>
        </p:txBody>
      </p:sp>
      <p:graphicFrame>
        <p:nvGraphicFramePr>
          <p:cNvPr id="193" name="Google Shape;193;p29"/>
          <p:cNvGraphicFramePr/>
          <p:nvPr>
            <p:extLst>
              <p:ext uri="{D42A27DB-BD31-4B8C-83A1-F6EECF244321}">
                <p14:modId xmlns:p14="http://schemas.microsoft.com/office/powerpoint/2010/main" val="1440301325"/>
              </p:ext>
            </p:extLst>
          </p:nvPr>
        </p:nvGraphicFramePr>
        <p:xfrm>
          <a:off x="797500" y="624670"/>
          <a:ext cx="7856700" cy="3883768"/>
        </p:xfrm>
        <a:graphic>
          <a:graphicData uri="http://schemas.openxmlformats.org/drawingml/2006/table">
            <a:tbl>
              <a:tblPr>
                <a:noFill/>
                <a:tableStyleId>{56FDB732-07C3-414E-A6DB-591AD5878B3F}</a:tableStyleId>
              </a:tblPr>
              <a:tblGrid>
                <a:gridCol w="2618900">
                  <a:extLst>
                    <a:ext uri="{9D8B030D-6E8A-4147-A177-3AD203B41FA5}">
                      <a16:colId xmlns:a16="http://schemas.microsoft.com/office/drawing/2014/main" val="20000"/>
                    </a:ext>
                  </a:extLst>
                </a:gridCol>
                <a:gridCol w="2695400">
                  <a:extLst>
                    <a:ext uri="{9D8B030D-6E8A-4147-A177-3AD203B41FA5}">
                      <a16:colId xmlns:a16="http://schemas.microsoft.com/office/drawing/2014/main" val="20001"/>
                    </a:ext>
                  </a:extLst>
                </a:gridCol>
                <a:gridCol w="2542400">
                  <a:extLst>
                    <a:ext uri="{9D8B030D-6E8A-4147-A177-3AD203B41FA5}">
                      <a16:colId xmlns:a16="http://schemas.microsoft.com/office/drawing/2014/main" val="20002"/>
                    </a:ext>
                  </a:extLst>
                </a:gridCol>
              </a:tblGrid>
              <a:tr h="302600">
                <a:tc>
                  <a:txBody>
                    <a:bodyPr/>
                    <a:lstStyle/>
                    <a:p>
                      <a:pPr marL="0" lvl="0" indent="0" algn="l" rtl="0">
                        <a:spcBef>
                          <a:spcPts val="0"/>
                        </a:spcBef>
                        <a:spcAft>
                          <a:spcPts val="0"/>
                        </a:spcAft>
                        <a:buNone/>
                      </a:pPr>
                      <a:r>
                        <a:rPr lang="zh-CN" b="1">
                          <a:latin typeface="Trebuchet MS"/>
                          <a:ea typeface="Trebuchet MS"/>
                          <a:cs typeface="Trebuchet MS"/>
                          <a:sym typeface="Trebuchet MS"/>
                        </a:rPr>
                        <a:t>Functionality</a:t>
                      </a:r>
                      <a:endParaRPr b="1">
                        <a:latin typeface="Trebuchet MS"/>
                        <a:ea typeface="Trebuchet MS"/>
                        <a:cs typeface="Trebuchet MS"/>
                        <a:sym typeface="Trebuchet MS"/>
                      </a:endParaRPr>
                    </a:p>
                  </a:txBody>
                  <a:tcPr marL="91425" marR="91425" marT="91425" marB="91425">
                    <a:solidFill>
                      <a:srgbClr val="C9DAF8"/>
                    </a:solidFill>
                  </a:tcPr>
                </a:tc>
                <a:tc>
                  <a:txBody>
                    <a:bodyPr/>
                    <a:lstStyle/>
                    <a:p>
                      <a:pPr marL="0" lvl="0" indent="0" algn="l" rtl="0">
                        <a:spcBef>
                          <a:spcPts val="0"/>
                        </a:spcBef>
                        <a:spcAft>
                          <a:spcPts val="0"/>
                        </a:spcAft>
                        <a:buNone/>
                      </a:pPr>
                      <a:r>
                        <a:rPr lang="zh-CN" b="1">
                          <a:latin typeface="Trebuchet MS"/>
                          <a:ea typeface="Trebuchet MS"/>
                          <a:cs typeface="Trebuchet MS"/>
                          <a:sym typeface="Trebuchet MS"/>
                        </a:rPr>
                        <a:t>Skywise FOUNDRY </a:t>
                      </a:r>
                      <a:endParaRPr b="1">
                        <a:latin typeface="Trebuchet MS"/>
                        <a:ea typeface="Trebuchet MS"/>
                        <a:cs typeface="Trebuchet MS"/>
                        <a:sym typeface="Trebuchet MS"/>
                      </a:endParaRPr>
                    </a:p>
                  </a:txBody>
                  <a:tcPr marL="91425" marR="91425" marT="91425" marB="91425">
                    <a:solidFill>
                      <a:srgbClr val="FFF2CC"/>
                    </a:solidFill>
                  </a:tcPr>
                </a:tc>
                <a:tc>
                  <a:txBody>
                    <a:bodyPr/>
                    <a:lstStyle/>
                    <a:p>
                      <a:pPr marL="0" lvl="0" indent="0" algn="l" rtl="0">
                        <a:spcBef>
                          <a:spcPts val="0"/>
                        </a:spcBef>
                        <a:spcAft>
                          <a:spcPts val="0"/>
                        </a:spcAft>
                        <a:buNone/>
                      </a:pPr>
                      <a:r>
                        <a:rPr lang="zh-CN" b="1">
                          <a:latin typeface="Trebuchet MS"/>
                          <a:ea typeface="Trebuchet MS"/>
                          <a:cs typeface="Trebuchet MS"/>
                          <a:sym typeface="Trebuchet MS"/>
                        </a:rPr>
                        <a:t>C3.AI</a:t>
                      </a:r>
                      <a:endParaRPr b="1">
                        <a:latin typeface="Trebuchet MS"/>
                        <a:ea typeface="Trebuchet MS"/>
                        <a:cs typeface="Trebuchet MS"/>
                        <a:sym typeface="Trebuchet MS"/>
                      </a:endParaRPr>
                    </a:p>
                  </a:txBody>
                  <a:tcPr marL="91425" marR="91425" marT="91425" marB="91425">
                    <a:solidFill>
                      <a:srgbClr val="D9EAD3"/>
                    </a:solidFill>
                  </a:tcPr>
                </a:tc>
                <a:extLst>
                  <a:ext uri="{0D108BD9-81ED-4DB2-BD59-A6C34878D82A}">
                    <a16:rowId xmlns:a16="http://schemas.microsoft.com/office/drawing/2014/main" val="10000"/>
                  </a:ext>
                </a:extLst>
              </a:tr>
              <a:tr h="379775">
                <a:tc>
                  <a:txBody>
                    <a:bodyPr/>
                    <a:lstStyle/>
                    <a:p>
                      <a:pPr marL="0" lvl="0" indent="0" algn="l" rtl="0">
                        <a:spcBef>
                          <a:spcPts val="0"/>
                        </a:spcBef>
                        <a:spcAft>
                          <a:spcPts val="0"/>
                        </a:spcAft>
                        <a:buNone/>
                      </a:pPr>
                      <a:r>
                        <a:rPr lang="zh-CN">
                          <a:latin typeface="Trebuchet MS"/>
                          <a:ea typeface="Trebuchet MS"/>
                          <a:cs typeface="Trebuchet MS"/>
                          <a:sym typeface="Trebuchet MS"/>
                        </a:rPr>
                        <a:t>Versioning</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zh-CN">
                          <a:solidFill>
                            <a:schemeClr val="dk1"/>
                          </a:solidFill>
                          <a:latin typeface="Trebuchet MS"/>
                          <a:ea typeface="Trebuchet MS"/>
                          <a:cs typeface="Trebuchet MS"/>
                          <a:sym typeface="Trebuchet MS"/>
                        </a:rPr>
                        <a:t>Git based</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fr-FR" dirty="0">
                          <a:latin typeface="Trebuchet MS"/>
                          <a:ea typeface="Trebuchet MS"/>
                          <a:cs typeface="Trebuchet MS"/>
                          <a:sym typeface="Trebuchet MS"/>
                        </a:rPr>
                        <a:t>Not </a:t>
                      </a:r>
                      <a:r>
                        <a:rPr lang="fr-FR" dirty="0" err="1">
                          <a:latin typeface="Trebuchet MS"/>
                          <a:ea typeface="Trebuchet MS"/>
                          <a:cs typeface="Trebuchet MS"/>
                          <a:sym typeface="Trebuchet MS"/>
                        </a:rPr>
                        <a:t>mentioned</a:t>
                      </a:r>
                      <a:r>
                        <a:rPr lang="fr-FR" dirty="0">
                          <a:latin typeface="Trebuchet MS"/>
                          <a:ea typeface="Trebuchet MS"/>
                          <a:cs typeface="Trebuchet MS"/>
                          <a:sym typeface="Trebuchet MS"/>
                        </a:rPr>
                        <a:t> </a:t>
                      </a:r>
                      <a:endParaRPr dirty="0">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1"/>
                  </a:ext>
                </a:extLst>
              </a:tr>
              <a:tr h="305525">
                <a:tc>
                  <a:txBody>
                    <a:bodyPr/>
                    <a:lstStyle/>
                    <a:p>
                      <a:pPr marL="0" lvl="0" indent="0" algn="l" rtl="0">
                        <a:spcBef>
                          <a:spcPts val="0"/>
                        </a:spcBef>
                        <a:spcAft>
                          <a:spcPts val="0"/>
                        </a:spcAft>
                        <a:buNone/>
                      </a:pPr>
                      <a:r>
                        <a:rPr lang="zh-CN">
                          <a:solidFill>
                            <a:schemeClr val="dk1"/>
                          </a:solidFill>
                          <a:latin typeface="Trebuchet MS"/>
                          <a:ea typeface="Trebuchet MS"/>
                          <a:cs typeface="Trebuchet MS"/>
                          <a:sym typeface="Trebuchet MS"/>
                        </a:rPr>
                        <a:t>Developer Interface</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zh-CN">
                          <a:latin typeface="Trebuchet MS"/>
                          <a:ea typeface="Trebuchet MS"/>
                          <a:cs typeface="Trebuchet MS"/>
                          <a:sym typeface="Trebuchet MS"/>
                        </a:rPr>
                        <a:t>More user friendly tools</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zh-CN">
                          <a:latin typeface="Trebuchet MS"/>
                          <a:ea typeface="Trebuchet MS"/>
                          <a:cs typeface="Trebuchet MS"/>
                          <a:sym typeface="Trebuchet MS"/>
                        </a:rPr>
                        <a:t>More technical (coding)</a:t>
                      </a:r>
                      <a:endParaRPr>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2"/>
                  </a:ext>
                </a:extLst>
              </a:tr>
              <a:tr h="770425">
                <a:tc>
                  <a:txBody>
                    <a:bodyPr/>
                    <a:lstStyle/>
                    <a:p>
                      <a:pPr marL="0" lvl="0" indent="0" algn="l" rtl="0">
                        <a:spcBef>
                          <a:spcPts val="0"/>
                        </a:spcBef>
                        <a:spcAft>
                          <a:spcPts val="0"/>
                        </a:spcAft>
                        <a:buNone/>
                      </a:pPr>
                      <a:r>
                        <a:rPr lang="zh-CN">
                          <a:solidFill>
                            <a:schemeClr val="dk1"/>
                          </a:solidFill>
                          <a:latin typeface="Trebuchet MS"/>
                          <a:ea typeface="Trebuchet MS"/>
                          <a:cs typeface="Trebuchet MS"/>
                          <a:sym typeface="Trebuchet MS"/>
                        </a:rPr>
                        <a:t>Data Visualization / Dashboard</a:t>
                      </a:r>
                      <a:endParaRPr>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zh-CN">
                          <a:latin typeface="Trebuchet MS"/>
                          <a:ea typeface="Trebuchet MS"/>
                          <a:cs typeface="Trebuchet MS"/>
                          <a:sym typeface="Trebuchet MS"/>
                        </a:rPr>
                        <a:t>Several internal tools : Contour, Report, Hubble (data explorer), Slate (application/dashborad development tool)</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zh-CN">
                          <a:latin typeface="Trebuchet MS"/>
                          <a:ea typeface="Trebuchet MS"/>
                          <a:cs typeface="Trebuchet MS"/>
                          <a:sym typeface="Trebuchet MS"/>
                        </a:rPr>
                        <a:t>Possibility to use severals BI tools (Tableau, Qlik, Cognos…)</a:t>
                      </a:r>
                      <a:endParaRPr>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3"/>
                  </a:ext>
                </a:extLst>
              </a:tr>
              <a:tr h="305525">
                <a:tc>
                  <a:txBody>
                    <a:bodyPr/>
                    <a:lstStyle/>
                    <a:p>
                      <a:pPr marL="0" lvl="0" indent="0" algn="l" rtl="0">
                        <a:spcBef>
                          <a:spcPts val="0"/>
                        </a:spcBef>
                        <a:spcAft>
                          <a:spcPts val="0"/>
                        </a:spcAft>
                        <a:buNone/>
                      </a:pPr>
                      <a:r>
                        <a:rPr lang="zh-CN">
                          <a:latin typeface="Trebuchet MS"/>
                          <a:ea typeface="Trebuchet MS"/>
                          <a:cs typeface="Trebuchet MS"/>
                          <a:sym typeface="Trebuchet MS"/>
                        </a:rPr>
                        <a:t>Languages</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zh-CN">
                          <a:latin typeface="Trebuchet MS"/>
                          <a:ea typeface="Trebuchet MS"/>
                          <a:cs typeface="Trebuchet MS"/>
                          <a:sym typeface="Trebuchet MS"/>
                        </a:rPr>
                        <a:t>PySpark, PySQL, Java</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zh-CN" dirty="0">
                          <a:latin typeface="Trebuchet MS"/>
                          <a:ea typeface="Trebuchet MS"/>
                          <a:cs typeface="Trebuchet MS"/>
                          <a:sym typeface="Trebuchet MS"/>
                        </a:rPr>
                        <a:t>Python, R, Javascript</a:t>
                      </a:r>
                      <a:endParaRPr dirty="0">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4"/>
                  </a:ext>
                </a:extLst>
              </a:tr>
              <a:tr h="454200">
                <a:tc>
                  <a:txBody>
                    <a:bodyPr/>
                    <a:lstStyle/>
                    <a:p>
                      <a:pPr marL="0" lvl="0" indent="0" algn="l" rtl="0">
                        <a:spcBef>
                          <a:spcPts val="0"/>
                        </a:spcBef>
                        <a:spcAft>
                          <a:spcPts val="0"/>
                        </a:spcAft>
                        <a:buNone/>
                      </a:pPr>
                      <a:r>
                        <a:rPr lang="zh-CN">
                          <a:solidFill>
                            <a:schemeClr val="dk1"/>
                          </a:solidFill>
                          <a:latin typeface="Trebuchet MS"/>
                          <a:ea typeface="Trebuchet MS"/>
                          <a:cs typeface="Trebuchet MS"/>
                          <a:sym typeface="Trebuchet MS"/>
                        </a:rPr>
                        <a:t>Data Analysis</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zh-CN">
                          <a:latin typeface="Trebuchet MS"/>
                          <a:ea typeface="Trebuchet MS"/>
                          <a:cs typeface="Trebuchet MS"/>
                          <a:sym typeface="Trebuchet MS"/>
                        </a:rPr>
                        <a:t>Repository, Workbook, Countour. </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fr-FR" dirty="0">
                          <a:latin typeface="Trebuchet MS"/>
                          <a:ea typeface="Trebuchet MS"/>
                          <a:cs typeface="Trebuchet MS"/>
                          <a:sym typeface="Trebuchet MS"/>
                        </a:rPr>
                        <a:t>Console, </a:t>
                      </a:r>
                      <a:r>
                        <a:rPr lang="fr-FR" dirty="0" err="1">
                          <a:latin typeface="Trebuchet MS"/>
                          <a:ea typeface="Trebuchet MS"/>
                          <a:cs typeface="Trebuchet MS"/>
                          <a:sym typeface="Trebuchet MS"/>
                        </a:rPr>
                        <a:t>Jupyter</a:t>
                      </a:r>
                      <a:r>
                        <a:rPr lang="fr-FR" dirty="0">
                          <a:latin typeface="Trebuchet MS"/>
                          <a:ea typeface="Trebuchet MS"/>
                          <a:cs typeface="Trebuchet MS"/>
                          <a:sym typeface="Trebuchet MS"/>
                        </a:rPr>
                        <a:t> Notebook</a:t>
                      </a:r>
                      <a:endParaRPr dirty="0">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5"/>
                  </a:ext>
                </a:extLst>
              </a:tr>
              <a:tr h="482950">
                <a:tc>
                  <a:txBody>
                    <a:bodyPr/>
                    <a:lstStyle/>
                    <a:p>
                      <a:pPr marL="0" lvl="0" indent="0" algn="l" rtl="0">
                        <a:spcBef>
                          <a:spcPts val="0"/>
                        </a:spcBef>
                        <a:spcAft>
                          <a:spcPts val="0"/>
                        </a:spcAft>
                        <a:buNone/>
                      </a:pPr>
                      <a:r>
                        <a:rPr lang="zh-CN">
                          <a:solidFill>
                            <a:schemeClr val="dk1"/>
                          </a:solidFill>
                          <a:latin typeface="Trebuchet MS"/>
                          <a:ea typeface="Trebuchet MS"/>
                          <a:cs typeface="Trebuchet MS"/>
                          <a:sym typeface="Trebuchet MS"/>
                        </a:rPr>
                        <a:t>Machine Learning</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zh-CN">
                          <a:latin typeface="Trebuchet MS"/>
                          <a:ea typeface="Trebuchet MS"/>
                          <a:cs typeface="Trebuchet MS"/>
                          <a:sym typeface="Trebuchet MS"/>
                        </a:rPr>
                        <a:t>Limited according to our experiance</a:t>
                      </a:r>
                      <a:endParaRPr>
                        <a:latin typeface="Trebuchet MS"/>
                        <a:ea typeface="Trebuchet MS"/>
                        <a:cs typeface="Trebuchet MS"/>
                        <a:sym typeface="Trebuchet MS"/>
                      </a:endParaRPr>
                    </a:p>
                  </a:txBody>
                  <a:tcPr marL="91425" marR="91425" marT="91425" marB="91425"/>
                </a:tc>
                <a:tc>
                  <a:txBody>
                    <a:bodyPr/>
                    <a:lstStyle/>
                    <a:p>
                      <a:pPr marL="0" lvl="0" indent="0" algn="l" rtl="0">
                        <a:lnSpc>
                          <a:spcPct val="115000"/>
                        </a:lnSpc>
                        <a:spcBef>
                          <a:spcPts val="0"/>
                        </a:spcBef>
                        <a:spcAft>
                          <a:spcPts val="0"/>
                        </a:spcAft>
                        <a:buNone/>
                      </a:pPr>
                      <a:r>
                        <a:rPr lang="zh-CN" dirty="0">
                          <a:latin typeface="Trebuchet MS"/>
                          <a:ea typeface="Trebuchet MS"/>
                          <a:cs typeface="Trebuchet MS"/>
                          <a:sym typeface="Trebuchet MS"/>
                        </a:rPr>
                        <a:t>More powerful</a:t>
                      </a:r>
                      <a:r>
                        <a:rPr lang="fr-FR" altLang="zh-CN" dirty="0">
                          <a:latin typeface="Trebuchet MS"/>
                          <a:ea typeface="Trebuchet MS"/>
                          <a:cs typeface="Trebuchet MS"/>
                          <a:sym typeface="Trebuchet MS"/>
                        </a:rPr>
                        <a:t>, support NLP and </a:t>
                      </a:r>
                      <a:r>
                        <a:rPr lang="fr-FR" altLang="zh-CN" dirty="0" err="1">
                          <a:latin typeface="Trebuchet MS"/>
                          <a:ea typeface="Trebuchet MS"/>
                          <a:cs typeface="Trebuchet MS"/>
                          <a:sym typeface="Trebuchet MS"/>
                        </a:rPr>
                        <a:t>deep</a:t>
                      </a:r>
                      <a:r>
                        <a:rPr lang="fr-FR" altLang="zh-CN" dirty="0">
                          <a:latin typeface="Trebuchet MS"/>
                          <a:ea typeface="Trebuchet MS"/>
                          <a:cs typeface="Trebuchet MS"/>
                          <a:sym typeface="Trebuchet MS"/>
                        </a:rPr>
                        <a:t> </a:t>
                      </a:r>
                      <a:r>
                        <a:rPr lang="fr-FR" altLang="zh-CN" dirty="0" err="1">
                          <a:latin typeface="Trebuchet MS"/>
                          <a:ea typeface="Trebuchet MS"/>
                          <a:cs typeface="Trebuchet MS"/>
                          <a:sym typeface="Trebuchet MS"/>
                        </a:rPr>
                        <a:t>learning</a:t>
                      </a:r>
                      <a:endParaRPr dirty="0">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6"/>
                  </a:ext>
                </a:extLst>
              </a:tr>
            </a:tbl>
          </a:graphicData>
        </a:graphic>
      </p:graphicFrame>
      <p:sp>
        <p:nvSpPr>
          <p:cNvPr id="194" name="Google Shape;194;p29"/>
          <p:cNvSpPr txBox="1"/>
          <p:nvPr/>
        </p:nvSpPr>
        <p:spPr>
          <a:xfrm>
            <a:off x="1164888" y="4699800"/>
            <a:ext cx="7852800" cy="3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100" i="1">
                <a:latin typeface="Trebuchet MS"/>
                <a:ea typeface="Trebuchet MS"/>
                <a:cs typeface="Trebuchet MS"/>
                <a:sym typeface="Trebuchet MS"/>
              </a:rPr>
              <a:t>This is a comparision between C3.AI Suite and Foundry </a:t>
            </a:r>
            <a:r>
              <a:rPr lang="zh-CN" sz="1100" b="1" i="1">
                <a:latin typeface="Trebuchet MS"/>
                <a:ea typeface="Trebuchet MS"/>
                <a:cs typeface="Trebuchet MS"/>
                <a:sym typeface="Trebuchet MS"/>
              </a:rPr>
              <a:t>Skywise</a:t>
            </a:r>
            <a:r>
              <a:rPr lang="zh-CN" sz="1100" i="1">
                <a:latin typeface="Trebuchet MS"/>
                <a:ea typeface="Trebuchet MS"/>
                <a:cs typeface="Trebuchet MS"/>
                <a:sym typeface="Trebuchet MS"/>
              </a:rPr>
              <a:t>. </a:t>
            </a:r>
            <a:endParaRPr sz="1100" i="1">
              <a:latin typeface="Trebuchet MS"/>
              <a:ea typeface="Trebuchet MS"/>
              <a:cs typeface="Trebuchet MS"/>
              <a:sym typeface="Trebuchet MS"/>
            </a:endParaRPr>
          </a:p>
        </p:txBody>
      </p:sp>
      <p:pic>
        <p:nvPicPr>
          <p:cNvPr id="195" name="Google Shape;195;p29"/>
          <p:cNvPicPr preferRelativeResize="0"/>
          <p:nvPr/>
        </p:nvPicPr>
        <p:blipFill>
          <a:blip r:embed="rId3">
            <a:alphaModFix/>
          </a:blip>
          <a:stretch>
            <a:fillRect/>
          </a:stretch>
        </p:blipFill>
        <p:spPr>
          <a:xfrm>
            <a:off x="873703" y="4696075"/>
            <a:ext cx="294920" cy="294900"/>
          </a:xfrm>
          <a:prstGeom prst="rect">
            <a:avLst/>
          </a:prstGeom>
          <a:noFill/>
          <a:ln>
            <a:noFill/>
          </a:ln>
        </p:spPr>
      </p:pic>
      <p:pic>
        <p:nvPicPr>
          <p:cNvPr id="196" name="Google Shape;196;p29"/>
          <p:cNvPicPr preferRelativeResize="0"/>
          <p:nvPr/>
        </p:nvPicPr>
        <p:blipFill>
          <a:blip r:embed="rId4">
            <a:alphaModFix/>
          </a:blip>
          <a:stretch>
            <a:fillRect/>
          </a:stretch>
        </p:blipFill>
        <p:spPr>
          <a:xfrm>
            <a:off x="8238500" y="4702250"/>
            <a:ext cx="559501" cy="294900"/>
          </a:xfrm>
          <a:prstGeom prst="rect">
            <a:avLst/>
          </a:prstGeom>
          <a:noFill/>
          <a:ln>
            <a:noFill/>
          </a:ln>
        </p:spPr>
      </p:pic>
      <p:pic>
        <p:nvPicPr>
          <p:cNvPr id="197" name="Google Shape;197;p29"/>
          <p:cNvPicPr preferRelativeResize="0"/>
          <p:nvPr/>
        </p:nvPicPr>
        <p:blipFill>
          <a:blip r:embed="rId5">
            <a:alphaModFix/>
          </a:blip>
          <a:stretch>
            <a:fillRect/>
          </a:stretch>
        </p:blipFill>
        <p:spPr>
          <a:xfrm>
            <a:off x="8197278" y="103475"/>
            <a:ext cx="641946" cy="294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p:nvPr/>
        </p:nvSpPr>
        <p:spPr>
          <a:xfrm>
            <a:off x="266625" y="358375"/>
            <a:ext cx="79647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30"/>
          <p:cNvSpPr txBox="1"/>
          <p:nvPr/>
        </p:nvSpPr>
        <p:spPr>
          <a:xfrm>
            <a:off x="152400" y="182125"/>
            <a:ext cx="8772300" cy="4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altLang="zh-CN" sz="2100" b="1" dirty="0">
                <a:solidFill>
                  <a:srgbClr val="4A86E8"/>
                </a:solidFill>
                <a:latin typeface="Trebuchet MS"/>
                <a:ea typeface="Trebuchet MS"/>
                <a:cs typeface="Trebuchet MS"/>
                <a:sym typeface="Trebuchet MS"/>
              </a:rPr>
              <a:t>7</a:t>
            </a:r>
            <a:r>
              <a:rPr lang="zh-CN" sz="2100" b="1" dirty="0">
                <a:solidFill>
                  <a:srgbClr val="4A86E8"/>
                </a:solidFill>
                <a:latin typeface="Trebuchet MS"/>
                <a:ea typeface="Trebuchet MS"/>
                <a:cs typeface="Trebuchet MS"/>
                <a:sym typeface="Trebuchet MS"/>
              </a:rPr>
              <a:t> - Summary :</a:t>
            </a:r>
            <a:r>
              <a:rPr lang="zh-CN" sz="2100" b="1" dirty="0">
                <a:solidFill>
                  <a:srgbClr val="6FA8DC"/>
                </a:solidFill>
                <a:latin typeface="Trebuchet MS"/>
                <a:ea typeface="Trebuchet MS"/>
                <a:cs typeface="Trebuchet MS"/>
                <a:sym typeface="Trebuchet MS"/>
              </a:rPr>
              <a:t> </a:t>
            </a:r>
            <a:r>
              <a:rPr lang="zh-CN" sz="2100" b="1" dirty="0">
                <a:solidFill>
                  <a:srgbClr val="4A86E8"/>
                </a:solidFill>
                <a:latin typeface="Trebuchet MS"/>
                <a:ea typeface="Trebuchet MS"/>
                <a:cs typeface="Trebuchet MS"/>
                <a:sym typeface="Trebuchet MS"/>
              </a:rPr>
              <a:t>C3.AI vs Skywise Foundry</a:t>
            </a:r>
            <a:endParaRPr sz="2100" b="1" dirty="0">
              <a:solidFill>
                <a:srgbClr val="4A86E8"/>
              </a:solidFill>
              <a:latin typeface="Trebuchet MS"/>
              <a:ea typeface="Trebuchet MS"/>
              <a:cs typeface="Trebuchet MS"/>
              <a:sym typeface="Trebuchet MS"/>
            </a:endParaRPr>
          </a:p>
        </p:txBody>
      </p:sp>
      <p:sp>
        <p:nvSpPr>
          <p:cNvPr id="204" name="Google Shape;204;p30"/>
          <p:cNvSpPr txBox="1"/>
          <p:nvPr/>
        </p:nvSpPr>
        <p:spPr>
          <a:xfrm>
            <a:off x="1196675" y="883575"/>
            <a:ext cx="1584000" cy="4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100">
                <a:solidFill>
                  <a:schemeClr val="dk1"/>
                </a:solidFill>
                <a:latin typeface="Trebuchet MS"/>
                <a:ea typeface="Trebuchet MS"/>
                <a:cs typeface="Trebuchet MS"/>
                <a:sym typeface="Trebuchet MS"/>
              </a:rPr>
              <a:t>Advantages</a:t>
            </a:r>
            <a:endParaRPr sz="2100">
              <a:solidFill>
                <a:schemeClr val="dk1"/>
              </a:solidFill>
              <a:latin typeface="Trebuchet MS"/>
              <a:ea typeface="Trebuchet MS"/>
              <a:cs typeface="Trebuchet MS"/>
              <a:sym typeface="Trebuchet MS"/>
            </a:endParaRPr>
          </a:p>
        </p:txBody>
      </p:sp>
      <p:sp>
        <p:nvSpPr>
          <p:cNvPr id="205" name="Google Shape;205;p30"/>
          <p:cNvSpPr txBox="1"/>
          <p:nvPr/>
        </p:nvSpPr>
        <p:spPr>
          <a:xfrm>
            <a:off x="5776500" y="883575"/>
            <a:ext cx="2319600" cy="4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100">
                <a:solidFill>
                  <a:schemeClr val="dk1"/>
                </a:solidFill>
                <a:latin typeface="Trebuchet MS"/>
                <a:ea typeface="Trebuchet MS"/>
                <a:cs typeface="Trebuchet MS"/>
                <a:sym typeface="Trebuchet MS"/>
              </a:rPr>
              <a:t>Disadvantages </a:t>
            </a:r>
            <a:endParaRPr sz="2100">
              <a:solidFill>
                <a:schemeClr val="dk1"/>
              </a:solidFill>
              <a:latin typeface="Trebuchet MS"/>
              <a:ea typeface="Trebuchet MS"/>
              <a:cs typeface="Trebuchet MS"/>
              <a:sym typeface="Trebuchet MS"/>
            </a:endParaRPr>
          </a:p>
        </p:txBody>
      </p:sp>
      <p:cxnSp>
        <p:nvCxnSpPr>
          <p:cNvPr id="206" name="Google Shape;206;p30"/>
          <p:cNvCxnSpPr/>
          <p:nvPr/>
        </p:nvCxnSpPr>
        <p:spPr>
          <a:xfrm>
            <a:off x="4500000" y="1068625"/>
            <a:ext cx="0" cy="3424200"/>
          </a:xfrm>
          <a:prstGeom prst="straightConnector1">
            <a:avLst/>
          </a:prstGeom>
          <a:noFill/>
          <a:ln w="9525" cap="flat" cmpd="sng">
            <a:solidFill>
              <a:schemeClr val="dk2"/>
            </a:solidFill>
            <a:prstDash val="solid"/>
            <a:round/>
            <a:headEnd type="none" w="med" len="med"/>
            <a:tailEnd type="none" w="med" len="med"/>
          </a:ln>
        </p:spPr>
      </p:cxnSp>
      <p:sp>
        <p:nvSpPr>
          <p:cNvPr id="207" name="Google Shape;207;p30"/>
          <p:cNvSpPr txBox="1"/>
          <p:nvPr/>
        </p:nvSpPr>
        <p:spPr>
          <a:xfrm>
            <a:off x="152300" y="1567650"/>
            <a:ext cx="4094100" cy="62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700">
                <a:solidFill>
                  <a:schemeClr val="dk1"/>
                </a:solidFill>
                <a:latin typeface="Trebuchet MS"/>
                <a:ea typeface="Trebuchet MS"/>
                <a:cs typeface="Trebuchet MS"/>
                <a:sym typeface="Trebuchet MS"/>
              </a:rPr>
              <a:t>C3.AI Suite : more capabilities for machine learning</a:t>
            </a:r>
            <a:endParaRPr sz="1700">
              <a:solidFill>
                <a:schemeClr val="dk1"/>
              </a:solidFill>
              <a:latin typeface="Trebuchet MS"/>
              <a:ea typeface="Trebuchet MS"/>
              <a:cs typeface="Trebuchet MS"/>
              <a:sym typeface="Trebuchet MS"/>
            </a:endParaRPr>
          </a:p>
        </p:txBody>
      </p:sp>
      <p:sp>
        <p:nvSpPr>
          <p:cNvPr id="208" name="Google Shape;208;p30"/>
          <p:cNvSpPr txBox="1"/>
          <p:nvPr/>
        </p:nvSpPr>
        <p:spPr>
          <a:xfrm>
            <a:off x="152300" y="2575775"/>
            <a:ext cx="4094100" cy="186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700" dirty="0">
                <a:solidFill>
                  <a:schemeClr val="dk1"/>
                </a:solidFill>
                <a:latin typeface="Trebuchet MS"/>
                <a:ea typeface="Trebuchet MS"/>
                <a:cs typeface="Trebuchet MS"/>
                <a:sym typeface="Trebuchet MS"/>
              </a:rPr>
              <a:t>Foundry: </a:t>
            </a:r>
            <a:endParaRPr sz="1700" dirty="0">
              <a:solidFill>
                <a:schemeClr val="dk1"/>
              </a:solidFill>
              <a:latin typeface="Trebuchet MS"/>
              <a:ea typeface="Trebuchet MS"/>
              <a:cs typeface="Trebuchet MS"/>
              <a:sym typeface="Trebuchet MS"/>
            </a:endParaRPr>
          </a:p>
          <a:p>
            <a:pPr marL="457200" lvl="0" indent="-336550" algn="l" rtl="0">
              <a:spcBef>
                <a:spcPts val="0"/>
              </a:spcBef>
              <a:spcAft>
                <a:spcPts val="0"/>
              </a:spcAft>
              <a:buClr>
                <a:schemeClr val="dk1"/>
              </a:buClr>
              <a:buSzPts val="1700"/>
              <a:buFont typeface="Trebuchet MS"/>
              <a:buChar char="-"/>
            </a:pPr>
            <a:r>
              <a:rPr lang="zh-CN" sz="1700" dirty="0">
                <a:solidFill>
                  <a:schemeClr val="dk1"/>
                </a:solidFill>
                <a:latin typeface="Trebuchet MS"/>
                <a:ea typeface="Trebuchet MS"/>
                <a:cs typeface="Trebuchet MS"/>
                <a:sym typeface="Trebuchet MS"/>
              </a:rPr>
              <a:t>People can use some functionalities without programming experience.</a:t>
            </a:r>
            <a:endParaRPr sz="1700" dirty="0">
              <a:solidFill>
                <a:schemeClr val="dk1"/>
              </a:solidFill>
              <a:latin typeface="Trebuchet MS"/>
              <a:ea typeface="Trebuchet MS"/>
              <a:cs typeface="Trebuchet MS"/>
              <a:sym typeface="Trebuchet MS"/>
            </a:endParaRPr>
          </a:p>
          <a:p>
            <a:pPr marL="457200" lvl="0" indent="-336550" algn="l" rtl="0">
              <a:spcBef>
                <a:spcPts val="0"/>
              </a:spcBef>
              <a:spcAft>
                <a:spcPts val="0"/>
              </a:spcAft>
              <a:buClr>
                <a:schemeClr val="dk1"/>
              </a:buClr>
              <a:buSzPts val="1700"/>
              <a:buFont typeface="Trebuchet MS"/>
              <a:buChar char="-"/>
            </a:pPr>
            <a:r>
              <a:rPr lang="zh-CN" sz="1700" dirty="0">
                <a:solidFill>
                  <a:schemeClr val="dk1"/>
                </a:solidFill>
                <a:latin typeface="Trebuchet MS"/>
                <a:ea typeface="Trebuchet MS"/>
                <a:cs typeface="Trebuchet MS"/>
                <a:sym typeface="Trebuchet MS"/>
              </a:rPr>
              <a:t>Integrated with powerful tool</a:t>
            </a:r>
            <a:r>
              <a:rPr lang="fr-FR" altLang="zh-CN" sz="1700" dirty="0">
                <a:solidFill>
                  <a:schemeClr val="dk1"/>
                </a:solidFill>
                <a:latin typeface="Trebuchet MS"/>
                <a:ea typeface="Trebuchet MS"/>
                <a:cs typeface="Trebuchet MS"/>
                <a:sym typeface="Trebuchet MS"/>
              </a:rPr>
              <a:t>s for data monitoring, data analyse, data visualisation </a:t>
            </a:r>
            <a:endParaRPr sz="1700" dirty="0">
              <a:solidFill>
                <a:schemeClr val="dk1"/>
              </a:solidFill>
              <a:latin typeface="Trebuchet MS"/>
              <a:ea typeface="Trebuchet MS"/>
              <a:cs typeface="Trebuchet MS"/>
              <a:sym typeface="Trebuchet MS"/>
            </a:endParaRPr>
          </a:p>
        </p:txBody>
      </p:sp>
      <p:sp>
        <p:nvSpPr>
          <p:cNvPr id="209" name="Google Shape;209;p30"/>
          <p:cNvSpPr txBox="1"/>
          <p:nvPr/>
        </p:nvSpPr>
        <p:spPr>
          <a:xfrm>
            <a:off x="4753600" y="3054025"/>
            <a:ext cx="3799200" cy="14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700">
                <a:solidFill>
                  <a:schemeClr val="dk1"/>
                </a:solidFill>
                <a:latin typeface="Trebuchet MS"/>
                <a:ea typeface="Trebuchet MS"/>
                <a:cs typeface="Trebuchet MS"/>
                <a:sym typeface="Trebuchet MS"/>
              </a:rPr>
              <a:t>Foundry: Limited machine learning capabilities (from our experience)</a:t>
            </a:r>
            <a:endParaRPr sz="1700">
              <a:solidFill>
                <a:schemeClr val="dk1"/>
              </a:solidFill>
              <a:latin typeface="Trebuchet MS"/>
              <a:ea typeface="Trebuchet MS"/>
              <a:cs typeface="Trebuchet MS"/>
              <a:sym typeface="Trebuchet MS"/>
            </a:endParaRPr>
          </a:p>
        </p:txBody>
      </p:sp>
      <p:sp>
        <p:nvSpPr>
          <p:cNvPr id="210" name="Google Shape;210;p30"/>
          <p:cNvSpPr txBox="1"/>
          <p:nvPr/>
        </p:nvSpPr>
        <p:spPr>
          <a:xfrm>
            <a:off x="4753600" y="1567650"/>
            <a:ext cx="4269900" cy="137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700" dirty="0">
                <a:solidFill>
                  <a:schemeClr val="dk1"/>
                </a:solidFill>
                <a:latin typeface="Trebuchet MS"/>
                <a:ea typeface="Trebuchet MS"/>
                <a:cs typeface="Trebuchet MS"/>
                <a:sym typeface="Trebuchet MS"/>
              </a:rPr>
              <a:t>C3.AI Suite : </a:t>
            </a:r>
            <a:endParaRPr sz="1700" dirty="0">
              <a:solidFill>
                <a:schemeClr val="dk1"/>
              </a:solidFill>
              <a:latin typeface="Trebuchet MS"/>
              <a:ea typeface="Trebuchet MS"/>
              <a:cs typeface="Trebuchet MS"/>
              <a:sym typeface="Trebuchet MS"/>
            </a:endParaRPr>
          </a:p>
          <a:p>
            <a:pPr marL="457200" lvl="0" indent="-336550" algn="l" rtl="0">
              <a:spcBef>
                <a:spcPts val="0"/>
              </a:spcBef>
              <a:spcAft>
                <a:spcPts val="0"/>
              </a:spcAft>
              <a:buClr>
                <a:schemeClr val="dk1"/>
              </a:buClr>
              <a:buSzPts val="1700"/>
              <a:buFont typeface="Trebuchet MS"/>
              <a:buChar char="-"/>
            </a:pPr>
            <a:r>
              <a:rPr lang="zh-CN" sz="1700" dirty="0">
                <a:solidFill>
                  <a:schemeClr val="dk1"/>
                </a:solidFill>
                <a:latin typeface="Trebuchet MS"/>
                <a:ea typeface="Trebuchet MS"/>
                <a:cs typeface="Trebuchet MS"/>
                <a:sym typeface="Trebuchet MS"/>
              </a:rPr>
              <a:t>From what we have seen so far, users must have some programming experience to learn and use the platform </a:t>
            </a:r>
            <a:endParaRPr sz="1700" dirty="0">
              <a:solidFill>
                <a:schemeClr val="dk1"/>
              </a:solidFill>
              <a:latin typeface="Trebuchet MS"/>
              <a:ea typeface="Trebuchet MS"/>
              <a:cs typeface="Trebuchet MS"/>
              <a:sym typeface="Trebuchet MS"/>
            </a:endParaRPr>
          </a:p>
        </p:txBody>
      </p:sp>
      <p:sp>
        <p:nvSpPr>
          <p:cNvPr id="211" name="Google Shape;211;p30"/>
          <p:cNvSpPr txBox="1"/>
          <p:nvPr/>
        </p:nvSpPr>
        <p:spPr>
          <a:xfrm>
            <a:off x="519800" y="4532650"/>
            <a:ext cx="8526000" cy="3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i="1" dirty="0">
                <a:latin typeface="Trebuchet MS"/>
                <a:ea typeface="Trebuchet MS"/>
                <a:cs typeface="Trebuchet MS"/>
                <a:sym typeface="Trebuchet MS"/>
              </a:rPr>
              <a:t>This comparison</a:t>
            </a:r>
            <a:r>
              <a:rPr lang="fr-FR" altLang="zh-CN" sz="1200" i="1" dirty="0">
                <a:latin typeface="Trebuchet MS"/>
                <a:ea typeface="Trebuchet MS"/>
                <a:cs typeface="Trebuchet MS"/>
                <a:sym typeface="Trebuchet MS"/>
              </a:rPr>
              <a:t> </a:t>
            </a:r>
            <a:r>
              <a:rPr lang="fr-FR" altLang="zh-CN" sz="1200" i="1" dirty="0" err="1">
                <a:latin typeface="Trebuchet MS"/>
                <a:ea typeface="Trebuchet MS"/>
                <a:cs typeface="Trebuchet MS"/>
                <a:sym typeface="Trebuchet MS"/>
              </a:rPr>
              <a:t>is</a:t>
            </a:r>
            <a:r>
              <a:rPr lang="fr-FR" altLang="zh-CN" sz="1200" i="1" dirty="0">
                <a:latin typeface="Trebuchet MS"/>
                <a:ea typeface="Trebuchet MS"/>
                <a:cs typeface="Trebuchet MS"/>
                <a:sym typeface="Trebuchet MS"/>
              </a:rPr>
              <a:t> </a:t>
            </a:r>
            <a:r>
              <a:rPr lang="fr-FR" altLang="zh-CN" sz="1200" i="1" dirty="0" err="1">
                <a:latin typeface="Trebuchet MS"/>
                <a:ea typeface="Trebuchet MS"/>
                <a:cs typeface="Trebuchet MS"/>
                <a:sym typeface="Trebuchet MS"/>
              </a:rPr>
              <a:t>waiting</a:t>
            </a:r>
            <a:r>
              <a:rPr lang="fr-FR" altLang="zh-CN" sz="1200" i="1" dirty="0">
                <a:latin typeface="Trebuchet MS"/>
                <a:ea typeface="Trebuchet MS"/>
                <a:cs typeface="Trebuchet MS"/>
                <a:sym typeface="Trebuchet MS"/>
              </a:rPr>
              <a:t> for </a:t>
            </a:r>
            <a:r>
              <a:rPr lang="fr-FR" altLang="zh-CN" sz="1200" i="1" dirty="0" err="1">
                <a:latin typeface="Trebuchet MS"/>
                <a:ea typeface="Trebuchet MS"/>
                <a:cs typeface="Trebuchet MS"/>
                <a:sym typeface="Trebuchet MS"/>
              </a:rPr>
              <a:t>supplements</a:t>
            </a:r>
            <a:r>
              <a:rPr lang="fr-FR" altLang="zh-CN" sz="1200" i="1" dirty="0">
                <a:latin typeface="Trebuchet MS"/>
                <a:ea typeface="Trebuchet MS"/>
                <a:cs typeface="Trebuchet MS"/>
                <a:sym typeface="Trebuchet MS"/>
              </a:rPr>
              <a:t> </a:t>
            </a:r>
            <a:r>
              <a:rPr lang="fr-FR" altLang="zh-CN" sz="1200" i="1" dirty="0" err="1">
                <a:latin typeface="Trebuchet MS"/>
                <a:ea typeface="Trebuchet MS"/>
                <a:cs typeface="Trebuchet MS"/>
                <a:sym typeface="Trebuchet MS"/>
              </a:rPr>
              <a:t>from</a:t>
            </a:r>
            <a:r>
              <a:rPr lang="fr-FR" altLang="zh-CN" sz="1200" i="1" dirty="0">
                <a:latin typeface="Trebuchet MS"/>
                <a:ea typeface="Trebuchet MS"/>
                <a:cs typeface="Trebuchet MS"/>
                <a:sym typeface="Trebuchet MS"/>
              </a:rPr>
              <a:t> </a:t>
            </a:r>
            <a:r>
              <a:rPr lang="fr-FR" altLang="zh-CN" sz="1200" i="1" dirty="0" err="1">
                <a:latin typeface="Trebuchet MS"/>
                <a:ea typeface="Trebuchet MS"/>
                <a:cs typeface="Trebuchet MS"/>
                <a:sym typeface="Trebuchet MS"/>
              </a:rPr>
              <a:t>other</a:t>
            </a:r>
            <a:r>
              <a:rPr lang="fr-FR" altLang="zh-CN" sz="1200" i="1" dirty="0">
                <a:latin typeface="Trebuchet MS"/>
                <a:ea typeface="Trebuchet MS"/>
                <a:cs typeface="Trebuchet MS"/>
                <a:sym typeface="Trebuchet MS"/>
              </a:rPr>
              <a:t> </a:t>
            </a:r>
            <a:r>
              <a:rPr lang="fr-FR" altLang="zh-CN" sz="1200" i="1" dirty="0" err="1">
                <a:latin typeface="Trebuchet MS"/>
                <a:ea typeface="Trebuchet MS"/>
                <a:cs typeface="Trebuchet MS"/>
                <a:sym typeface="Trebuchet MS"/>
              </a:rPr>
              <a:t>colleagues</a:t>
            </a:r>
            <a:r>
              <a:rPr lang="fr-FR" altLang="zh-CN" sz="1200" i="1" dirty="0">
                <a:latin typeface="Trebuchet MS"/>
                <a:ea typeface="Trebuchet MS"/>
                <a:cs typeface="Trebuchet MS"/>
                <a:sym typeface="Trebuchet MS"/>
              </a:rPr>
              <a:t>.</a:t>
            </a:r>
            <a:endParaRPr i="1" dirty="0">
              <a:latin typeface="Trebuchet MS"/>
              <a:ea typeface="Trebuchet MS"/>
              <a:cs typeface="Trebuchet MS"/>
              <a:sym typeface="Trebuchet MS"/>
            </a:endParaRPr>
          </a:p>
        </p:txBody>
      </p:sp>
      <p:pic>
        <p:nvPicPr>
          <p:cNvPr id="212" name="Google Shape;212;p30"/>
          <p:cNvPicPr preferRelativeResize="0"/>
          <p:nvPr/>
        </p:nvPicPr>
        <p:blipFill>
          <a:blip r:embed="rId3">
            <a:alphaModFix/>
          </a:blip>
          <a:stretch>
            <a:fillRect/>
          </a:stretch>
        </p:blipFill>
        <p:spPr>
          <a:xfrm>
            <a:off x="152402" y="4543248"/>
            <a:ext cx="346200" cy="346200"/>
          </a:xfrm>
          <a:prstGeom prst="rect">
            <a:avLst/>
          </a:prstGeom>
          <a:noFill/>
          <a:ln>
            <a:noFill/>
          </a:ln>
        </p:spPr>
      </p:pic>
      <p:pic>
        <p:nvPicPr>
          <p:cNvPr id="213" name="Google Shape;213;p30"/>
          <p:cNvPicPr preferRelativeResize="0"/>
          <p:nvPr/>
        </p:nvPicPr>
        <p:blipFill>
          <a:blip r:embed="rId4">
            <a:alphaModFix/>
          </a:blip>
          <a:stretch>
            <a:fillRect/>
          </a:stretch>
        </p:blipFill>
        <p:spPr>
          <a:xfrm>
            <a:off x="8294875" y="4772400"/>
            <a:ext cx="559501" cy="294900"/>
          </a:xfrm>
          <a:prstGeom prst="rect">
            <a:avLst/>
          </a:prstGeom>
          <a:noFill/>
          <a:ln>
            <a:noFill/>
          </a:ln>
        </p:spPr>
      </p:pic>
      <p:pic>
        <p:nvPicPr>
          <p:cNvPr id="214" name="Google Shape;214;p30"/>
          <p:cNvPicPr preferRelativeResize="0"/>
          <p:nvPr/>
        </p:nvPicPr>
        <p:blipFill>
          <a:blip r:embed="rId5">
            <a:alphaModFix/>
          </a:blip>
          <a:stretch>
            <a:fillRect/>
          </a:stretch>
        </p:blipFill>
        <p:spPr>
          <a:xfrm>
            <a:off x="8197278" y="103475"/>
            <a:ext cx="641946" cy="294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p:nvPr/>
        </p:nvSpPr>
        <p:spPr>
          <a:xfrm>
            <a:off x="152400" y="211400"/>
            <a:ext cx="1634400" cy="46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100" b="1">
                <a:solidFill>
                  <a:srgbClr val="4A86E8"/>
                </a:solidFill>
                <a:latin typeface="Trebuchet MS"/>
                <a:ea typeface="Trebuchet MS"/>
                <a:cs typeface="Trebuchet MS"/>
                <a:sym typeface="Trebuchet MS"/>
              </a:rPr>
              <a:t>1 - Context</a:t>
            </a:r>
            <a:endParaRPr sz="2100" b="1">
              <a:solidFill>
                <a:srgbClr val="4A86E8"/>
              </a:solidFill>
              <a:latin typeface="Trebuchet MS"/>
              <a:ea typeface="Trebuchet MS"/>
              <a:cs typeface="Trebuchet MS"/>
              <a:sym typeface="Trebuchet MS"/>
            </a:endParaRPr>
          </a:p>
        </p:txBody>
      </p:sp>
      <p:sp>
        <p:nvSpPr>
          <p:cNvPr id="73" name="Google Shape;73;p15"/>
          <p:cNvSpPr txBox="1"/>
          <p:nvPr/>
        </p:nvSpPr>
        <p:spPr>
          <a:xfrm>
            <a:off x="152400" y="1261500"/>
            <a:ext cx="8732700" cy="21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500">
                <a:latin typeface="Trebuchet MS"/>
                <a:ea typeface="Trebuchet MS"/>
                <a:cs typeface="Trebuchet MS"/>
                <a:sym typeface="Trebuchet MS"/>
              </a:rPr>
              <a:t>The purpose of this document is to give a feedback on our brief experience of C3 AI Suite utilisation. We will only talk about what we have seen so far during our first training (</a:t>
            </a:r>
            <a:r>
              <a:rPr lang="zh-CN" sz="1500" i="1">
                <a:latin typeface="Trebuchet MS"/>
                <a:ea typeface="Trebuchet MS"/>
                <a:cs typeface="Trebuchet MS"/>
                <a:sym typeface="Trebuchet MS"/>
              </a:rPr>
              <a:t>C3 AI Fundamentals</a:t>
            </a:r>
            <a:r>
              <a:rPr lang="zh-CN" sz="1500">
                <a:latin typeface="Trebuchet MS"/>
                <a:ea typeface="Trebuchet MS"/>
                <a:cs typeface="Trebuchet MS"/>
                <a:sym typeface="Trebuchet MS"/>
              </a:rPr>
              <a:t>).</a:t>
            </a:r>
            <a:endParaRPr sz="1500">
              <a:latin typeface="Trebuchet MS"/>
              <a:ea typeface="Trebuchet MS"/>
              <a:cs typeface="Trebuchet MS"/>
              <a:sym typeface="Trebuchet MS"/>
            </a:endParaRPr>
          </a:p>
          <a:p>
            <a:pPr marL="0" lvl="0" indent="0" algn="l" rtl="0">
              <a:spcBef>
                <a:spcPts val="0"/>
              </a:spcBef>
              <a:spcAft>
                <a:spcPts val="0"/>
              </a:spcAft>
              <a:buNone/>
            </a:pPr>
            <a:r>
              <a:rPr lang="zh-CN" sz="1500">
                <a:latin typeface="Trebuchet MS"/>
                <a:ea typeface="Trebuchet MS"/>
                <a:cs typeface="Trebuchet MS"/>
                <a:sym typeface="Trebuchet MS"/>
              </a:rPr>
              <a:t>Whenever it’s possible, we highlight the differences we have noticed between the C3.AI Suite and Palantir Foundry platform. </a:t>
            </a:r>
            <a:endParaRPr sz="1500">
              <a:latin typeface="Trebuchet MS"/>
              <a:ea typeface="Trebuchet MS"/>
              <a:cs typeface="Trebuchet MS"/>
              <a:sym typeface="Trebuchet MS"/>
            </a:endParaRPr>
          </a:p>
          <a:p>
            <a:pPr marL="0" lvl="0" indent="0" algn="l" rtl="0">
              <a:spcBef>
                <a:spcPts val="0"/>
              </a:spcBef>
              <a:spcAft>
                <a:spcPts val="0"/>
              </a:spcAft>
              <a:buNone/>
            </a:pPr>
            <a:endParaRPr sz="1500">
              <a:latin typeface="Trebuchet MS"/>
              <a:ea typeface="Trebuchet MS"/>
              <a:cs typeface="Trebuchet MS"/>
              <a:sym typeface="Trebuchet MS"/>
            </a:endParaRPr>
          </a:p>
          <a:p>
            <a:pPr marL="0" lvl="0" indent="0" algn="l" rtl="0">
              <a:spcBef>
                <a:spcPts val="0"/>
              </a:spcBef>
              <a:spcAft>
                <a:spcPts val="0"/>
              </a:spcAft>
              <a:buNone/>
            </a:pPr>
            <a:r>
              <a:rPr lang="zh-CN" sz="1500" b="1">
                <a:latin typeface="Trebuchet MS"/>
                <a:ea typeface="Trebuchet MS"/>
                <a:cs typeface="Trebuchet MS"/>
                <a:sym typeface="Trebuchet MS"/>
              </a:rPr>
              <a:t>Please keep in mind that our vision of Palantir Foundry is limited to our experience on Foundry Skywise which is a Palantir Foundry customised platform</a:t>
            </a:r>
            <a:r>
              <a:rPr lang="zh-CN" sz="1500">
                <a:latin typeface="Trebuchet MS"/>
                <a:ea typeface="Trebuchet MS"/>
                <a:cs typeface="Trebuchet MS"/>
                <a:sym typeface="Trebuchet MS"/>
              </a:rPr>
              <a:t>. </a:t>
            </a:r>
            <a:endParaRPr sz="1500">
              <a:latin typeface="Trebuchet MS"/>
              <a:ea typeface="Trebuchet MS"/>
              <a:cs typeface="Trebuchet MS"/>
              <a:sym typeface="Trebuchet MS"/>
            </a:endParaRPr>
          </a:p>
        </p:txBody>
      </p:sp>
      <p:pic>
        <p:nvPicPr>
          <p:cNvPr id="74" name="Google Shape;74;p15"/>
          <p:cNvPicPr preferRelativeResize="0"/>
          <p:nvPr/>
        </p:nvPicPr>
        <p:blipFill>
          <a:blip r:embed="rId3">
            <a:alphaModFix/>
          </a:blip>
          <a:stretch>
            <a:fillRect/>
          </a:stretch>
        </p:blipFill>
        <p:spPr>
          <a:xfrm>
            <a:off x="8238500" y="4702250"/>
            <a:ext cx="559501" cy="294900"/>
          </a:xfrm>
          <a:prstGeom prst="rect">
            <a:avLst/>
          </a:prstGeom>
          <a:noFill/>
          <a:ln>
            <a:noFill/>
          </a:ln>
        </p:spPr>
      </p:pic>
      <p:pic>
        <p:nvPicPr>
          <p:cNvPr id="75" name="Google Shape;75;p15"/>
          <p:cNvPicPr preferRelativeResize="0"/>
          <p:nvPr/>
        </p:nvPicPr>
        <p:blipFill>
          <a:blip r:embed="rId4">
            <a:alphaModFix/>
          </a:blip>
          <a:stretch>
            <a:fillRect/>
          </a:stretch>
        </p:blipFill>
        <p:spPr>
          <a:xfrm>
            <a:off x="8197278" y="103475"/>
            <a:ext cx="641946" cy="294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p:nvPr/>
        </p:nvSpPr>
        <p:spPr>
          <a:xfrm>
            <a:off x="62575" y="182150"/>
            <a:ext cx="68088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100" b="1">
                <a:solidFill>
                  <a:srgbClr val="4A86E8"/>
                </a:solidFill>
                <a:latin typeface="Trebuchet MS"/>
                <a:ea typeface="Trebuchet MS"/>
                <a:cs typeface="Trebuchet MS"/>
                <a:sym typeface="Trebuchet MS"/>
              </a:rPr>
              <a:t>2 - Platform overview: Introduction to C3 AI Suite</a:t>
            </a:r>
            <a:endParaRPr>
              <a:solidFill>
                <a:srgbClr val="4A86E8"/>
              </a:solidFill>
            </a:endParaRPr>
          </a:p>
          <a:p>
            <a:pPr marL="0" lvl="0" indent="0" algn="l" rtl="0">
              <a:spcBef>
                <a:spcPts val="0"/>
              </a:spcBef>
              <a:spcAft>
                <a:spcPts val="0"/>
              </a:spcAft>
              <a:buNone/>
            </a:pPr>
            <a:endParaRPr sz="2100" b="1">
              <a:solidFill>
                <a:srgbClr val="3D85C6"/>
              </a:solidFill>
              <a:latin typeface="Trebuchet MS"/>
              <a:ea typeface="Trebuchet MS"/>
              <a:cs typeface="Trebuchet MS"/>
              <a:sym typeface="Trebuchet MS"/>
            </a:endParaRPr>
          </a:p>
        </p:txBody>
      </p:sp>
      <p:pic>
        <p:nvPicPr>
          <p:cNvPr id="81" name="Google Shape;81;p16"/>
          <p:cNvPicPr preferRelativeResize="0"/>
          <p:nvPr/>
        </p:nvPicPr>
        <p:blipFill>
          <a:blip r:embed="rId3">
            <a:alphaModFix/>
          </a:blip>
          <a:stretch>
            <a:fillRect/>
          </a:stretch>
        </p:blipFill>
        <p:spPr>
          <a:xfrm>
            <a:off x="8238500" y="4702250"/>
            <a:ext cx="559501" cy="294900"/>
          </a:xfrm>
          <a:prstGeom prst="rect">
            <a:avLst/>
          </a:prstGeom>
          <a:noFill/>
          <a:ln>
            <a:noFill/>
          </a:ln>
        </p:spPr>
      </p:pic>
      <p:pic>
        <p:nvPicPr>
          <p:cNvPr id="82" name="Google Shape;82;p16"/>
          <p:cNvPicPr preferRelativeResize="0"/>
          <p:nvPr/>
        </p:nvPicPr>
        <p:blipFill>
          <a:blip r:embed="rId4">
            <a:alphaModFix/>
          </a:blip>
          <a:stretch>
            <a:fillRect/>
          </a:stretch>
        </p:blipFill>
        <p:spPr>
          <a:xfrm>
            <a:off x="8197278" y="103475"/>
            <a:ext cx="641946" cy="294900"/>
          </a:xfrm>
          <a:prstGeom prst="rect">
            <a:avLst/>
          </a:prstGeom>
          <a:noFill/>
          <a:ln>
            <a:noFill/>
          </a:ln>
        </p:spPr>
      </p:pic>
      <p:sp>
        <p:nvSpPr>
          <p:cNvPr id="83" name="Google Shape;83;p16"/>
          <p:cNvSpPr txBox="1"/>
          <p:nvPr/>
        </p:nvSpPr>
        <p:spPr>
          <a:xfrm>
            <a:off x="302625" y="572450"/>
            <a:ext cx="7722900" cy="442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zh-CN" sz="1200">
                <a:solidFill>
                  <a:schemeClr val="dk1"/>
                </a:solidFill>
                <a:latin typeface="Trebuchet MS"/>
                <a:ea typeface="Trebuchet MS"/>
                <a:cs typeface="Trebuchet MS"/>
                <a:sym typeface="Trebuchet MS"/>
              </a:rPr>
              <a:t>The C3 AI Suite™ is software that uses a model-driven architecture to accelerate delivery and reduce the complexities of developing enterprise-scale AI applications. The C3 AI Suite enables organizations to deliver AI-enabled applications faster than alternative methods while reducing the technical debt from maintaining and upgrading these applications.</a:t>
            </a:r>
            <a:endParaRPr sz="1200">
              <a:solidFill>
                <a:schemeClr val="dk1"/>
              </a:solidFill>
              <a:latin typeface="Trebuchet MS"/>
              <a:ea typeface="Trebuchet MS"/>
              <a:cs typeface="Trebuchet MS"/>
              <a:sym typeface="Trebuchet MS"/>
            </a:endParaRPr>
          </a:p>
          <a:p>
            <a:pPr marL="0" lvl="0" indent="0" algn="l" rtl="0">
              <a:lnSpc>
                <a:spcPct val="115000"/>
              </a:lnSpc>
              <a:spcBef>
                <a:spcPts val="1800"/>
              </a:spcBef>
              <a:spcAft>
                <a:spcPts val="0"/>
              </a:spcAft>
              <a:buNone/>
            </a:pPr>
            <a:r>
              <a:rPr lang="zh-CN" sz="1800" b="1">
                <a:solidFill>
                  <a:schemeClr val="dk1"/>
                </a:solidFill>
                <a:latin typeface="Trebuchet MS"/>
                <a:ea typeface="Trebuchet MS"/>
                <a:cs typeface="Trebuchet MS"/>
                <a:sym typeface="Trebuchet MS"/>
              </a:rPr>
              <a:t>Features</a:t>
            </a:r>
            <a:endParaRPr sz="1800" b="1">
              <a:solidFill>
                <a:schemeClr val="dk1"/>
              </a:solidFill>
              <a:latin typeface="Trebuchet MS"/>
              <a:ea typeface="Trebuchet MS"/>
              <a:cs typeface="Trebuchet MS"/>
              <a:sym typeface="Trebuchet MS"/>
            </a:endParaRPr>
          </a:p>
          <a:p>
            <a:pPr marL="0" lvl="0" indent="0" algn="l" rtl="0">
              <a:lnSpc>
                <a:spcPct val="115000"/>
              </a:lnSpc>
              <a:spcBef>
                <a:spcPts val="1200"/>
              </a:spcBef>
              <a:spcAft>
                <a:spcPts val="0"/>
              </a:spcAft>
              <a:buNone/>
            </a:pPr>
            <a:r>
              <a:rPr lang="zh-CN" sz="1100" b="1">
                <a:solidFill>
                  <a:schemeClr val="dk1"/>
                </a:solidFill>
                <a:latin typeface="Trebuchet MS"/>
                <a:ea typeface="Trebuchet MS"/>
                <a:cs typeface="Trebuchet MS"/>
                <a:sym typeface="Trebuchet MS"/>
              </a:rPr>
              <a:t>Low-Code/No-Code</a:t>
            </a:r>
            <a:br>
              <a:rPr lang="zh-CN" sz="1100" b="1">
                <a:solidFill>
                  <a:schemeClr val="dk1"/>
                </a:solidFill>
                <a:latin typeface="Trebuchet MS"/>
                <a:ea typeface="Trebuchet MS"/>
                <a:cs typeface="Trebuchet MS"/>
                <a:sym typeface="Trebuchet MS"/>
              </a:rPr>
            </a:br>
            <a:r>
              <a:rPr lang="zh-CN" sz="1100">
                <a:solidFill>
                  <a:schemeClr val="dk1"/>
                </a:solidFill>
                <a:latin typeface="Trebuchet MS"/>
                <a:ea typeface="Trebuchet MS"/>
                <a:cs typeface="Trebuchet MS"/>
                <a:sym typeface="Trebuchet MS"/>
              </a:rPr>
              <a:t>Simplify the design, development, deployment, and operation of enterprise-scale AI applications.</a:t>
            </a:r>
            <a:endParaRPr sz="1100">
              <a:solidFill>
                <a:schemeClr val="dk1"/>
              </a:solidFill>
              <a:latin typeface="Trebuchet MS"/>
              <a:ea typeface="Trebuchet MS"/>
              <a:cs typeface="Trebuchet MS"/>
              <a:sym typeface="Trebuchet MS"/>
            </a:endParaRPr>
          </a:p>
          <a:p>
            <a:pPr marL="0" lvl="0" indent="0" algn="l" rtl="0">
              <a:lnSpc>
                <a:spcPct val="115000"/>
              </a:lnSpc>
              <a:spcBef>
                <a:spcPts val="1200"/>
              </a:spcBef>
              <a:spcAft>
                <a:spcPts val="0"/>
              </a:spcAft>
              <a:buNone/>
            </a:pPr>
            <a:r>
              <a:rPr lang="zh-CN" sz="1100" b="1">
                <a:solidFill>
                  <a:schemeClr val="dk1"/>
                </a:solidFill>
                <a:latin typeface="Trebuchet MS"/>
                <a:ea typeface="Trebuchet MS"/>
                <a:cs typeface="Trebuchet MS"/>
                <a:sym typeface="Trebuchet MS"/>
              </a:rPr>
              <a:t>Machine Learning Services</a:t>
            </a:r>
            <a:br>
              <a:rPr lang="zh-CN" sz="1100" b="1">
                <a:solidFill>
                  <a:schemeClr val="dk1"/>
                </a:solidFill>
                <a:latin typeface="Trebuchet MS"/>
                <a:ea typeface="Trebuchet MS"/>
                <a:cs typeface="Trebuchet MS"/>
                <a:sym typeface="Trebuchet MS"/>
              </a:rPr>
            </a:br>
            <a:r>
              <a:rPr lang="zh-CN" sz="1100">
                <a:solidFill>
                  <a:schemeClr val="dk1"/>
                </a:solidFill>
                <a:latin typeface="Trebuchet MS"/>
                <a:ea typeface="Trebuchet MS"/>
                <a:cs typeface="Trebuchet MS"/>
                <a:sym typeface="Trebuchet MS"/>
              </a:rPr>
              <a:t>Manage the full life cycle of machine learning from experimentation to production.</a:t>
            </a:r>
            <a:endParaRPr sz="1100">
              <a:solidFill>
                <a:schemeClr val="dk1"/>
              </a:solidFill>
              <a:latin typeface="Trebuchet MS"/>
              <a:ea typeface="Trebuchet MS"/>
              <a:cs typeface="Trebuchet MS"/>
              <a:sym typeface="Trebuchet MS"/>
            </a:endParaRPr>
          </a:p>
          <a:p>
            <a:pPr marL="0" lvl="0" indent="0" algn="l" rtl="0">
              <a:lnSpc>
                <a:spcPct val="115000"/>
              </a:lnSpc>
              <a:spcBef>
                <a:spcPts val="1200"/>
              </a:spcBef>
              <a:spcAft>
                <a:spcPts val="0"/>
              </a:spcAft>
              <a:buNone/>
            </a:pPr>
            <a:r>
              <a:rPr lang="zh-CN" sz="1100" b="1">
                <a:solidFill>
                  <a:schemeClr val="dk1"/>
                </a:solidFill>
                <a:latin typeface="Trebuchet MS"/>
                <a:ea typeface="Trebuchet MS"/>
                <a:cs typeface="Trebuchet MS"/>
                <a:sym typeface="Trebuchet MS"/>
              </a:rPr>
              <a:t>Self-Service Analytics and ML</a:t>
            </a:r>
            <a:br>
              <a:rPr lang="zh-CN" sz="1100" b="1">
                <a:solidFill>
                  <a:schemeClr val="dk1"/>
                </a:solidFill>
                <a:latin typeface="Trebuchet MS"/>
                <a:ea typeface="Trebuchet MS"/>
                <a:cs typeface="Trebuchet MS"/>
                <a:sym typeface="Trebuchet MS"/>
              </a:rPr>
            </a:br>
            <a:r>
              <a:rPr lang="zh-CN" sz="1100">
                <a:solidFill>
                  <a:schemeClr val="dk1"/>
                </a:solidFill>
                <a:latin typeface="Trebuchet MS"/>
                <a:ea typeface="Trebuchet MS"/>
                <a:cs typeface="Trebuchet MS"/>
                <a:sym typeface="Trebuchet MS"/>
              </a:rPr>
              <a:t>Enable all users to collaborate on machine learning algorithms with C3 Ex Machina.</a:t>
            </a:r>
            <a:endParaRPr sz="1100">
              <a:solidFill>
                <a:schemeClr val="dk1"/>
              </a:solidFill>
              <a:latin typeface="Trebuchet MS"/>
              <a:ea typeface="Trebuchet MS"/>
              <a:cs typeface="Trebuchet MS"/>
              <a:sym typeface="Trebuchet MS"/>
            </a:endParaRPr>
          </a:p>
          <a:p>
            <a:pPr marL="0" lvl="0" indent="0" algn="l" rtl="0">
              <a:lnSpc>
                <a:spcPct val="115000"/>
              </a:lnSpc>
              <a:spcBef>
                <a:spcPts val="1200"/>
              </a:spcBef>
              <a:spcAft>
                <a:spcPts val="0"/>
              </a:spcAft>
              <a:buNone/>
            </a:pPr>
            <a:r>
              <a:rPr lang="zh-CN" sz="1100" b="1">
                <a:solidFill>
                  <a:schemeClr val="dk1"/>
                </a:solidFill>
                <a:latin typeface="Trebuchet MS"/>
                <a:ea typeface="Trebuchet MS"/>
                <a:cs typeface="Trebuchet MS"/>
                <a:sym typeface="Trebuchet MS"/>
              </a:rPr>
              <a:t>Time Series</a:t>
            </a:r>
            <a:br>
              <a:rPr lang="zh-CN" sz="1100" b="1">
                <a:solidFill>
                  <a:schemeClr val="dk1"/>
                </a:solidFill>
                <a:latin typeface="Trebuchet MS"/>
                <a:ea typeface="Trebuchet MS"/>
                <a:cs typeface="Trebuchet MS"/>
                <a:sym typeface="Trebuchet MS"/>
              </a:rPr>
            </a:br>
            <a:r>
              <a:rPr lang="zh-CN" sz="1100">
                <a:solidFill>
                  <a:schemeClr val="dk1"/>
                </a:solidFill>
                <a:latin typeface="Trebuchet MS"/>
                <a:ea typeface="Trebuchet MS"/>
                <a:cs typeface="Trebuchet MS"/>
                <a:sym typeface="Trebuchet MS"/>
              </a:rPr>
              <a:t>Natively treat all data as time series for rapid analytics development.</a:t>
            </a:r>
            <a:endParaRPr sz="1100">
              <a:solidFill>
                <a:schemeClr val="dk1"/>
              </a:solidFill>
              <a:latin typeface="Trebuchet MS"/>
              <a:ea typeface="Trebuchet MS"/>
              <a:cs typeface="Trebuchet MS"/>
              <a:sym typeface="Trebuchet MS"/>
            </a:endParaRPr>
          </a:p>
          <a:p>
            <a:pPr marL="0" lvl="0" indent="0" algn="l" rtl="0">
              <a:lnSpc>
                <a:spcPct val="115000"/>
              </a:lnSpc>
              <a:spcBef>
                <a:spcPts val="1200"/>
              </a:spcBef>
              <a:spcAft>
                <a:spcPts val="1200"/>
              </a:spcAft>
              <a:buNone/>
            </a:pPr>
            <a:r>
              <a:rPr lang="zh-CN" sz="1100" b="1">
                <a:solidFill>
                  <a:schemeClr val="dk1"/>
                </a:solidFill>
                <a:latin typeface="Trebuchet MS"/>
                <a:ea typeface="Trebuchet MS"/>
                <a:cs typeface="Trebuchet MS"/>
                <a:sym typeface="Trebuchet MS"/>
              </a:rPr>
              <a:t>Continuous Analytics</a:t>
            </a:r>
            <a:br>
              <a:rPr lang="zh-CN" sz="1100" b="1">
                <a:solidFill>
                  <a:schemeClr val="dk1"/>
                </a:solidFill>
                <a:latin typeface="Trebuchet MS"/>
                <a:ea typeface="Trebuchet MS"/>
                <a:cs typeface="Trebuchet MS"/>
                <a:sym typeface="Trebuchet MS"/>
              </a:rPr>
            </a:br>
            <a:r>
              <a:rPr lang="zh-CN" sz="1100">
                <a:solidFill>
                  <a:schemeClr val="dk1"/>
                </a:solidFill>
                <a:latin typeface="Trebuchet MS"/>
                <a:ea typeface="Trebuchet MS"/>
                <a:cs typeface="Trebuchet MS"/>
                <a:sym typeface="Trebuchet MS"/>
              </a:rPr>
              <a:t>Ensure mission-critical analytics are always up to date.</a:t>
            </a:r>
            <a:endParaRPr sz="11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8238500" y="4702250"/>
            <a:ext cx="559501" cy="294900"/>
          </a:xfrm>
          <a:prstGeom prst="rect">
            <a:avLst/>
          </a:prstGeom>
          <a:noFill/>
          <a:ln>
            <a:noFill/>
          </a:ln>
        </p:spPr>
      </p:pic>
      <p:pic>
        <p:nvPicPr>
          <p:cNvPr id="89" name="Google Shape;89;p17"/>
          <p:cNvPicPr preferRelativeResize="0"/>
          <p:nvPr/>
        </p:nvPicPr>
        <p:blipFill>
          <a:blip r:embed="rId4">
            <a:alphaModFix/>
          </a:blip>
          <a:stretch>
            <a:fillRect/>
          </a:stretch>
        </p:blipFill>
        <p:spPr>
          <a:xfrm>
            <a:off x="8197278" y="103475"/>
            <a:ext cx="641946" cy="294900"/>
          </a:xfrm>
          <a:prstGeom prst="rect">
            <a:avLst/>
          </a:prstGeom>
          <a:noFill/>
          <a:ln>
            <a:noFill/>
          </a:ln>
        </p:spPr>
      </p:pic>
      <p:sp>
        <p:nvSpPr>
          <p:cNvPr id="90" name="Google Shape;90;p17"/>
          <p:cNvSpPr txBox="1"/>
          <p:nvPr/>
        </p:nvSpPr>
        <p:spPr>
          <a:xfrm>
            <a:off x="308475" y="591400"/>
            <a:ext cx="7888800" cy="424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zh-CN" sz="1200" b="1">
                <a:solidFill>
                  <a:schemeClr val="dk1"/>
                </a:solidFill>
                <a:latin typeface="Trebuchet MS"/>
                <a:ea typeface="Trebuchet MS"/>
                <a:cs typeface="Trebuchet MS"/>
                <a:sym typeface="Trebuchet MS"/>
              </a:rPr>
              <a:t>Data Exploration</a:t>
            </a:r>
            <a:br>
              <a:rPr lang="zh-CN" sz="1200" b="1">
                <a:solidFill>
                  <a:schemeClr val="dk1"/>
                </a:solidFill>
                <a:latin typeface="Trebuchet MS"/>
                <a:ea typeface="Trebuchet MS"/>
                <a:cs typeface="Trebuchet MS"/>
                <a:sym typeface="Trebuchet MS"/>
              </a:rPr>
            </a:br>
            <a:r>
              <a:rPr lang="zh-CN" sz="1200">
                <a:solidFill>
                  <a:schemeClr val="dk1"/>
                </a:solidFill>
                <a:latin typeface="Trebuchet MS"/>
                <a:ea typeface="Trebuchet MS"/>
                <a:cs typeface="Trebuchet MS"/>
                <a:sym typeface="Trebuchet MS"/>
              </a:rPr>
              <a:t>Simplify and unify access to enterprise data.</a:t>
            </a:r>
            <a:endParaRPr sz="1200">
              <a:solidFill>
                <a:schemeClr val="dk1"/>
              </a:solidFill>
              <a:latin typeface="Trebuchet MS"/>
              <a:ea typeface="Trebuchet MS"/>
              <a:cs typeface="Trebuchet MS"/>
              <a:sym typeface="Trebuchet MS"/>
            </a:endParaRPr>
          </a:p>
          <a:p>
            <a:pPr marL="0" lvl="0" indent="0" algn="l" rtl="0">
              <a:lnSpc>
                <a:spcPct val="115000"/>
              </a:lnSpc>
              <a:spcBef>
                <a:spcPts val="1200"/>
              </a:spcBef>
              <a:spcAft>
                <a:spcPts val="0"/>
              </a:spcAft>
              <a:buNone/>
            </a:pPr>
            <a:r>
              <a:rPr lang="zh-CN" sz="1200" b="1">
                <a:solidFill>
                  <a:schemeClr val="dk1"/>
                </a:solidFill>
                <a:latin typeface="Trebuchet MS"/>
                <a:ea typeface="Trebuchet MS"/>
                <a:cs typeface="Trebuchet MS"/>
                <a:sym typeface="Trebuchet MS"/>
              </a:rPr>
              <a:t>Virtual Data Lake</a:t>
            </a:r>
            <a:br>
              <a:rPr lang="zh-CN" sz="1200" b="1">
                <a:solidFill>
                  <a:schemeClr val="dk1"/>
                </a:solidFill>
                <a:latin typeface="Trebuchet MS"/>
                <a:ea typeface="Trebuchet MS"/>
                <a:cs typeface="Trebuchet MS"/>
                <a:sym typeface="Trebuchet MS"/>
              </a:rPr>
            </a:br>
            <a:r>
              <a:rPr lang="zh-CN" sz="1200">
                <a:solidFill>
                  <a:schemeClr val="dk1"/>
                </a:solidFill>
                <a:latin typeface="Trebuchet MS"/>
                <a:ea typeface="Trebuchet MS"/>
                <a:cs typeface="Trebuchet MS"/>
                <a:sym typeface="Trebuchet MS"/>
              </a:rPr>
              <a:t>Seamlessly integrate with operational stores and data warehouses.</a:t>
            </a:r>
            <a:endParaRPr sz="1200">
              <a:solidFill>
                <a:schemeClr val="dk1"/>
              </a:solidFill>
              <a:latin typeface="Trebuchet MS"/>
              <a:ea typeface="Trebuchet MS"/>
              <a:cs typeface="Trebuchet MS"/>
              <a:sym typeface="Trebuchet MS"/>
            </a:endParaRPr>
          </a:p>
          <a:p>
            <a:pPr marL="0" lvl="0" indent="0" algn="l" rtl="0">
              <a:lnSpc>
                <a:spcPct val="115000"/>
              </a:lnSpc>
              <a:spcBef>
                <a:spcPts val="1200"/>
              </a:spcBef>
              <a:spcAft>
                <a:spcPts val="0"/>
              </a:spcAft>
              <a:buNone/>
            </a:pPr>
            <a:r>
              <a:rPr lang="zh-CN" sz="1200" b="1">
                <a:solidFill>
                  <a:schemeClr val="dk1"/>
                </a:solidFill>
                <a:latin typeface="Trebuchet MS"/>
                <a:ea typeface="Trebuchet MS"/>
                <a:cs typeface="Trebuchet MS"/>
                <a:sym typeface="Trebuchet MS"/>
              </a:rPr>
              <a:t>Integration Services</a:t>
            </a:r>
            <a:br>
              <a:rPr lang="zh-CN" sz="1200" b="1">
                <a:solidFill>
                  <a:schemeClr val="dk1"/>
                </a:solidFill>
                <a:latin typeface="Trebuchet MS"/>
                <a:ea typeface="Trebuchet MS"/>
                <a:cs typeface="Trebuchet MS"/>
                <a:sym typeface="Trebuchet MS"/>
              </a:rPr>
            </a:br>
            <a:r>
              <a:rPr lang="zh-CN" sz="1200">
                <a:solidFill>
                  <a:schemeClr val="dk1"/>
                </a:solidFill>
                <a:latin typeface="Trebuchet MS"/>
                <a:ea typeface="Trebuchet MS"/>
                <a:cs typeface="Trebuchet MS"/>
                <a:sym typeface="Trebuchet MS"/>
              </a:rPr>
              <a:t>Rapidly integrate with any system with data integration pipelines.</a:t>
            </a:r>
            <a:endParaRPr sz="1200">
              <a:solidFill>
                <a:schemeClr val="dk1"/>
              </a:solidFill>
              <a:latin typeface="Trebuchet MS"/>
              <a:ea typeface="Trebuchet MS"/>
              <a:cs typeface="Trebuchet MS"/>
              <a:sym typeface="Trebuchet MS"/>
            </a:endParaRPr>
          </a:p>
          <a:p>
            <a:pPr marL="0" lvl="0" indent="0" algn="l" rtl="0">
              <a:lnSpc>
                <a:spcPct val="115000"/>
              </a:lnSpc>
              <a:spcBef>
                <a:spcPts val="1200"/>
              </a:spcBef>
              <a:spcAft>
                <a:spcPts val="0"/>
              </a:spcAft>
              <a:buNone/>
            </a:pPr>
            <a:r>
              <a:rPr lang="zh-CN" sz="1200" b="1">
                <a:solidFill>
                  <a:schemeClr val="dk1"/>
                </a:solidFill>
                <a:latin typeface="Trebuchet MS"/>
                <a:ea typeface="Trebuchet MS"/>
                <a:cs typeface="Trebuchet MS"/>
                <a:sym typeface="Trebuchet MS"/>
              </a:rPr>
              <a:t>Connectors</a:t>
            </a:r>
            <a:br>
              <a:rPr lang="zh-CN" sz="1200" b="1">
                <a:solidFill>
                  <a:schemeClr val="dk1"/>
                </a:solidFill>
                <a:latin typeface="Trebuchet MS"/>
                <a:ea typeface="Trebuchet MS"/>
                <a:cs typeface="Trebuchet MS"/>
                <a:sym typeface="Trebuchet MS"/>
              </a:rPr>
            </a:br>
            <a:r>
              <a:rPr lang="zh-CN" sz="1200">
                <a:solidFill>
                  <a:schemeClr val="dk1"/>
                </a:solidFill>
                <a:latin typeface="Trebuchet MS"/>
                <a:ea typeface="Trebuchet MS"/>
                <a:cs typeface="Trebuchet MS"/>
                <a:sym typeface="Trebuchet MS"/>
              </a:rPr>
              <a:t>Leverage over 200 prebuilt connectors to rapidly ingest, transform, or map a broad set of external data sources into C3 Models.</a:t>
            </a:r>
            <a:endParaRPr sz="1200">
              <a:solidFill>
                <a:schemeClr val="dk1"/>
              </a:solidFill>
              <a:latin typeface="Trebuchet MS"/>
              <a:ea typeface="Trebuchet MS"/>
              <a:cs typeface="Trebuchet MS"/>
              <a:sym typeface="Trebuchet MS"/>
            </a:endParaRPr>
          </a:p>
          <a:p>
            <a:pPr marL="0" lvl="0" indent="0" algn="l" rtl="0">
              <a:lnSpc>
                <a:spcPct val="115000"/>
              </a:lnSpc>
              <a:spcBef>
                <a:spcPts val="1200"/>
              </a:spcBef>
              <a:spcAft>
                <a:spcPts val="0"/>
              </a:spcAft>
              <a:buNone/>
            </a:pPr>
            <a:r>
              <a:rPr lang="zh-CN" sz="1200" b="1">
                <a:solidFill>
                  <a:schemeClr val="dk1"/>
                </a:solidFill>
                <a:latin typeface="Trebuchet MS"/>
                <a:ea typeface="Trebuchet MS"/>
                <a:cs typeface="Trebuchet MS"/>
                <a:sym typeface="Trebuchet MS"/>
              </a:rPr>
              <a:t>Multi-Cloud Services</a:t>
            </a:r>
            <a:br>
              <a:rPr lang="zh-CN" sz="1200" b="1">
                <a:solidFill>
                  <a:schemeClr val="dk1"/>
                </a:solidFill>
                <a:latin typeface="Trebuchet MS"/>
                <a:ea typeface="Trebuchet MS"/>
                <a:cs typeface="Trebuchet MS"/>
                <a:sym typeface="Trebuchet MS"/>
              </a:rPr>
            </a:br>
            <a:r>
              <a:rPr lang="zh-CN" sz="1200">
                <a:solidFill>
                  <a:schemeClr val="dk1"/>
                </a:solidFill>
                <a:latin typeface="Trebuchet MS"/>
                <a:ea typeface="Trebuchet MS"/>
                <a:cs typeface="Trebuchet MS"/>
                <a:sym typeface="Trebuchet MS"/>
              </a:rPr>
              <a:t>Deploy to private or public cloud instances on Azure, AWS, and Google Cloud Platform.</a:t>
            </a:r>
            <a:endParaRPr sz="1200">
              <a:solidFill>
                <a:schemeClr val="dk1"/>
              </a:solidFill>
              <a:latin typeface="Trebuchet MS"/>
              <a:ea typeface="Trebuchet MS"/>
              <a:cs typeface="Trebuchet MS"/>
              <a:sym typeface="Trebuchet MS"/>
            </a:endParaRPr>
          </a:p>
          <a:p>
            <a:pPr marL="0" lvl="0" indent="0" algn="l" rtl="0">
              <a:lnSpc>
                <a:spcPct val="115000"/>
              </a:lnSpc>
              <a:spcBef>
                <a:spcPts val="1200"/>
              </a:spcBef>
              <a:spcAft>
                <a:spcPts val="0"/>
              </a:spcAft>
              <a:buNone/>
            </a:pPr>
            <a:r>
              <a:rPr lang="zh-CN" sz="1200" b="1">
                <a:solidFill>
                  <a:schemeClr val="dk1"/>
                </a:solidFill>
                <a:latin typeface="Trebuchet MS"/>
                <a:ea typeface="Trebuchet MS"/>
                <a:cs typeface="Trebuchet MS"/>
                <a:sym typeface="Trebuchet MS"/>
              </a:rPr>
              <a:t>Platform Services</a:t>
            </a:r>
            <a:br>
              <a:rPr lang="zh-CN" sz="1200" b="1">
                <a:solidFill>
                  <a:schemeClr val="dk1"/>
                </a:solidFill>
                <a:latin typeface="Trebuchet MS"/>
                <a:ea typeface="Trebuchet MS"/>
                <a:cs typeface="Trebuchet MS"/>
                <a:sym typeface="Trebuchet MS"/>
              </a:rPr>
            </a:br>
            <a:r>
              <a:rPr lang="zh-CN" sz="1200">
                <a:solidFill>
                  <a:schemeClr val="dk1"/>
                </a:solidFill>
                <a:latin typeface="Trebuchet MS"/>
                <a:ea typeface="Trebuchet MS"/>
                <a:cs typeface="Trebuchet MS"/>
                <a:sym typeface="Trebuchet MS"/>
              </a:rPr>
              <a:t>A comprehensive suite of platform services to speed, scale, and secure the C3 AI Suite.</a:t>
            </a:r>
            <a:endParaRPr sz="1200">
              <a:solidFill>
                <a:schemeClr val="dk1"/>
              </a:solidFill>
              <a:latin typeface="Trebuchet MS"/>
              <a:ea typeface="Trebuchet MS"/>
              <a:cs typeface="Trebuchet MS"/>
              <a:sym typeface="Trebuchet MS"/>
            </a:endParaRPr>
          </a:p>
          <a:p>
            <a:pPr marL="0" lvl="0" indent="0" algn="l" rtl="0">
              <a:lnSpc>
                <a:spcPct val="115000"/>
              </a:lnSpc>
              <a:spcBef>
                <a:spcPts val="1200"/>
              </a:spcBef>
              <a:spcAft>
                <a:spcPts val="0"/>
              </a:spcAft>
              <a:buNone/>
            </a:pPr>
            <a:r>
              <a:rPr lang="zh-CN" sz="1200" b="1">
                <a:solidFill>
                  <a:schemeClr val="dk1"/>
                </a:solidFill>
                <a:latin typeface="Trebuchet MS"/>
                <a:ea typeface="Trebuchet MS"/>
                <a:cs typeface="Trebuchet MS"/>
                <a:sym typeface="Trebuchet MS"/>
              </a:rPr>
              <a:t>Governance and Security</a:t>
            </a:r>
            <a:br>
              <a:rPr lang="zh-CN" sz="1200" b="1">
                <a:solidFill>
                  <a:schemeClr val="dk1"/>
                </a:solidFill>
                <a:latin typeface="Trebuchet MS"/>
                <a:ea typeface="Trebuchet MS"/>
                <a:cs typeface="Trebuchet MS"/>
                <a:sym typeface="Trebuchet MS"/>
              </a:rPr>
            </a:br>
            <a:r>
              <a:rPr lang="zh-CN" sz="1200">
                <a:solidFill>
                  <a:schemeClr val="dk1"/>
                </a:solidFill>
                <a:latin typeface="Trebuchet MS"/>
                <a:ea typeface="Trebuchet MS"/>
                <a:cs typeface="Trebuchet MS"/>
                <a:sym typeface="Trebuchet MS"/>
              </a:rPr>
              <a:t>A world-class security and operations infrastructure.</a:t>
            </a:r>
            <a:endParaRPr sz="1200">
              <a:solidFill>
                <a:schemeClr val="dk1"/>
              </a:solidFill>
              <a:latin typeface="Trebuchet MS"/>
              <a:ea typeface="Trebuchet MS"/>
              <a:cs typeface="Trebuchet MS"/>
              <a:sym typeface="Trebuchet MS"/>
            </a:endParaRPr>
          </a:p>
          <a:p>
            <a:pPr marL="0" lvl="0" indent="0" algn="l" rtl="0">
              <a:lnSpc>
                <a:spcPct val="115000"/>
              </a:lnSpc>
              <a:spcBef>
                <a:spcPts val="1200"/>
              </a:spcBef>
              <a:spcAft>
                <a:spcPts val="1200"/>
              </a:spcAft>
              <a:buNone/>
            </a:pPr>
            <a:endParaRPr sz="1200">
              <a:solidFill>
                <a:schemeClr val="dk1"/>
              </a:solidFill>
              <a:latin typeface="Trebuchet MS"/>
              <a:ea typeface="Trebuchet MS"/>
              <a:cs typeface="Trebuchet MS"/>
              <a:sym typeface="Trebuchet MS"/>
            </a:endParaRPr>
          </a:p>
        </p:txBody>
      </p:sp>
      <p:sp>
        <p:nvSpPr>
          <p:cNvPr id="91" name="Google Shape;91;p17"/>
          <p:cNvSpPr txBox="1"/>
          <p:nvPr/>
        </p:nvSpPr>
        <p:spPr>
          <a:xfrm>
            <a:off x="150275" y="103475"/>
            <a:ext cx="7032900" cy="6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100" b="1">
                <a:solidFill>
                  <a:srgbClr val="4A86E8"/>
                </a:solidFill>
                <a:latin typeface="Trebuchet MS"/>
                <a:ea typeface="Trebuchet MS"/>
                <a:cs typeface="Trebuchet MS"/>
                <a:sym typeface="Trebuchet MS"/>
              </a:rPr>
              <a:t>2 -  Platform overview: Introduction to C3 AI Suite</a:t>
            </a:r>
            <a:endParaRPr>
              <a:solidFill>
                <a:srgbClr val="4A86E8"/>
              </a:solidFill>
            </a:endParaRPr>
          </a:p>
          <a:p>
            <a:pPr marL="0" lvl="0" indent="0" algn="l" rtl="0">
              <a:spcBef>
                <a:spcPts val="0"/>
              </a:spcBef>
              <a:spcAft>
                <a:spcPts val="0"/>
              </a:spcAft>
              <a:buNone/>
            </a:pPr>
            <a:endParaRPr sz="2100" b="1">
              <a:solidFill>
                <a:srgbClr val="3D85C6"/>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p:nvPr/>
        </p:nvSpPr>
        <p:spPr>
          <a:xfrm>
            <a:off x="359200" y="146850"/>
            <a:ext cx="73332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100" b="1">
                <a:solidFill>
                  <a:srgbClr val="4A86E8"/>
                </a:solidFill>
                <a:latin typeface="Trebuchet MS"/>
                <a:ea typeface="Trebuchet MS"/>
                <a:cs typeface="Trebuchet MS"/>
                <a:sym typeface="Trebuchet MS"/>
              </a:rPr>
              <a:t>2 -  Platform overview: </a:t>
            </a:r>
            <a:r>
              <a:rPr lang="zh-CN" sz="2000" b="1">
                <a:solidFill>
                  <a:srgbClr val="4A86E8"/>
                </a:solidFill>
                <a:latin typeface="Trebuchet MS"/>
                <a:ea typeface="Trebuchet MS"/>
                <a:cs typeface="Trebuchet MS"/>
                <a:sym typeface="Trebuchet MS"/>
              </a:rPr>
              <a:t>C3 AI Platform overview</a:t>
            </a:r>
            <a:endParaRPr sz="2000" b="1">
              <a:solidFill>
                <a:srgbClr val="4A86E8"/>
              </a:solidFill>
              <a:latin typeface="Trebuchet MS"/>
              <a:ea typeface="Trebuchet MS"/>
              <a:cs typeface="Trebuchet MS"/>
              <a:sym typeface="Trebuchet MS"/>
            </a:endParaRPr>
          </a:p>
        </p:txBody>
      </p:sp>
      <p:pic>
        <p:nvPicPr>
          <p:cNvPr id="97" name="Google Shape;97;p18"/>
          <p:cNvPicPr preferRelativeResize="0"/>
          <p:nvPr/>
        </p:nvPicPr>
        <p:blipFill>
          <a:blip r:embed="rId3">
            <a:alphaModFix/>
          </a:blip>
          <a:stretch>
            <a:fillRect/>
          </a:stretch>
        </p:blipFill>
        <p:spPr>
          <a:xfrm>
            <a:off x="152400" y="922550"/>
            <a:ext cx="8839198" cy="3461080"/>
          </a:xfrm>
          <a:prstGeom prst="rect">
            <a:avLst/>
          </a:prstGeom>
          <a:noFill/>
          <a:ln>
            <a:noFill/>
          </a:ln>
        </p:spPr>
      </p:pic>
      <p:pic>
        <p:nvPicPr>
          <p:cNvPr id="98" name="Google Shape;98;p18"/>
          <p:cNvPicPr preferRelativeResize="0"/>
          <p:nvPr/>
        </p:nvPicPr>
        <p:blipFill>
          <a:blip r:embed="rId4">
            <a:alphaModFix/>
          </a:blip>
          <a:stretch>
            <a:fillRect/>
          </a:stretch>
        </p:blipFill>
        <p:spPr>
          <a:xfrm>
            <a:off x="8238500" y="4702250"/>
            <a:ext cx="559501" cy="294900"/>
          </a:xfrm>
          <a:prstGeom prst="rect">
            <a:avLst/>
          </a:prstGeom>
          <a:noFill/>
          <a:ln>
            <a:noFill/>
          </a:ln>
        </p:spPr>
      </p:pic>
      <p:pic>
        <p:nvPicPr>
          <p:cNvPr id="99" name="Google Shape;99;p18"/>
          <p:cNvPicPr preferRelativeResize="0"/>
          <p:nvPr/>
        </p:nvPicPr>
        <p:blipFill>
          <a:blip r:embed="rId5">
            <a:alphaModFix/>
          </a:blip>
          <a:stretch>
            <a:fillRect/>
          </a:stretch>
        </p:blipFill>
        <p:spPr>
          <a:xfrm>
            <a:off x="8197278" y="103475"/>
            <a:ext cx="641946" cy="29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p:nvPr/>
        </p:nvSpPr>
        <p:spPr>
          <a:xfrm>
            <a:off x="152400" y="1018900"/>
            <a:ext cx="8704200" cy="21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Trebuchet MS"/>
              <a:ea typeface="Trebuchet MS"/>
              <a:cs typeface="Trebuchet MS"/>
              <a:sym typeface="Trebuchet MS"/>
            </a:endParaRPr>
          </a:p>
        </p:txBody>
      </p:sp>
      <p:pic>
        <p:nvPicPr>
          <p:cNvPr id="105" name="Google Shape;105;p19"/>
          <p:cNvPicPr preferRelativeResize="0"/>
          <p:nvPr/>
        </p:nvPicPr>
        <p:blipFill>
          <a:blip r:embed="rId3">
            <a:alphaModFix/>
          </a:blip>
          <a:stretch>
            <a:fillRect/>
          </a:stretch>
        </p:blipFill>
        <p:spPr>
          <a:xfrm>
            <a:off x="8238500" y="4702250"/>
            <a:ext cx="559501" cy="294900"/>
          </a:xfrm>
          <a:prstGeom prst="rect">
            <a:avLst/>
          </a:prstGeom>
          <a:noFill/>
          <a:ln>
            <a:noFill/>
          </a:ln>
        </p:spPr>
      </p:pic>
      <p:pic>
        <p:nvPicPr>
          <p:cNvPr id="106" name="Google Shape;106;p19"/>
          <p:cNvPicPr preferRelativeResize="0"/>
          <p:nvPr/>
        </p:nvPicPr>
        <p:blipFill>
          <a:blip r:embed="rId4">
            <a:alphaModFix/>
          </a:blip>
          <a:stretch>
            <a:fillRect/>
          </a:stretch>
        </p:blipFill>
        <p:spPr>
          <a:xfrm>
            <a:off x="8197278" y="103475"/>
            <a:ext cx="641946" cy="294900"/>
          </a:xfrm>
          <a:prstGeom prst="rect">
            <a:avLst/>
          </a:prstGeom>
          <a:noFill/>
          <a:ln>
            <a:noFill/>
          </a:ln>
        </p:spPr>
      </p:pic>
      <p:pic>
        <p:nvPicPr>
          <p:cNvPr id="107" name="Google Shape;107;p19"/>
          <p:cNvPicPr preferRelativeResize="0"/>
          <p:nvPr/>
        </p:nvPicPr>
        <p:blipFill>
          <a:blip r:embed="rId5">
            <a:alphaModFix/>
          </a:blip>
          <a:stretch>
            <a:fillRect/>
          </a:stretch>
        </p:blipFill>
        <p:spPr>
          <a:xfrm>
            <a:off x="152400" y="1003900"/>
            <a:ext cx="8839199" cy="3826726"/>
          </a:xfrm>
          <a:prstGeom prst="rect">
            <a:avLst/>
          </a:prstGeom>
          <a:noFill/>
          <a:ln>
            <a:noFill/>
          </a:ln>
        </p:spPr>
      </p:pic>
      <p:sp>
        <p:nvSpPr>
          <p:cNvPr id="108" name="Google Shape;108;p19"/>
          <p:cNvSpPr txBox="1"/>
          <p:nvPr/>
        </p:nvSpPr>
        <p:spPr>
          <a:xfrm>
            <a:off x="223700" y="398375"/>
            <a:ext cx="73332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100" b="1">
                <a:solidFill>
                  <a:srgbClr val="4A86E8"/>
                </a:solidFill>
                <a:latin typeface="Trebuchet MS"/>
                <a:ea typeface="Trebuchet MS"/>
                <a:cs typeface="Trebuchet MS"/>
                <a:sym typeface="Trebuchet MS"/>
              </a:rPr>
              <a:t>2 -  Platform overview: Palantir Foundry icons</a:t>
            </a:r>
            <a:endParaRPr sz="2100" b="1">
              <a:solidFill>
                <a:srgbClr val="4A86E8"/>
              </a:solidFill>
              <a:latin typeface="Trebuchet MS"/>
              <a:ea typeface="Trebuchet MS"/>
              <a:cs typeface="Trebuchet MS"/>
              <a:sym typeface="Trebuchet MS"/>
            </a:endParaRPr>
          </a:p>
          <a:p>
            <a:pPr marL="0" lvl="0" indent="0" algn="l" rtl="0">
              <a:spcBef>
                <a:spcPts val="0"/>
              </a:spcBef>
              <a:spcAft>
                <a:spcPts val="0"/>
              </a:spcAft>
              <a:buNone/>
            </a:pPr>
            <a:endParaRPr sz="2000" b="1">
              <a:solidFill>
                <a:srgbClr val="3D85C6"/>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p:nvPr/>
        </p:nvSpPr>
        <p:spPr>
          <a:xfrm>
            <a:off x="244050" y="170725"/>
            <a:ext cx="70920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000" b="1">
                <a:solidFill>
                  <a:srgbClr val="4A86E8"/>
                </a:solidFill>
                <a:latin typeface="Trebuchet MS"/>
                <a:ea typeface="Trebuchet MS"/>
                <a:cs typeface="Trebuchet MS"/>
                <a:sym typeface="Trebuchet MS"/>
              </a:rPr>
              <a:t>2 -  Platform overview: </a:t>
            </a:r>
            <a:r>
              <a:rPr lang="zh-CN" sz="2100" b="1">
                <a:solidFill>
                  <a:srgbClr val="4A86E8"/>
                </a:solidFill>
                <a:latin typeface="Trebuchet MS"/>
                <a:ea typeface="Trebuchet MS"/>
                <a:cs typeface="Trebuchet MS"/>
                <a:sym typeface="Trebuchet MS"/>
              </a:rPr>
              <a:t>Foundry Architecture Diagram (A customised example)</a:t>
            </a:r>
            <a:endParaRPr sz="2100" b="1">
              <a:solidFill>
                <a:srgbClr val="4A86E8"/>
              </a:solidFill>
              <a:latin typeface="Trebuchet MS"/>
              <a:ea typeface="Trebuchet MS"/>
              <a:cs typeface="Trebuchet MS"/>
              <a:sym typeface="Trebuchet MS"/>
            </a:endParaRPr>
          </a:p>
        </p:txBody>
      </p:sp>
      <p:pic>
        <p:nvPicPr>
          <p:cNvPr id="114" name="Google Shape;114;p20"/>
          <p:cNvPicPr preferRelativeResize="0"/>
          <p:nvPr/>
        </p:nvPicPr>
        <p:blipFill>
          <a:blip r:embed="rId3">
            <a:alphaModFix/>
          </a:blip>
          <a:stretch>
            <a:fillRect/>
          </a:stretch>
        </p:blipFill>
        <p:spPr>
          <a:xfrm>
            <a:off x="152400" y="917650"/>
            <a:ext cx="8839199" cy="3882951"/>
          </a:xfrm>
          <a:prstGeom prst="rect">
            <a:avLst/>
          </a:prstGeom>
          <a:noFill/>
          <a:ln>
            <a:noFill/>
          </a:ln>
        </p:spPr>
      </p:pic>
      <p:pic>
        <p:nvPicPr>
          <p:cNvPr id="115" name="Google Shape;115;p20"/>
          <p:cNvPicPr preferRelativeResize="0"/>
          <p:nvPr/>
        </p:nvPicPr>
        <p:blipFill>
          <a:blip r:embed="rId4">
            <a:alphaModFix/>
          </a:blip>
          <a:stretch>
            <a:fillRect/>
          </a:stretch>
        </p:blipFill>
        <p:spPr>
          <a:xfrm>
            <a:off x="8238500" y="4702250"/>
            <a:ext cx="559501" cy="294900"/>
          </a:xfrm>
          <a:prstGeom prst="rect">
            <a:avLst/>
          </a:prstGeom>
          <a:noFill/>
          <a:ln>
            <a:noFill/>
          </a:ln>
        </p:spPr>
      </p:pic>
      <p:pic>
        <p:nvPicPr>
          <p:cNvPr id="116" name="Google Shape;116;p20"/>
          <p:cNvPicPr preferRelativeResize="0"/>
          <p:nvPr/>
        </p:nvPicPr>
        <p:blipFill>
          <a:blip r:embed="rId5">
            <a:alphaModFix/>
          </a:blip>
          <a:stretch>
            <a:fillRect/>
          </a:stretch>
        </p:blipFill>
        <p:spPr>
          <a:xfrm>
            <a:off x="8197278" y="103475"/>
            <a:ext cx="641946" cy="29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p:nvPr/>
        </p:nvSpPr>
        <p:spPr>
          <a:xfrm>
            <a:off x="135025" y="602550"/>
            <a:ext cx="8704200" cy="21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sz="2000" b="1">
                <a:solidFill>
                  <a:srgbClr val="4A86E8"/>
                </a:solidFill>
                <a:latin typeface="Trebuchet MS"/>
                <a:ea typeface="Trebuchet MS"/>
                <a:cs typeface="Trebuchet MS"/>
                <a:sym typeface="Trebuchet MS"/>
              </a:rPr>
              <a:t>2 -  Platform overview: Comparison with Palantir Foundry (Skywise) :</a:t>
            </a:r>
            <a:endParaRPr sz="2000" b="1">
              <a:solidFill>
                <a:srgbClr val="4A86E8"/>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endParaRPr sz="2000" b="1">
              <a:solidFill>
                <a:srgbClr val="4A86E8"/>
              </a:solidFill>
              <a:latin typeface="Trebuchet MS"/>
              <a:ea typeface="Trebuchet MS"/>
              <a:cs typeface="Trebuchet MS"/>
              <a:sym typeface="Trebuchet MS"/>
            </a:endParaRPr>
          </a:p>
          <a:p>
            <a:pPr marL="0" lvl="0" indent="0" algn="l" rtl="0">
              <a:spcBef>
                <a:spcPts val="0"/>
              </a:spcBef>
              <a:spcAft>
                <a:spcPts val="0"/>
              </a:spcAft>
              <a:buNone/>
            </a:pPr>
            <a:r>
              <a:rPr lang="zh-CN">
                <a:solidFill>
                  <a:schemeClr val="dk1"/>
                </a:solidFill>
                <a:latin typeface="Trebuchet MS"/>
                <a:ea typeface="Trebuchet MS"/>
                <a:cs typeface="Trebuchet MS"/>
                <a:sym typeface="Trebuchet MS"/>
              </a:rPr>
              <a:t>The architecture used in Foundry is critical to harness the power of Foundry into a seamless, integrated data system. Architecture diagrams help communicate the design, deployment and topology. </a:t>
            </a:r>
            <a:endParaRPr>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a:solidFill>
                <a:schemeClr val="dk1"/>
              </a:solidFill>
              <a:latin typeface="Trebuchet MS"/>
              <a:ea typeface="Trebuchet MS"/>
              <a:cs typeface="Trebuchet MS"/>
              <a:sym typeface="Trebuchet MS"/>
            </a:endParaRPr>
          </a:p>
          <a:p>
            <a:pPr marL="0" lvl="0" indent="0" algn="l" rtl="0">
              <a:spcBef>
                <a:spcPts val="0"/>
              </a:spcBef>
              <a:spcAft>
                <a:spcPts val="0"/>
              </a:spcAft>
              <a:buNone/>
            </a:pPr>
            <a:r>
              <a:rPr lang="zh-CN">
                <a:solidFill>
                  <a:schemeClr val="dk1"/>
                </a:solidFill>
                <a:latin typeface="Trebuchet MS"/>
                <a:ea typeface="Trebuchet MS"/>
                <a:cs typeface="Trebuchet MS"/>
                <a:sym typeface="Trebuchet MS"/>
              </a:rPr>
              <a:t>Here you will find an official collection of </a:t>
            </a:r>
            <a:r>
              <a:rPr lang="zh-CN" i="1">
                <a:solidFill>
                  <a:schemeClr val="dk1"/>
                </a:solidFill>
                <a:latin typeface="Trebuchet MS"/>
                <a:ea typeface="Trebuchet MS"/>
                <a:cs typeface="Trebuchet MS"/>
                <a:sym typeface="Trebuchet MS"/>
              </a:rPr>
              <a:t>Palantir icons</a:t>
            </a:r>
            <a:r>
              <a:rPr lang="zh-CN">
                <a:solidFill>
                  <a:schemeClr val="dk1"/>
                </a:solidFill>
                <a:latin typeface="Trebuchet MS"/>
                <a:ea typeface="Trebuchet MS"/>
                <a:cs typeface="Trebuchet MS"/>
                <a:sym typeface="Trebuchet MS"/>
              </a:rPr>
              <a:t> that will serve as a starting point for building your own Foundry architecture. Users should expect to combine, mold, and customize patterns when building out the actual architecture. </a:t>
            </a:r>
            <a:endParaRPr>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a:solidFill>
                <a:schemeClr val="dk1"/>
              </a:solidFill>
              <a:latin typeface="Trebuchet MS"/>
              <a:ea typeface="Trebuchet MS"/>
              <a:cs typeface="Trebuchet MS"/>
              <a:sym typeface="Trebuchet MS"/>
            </a:endParaRPr>
          </a:p>
          <a:p>
            <a:pPr marL="0" lvl="0" indent="0" algn="l" rtl="0">
              <a:spcBef>
                <a:spcPts val="0"/>
              </a:spcBef>
              <a:spcAft>
                <a:spcPts val="0"/>
              </a:spcAft>
              <a:buNone/>
            </a:pPr>
            <a:r>
              <a:rPr lang="zh-CN">
                <a:solidFill>
                  <a:schemeClr val="dk1"/>
                </a:solidFill>
                <a:latin typeface="Trebuchet MS"/>
                <a:ea typeface="Trebuchet MS"/>
                <a:cs typeface="Trebuchet MS"/>
                <a:sym typeface="Trebuchet MS"/>
              </a:rPr>
              <a:t>Palantir experts works closely with a customer to meet an organization’s specific needs.</a:t>
            </a:r>
            <a:endParaRPr>
              <a:solidFill>
                <a:schemeClr val="dk1"/>
              </a:solidFill>
              <a:latin typeface="Trebuchet MS"/>
              <a:ea typeface="Trebuchet MS"/>
              <a:cs typeface="Trebuchet MS"/>
              <a:sym typeface="Trebuchet MS"/>
            </a:endParaRPr>
          </a:p>
        </p:txBody>
      </p:sp>
      <p:pic>
        <p:nvPicPr>
          <p:cNvPr id="122" name="Google Shape;122;p21"/>
          <p:cNvPicPr preferRelativeResize="0"/>
          <p:nvPr/>
        </p:nvPicPr>
        <p:blipFill>
          <a:blip r:embed="rId3">
            <a:alphaModFix/>
          </a:blip>
          <a:stretch>
            <a:fillRect/>
          </a:stretch>
        </p:blipFill>
        <p:spPr>
          <a:xfrm>
            <a:off x="8238500" y="4702250"/>
            <a:ext cx="559501" cy="294900"/>
          </a:xfrm>
          <a:prstGeom prst="rect">
            <a:avLst/>
          </a:prstGeom>
          <a:noFill/>
          <a:ln>
            <a:noFill/>
          </a:ln>
        </p:spPr>
      </p:pic>
      <p:pic>
        <p:nvPicPr>
          <p:cNvPr id="123" name="Google Shape;123;p21"/>
          <p:cNvPicPr preferRelativeResize="0"/>
          <p:nvPr/>
        </p:nvPicPr>
        <p:blipFill>
          <a:blip r:embed="rId4">
            <a:alphaModFix/>
          </a:blip>
          <a:stretch>
            <a:fillRect/>
          </a:stretch>
        </p:blipFill>
        <p:spPr>
          <a:xfrm>
            <a:off x="8197278" y="103475"/>
            <a:ext cx="641946" cy="2949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10508</TotalTime>
  <Words>6411</Words>
  <Application>Microsoft Office PowerPoint</Application>
  <PresentationFormat>On-screen Show (16:9)</PresentationFormat>
  <Paragraphs>187</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Trebuchet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Nessma MAAMERI</dc:creator>
  <cp:lastModifiedBy>Qian LI</cp:lastModifiedBy>
  <cp:revision>48</cp:revision>
  <dcterms:modified xsi:type="dcterms:W3CDTF">2020-07-21T10:44:22Z</dcterms:modified>
</cp:coreProperties>
</file>