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maticSC-regular.fntdata"/><Relationship Id="rId14" Type="http://schemas.openxmlformats.org/officeDocument/2006/relationships/slide" Target="slides/slide10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House Prices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 Qian, Pavy Barthélémy, Pathmanathan Jonathan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9238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Merci de votre attention.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4800"/>
              <a:t>A vos questions!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Sommaire	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080600" y="1633000"/>
            <a:ext cx="5987400" cy="188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en"/>
              <a:t>Contexte</a:t>
            </a:r>
          </a:p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en"/>
              <a:t>Compréhension des données</a:t>
            </a:r>
          </a:p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en"/>
              <a:t>Préparation des données</a:t>
            </a:r>
          </a:p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en"/>
              <a:t>Modélisation</a:t>
            </a:r>
          </a:p>
          <a:p>
            <a:pPr indent="-228600" lvl="0" marL="457200">
              <a:spcBef>
                <a:spcPts val="0"/>
              </a:spcBef>
              <a:buAutoNum type="romanUcPeriod"/>
            </a:pPr>
            <a:r>
              <a:rPr lang="en"/>
              <a:t>Evaluation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Contexte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637575" y="3640425"/>
            <a:ext cx="5974800" cy="98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Plateforme de compétition de Data Mining.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4474"/>
            <a:ext cx="4094750" cy="1861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house price.png"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075" y="1654525"/>
            <a:ext cx="3538249" cy="16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Compréhension des données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660650"/>
            <a:ext cx="2991600" cy="13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1460 Observations 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531900" y="1689900"/>
            <a:ext cx="22707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81 variables 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000750" y="1672825"/>
            <a:ext cx="33225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dont 79 explicatives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752850" y="1032500"/>
            <a:ext cx="2991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TRAIN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500425" y="3534850"/>
            <a:ext cx="2991600" cy="13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1459 Observations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914925" y="3544150"/>
            <a:ext cx="2933700" cy="1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79</a:t>
            </a:r>
            <a:r>
              <a:rPr lang="en" sz="3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variables explicative 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981450" y="3013700"/>
            <a:ext cx="14364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TEST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Exploration des données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28675"/>
            <a:ext cx="5060400" cy="5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Visualisation des </a:t>
            </a:r>
            <a:r>
              <a:rPr lang="en"/>
              <a:t>corrélation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11700" y="2743200"/>
            <a:ext cx="2500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Décision prises</a:t>
            </a:r>
          </a:p>
        </p:txBody>
      </p:sp>
      <p:pic>
        <p:nvPicPr>
          <p:cNvPr descr="téléchargement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250" y="369500"/>
            <a:ext cx="3492611" cy="30328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445775" y="3554725"/>
            <a:ext cx="22860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Année de construction du Garage et année de construction de la maison.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983225" y="3653800"/>
            <a:ext cx="26859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Superficie du 1er étage et du sous sol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795000" y="3653800"/>
            <a:ext cx="2937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Nombre de voiture et la surface du garage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Preparation des données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2979925" y="1006900"/>
            <a:ext cx="2687100" cy="4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Valeurs Manquantes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31400" y="1389237"/>
            <a:ext cx="2821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Variables catégorielles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16 Variables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2 Variables avec réelles données manquantes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456575" y="1373700"/>
            <a:ext cx="35862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Variables numériques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lang="en"/>
              <a:t>3 Variables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i="1" lang="en"/>
              <a:t>GarageYrBlt, LotFrontage, MasVnrArea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042950" y="2783650"/>
            <a:ext cx="2687100" cy="4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Valeurs Ajoutées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31400" y="3276250"/>
            <a:ext cx="27570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Variables regroupées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38 Variables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 	 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IsLandLevel : 1 si                     df["LandContour"] == "Lvl"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5456575" y="3276250"/>
            <a:ext cx="3165300" cy="18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Variables calculées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8 Variables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 	 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Remodeled, Recent Remodel, VeryNewHouse, TotalArea, TotalArea1st2nd, Age, TimeSinceSold, YearsSinceRemodel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Modélisation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350125"/>
            <a:ext cx="1239000" cy="4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XGBoost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mse_ridge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950" y="2206499"/>
            <a:ext cx="3526825" cy="2424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sso_cv.png"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4949" y="2206510"/>
            <a:ext cx="3526825" cy="2424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7200" y="3234550"/>
            <a:ext cx="22176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LASSO vs RIDGE</a:t>
            </a:r>
            <a:r>
              <a:rPr lang="en"/>
              <a:t>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971950" y="1273075"/>
            <a:ext cx="20424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Paramétrage: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Méthode empirique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491900" y="1319850"/>
            <a:ext cx="1788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Meilleur résultat:	</a:t>
            </a:r>
          </a:p>
          <a:p>
            <a:pPr lvl="0">
              <a:spcBef>
                <a:spcPts val="0"/>
              </a:spcBef>
              <a:buNone/>
            </a:pPr>
            <a:r>
              <a:rPr lang="en" sz="1050">
                <a:highlight>
                  <a:srgbClr val="FFFFFF"/>
                </a:highlight>
              </a:rPr>
              <a:t>RMSE = 0.13629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500150" y="4707400"/>
            <a:ext cx="3196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RMSE : 0.12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861962" y="4674300"/>
            <a:ext cx="31968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50">
                <a:highlight>
                  <a:srgbClr val="FFFFFF"/>
                </a:highlight>
              </a:rPr>
              <a:t>RMSE : 0.14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632250" y="1263675"/>
            <a:ext cx="24180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Modélisation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Lasso + XGBoost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4500"/>
            <a:ext cx="4109750" cy="20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249" y="1491115"/>
            <a:ext cx="3638774" cy="25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571750" y="4152775"/>
            <a:ext cx="44376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predst = 0.5*predst_lasso + 0.5*predst_xgb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predst = 0.4*predst_lasso + 0.6*predst_xgb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pic>
        <p:nvPicPr>
          <p:cNvPr descr="laderboard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00" y="1603200"/>
            <a:ext cx="7066800" cy="25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