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8" r:id="rId3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A19587"/>
    <a:srgbClr val="FFD757"/>
    <a:srgbClr val="FFCD2F"/>
    <a:srgbClr val="FFEB95"/>
    <a:srgbClr val="472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-78" y="-108"/>
      </p:cViewPr>
      <p:guideLst>
        <p:guide orient="horz" pos="6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72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772B8-DFA0-42D4-BB56-C041186E9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73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74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775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76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3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7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1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72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9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5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5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6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7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8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8E786-4216-45F2-862D-D7FBD8328B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2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104872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2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38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73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27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72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2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82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4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74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48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749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75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矩形 12"/>
          <p:cNvSpPr/>
          <p:nvPr userDrawn="1"/>
        </p:nvSpPr>
        <p:spPr>
          <a:xfrm>
            <a:off x="8712796" y="4533563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4875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5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75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75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75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75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6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50" y="85725"/>
            <a:ext cx="11610975" cy="6686550"/>
          </a:xfrm>
          <a:prstGeom prst="rect">
            <a:avLst/>
          </a:prstGeom>
        </p:spPr>
      </p:pic>
      <p:pic>
        <p:nvPicPr>
          <p:cNvPr id="2097169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93653" y="935520"/>
            <a:ext cx="1054699" cy="4986960"/>
          </a:xfrm>
          <a:prstGeom prst="rect">
            <a:avLst/>
          </a:prstGeom>
        </p:spPr>
      </p:pic>
      <p:pic>
        <p:nvPicPr>
          <p:cNvPr id="2097170" name="图片 7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483697" y="5566146"/>
            <a:ext cx="1860677" cy="1378473"/>
          </a:xfrm>
          <a:prstGeom prst="rect">
            <a:avLst/>
          </a:prstGeom>
        </p:spPr>
      </p:pic>
      <p:pic>
        <p:nvPicPr>
          <p:cNvPr id="2097171" name="图片 8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9715500" y="5540995"/>
            <a:ext cx="1918638" cy="142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6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66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767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76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6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3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33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73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12B-C032-45E8-ABE9-CC3D372FA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4E1D-8AC2-401E-B33A-12C05253EA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F812B-C032-45E8-ABE9-CC3D372FA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F4E1D-8AC2-401E-B33A-12C05253EA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jpeg"/><Relationship Id="rId4" Type="http://schemas.openxmlformats.org/officeDocument/2006/relationships/image" Target="../media/image54.jpeg"/><Relationship Id="rId3" Type="http://schemas.openxmlformats.org/officeDocument/2006/relationships/image" Target="../media/image53.jpeg"/><Relationship Id="rId2" Type="http://schemas.openxmlformats.org/officeDocument/2006/relationships/image" Target="../media/image26.png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26.png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0.emf"/><Relationship Id="rId2" Type="http://schemas.openxmlformats.org/officeDocument/2006/relationships/image" Target="../media/image26.png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12.png"/><Relationship Id="rId7" Type="http://schemas.openxmlformats.org/officeDocument/2006/relationships/image" Target="../media/image10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8" Type="http://schemas.openxmlformats.org/officeDocument/2006/relationships/notesSlide" Target="../notesSlides/notesSlide13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64.png"/><Relationship Id="rId15" Type="http://schemas.openxmlformats.org/officeDocument/2006/relationships/image" Target="../media/image63.jpeg"/><Relationship Id="rId14" Type="http://schemas.openxmlformats.org/officeDocument/2006/relationships/image" Target="../media/image62.png"/><Relationship Id="rId13" Type="http://schemas.openxmlformats.org/officeDocument/2006/relationships/image" Target="../media/image61.png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4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70.png"/><Relationship Id="rId7" Type="http://schemas.openxmlformats.org/officeDocument/2006/relationships/image" Target="../media/image69.png"/><Relationship Id="rId6" Type="http://schemas.openxmlformats.org/officeDocument/2006/relationships/image" Target="../media/image68.jpe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26.png"/><Relationship Id="rId10" Type="http://schemas.openxmlformats.org/officeDocument/2006/relationships/notesSlide" Target="../notesSlides/notesSlide14.xml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8" Type="http://schemas.openxmlformats.org/officeDocument/2006/relationships/notesSlide" Target="../notesSlides/notesSlide15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9.png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4" Type="http://schemas.openxmlformats.org/officeDocument/2006/relationships/image" Target="../media/image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10" Type="http://schemas.openxmlformats.org/officeDocument/2006/relationships/image" Target="../media/image25.png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12.png"/><Relationship Id="rId7" Type="http://schemas.openxmlformats.org/officeDocument/2006/relationships/image" Target="../media/image10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8.png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4.png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6.xml"/><Relationship Id="rId11" Type="http://schemas.openxmlformats.org/officeDocument/2006/relationships/image" Target="../media/image38.jpeg"/><Relationship Id="rId10" Type="http://schemas.openxmlformats.org/officeDocument/2006/relationships/image" Target="../media/image37.png"/><Relationship Id="rId1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12.png"/><Relationship Id="rId7" Type="http://schemas.openxmlformats.org/officeDocument/2006/relationships/image" Target="../media/image10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9.jpeg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4.png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12.png"/><Relationship Id="rId7" Type="http://schemas.openxmlformats.org/officeDocument/2006/relationships/image" Target="../media/image10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2.xml"/><Relationship Id="rId14" Type="http://schemas.openxmlformats.org/officeDocument/2006/relationships/hyperlink" Target="http://www.baike.com/wiki/&#32454;&#33740;" TargetMode="External"/><Relationship Id="rId13" Type="http://schemas.openxmlformats.org/officeDocument/2006/relationships/image" Target="../media/image40.jpeg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4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26.png"/><Relationship Id="rId1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26.png"/><Relationship Id="rId1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jpeg"/><Relationship Id="rId2" Type="http://schemas.openxmlformats.org/officeDocument/2006/relationships/image" Target="../media/image26.png"/><Relationship Id="rId1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1"/>
          <p:cNvGrpSpPr/>
          <p:nvPr/>
        </p:nvGrpSpPr>
        <p:grpSpPr>
          <a:xfrm>
            <a:off x="329226" y="184356"/>
            <a:ext cx="11441759" cy="5883467"/>
            <a:chOff x="341926" y="208486"/>
            <a:chExt cx="11441759" cy="5883467"/>
          </a:xfrm>
        </p:grpSpPr>
        <p:pic>
          <p:nvPicPr>
            <p:cNvPr id="2097205" name="图片 13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07478" y="208803"/>
              <a:ext cx="10876207" cy="5883150"/>
            </a:xfrm>
            <a:prstGeom prst="rect">
              <a:avLst/>
            </a:prstGeom>
          </p:spPr>
        </p:pic>
        <p:pic>
          <p:nvPicPr>
            <p:cNvPr id="2097206" name="图片 1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231" y="208725"/>
              <a:ext cx="10876207" cy="5846571"/>
            </a:xfrm>
            <a:prstGeom prst="rect">
              <a:avLst/>
            </a:prstGeom>
          </p:spPr>
        </p:pic>
        <p:pic>
          <p:nvPicPr>
            <p:cNvPr id="2097207" name="图片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773" y="208486"/>
              <a:ext cx="10876207" cy="5785605"/>
            </a:xfrm>
            <a:prstGeom prst="rect">
              <a:avLst/>
            </a:prstGeom>
          </p:spPr>
        </p:pic>
        <p:pic>
          <p:nvPicPr>
            <p:cNvPr id="2097208" name="图片 1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26" y="784490"/>
              <a:ext cx="1054699" cy="4986960"/>
            </a:xfrm>
            <a:prstGeom prst="rect">
              <a:avLst/>
            </a:prstGeom>
          </p:spPr>
        </p:pic>
      </p:grpSp>
      <p:pic>
        <p:nvPicPr>
          <p:cNvPr id="2097209" name="图片 13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9038821" y="512495"/>
            <a:ext cx="2208207" cy="792549"/>
          </a:xfrm>
          <a:prstGeom prst="rect">
            <a:avLst/>
          </a:prstGeom>
        </p:spPr>
      </p:pic>
      <p:pic>
        <p:nvPicPr>
          <p:cNvPr id="2097210" name="图片 1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5402" y="4651976"/>
            <a:ext cx="2316681" cy="1268078"/>
          </a:xfrm>
          <a:prstGeom prst="rect">
            <a:avLst/>
          </a:prstGeom>
        </p:spPr>
      </p:pic>
      <p:pic>
        <p:nvPicPr>
          <p:cNvPr id="2097211" name="图片 1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6537" y="806080"/>
            <a:ext cx="3733948" cy="3713006"/>
          </a:xfrm>
          <a:prstGeom prst="rect">
            <a:avLst/>
          </a:prstGeom>
        </p:spPr>
      </p:pic>
      <p:pic>
        <p:nvPicPr>
          <p:cNvPr id="2097212" name="图片 1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6599" y="4214720"/>
            <a:ext cx="3145809" cy="2505673"/>
          </a:xfrm>
          <a:prstGeom prst="rect">
            <a:avLst/>
          </a:prstGeom>
        </p:spPr>
      </p:pic>
      <p:pic>
        <p:nvPicPr>
          <p:cNvPr id="2097213" name="图片 1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5341" y="726461"/>
            <a:ext cx="871804" cy="865707"/>
          </a:xfrm>
          <a:prstGeom prst="rect">
            <a:avLst/>
          </a:prstGeom>
        </p:spPr>
      </p:pic>
      <p:pic>
        <p:nvPicPr>
          <p:cNvPr id="2097214" name="图片 1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4007" y="1059874"/>
            <a:ext cx="457240" cy="481626"/>
          </a:xfrm>
          <a:prstGeom prst="rect">
            <a:avLst/>
          </a:prstGeom>
        </p:spPr>
      </p:pic>
      <p:pic>
        <p:nvPicPr>
          <p:cNvPr id="2097215" name="图片 1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0210" y="1541145"/>
            <a:ext cx="2799080" cy="3021330"/>
          </a:xfrm>
          <a:prstGeom prst="rect">
            <a:avLst/>
          </a:prstGeom>
        </p:spPr>
      </p:pic>
      <p:grpSp>
        <p:nvGrpSpPr>
          <p:cNvPr id="52" name="组合 6"/>
          <p:cNvGrpSpPr/>
          <p:nvPr/>
        </p:nvGrpSpPr>
        <p:grpSpPr>
          <a:xfrm>
            <a:off x="4213950" y="962812"/>
            <a:ext cx="896190" cy="1012024"/>
            <a:chOff x="4312426" y="962812"/>
            <a:chExt cx="896190" cy="1012024"/>
          </a:xfrm>
        </p:grpSpPr>
        <p:pic>
          <p:nvPicPr>
            <p:cNvPr id="2097216" name="图片 14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12426" y="962812"/>
              <a:ext cx="896190" cy="1012024"/>
            </a:xfrm>
            <a:prstGeom prst="rect">
              <a:avLst/>
            </a:prstGeom>
          </p:spPr>
        </p:pic>
        <p:sp>
          <p:nvSpPr>
            <p:cNvPr id="1048625" name="文本框 116"/>
            <p:cNvSpPr txBox="1"/>
            <p:nvPr/>
          </p:nvSpPr>
          <p:spPr>
            <a:xfrm>
              <a:off x="4541583" y="1059708"/>
              <a:ext cx="4834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</a:rPr>
                <a:t>2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组合 5"/>
          <p:cNvGrpSpPr/>
          <p:nvPr/>
        </p:nvGrpSpPr>
        <p:grpSpPr>
          <a:xfrm>
            <a:off x="5241342" y="914030"/>
            <a:ext cx="969348" cy="1091279"/>
            <a:chOff x="5339818" y="914030"/>
            <a:chExt cx="969348" cy="1091279"/>
          </a:xfrm>
        </p:grpSpPr>
        <p:pic>
          <p:nvPicPr>
            <p:cNvPr id="2097217" name="图片 14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339818" y="914030"/>
              <a:ext cx="969348" cy="1091279"/>
            </a:xfrm>
            <a:prstGeom prst="rect">
              <a:avLst/>
            </a:prstGeom>
          </p:spPr>
        </p:pic>
        <p:sp>
          <p:nvSpPr>
            <p:cNvPr id="1048626" name="文本框 124"/>
            <p:cNvSpPr txBox="1"/>
            <p:nvPr/>
          </p:nvSpPr>
          <p:spPr>
            <a:xfrm>
              <a:off x="5567070" y="1059708"/>
              <a:ext cx="4834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</a:rPr>
                <a:t>0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4"/>
          <p:cNvGrpSpPr/>
          <p:nvPr/>
        </p:nvGrpSpPr>
        <p:grpSpPr>
          <a:xfrm>
            <a:off x="6381819" y="1041329"/>
            <a:ext cx="768163" cy="883997"/>
            <a:chOff x="6480295" y="1041329"/>
            <a:chExt cx="768163" cy="883997"/>
          </a:xfrm>
        </p:grpSpPr>
        <p:pic>
          <p:nvPicPr>
            <p:cNvPr id="2097218" name="图片 14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80295" y="1041329"/>
              <a:ext cx="768163" cy="883997"/>
            </a:xfrm>
            <a:prstGeom prst="rect">
              <a:avLst/>
            </a:prstGeom>
          </p:spPr>
        </p:pic>
        <p:sp>
          <p:nvSpPr>
            <p:cNvPr id="1048627" name="文本框 125"/>
            <p:cNvSpPr txBox="1"/>
            <p:nvPr/>
          </p:nvSpPr>
          <p:spPr>
            <a:xfrm>
              <a:off x="6635097" y="1059708"/>
              <a:ext cx="48343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</a:rPr>
                <a:t>2</a:t>
              </a:r>
              <a:endParaRPr lang="en-US" altLang="zh-CN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组合 3"/>
          <p:cNvGrpSpPr/>
          <p:nvPr/>
        </p:nvGrpSpPr>
        <p:grpSpPr>
          <a:xfrm>
            <a:off x="7456758" y="1014649"/>
            <a:ext cx="768163" cy="890093"/>
            <a:chOff x="7542534" y="1016554"/>
            <a:chExt cx="768163" cy="890093"/>
          </a:xfrm>
        </p:grpSpPr>
        <p:pic>
          <p:nvPicPr>
            <p:cNvPr id="2097219" name="图片 14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42534" y="1016554"/>
              <a:ext cx="768163" cy="890093"/>
            </a:xfrm>
            <a:prstGeom prst="rect">
              <a:avLst/>
            </a:prstGeom>
          </p:spPr>
        </p:pic>
        <p:sp>
          <p:nvSpPr>
            <p:cNvPr id="1048628" name="文本框 126"/>
            <p:cNvSpPr txBox="1"/>
            <p:nvPr/>
          </p:nvSpPr>
          <p:spPr>
            <a:xfrm>
              <a:off x="7666431" y="1059708"/>
              <a:ext cx="4834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</a:rPr>
                <a:t>0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48629" name="文本框 127"/>
          <p:cNvSpPr txBox="1"/>
          <p:nvPr/>
        </p:nvSpPr>
        <p:spPr>
          <a:xfrm>
            <a:off x="5951902" y="4214503"/>
            <a:ext cx="395468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206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消化内科</a:t>
            </a:r>
            <a:r>
              <a:rPr lang="en-US" altLang="zh-CN" sz="2000" b="1" dirty="0" smtClean="0">
                <a:solidFill>
                  <a:srgbClr val="00206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:   </a:t>
            </a:r>
            <a:r>
              <a:rPr lang="zh-CN" altLang="en-US" sz="2000" b="1" dirty="0" smtClean="0">
                <a:solidFill>
                  <a:srgbClr val="00206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卜</a:t>
            </a:r>
            <a:r>
              <a:rPr lang="zh-CN" altLang="en-US" sz="2000" b="1" dirty="0">
                <a:solidFill>
                  <a:srgbClr val="00206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楠</a:t>
            </a:r>
            <a:r>
              <a:rPr lang="zh-CN" altLang="en-US" sz="2000" b="1" dirty="0" smtClean="0">
                <a:solidFill>
                  <a:srgbClr val="00206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楠   马</a:t>
            </a:r>
            <a:r>
              <a:rPr lang="zh-CN" altLang="en-US" sz="2000" b="1" dirty="0">
                <a:solidFill>
                  <a:srgbClr val="00206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瑞瑞</a:t>
            </a:r>
            <a:endParaRPr lang="zh-CN" altLang="en-US" sz="2000" b="1" dirty="0">
              <a:solidFill>
                <a:srgbClr val="002060"/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1048630" name="文本框 113"/>
          <p:cNvSpPr txBox="1"/>
          <p:nvPr/>
        </p:nvSpPr>
        <p:spPr>
          <a:xfrm>
            <a:off x="2530800" y="2200159"/>
            <a:ext cx="84950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春暖花开，“胃”你而来</a:t>
            </a:r>
            <a:endParaRPr lang="zh-CN" altLang="zh-CN" sz="54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  <a:p>
            <a:pPr algn="ctr"/>
            <a:r>
              <a:rPr lang="en-US" altLang="zh-CN" sz="5400" b="1" spc="2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   —HP</a:t>
            </a:r>
            <a:r>
              <a:rPr lang="zh-CN" altLang="zh-CN" sz="5400" b="1" spc="2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知多少</a:t>
            </a:r>
            <a:endParaRPr lang="zh-CN" altLang="zh-CN" sz="5400" b="1" spc="2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97220" name="图片 149"/>
          <p:cNvPicPr>
            <a:picLocks noChangeAspect="1"/>
          </p:cNvPicPr>
          <p:nvPr/>
        </p:nvPicPr>
        <p:blipFill rotWithShape="1">
          <a:blip r:embed="rId16" cstate="screen"/>
          <a:srcRect t="-10904" r="-11007"/>
          <a:stretch>
            <a:fillRect/>
          </a:stretch>
        </p:blipFill>
        <p:spPr>
          <a:xfrm>
            <a:off x="1507159" y="726353"/>
            <a:ext cx="1219200" cy="578451"/>
          </a:xfrm>
          <a:prstGeom prst="rect">
            <a:avLst/>
          </a:prstGeom>
        </p:spPr>
      </p:pic>
      <p:sp>
        <p:nvSpPr>
          <p:cNvPr id="1048650" name="文本框 24"/>
          <p:cNvSpPr txBox="1"/>
          <p:nvPr/>
        </p:nvSpPr>
        <p:spPr>
          <a:xfrm>
            <a:off x="328930" y="0"/>
            <a:ext cx="2433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关爱健康 科普同行</a:t>
            </a:r>
            <a:endParaRPr lang="zh-CN" altLang="en-US" sz="1600" b="1" dirty="0" smtClean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9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9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9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9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97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97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5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5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5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97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97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97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97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9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9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 tmFilter="0,0; .5, 1; 1, 1"/>
                                        <p:tgtEl>
                                          <p:spTgt spid="104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349"/>
                            </p:stCondLst>
                            <p:childTnLst>
                              <p:par>
                                <p:cTn id="7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905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5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5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5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5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350" tmFilter="0,0; .5, 1; 1, 1"/>
                                        <p:tgtEl>
                                          <p:spTgt spid="104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9" grpId="0"/>
      <p:bldP spid="1048630" grpId="0"/>
      <p:bldP spid="10486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0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097311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sp>
        <p:nvSpPr>
          <p:cNvPr id="1048689" name="文本框 24"/>
          <p:cNvSpPr txBox="1"/>
          <p:nvPr/>
        </p:nvSpPr>
        <p:spPr>
          <a:xfrm>
            <a:off x="1482090" y="438150"/>
            <a:ext cx="7573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幽门螺杆菌感染的检测方法</a:t>
            </a:r>
            <a:endParaRPr lang="zh-CN" altLang="en-US" sz="3600" b="1" dirty="0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grpSp>
        <p:nvGrpSpPr>
          <p:cNvPr id="98" name="组合 8"/>
          <p:cNvGrpSpPr/>
          <p:nvPr/>
        </p:nvGrpSpPr>
        <p:grpSpPr>
          <a:xfrm>
            <a:off x="1399540" y="1860550"/>
            <a:ext cx="1421765" cy="1170305"/>
            <a:chOff x="185020" y="1916832"/>
            <a:chExt cx="1146620" cy="864096"/>
          </a:xfrm>
        </p:grpSpPr>
        <p:sp>
          <p:nvSpPr>
            <p:cNvPr id="1048690" name="等腰三角形 9"/>
            <p:cNvSpPr/>
            <p:nvPr/>
          </p:nvSpPr>
          <p:spPr>
            <a:xfrm rot="5400000">
              <a:off x="359532" y="1808820"/>
              <a:ext cx="864096" cy="1080120"/>
            </a:xfrm>
            <a:prstGeom prst="triangle">
              <a:avLst/>
            </a:prstGeom>
            <a:solidFill>
              <a:srgbClr val="951E5A"/>
            </a:solidFill>
            <a:ln>
              <a:solidFill>
                <a:srgbClr val="951E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91" name="TextBox 10"/>
            <p:cNvSpPr txBox="1"/>
            <p:nvPr/>
          </p:nvSpPr>
          <p:spPr>
            <a:xfrm>
              <a:off x="185020" y="2179603"/>
              <a:ext cx="1080120" cy="248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侵入性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组合 7"/>
          <p:cNvGrpSpPr/>
          <p:nvPr/>
        </p:nvGrpSpPr>
        <p:grpSpPr>
          <a:xfrm>
            <a:off x="1365885" y="4444365"/>
            <a:ext cx="1456055" cy="964565"/>
            <a:chOff x="185020" y="1916832"/>
            <a:chExt cx="1146620" cy="864096"/>
          </a:xfrm>
        </p:grpSpPr>
        <p:sp>
          <p:nvSpPr>
            <p:cNvPr id="1048692" name="等腰三角形 1"/>
            <p:cNvSpPr/>
            <p:nvPr/>
          </p:nvSpPr>
          <p:spPr>
            <a:xfrm rot="5400000">
              <a:off x="359532" y="1808820"/>
              <a:ext cx="864096" cy="1080120"/>
            </a:xfrm>
            <a:prstGeom prst="triangle">
              <a:avLst/>
            </a:prstGeom>
            <a:solidFill>
              <a:srgbClr val="951E5A"/>
            </a:solidFill>
            <a:ln>
              <a:solidFill>
                <a:srgbClr val="951E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93" name="TextBox 6"/>
            <p:cNvSpPr txBox="1"/>
            <p:nvPr/>
          </p:nvSpPr>
          <p:spPr>
            <a:xfrm>
              <a:off x="185020" y="2179603"/>
              <a:ext cx="1080120" cy="302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非侵入性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97312" name="Picture 5" descr="C:\Users\Administrator\Desktop\1212幽门螺杆菌1\1212幽门螺杆菌\血清检测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5190" y="1317625"/>
            <a:ext cx="2413635" cy="18103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97313" name="Picture 4" descr="C:\Users\Administrator\Desktop\1212幽门螺杆菌1\1212幽门螺杆菌\粪便检测.jpg"/>
          <p:cNvPicPr>
            <a:picLocks noChangeAspect="1" noChangeArrowheads="1"/>
          </p:cNvPicPr>
          <p:nvPr/>
        </p:nvPicPr>
        <p:blipFill rotWithShape="1">
          <a:blip r:embed="rId4" cstate="print"/>
          <a:srcRect r="6959"/>
          <a:stretch>
            <a:fillRect/>
          </a:stretch>
        </p:blipFill>
        <p:spPr bwMode="auto">
          <a:xfrm>
            <a:off x="7135495" y="1317625"/>
            <a:ext cx="2670175" cy="17132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97314" name="Picture 6" descr="C:\Users\Administrator\Desktop\1212幽门螺杆菌1\1212幽门螺杆菌\呼吸试验.jpg"/>
          <p:cNvPicPr>
            <a:picLocks noChangeAspect="1" noChangeArrowheads="1"/>
          </p:cNvPicPr>
          <p:nvPr/>
        </p:nvPicPr>
        <p:blipFill rotWithShape="1">
          <a:blip r:embed="rId5" cstate="print"/>
          <a:srcRect l="44846" t="8233" r="6918"/>
          <a:stretch>
            <a:fillRect/>
          </a:stretch>
        </p:blipFill>
        <p:spPr bwMode="auto">
          <a:xfrm>
            <a:off x="3425190" y="3723640"/>
            <a:ext cx="2413635" cy="2150745"/>
          </a:xfrm>
          <a:prstGeom prst="rect">
            <a:avLst/>
          </a:prstGeom>
          <a:noFill/>
        </p:spPr>
      </p:pic>
      <p:pic>
        <p:nvPicPr>
          <p:cNvPr id="2097315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35495" y="3847465"/>
            <a:ext cx="2567940" cy="1903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94" name="TextBox 19"/>
          <p:cNvSpPr txBox="1"/>
          <p:nvPr/>
        </p:nvSpPr>
        <p:spPr>
          <a:xfrm>
            <a:off x="3569818" y="3128203"/>
            <a:ext cx="2124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951E5A"/>
                </a:solidFill>
              </a:rPr>
              <a:t>快速尿素酶试验</a:t>
            </a:r>
            <a:endParaRPr lang="zh-CN" altLang="en-US" sz="1600" b="1" dirty="0">
              <a:solidFill>
                <a:srgbClr val="951E5A"/>
              </a:solidFill>
            </a:endParaRPr>
          </a:p>
        </p:txBody>
      </p:sp>
      <p:sp>
        <p:nvSpPr>
          <p:cNvPr id="1048695" name="TextBox 15"/>
          <p:cNvSpPr txBox="1"/>
          <p:nvPr/>
        </p:nvSpPr>
        <p:spPr>
          <a:xfrm>
            <a:off x="7408793" y="3031113"/>
            <a:ext cx="2124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951E5A"/>
                </a:solidFill>
              </a:rPr>
              <a:t>胃黏膜图片染色镜检</a:t>
            </a:r>
            <a:endParaRPr lang="zh-CN" altLang="en-US" sz="1600" b="1" dirty="0">
              <a:solidFill>
                <a:srgbClr val="951E5A"/>
              </a:solidFill>
            </a:endParaRPr>
          </a:p>
        </p:txBody>
      </p:sp>
      <p:sp>
        <p:nvSpPr>
          <p:cNvPr id="1048696" name="TextBox 27"/>
          <p:cNvSpPr txBox="1"/>
          <p:nvPr/>
        </p:nvSpPr>
        <p:spPr>
          <a:xfrm>
            <a:off x="3275257" y="5874201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baseline="30000" dirty="0">
                <a:solidFill>
                  <a:srgbClr val="951E5A"/>
                </a:solidFill>
              </a:rPr>
              <a:t>13</a:t>
            </a:r>
            <a:r>
              <a:rPr lang="en-US" altLang="zh-CN" sz="1600" b="1" dirty="0">
                <a:solidFill>
                  <a:srgbClr val="951E5A"/>
                </a:solidFill>
              </a:rPr>
              <a:t>C</a:t>
            </a:r>
            <a:r>
              <a:rPr lang="zh-CN" altLang="en-US" sz="1600" b="1" dirty="0">
                <a:solidFill>
                  <a:srgbClr val="951E5A"/>
                </a:solidFill>
              </a:rPr>
              <a:t>或</a:t>
            </a:r>
            <a:r>
              <a:rPr lang="en-US" altLang="zh-CN" sz="1600" b="1" baseline="30000" dirty="0">
                <a:solidFill>
                  <a:srgbClr val="951E5A"/>
                </a:solidFill>
              </a:rPr>
              <a:t>14</a:t>
            </a:r>
            <a:r>
              <a:rPr lang="en-US" altLang="zh-CN" sz="1600" b="1" dirty="0">
                <a:solidFill>
                  <a:srgbClr val="951E5A"/>
                </a:solidFill>
              </a:rPr>
              <a:t>C-</a:t>
            </a:r>
            <a:r>
              <a:rPr lang="zh-CN" altLang="en-US" sz="1600" b="1" dirty="0">
                <a:solidFill>
                  <a:srgbClr val="951E5A"/>
                </a:solidFill>
              </a:rPr>
              <a:t>尿素呼气试验</a:t>
            </a:r>
            <a:endParaRPr lang="zh-CN" altLang="en-US" sz="1600" b="1" dirty="0">
              <a:solidFill>
                <a:srgbClr val="951E5A"/>
              </a:solidFill>
            </a:endParaRPr>
          </a:p>
        </p:txBody>
      </p:sp>
      <p:sp>
        <p:nvSpPr>
          <p:cNvPr id="1048697" name="TextBox 25"/>
          <p:cNvSpPr txBox="1"/>
          <p:nvPr/>
        </p:nvSpPr>
        <p:spPr>
          <a:xfrm>
            <a:off x="7408788" y="5773896"/>
            <a:ext cx="2124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951E5A"/>
                </a:solidFill>
              </a:rPr>
              <a:t>血清抗体检测</a:t>
            </a:r>
            <a:endParaRPr lang="zh-CN" altLang="en-US" sz="1600" b="1" dirty="0">
              <a:solidFill>
                <a:srgbClr val="951E5A"/>
              </a:solidFill>
            </a:endParaRPr>
          </a:p>
        </p:txBody>
      </p:sp>
      <p:grpSp>
        <p:nvGrpSpPr>
          <p:cNvPr id="100" name="组合 4"/>
          <p:cNvGrpSpPr/>
          <p:nvPr/>
        </p:nvGrpSpPr>
        <p:grpSpPr>
          <a:xfrm>
            <a:off x="5572992" y="1056304"/>
            <a:ext cx="1098041" cy="1080120"/>
            <a:chOff x="3044826" y="1124744"/>
            <a:chExt cx="1098041" cy="1080120"/>
          </a:xfrm>
        </p:grpSpPr>
        <p:grpSp>
          <p:nvGrpSpPr>
            <p:cNvPr id="101" name="组合 48"/>
            <p:cNvGrpSpPr/>
            <p:nvPr/>
          </p:nvGrpSpPr>
          <p:grpSpPr bwMode="auto">
            <a:xfrm>
              <a:off x="3044826" y="1124744"/>
              <a:ext cx="1098041" cy="1080120"/>
              <a:chOff x="5039900" y="2473012"/>
              <a:chExt cx="1001356" cy="1001356"/>
            </a:xfrm>
          </p:grpSpPr>
          <p:sp>
            <p:nvSpPr>
              <p:cNvPr id="1048698" name="任意多边形 28"/>
              <p:cNvSpPr/>
              <p:nvPr/>
            </p:nvSpPr>
            <p:spPr>
              <a:xfrm rot="2431848">
                <a:off x="5039900" y="2473012"/>
                <a:ext cx="1001356" cy="1001356"/>
              </a:xfrm>
              <a:custGeom>
                <a:avLst/>
                <a:gdLst>
                  <a:gd name="connsiteX0" fmla="*/ 1586555 w 2235200"/>
                  <a:gd name="connsiteY0" fmla="*/ 356377 h 2235200"/>
                  <a:gd name="connsiteX1" fmla="*/ 1760418 w 2235200"/>
                  <a:gd name="connsiteY1" fmla="*/ 210481 h 2235200"/>
                  <a:gd name="connsiteX2" fmla="*/ 1899314 w 2235200"/>
                  <a:gd name="connsiteY2" fmla="*/ 327029 h 2235200"/>
                  <a:gd name="connsiteX3" fmla="*/ 1785825 w 2235200"/>
                  <a:gd name="connsiteY3" fmla="*/ 523585 h 2235200"/>
                  <a:gd name="connsiteX4" fmla="*/ 1966144 w 2235200"/>
                  <a:gd name="connsiteY4" fmla="*/ 835907 h 2235200"/>
                  <a:gd name="connsiteX5" fmla="*/ 2193112 w 2235200"/>
                  <a:gd name="connsiteY5" fmla="*/ 835901 h 2235200"/>
                  <a:gd name="connsiteX6" fmla="*/ 2224597 w 2235200"/>
                  <a:gd name="connsiteY6" fmla="*/ 1014463 h 2235200"/>
                  <a:gd name="connsiteX7" fmla="*/ 2011316 w 2235200"/>
                  <a:gd name="connsiteY7" fmla="*/ 1092085 h 2235200"/>
                  <a:gd name="connsiteX8" fmla="*/ 1948692 w 2235200"/>
                  <a:gd name="connsiteY8" fmla="*/ 1447245 h 2235200"/>
                  <a:gd name="connsiteX9" fmla="*/ 2122562 w 2235200"/>
                  <a:gd name="connsiteY9" fmla="*/ 1593132 h 2235200"/>
                  <a:gd name="connsiteX10" fmla="*/ 2031904 w 2235200"/>
                  <a:gd name="connsiteY10" fmla="*/ 1750157 h 2235200"/>
                  <a:gd name="connsiteX11" fmla="*/ 1818627 w 2235200"/>
                  <a:gd name="connsiteY11" fmla="*/ 1672524 h 2235200"/>
                  <a:gd name="connsiteX12" fmla="*/ 1542362 w 2235200"/>
                  <a:gd name="connsiteY12" fmla="*/ 1904338 h 2235200"/>
                  <a:gd name="connsiteX13" fmla="*/ 1581780 w 2235200"/>
                  <a:gd name="connsiteY13" fmla="*/ 2127856 h 2235200"/>
                  <a:gd name="connsiteX14" fmla="*/ 1411398 w 2235200"/>
                  <a:gd name="connsiteY14" fmla="*/ 2189870 h 2235200"/>
                  <a:gd name="connsiteX15" fmla="*/ 1297919 w 2235200"/>
                  <a:gd name="connsiteY15" fmla="*/ 1993308 h 2235200"/>
                  <a:gd name="connsiteX16" fmla="*/ 937280 w 2235200"/>
                  <a:gd name="connsiteY16" fmla="*/ 1993308 h 2235200"/>
                  <a:gd name="connsiteX17" fmla="*/ 823802 w 2235200"/>
                  <a:gd name="connsiteY17" fmla="*/ 2189870 h 2235200"/>
                  <a:gd name="connsiteX18" fmla="*/ 653420 w 2235200"/>
                  <a:gd name="connsiteY18" fmla="*/ 2127856 h 2235200"/>
                  <a:gd name="connsiteX19" fmla="*/ 692839 w 2235200"/>
                  <a:gd name="connsiteY19" fmla="*/ 1904338 h 2235200"/>
                  <a:gd name="connsiteX20" fmla="*/ 416574 w 2235200"/>
                  <a:gd name="connsiteY20" fmla="*/ 1672524 h 2235200"/>
                  <a:gd name="connsiteX21" fmla="*/ 203296 w 2235200"/>
                  <a:gd name="connsiteY21" fmla="*/ 1750157 h 2235200"/>
                  <a:gd name="connsiteX22" fmla="*/ 112638 w 2235200"/>
                  <a:gd name="connsiteY22" fmla="*/ 1593132 h 2235200"/>
                  <a:gd name="connsiteX23" fmla="*/ 286508 w 2235200"/>
                  <a:gd name="connsiteY23" fmla="*/ 1447245 h 2235200"/>
                  <a:gd name="connsiteX24" fmla="*/ 223884 w 2235200"/>
                  <a:gd name="connsiteY24" fmla="*/ 1092085 h 2235200"/>
                  <a:gd name="connsiteX25" fmla="*/ 10603 w 2235200"/>
                  <a:gd name="connsiteY25" fmla="*/ 1014463 h 2235200"/>
                  <a:gd name="connsiteX26" fmla="*/ 42088 w 2235200"/>
                  <a:gd name="connsiteY26" fmla="*/ 835901 h 2235200"/>
                  <a:gd name="connsiteX27" fmla="*/ 269055 w 2235200"/>
                  <a:gd name="connsiteY27" fmla="*/ 835907 h 2235200"/>
                  <a:gd name="connsiteX28" fmla="*/ 449374 w 2235200"/>
                  <a:gd name="connsiteY28" fmla="*/ 523585 h 2235200"/>
                  <a:gd name="connsiteX29" fmla="*/ 335886 w 2235200"/>
                  <a:gd name="connsiteY29" fmla="*/ 327029 h 2235200"/>
                  <a:gd name="connsiteX30" fmla="*/ 474782 w 2235200"/>
                  <a:gd name="connsiteY30" fmla="*/ 210481 h 2235200"/>
                  <a:gd name="connsiteX31" fmla="*/ 648645 w 2235200"/>
                  <a:gd name="connsiteY31" fmla="*/ 356377 h 2235200"/>
                  <a:gd name="connsiteX32" fmla="*/ 987535 w 2235200"/>
                  <a:gd name="connsiteY32" fmla="*/ 233031 h 2235200"/>
                  <a:gd name="connsiteX33" fmla="*/ 1026942 w 2235200"/>
                  <a:gd name="connsiteY33" fmla="*/ 9511 h 2235200"/>
                  <a:gd name="connsiteX34" fmla="*/ 1208258 w 2235200"/>
                  <a:gd name="connsiteY34" fmla="*/ 9511 h 2235200"/>
                  <a:gd name="connsiteX35" fmla="*/ 1247665 w 2235200"/>
                  <a:gd name="connsiteY35" fmla="*/ 233031 h 2235200"/>
                  <a:gd name="connsiteX36" fmla="*/ 1586555 w 2235200"/>
                  <a:gd name="connsiteY36" fmla="*/ 356377 h 223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235200" h="2235200">
                    <a:moveTo>
                      <a:pt x="1586555" y="356377"/>
                    </a:moveTo>
                    <a:lnTo>
                      <a:pt x="1760418" y="210481"/>
                    </a:lnTo>
                    <a:lnTo>
                      <a:pt x="1899314" y="327029"/>
                    </a:lnTo>
                    <a:lnTo>
                      <a:pt x="1785825" y="523585"/>
                    </a:lnTo>
                    <a:cubicBezTo>
                      <a:pt x="1866522" y="614364"/>
                      <a:pt x="1927876" y="720632"/>
                      <a:pt x="1966144" y="835907"/>
                    </a:cubicBezTo>
                    <a:lnTo>
                      <a:pt x="2193112" y="835901"/>
                    </a:lnTo>
                    <a:lnTo>
                      <a:pt x="2224597" y="1014463"/>
                    </a:lnTo>
                    <a:lnTo>
                      <a:pt x="2011316" y="1092085"/>
                    </a:lnTo>
                    <a:cubicBezTo>
                      <a:pt x="2014782" y="1213496"/>
                      <a:pt x="1993474" y="1334341"/>
                      <a:pt x="1948692" y="1447245"/>
                    </a:cubicBezTo>
                    <a:lnTo>
                      <a:pt x="2122562" y="1593132"/>
                    </a:lnTo>
                    <a:lnTo>
                      <a:pt x="2031904" y="1750157"/>
                    </a:lnTo>
                    <a:lnTo>
                      <a:pt x="1818627" y="1672524"/>
                    </a:lnTo>
                    <a:cubicBezTo>
                      <a:pt x="1743241" y="1767759"/>
                      <a:pt x="1649240" y="1846634"/>
                      <a:pt x="1542362" y="1904338"/>
                    </a:cubicBezTo>
                    <a:lnTo>
                      <a:pt x="1581780" y="2127856"/>
                    </a:lnTo>
                    <a:lnTo>
                      <a:pt x="1411398" y="2189870"/>
                    </a:lnTo>
                    <a:lnTo>
                      <a:pt x="1297919" y="1993308"/>
                    </a:lnTo>
                    <a:cubicBezTo>
                      <a:pt x="1178954" y="2017804"/>
                      <a:pt x="1056245" y="2017804"/>
                      <a:pt x="937280" y="1993308"/>
                    </a:cubicBezTo>
                    <a:lnTo>
                      <a:pt x="823802" y="2189870"/>
                    </a:lnTo>
                    <a:lnTo>
                      <a:pt x="653420" y="2127856"/>
                    </a:lnTo>
                    <a:lnTo>
                      <a:pt x="692839" y="1904338"/>
                    </a:lnTo>
                    <a:cubicBezTo>
                      <a:pt x="585961" y="1846634"/>
                      <a:pt x="491960" y="1767758"/>
                      <a:pt x="416574" y="1672524"/>
                    </a:cubicBezTo>
                    <a:lnTo>
                      <a:pt x="203296" y="1750157"/>
                    </a:lnTo>
                    <a:lnTo>
                      <a:pt x="112638" y="1593132"/>
                    </a:lnTo>
                    <a:lnTo>
                      <a:pt x="286508" y="1447245"/>
                    </a:lnTo>
                    <a:cubicBezTo>
                      <a:pt x="241726" y="1334341"/>
                      <a:pt x="220417" y="1213496"/>
                      <a:pt x="223884" y="1092085"/>
                    </a:cubicBezTo>
                    <a:lnTo>
                      <a:pt x="10603" y="1014463"/>
                    </a:lnTo>
                    <a:lnTo>
                      <a:pt x="42088" y="835901"/>
                    </a:lnTo>
                    <a:lnTo>
                      <a:pt x="269055" y="835907"/>
                    </a:lnTo>
                    <a:cubicBezTo>
                      <a:pt x="307323" y="720632"/>
                      <a:pt x="368677" y="614363"/>
                      <a:pt x="449374" y="523585"/>
                    </a:cubicBezTo>
                    <a:lnTo>
                      <a:pt x="335886" y="327029"/>
                    </a:lnTo>
                    <a:lnTo>
                      <a:pt x="474782" y="210481"/>
                    </a:lnTo>
                    <a:lnTo>
                      <a:pt x="648645" y="356377"/>
                    </a:lnTo>
                    <a:cubicBezTo>
                      <a:pt x="752057" y="292669"/>
                      <a:pt x="867366" y="250701"/>
                      <a:pt x="987535" y="233031"/>
                    </a:cubicBezTo>
                    <a:lnTo>
                      <a:pt x="1026942" y="9511"/>
                    </a:lnTo>
                    <a:lnTo>
                      <a:pt x="1208258" y="9511"/>
                    </a:lnTo>
                    <a:lnTo>
                      <a:pt x="1247665" y="233031"/>
                    </a:lnTo>
                    <a:cubicBezTo>
                      <a:pt x="1367834" y="250700"/>
                      <a:pt x="1483142" y="292669"/>
                      <a:pt x="1586555" y="35637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95000"/>
                      <a:shade val="67500"/>
                      <a:satMod val="115000"/>
                    </a:sysClr>
                  </a:gs>
                  <a:gs pos="68000">
                    <a:sysClr val="window" lastClr="FFFFFF">
                      <a:lumMod val="95000"/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8100" cap="flat" cmpd="sng" algn="ctr">
                <a:noFill/>
                <a:prstDash val="solid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19050"/>
              </a:sp3d>
            </p:spPr>
            <p:txBody>
              <a:bodyPr lIns="501445" tIns="575655" rIns="501445" bIns="614746" spcCol="1270" anchor="ctr"/>
              <a:lstStyle/>
              <a:p>
                <a:pPr marL="0" marR="0" lvl="0" indent="0" algn="ctr" defTabSz="182245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8699" name="椭圆 29"/>
              <p:cNvSpPr/>
              <p:nvPr/>
            </p:nvSpPr>
            <p:spPr>
              <a:xfrm rot="2431848">
                <a:off x="5209921" y="2627576"/>
                <a:ext cx="661314" cy="663523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54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8700" name="椭圆 30"/>
              <p:cNvSpPr/>
              <p:nvPr/>
            </p:nvSpPr>
            <p:spPr>
              <a:xfrm rot="2431848">
                <a:off x="5223418" y="2647834"/>
                <a:ext cx="628983" cy="628983"/>
              </a:xfrm>
              <a:prstGeom prst="ellipse">
                <a:avLst/>
              </a:prstGeom>
              <a:solidFill>
                <a:srgbClr val="951E5A"/>
              </a:solidFill>
              <a:ln w="25400" cap="flat" cmpd="sng" algn="ctr">
                <a:noFill/>
                <a:prstDash val="solid"/>
              </a:ln>
              <a:effectLst>
                <a:innerShdw blurRad="139700" dist="50800" dir="13500000">
                  <a:prstClr val="black">
                    <a:alpha val="45000"/>
                  </a:prstClr>
                </a:inn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8701" name="椭圆 31"/>
              <p:cNvSpPr/>
              <p:nvPr/>
            </p:nvSpPr>
            <p:spPr>
              <a:xfrm rot="2431848">
                <a:off x="5278371" y="2705963"/>
                <a:ext cx="516687" cy="51668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48702" name="TextBox 3"/>
            <p:cNvSpPr txBox="1"/>
            <p:nvPr/>
          </p:nvSpPr>
          <p:spPr>
            <a:xfrm>
              <a:off x="3310774" y="1405954"/>
              <a:ext cx="56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C00000"/>
                  </a:solidFill>
                </a:rPr>
                <a:t>快速</a:t>
              </a:r>
              <a:endParaRPr lang="en-US" altLang="zh-CN" sz="1400" b="1" dirty="0">
                <a:solidFill>
                  <a:srgbClr val="C00000"/>
                </a:solidFill>
              </a:endParaRPr>
            </a:p>
            <a:p>
              <a:pPr algn="ctr"/>
              <a:r>
                <a:rPr lang="zh-CN" altLang="en-US" sz="1400" b="1" dirty="0">
                  <a:solidFill>
                    <a:srgbClr val="C00000"/>
                  </a:solidFill>
                </a:rPr>
                <a:t>有创</a:t>
              </a:r>
              <a:endParaRPr lang="zh-CN" altLang="en-US" sz="1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2" name="组合 32"/>
          <p:cNvGrpSpPr/>
          <p:nvPr/>
        </p:nvGrpSpPr>
        <p:grpSpPr>
          <a:xfrm>
            <a:off x="5546322" y="3354958"/>
            <a:ext cx="1098041" cy="1080120"/>
            <a:chOff x="3044826" y="1124744"/>
            <a:chExt cx="1098041" cy="1080120"/>
          </a:xfrm>
        </p:grpSpPr>
        <p:grpSp>
          <p:nvGrpSpPr>
            <p:cNvPr id="103" name="组合 48"/>
            <p:cNvGrpSpPr/>
            <p:nvPr/>
          </p:nvGrpSpPr>
          <p:grpSpPr bwMode="auto">
            <a:xfrm>
              <a:off x="3044826" y="1124744"/>
              <a:ext cx="1098041" cy="1080120"/>
              <a:chOff x="5039900" y="2473012"/>
              <a:chExt cx="1001356" cy="1001356"/>
            </a:xfrm>
          </p:grpSpPr>
          <p:sp>
            <p:nvSpPr>
              <p:cNvPr id="1048703" name="任意多边形 35"/>
              <p:cNvSpPr/>
              <p:nvPr/>
            </p:nvSpPr>
            <p:spPr>
              <a:xfrm rot="2431848">
                <a:off x="5039900" y="2473012"/>
                <a:ext cx="1001356" cy="1001356"/>
              </a:xfrm>
              <a:custGeom>
                <a:avLst/>
                <a:gdLst>
                  <a:gd name="connsiteX0" fmla="*/ 1586555 w 2235200"/>
                  <a:gd name="connsiteY0" fmla="*/ 356377 h 2235200"/>
                  <a:gd name="connsiteX1" fmla="*/ 1760418 w 2235200"/>
                  <a:gd name="connsiteY1" fmla="*/ 210481 h 2235200"/>
                  <a:gd name="connsiteX2" fmla="*/ 1899314 w 2235200"/>
                  <a:gd name="connsiteY2" fmla="*/ 327029 h 2235200"/>
                  <a:gd name="connsiteX3" fmla="*/ 1785825 w 2235200"/>
                  <a:gd name="connsiteY3" fmla="*/ 523585 h 2235200"/>
                  <a:gd name="connsiteX4" fmla="*/ 1966144 w 2235200"/>
                  <a:gd name="connsiteY4" fmla="*/ 835907 h 2235200"/>
                  <a:gd name="connsiteX5" fmla="*/ 2193112 w 2235200"/>
                  <a:gd name="connsiteY5" fmla="*/ 835901 h 2235200"/>
                  <a:gd name="connsiteX6" fmla="*/ 2224597 w 2235200"/>
                  <a:gd name="connsiteY6" fmla="*/ 1014463 h 2235200"/>
                  <a:gd name="connsiteX7" fmla="*/ 2011316 w 2235200"/>
                  <a:gd name="connsiteY7" fmla="*/ 1092085 h 2235200"/>
                  <a:gd name="connsiteX8" fmla="*/ 1948692 w 2235200"/>
                  <a:gd name="connsiteY8" fmla="*/ 1447245 h 2235200"/>
                  <a:gd name="connsiteX9" fmla="*/ 2122562 w 2235200"/>
                  <a:gd name="connsiteY9" fmla="*/ 1593132 h 2235200"/>
                  <a:gd name="connsiteX10" fmla="*/ 2031904 w 2235200"/>
                  <a:gd name="connsiteY10" fmla="*/ 1750157 h 2235200"/>
                  <a:gd name="connsiteX11" fmla="*/ 1818627 w 2235200"/>
                  <a:gd name="connsiteY11" fmla="*/ 1672524 h 2235200"/>
                  <a:gd name="connsiteX12" fmla="*/ 1542362 w 2235200"/>
                  <a:gd name="connsiteY12" fmla="*/ 1904338 h 2235200"/>
                  <a:gd name="connsiteX13" fmla="*/ 1581780 w 2235200"/>
                  <a:gd name="connsiteY13" fmla="*/ 2127856 h 2235200"/>
                  <a:gd name="connsiteX14" fmla="*/ 1411398 w 2235200"/>
                  <a:gd name="connsiteY14" fmla="*/ 2189870 h 2235200"/>
                  <a:gd name="connsiteX15" fmla="*/ 1297919 w 2235200"/>
                  <a:gd name="connsiteY15" fmla="*/ 1993308 h 2235200"/>
                  <a:gd name="connsiteX16" fmla="*/ 937280 w 2235200"/>
                  <a:gd name="connsiteY16" fmla="*/ 1993308 h 2235200"/>
                  <a:gd name="connsiteX17" fmla="*/ 823802 w 2235200"/>
                  <a:gd name="connsiteY17" fmla="*/ 2189870 h 2235200"/>
                  <a:gd name="connsiteX18" fmla="*/ 653420 w 2235200"/>
                  <a:gd name="connsiteY18" fmla="*/ 2127856 h 2235200"/>
                  <a:gd name="connsiteX19" fmla="*/ 692839 w 2235200"/>
                  <a:gd name="connsiteY19" fmla="*/ 1904338 h 2235200"/>
                  <a:gd name="connsiteX20" fmla="*/ 416574 w 2235200"/>
                  <a:gd name="connsiteY20" fmla="*/ 1672524 h 2235200"/>
                  <a:gd name="connsiteX21" fmla="*/ 203296 w 2235200"/>
                  <a:gd name="connsiteY21" fmla="*/ 1750157 h 2235200"/>
                  <a:gd name="connsiteX22" fmla="*/ 112638 w 2235200"/>
                  <a:gd name="connsiteY22" fmla="*/ 1593132 h 2235200"/>
                  <a:gd name="connsiteX23" fmla="*/ 286508 w 2235200"/>
                  <a:gd name="connsiteY23" fmla="*/ 1447245 h 2235200"/>
                  <a:gd name="connsiteX24" fmla="*/ 223884 w 2235200"/>
                  <a:gd name="connsiteY24" fmla="*/ 1092085 h 2235200"/>
                  <a:gd name="connsiteX25" fmla="*/ 10603 w 2235200"/>
                  <a:gd name="connsiteY25" fmla="*/ 1014463 h 2235200"/>
                  <a:gd name="connsiteX26" fmla="*/ 42088 w 2235200"/>
                  <a:gd name="connsiteY26" fmla="*/ 835901 h 2235200"/>
                  <a:gd name="connsiteX27" fmla="*/ 269055 w 2235200"/>
                  <a:gd name="connsiteY27" fmla="*/ 835907 h 2235200"/>
                  <a:gd name="connsiteX28" fmla="*/ 449374 w 2235200"/>
                  <a:gd name="connsiteY28" fmla="*/ 523585 h 2235200"/>
                  <a:gd name="connsiteX29" fmla="*/ 335886 w 2235200"/>
                  <a:gd name="connsiteY29" fmla="*/ 327029 h 2235200"/>
                  <a:gd name="connsiteX30" fmla="*/ 474782 w 2235200"/>
                  <a:gd name="connsiteY30" fmla="*/ 210481 h 2235200"/>
                  <a:gd name="connsiteX31" fmla="*/ 648645 w 2235200"/>
                  <a:gd name="connsiteY31" fmla="*/ 356377 h 2235200"/>
                  <a:gd name="connsiteX32" fmla="*/ 987535 w 2235200"/>
                  <a:gd name="connsiteY32" fmla="*/ 233031 h 2235200"/>
                  <a:gd name="connsiteX33" fmla="*/ 1026942 w 2235200"/>
                  <a:gd name="connsiteY33" fmla="*/ 9511 h 2235200"/>
                  <a:gd name="connsiteX34" fmla="*/ 1208258 w 2235200"/>
                  <a:gd name="connsiteY34" fmla="*/ 9511 h 2235200"/>
                  <a:gd name="connsiteX35" fmla="*/ 1247665 w 2235200"/>
                  <a:gd name="connsiteY35" fmla="*/ 233031 h 2235200"/>
                  <a:gd name="connsiteX36" fmla="*/ 1586555 w 2235200"/>
                  <a:gd name="connsiteY36" fmla="*/ 356377 h 223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235200" h="2235200">
                    <a:moveTo>
                      <a:pt x="1586555" y="356377"/>
                    </a:moveTo>
                    <a:lnTo>
                      <a:pt x="1760418" y="210481"/>
                    </a:lnTo>
                    <a:lnTo>
                      <a:pt x="1899314" y="327029"/>
                    </a:lnTo>
                    <a:lnTo>
                      <a:pt x="1785825" y="523585"/>
                    </a:lnTo>
                    <a:cubicBezTo>
                      <a:pt x="1866522" y="614364"/>
                      <a:pt x="1927876" y="720632"/>
                      <a:pt x="1966144" y="835907"/>
                    </a:cubicBezTo>
                    <a:lnTo>
                      <a:pt x="2193112" y="835901"/>
                    </a:lnTo>
                    <a:lnTo>
                      <a:pt x="2224597" y="1014463"/>
                    </a:lnTo>
                    <a:lnTo>
                      <a:pt x="2011316" y="1092085"/>
                    </a:lnTo>
                    <a:cubicBezTo>
                      <a:pt x="2014782" y="1213496"/>
                      <a:pt x="1993474" y="1334341"/>
                      <a:pt x="1948692" y="1447245"/>
                    </a:cubicBezTo>
                    <a:lnTo>
                      <a:pt x="2122562" y="1593132"/>
                    </a:lnTo>
                    <a:lnTo>
                      <a:pt x="2031904" y="1750157"/>
                    </a:lnTo>
                    <a:lnTo>
                      <a:pt x="1818627" y="1672524"/>
                    </a:lnTo>
                    <a:cubicBezTo>
                      <a:pt x="1743241" y="1767759"/>
                      <a:pt x="1649240" y="1846634"/>
                      <a:pt x="1542362" y="1904338"/>
                    </a:cubicBezTo>
                    <a:lnTo>
                      <a:pt x="1581780" y="2127856"/>
                    </a:lnTo>
                    <a:lnTo>
                      <a:pt x="1411398" y="2189870"/>
                    </a:lnTo>
                    <a:lnTo>
                      <a:pt x="1297919" y="1993308"/>
                    </a:lnTo>
                    <a:cubicBezTo>
                      <a:pt x="1178954" y="2017804"/>
                      <a:pt x="1056245" y="2017804"/>
                      <a:pt x="937280" y="1993308"/>
                    </a:cubicBezTo>
                    <a:lnTo>
                      <a:pt x="823802" y="2189870"/>
                    </a:lnTo>
                    <a:lnTo>
                      <a:pt x="653420" y="2127856"/>
                    </a:lnTo>
                    <a:lnTo>
                      <a:pt x="692839" y="1904338"/>
                    </a:lnTo>
                    <a:cubicBezTo>
                      <a:pt x="585961" y="1846634"/>
                      <a:pt x="491960" y="1767758"/>
                      <a:pt x="416574" y="1672524"/>
                    </a:cubicBezTo>
                    <a:lnTo>
                      <a:pt x="203296" y="1750157"/>
                    </a:lnTo>
                    <a:lnTo>
                      <a:pt x="112638" y="1593132"/>
                    </a:lnTo>
                    <a:lnTo>
                      <a:pt x="286508" y="1447245"/>
                    </a:lnTo>
                    <a:cubicBezTo>
                      <a:pt x="241726" y="1334341"/>
                      <a:pt x="220417" y="1213496"/>
                      <a:pt x="223884" y="1092085"/>
                    </a:cubicBezTo>
                    <a:lnTo>
                      <a:pt x="10603" y="1014463"/>
                    </a:lnTo>
                    <a:lnTo>
                      <a:pt x="42088" y="835901"/>
                    </a:lnTo>
                    <a:lnTo>
                      <a:pt x="269055" y="835907"/>
                    </a:lnTo>
                    <a:cubicBezTo>
                      <a:pt x="307323" y="720632"/>
                      <a:pt x="368677" y="614363"/>
                      <a:pt x="449374" y="523585"/>
                    </a:cubicBezTo>
                    <a:lnTo>
                      <a:pt x="335886" y="327029"/>
                    </a:lnTo>
                    <a:lnTo>
                      <a:pt x="474782" y="210481"/>
                    </a:lnTo>
                    <a:lnTo>
                      <a:pt x="648645" y="356377"/>
                    </a:lnTo>
                    <a:cubicBezTo>
                      <a:pt x="752057" y="292669"/>
                      <a:pt x="867366" y="250701"/>
                      <a:pt x="987535" y="233031"/>
                    </a:cubicBezTo>
                    <a:lnTo>
                      <a:pt x="1026942" y="9511"/>
                    </a:lnTo>
                    <a:lnTo>
                      <a:pt x="1208258" y="9511"/>
                    </a:lnTo>
                    <a:lnTo>
                      <a:pt x="1247665" y="233031"/>
                    </a:lnTo>
                    <a:cubicBezTo>
                      <a:pt x="1367834" y="250700"/>
                      <a:pt x="1483142" y="292669"/>
                      <a:pt x="1586555" y="35637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>
                      <a:lumMod val="95000"/>
                      <a:shade val="67500"/>
                      <a:satMod val="115000"/>
                    </a:sysClr>
                  </a:gs>
                  <a:gs pos="68000">
                    <a:sysClr val="window" lastClr="FFFFFF">
                      <a:lumMod val="95000"/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8100" cap="flat" cmpd="sng" algn="ctr">
                <a:noFill/>
                <a:prstDash val="solid"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19050"/>
              </a:sp3d>
            </p:spPr>
            <p:txBody>
              <a:bodyPr lIns="501445" tIns="575655" rIns="501445" bIns="614746" spcCol="1270" anchor="ctr"/>
              <a:lstStyle/>
              <a:p>
                <a:pPr marL="0" marR="0" lvl="0" indent="0" algn="ctr" defTabSz="182245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8704" name="椭圆 36"/>
              <p:cNvSpPr/>
              <p:nvPr/>
            </p:nvSpPr>
            <p:spPr>
              <a:xfrm rot="2431848">
                <a:off x="5209921" y="2627576"/>
                <a:ext cx="661314" cy="663523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54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8705" name="椭圆 37"/>
              <p:cNvSpPr/>
              <p:nvPr/>
            </p:nvSpPr>
            <p:spPr>
              <a:xfrm rot="2431848">
                <a:off x="5223418" y="2647834"/>
                <a:ext cx="628983" cy="628983"/>
              </a:xfrm>
              <a:prstGeom prst="ellipse">
                <a:avLst/>
              </a:prstGeom>
              <a:solidFill>
                <a:srgbClr val="951E5A"/>
              </a:solidFill>
              <a:ln w="25400" cap="flat" cmpd="sng" algn="ctr">
                <a:noFill/>
                <a:prstDash val="solid"/>
              </a:ln>
              <a:effectLst>
                <a:innerShdw blurRad="139700" dist="50800" dir="13500000">
                  <a:prstClr val="black">
                    <a:alpha val="45000"/>
                  </a:prstClr>
                </a:inn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8706" name="椭圆 38"/>
              <p:cNvSpPr/>
              <p:nvPr/>
            </p:nvSpPr>
            <p:spPr>
              <a:xfrm rot="2431848">
                <a:off x="5278371" y="2705963"/>
                <a:ext cx="516687" cy="516686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48707" name="TextBox 34"/>
            <p:cNvSpPr txBox="1"/>
            <p:nvPr/>
          </p:nvSpPr>
          <p:spPr>
            <a:xfrm>
              <a:off x="3310774" y="1405954"/>
              <a:ext cx="56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C00000"/>
                  </a:solidFill>
                </a:rPr>
                <a:t>方便</a:t>
              </a:r>
              <a:endParaRPr lang="en-US" altLang="zh-CN" sz="1400" b="1" dirty="0">
                <a:solidFill>
                  <a:srgbClr val="C00000"/>
                </a:solidFill>
              </a:endParaRPr>
            </a:p>
            <a:p>
              <a:pPr algn="ctr"/>
              <a:r>
                <a:rPr lang="zh-CN" altLang="en-US" sz="1400" b="1" dirty="0">
                  <a:solidFill>
                    <a:srgbClr val="C00000"/>
                  </a:solidFill>
                </a:rPr>
                <a:t>无创</a:t>
              </a:r>
              <a:endParaRPr lang="zh-CN" altLang="en-US" sz="14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50"/>
                                        <p:tgtEl>
                                          <p:spTgt spid="209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2097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2097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90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 tmFilter="0,0; .5, 1; 1, 1"/>
                                        <p:tgtEl>
                                          <p:spTgt spid="104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97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97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97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97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97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97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97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97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9" grpId="0"/>
      <p:bldP spid="1048694" grpId="0"/>
      <p:bldP spid="1048695" grpId="0"/>
      <p:bldP spid="1048696" grpId="0"/>
      <p:bldP spid="10486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6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097317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sp>
        <p:nvSpPr>
          <p:cNvPr id="1048711" name="文本框 24"/>
          <p:cNvSpPr txBox="1"/>
          <p:nvPr/>
        </p:nvSpPr>
        <p:spPr>
          <a:xfrm>
            <a:off x="722630" y="1653540"/>
            <a:ext cx="7315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b="1" cap="all" baseline="30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14</a:t>
            </a:r>
            <a:r>
              <a:rPr lang="en-US" altLang="zh-CN" sz="3600" b="1" cap="all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</a:t>
            </a:r>
            <a:endParaRPr lang="en-US" altLang="zh-CN" sz="3600" b="1" cap="all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 cap="all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呼</a:t>
            </a:r>
            <a:endParaRPr lang="zh-CN" altLang="en-US" sz="3600" b="1" cap="all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 cap="all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气</a:t>
            </a:r>
            <a:endParaRPr lang="zh-CN" altLang="en-US" sz="3600" b="1" cap="all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 cap="all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试</a:t>
            </a:r>
            <a:endParaRPr lang="zh-CN" altLang="en-US" sz="3600" b="1" cap="all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 cap="all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验</a:t>
            </a:r>
            <a:endParaRPr lang="zh-CN" altLang="en-US" sz="3600" b="1" cap="all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 cap="all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检</a:t>
            </a:r>
            <a:endParaRPr lang="zh-CN" altLang="en-US" sz="3600" b="1" cap="all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 cap="all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测</a:t>
            </a:r>
            <a:endParaRPr lang="zh-CN" altLang="en-US" sz="3600" b="1" cap="all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2097318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8295" y="1958340"/>
            <a:ext cx="1026160" cy="1010920"/>
          </a:xfrm>
          <a:prstGeom prst="ellipse">
            <a:avLst/>
          </a:prstGeom>
        </p:spPr>
      </p:pic>
      <p:pic>
        <p:nvPicPr>
          <p:cNvPr id="2097319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7212" y="3255774"/>
            <a:ext cx="1019097" cy="1041092"/>
          </a:xfrm>
          <a:prstGeom prst="ellipse">
            <a:avLst/>
          </a:prstGeom>
        </p:spPr>
      </p:pic>
      <p:pic>
        <p:nvPicPr>
          <p:cNvPr id="2097320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31205" y="4563224"/>
            <a:ext cx="1019097" cy="1026274"/>
          </a:xfrm>
          <a:prstGeom prst="ellipse">
            <a:avLst/>
          </a:prstGeom>
        </p:spPr>
      </p:pic>
      <p:sp>
        <p:nvSpPr>
          <p:cNvPr id="1048714" name="矩形 25"/>
          <p:cNvSpPr/>
          <p:nvPr/>
        </p:nvSpPr>
        <p:spPr>
          <a:xfrm>
            <a:off x="2716530" y="2159635"/>
            <a:ext cx="5218430" cy="658495"/>
          </a:xfrm>
          <a:prstGeom prst="rect">
            <a:avLst/>
          </a:prstGeom>
          <a:solidFill>
            <a:srgbClr val="3BA094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5" tIns="34297" rIns="68595" bIns="34297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altLang="zh-CN" sz="2800" b="1" kern="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2800" b="1" kern="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空腹</a:t>
            </a:r>
            <a:r>
              <a:rPr lang="en-US" altLang="zh-CN" sz="2800" b="1" kern="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</a:t>
            </a:r>
            <a:r>
              <a:rPr lang="zh-CN" altLang="en-US" sz="2800" b="1" kern="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小时吃一粒检测胶囊</a:t>
            </a:r>
            <a:endParaRPr lang="zh-CN" altLang="en-US" sz="2800" strike="noStrike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48715" name="矩形 35"/>
          <p:cNvSpPr/>
          <p:nvPr/>
        </p:nvSpPr>
        <p:spPr>
          <a:xfrm>
            <a:off x="3295650" y="3416935"/>
            <a:ext cx="5601335" cy="719455"/>
          </a:xfrm>
          <a:prstGeom prst="rect">
            <a:avLst/>
          </a:prstGeom>
          <a:solidFill>
            <a:srgbClr val="FF9E99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5" tIns="34297" rIns="68595" bIns="34297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altLang="zh-CN" sz="2800" b="1" strike="noStrike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2800" b="1" strike="noStrike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休息</a:t>
            </a:r>
            <a:r>
              <a:rPr lang="en-US" altLang="zh-CN" sz="2800" b="1" strike="noStrike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25</a:t>
            </a:r>
            <a:r>
              <a:rPr lang="zh-CN" altLang="en-US" sz="2800" b="1" strike="noStrike" noProof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分钟</a:t>
            </a:r>
            <a:endParaRPr lang="zh-CN" altLang="en-US" sz="2800" b="1" strike="noStrike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48716" name="矩形 32"/>
          <p:cNvSpPr/>
          <p:nvPr/>
        </p:nvSpPr>
        <p:spPr>
          <a:xfrm>
            <a:off x="3950335" y="4734560"/>
            <a:ext cx="5803900" cy="683895"/>
          </a:xfrm>
          <a:prstGeom prst="rect">
            <a:avLst/>
          </a:prstGeom>
          <a:solidFill>
            <a:srgbClr val="C7BD3D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5" tIns="34297" rIns="68595" bIns="34297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altLang="zh-CN" sz="28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开始吹气</a:t>
            </a:r>
            <a:r>
              <a:rPr lang="en-US" altLang="zh-CN" sz="28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分钟直至集气</a:t>
            </a:r>
            <a:endParaRPr lang="zh-CN" altLang="en-US" sz="2800" strike="noStrike" noProof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48717" name="云形 10"/>
          <p:cNvSpPr/>
          <p:nvPr/>
        </p:nvSpPr>
        <p:spPr>
          <a:xfrm>
            <a:off x="8754745" y="1653540"/>
            <a:ext cx="3357563" cy="26431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FFCC"/>
              </a:buClr>
              <a:buSzTx/>
              <a:buFont typeface="Arial" panose="020B0604020202020204" pitchFamily="34" charset="0"/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注意项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FFCC"/>
              </a:buClr>
              <a:buSzTx/>
              <a:buFont typeface="Arial" panose="020B0604020202020204" pitchFamily="34" charset="0"/>
              <a:buNone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空腹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孕妇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和哺乳期妇女不宜做此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项目！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50"/>
                                        <p:tgtEl>
                                          <p:spTgt spid="20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2097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2097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90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 tmFilter="0,0; .5, 1; 1, 1"/>
                                        <p:tgtEl>
                                          <p:spTgt spid="104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97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97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97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97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97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97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1" grpId="0"/>
      <p:bldP spid="1048714" grpId="0" bldLvl="0" animBg="1"/>
      <p:bldP spid="1048715" grpId="0" bldLvl="0" animBg="1"/>
      <p:bldP spid="1048716" grpId="0" bldLvl="0" animBg="1"/>
      <p:bldP spid="104871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2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097203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sp>
        <p:nvSpPr>
          <p:cNvPr id="1048614" name="文本框 24"/>
          <p:cNvSpPr txBox="1"/>
          <p:nvPr/>
        </p:nvSpPr>
        <p:spPr>
          <a:xfrm>
            <a:off x="1568808" y="498542"/>
            <a:ext cx="538129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 cap="all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了解根除</a:t>
            </a:r>
            <a:r>
              <a:rPr lang="en-US" altLang="zh-CN" sz="3600" b="1" cap="all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HP</a:t>
            </a:r>
            <a:r>
              <a:rPr lang="zh-CN" altLang="en-US" sz="3600" b="1" cap="all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的治疗方案</a:t>
            </a:r>
            <a:endParaRPr lang="zh-CN" altLang="en-US" sz="3600" b="1" cap="all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47" name="组合 1"/>
          <p:cNvGrpSpPr/>
          <p:nvPr/>
        </p:nvGrpSpPr>
        <p:grpSpPr>
          <a:xfrm>
            <a:off x="1569085" y="1346200"/>
            <a:ext cx="7518400" cy="1912121"/>
            <a:chOff x="633159" y="2842976"/>
            <a:chExt cx="7518107" cy="2309028"/>
          </a:xfrm>
        </p:grpSpPr>
        <p:pic>
          <p:nvPicPr>
            <p:cNvPr id="2097204" name="图片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159" y="2842976"/>
              <a:ext cx="7518107" cy="189858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48615" name="矩形 2"/>
            <p:cNvSpPr/>
            <p:nvPr/>
          </p:nvSpPr>
          <p:spPr>
            <a:xfrm>
              <a:off x="689314" y="3175834"/>
              <a:ext cx="1265558" cy="12253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抑制胃酸</a:t>
              </a:r>
              <a:endPara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 algn="ctr"/>
              <a:r>
                <a:rPr lang="zh-CN" altLang="en-US" sz="20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的药物</a:t>
              </a:r>
              <a:endPara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  <a:p>
              <a:pPr algn="ctr"/>
              <a:r>
                <a:rPr lang="en-US" altLang="zh-CN" sz="20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(PPI)</a:t>
              </a:r>
              <a:endPara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48616" name="矩形 2"/>
            <p:cNvSpPr/>
            <p:nvPr/>
          </p:nvSpPr>
          <p:spPr>
            <a:xfrm>
              <a:off x="2703849" y="3150632"/>
              <a:ext cx="1265558" cy="4815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charset="-122"/>
                </a:rPr>
                <a:t>抗生素</a:t>
              </a:r>
              <a:endParaRPr lang="zh-CN" altLang="en-US" sz="2000" b="1" dirty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48617" name="矩形 2"/>
            <p:cNvSpPr/>
            <p:nvPr/>
          </p:nvSpPr>
          <p:spPr>
            <a:xfrm>
              <a:off x="4693483" y="3150632"/>
              <a:ext cx="1265558" cy="4815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charset="-122"/>
                </a:rPr>
                <a:t>抗生素</a:t>
              </a:r>
              <a:endParaRPr lang="zh-CN" altLang="en-US" sz="2000" b="1" dirty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48618" name="矩形 2"/>
            <p:cNvSpPr/>
            <p:nvPr/>
          </p:nvSpPr>
          <p:spPr>
            <a:xfrm>
              <a:off x="3104005" y="4670448"/>
              <a:ext cx="2576748" cy="4815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2000" dirty="0">
                  <a:latin typeface="Arial" panose="020B0604020202020204" pitchFamily="34" charset="0"/>
                  <a:ea typeface="微软雅黑" panose="020B0503020204020204" charset="-122"/>
                </a:rPr>
                <a:t>每日</a:t>
              </a:r>
              <a:r>
                <a:rPr lang="en-US" altLang="zh-CN" sz="2000" dirty="0">
                  <a:latin typeface="Arial" panose="020B0604020202020204" pitchFamily="34" charset="0"/>
                  <a:ea typeface="微软雅黑" panose="020B0503020204020204" charset="-122"/>
                </a:rPr>
                <a:t>2</a:t>
              </a:r>
              <a:r>
                <a:rPr lang="zh-CN" altLang="en-US" sz="2000" dirty="0">
                  <a:latin typeface="Arial" panose="020B0604020202020204" pitchFamily="34" charset="0"/>
                  <a:ea typeface="微软雅黑" panose="020B0503020204020204" charset="-122"/>
                </a:rPr>
                <a:t>次，早晚各</a:t>
              </a:r>
              <a:r>
                <a:rPr lang="en-US" altLang="zh-CN" sz="2000" dirty="0">
                  <a:latin typeface="Arial" panose="020B0604020202020204" pitchFamily="34" charset="0"/>
                  <a:ea typeface="微软雅黑" panose="020B0503020204020204" charset="-122"/>
                </a:rPr>
                <a:t>1</a:t>
              </a:r>
              <a:r>
                <a:rPr lang="zh-CN" altLang="en-US" sz="2000" dirty="0">
                  <a:latin typeface="Arial" panose="020B0604020202020204" pitchFamily="34" charset="0"/>
                  <a:ea typeface="微软雅黑" panose="020B0503020204020204" charset="-122"/>
                </a:rPr>
                <a:t>次</a:t>
              </a:r>
              <a:endParaRPr lang="zh-CN" altLang="en-US" sz="2000" dirty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1048619" name="矩形 2"/>
          <p:cNvSpPr/>
          <p:nvPr/>
        </p:nvSpPr>
        <p:spPr>
          <a:xfrm>
            <a:off x="7673023" y="1796415"/>
            <a:ext cx="1265237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铋剂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3145728" name="Straight Connector 25"/>
          <p:cNvCxnSpPr/>
          <p:nvPr/>
        </p:nvCxnSpPr>
        <p:spPr>
          <a:xfrm flipV="1">
            <a:off x="2342515" y="3234055"/>
            <a:ext cx="5972175" cy="241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Arrow Connector 27"/>
          <p:cNvCxnSpPr/>
          <p:nvPr/>
        </p:nvCxnSpPr>
        <p:spPr>
          <a:xfrm flipV="1">
            <a:off x="2342515" y="2636520"/>
            <a:ext cx="4445" cy="597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Arrow Connector 38"/>
          <p:cNvCxnSpPr/>
          <p:nvPr/>
        </p:nvCxnSpPr>
        <p:spPr>
          <a:xfrm flipV="1">
            <a:off x="8314690" y="2636520"/>
            <a:ext cx="17780" cy="5403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0" name="内容占位符 8"/>
          <p:cNvSpPr>
            <a:spLocks noGrp="1"/>
          </p:cNvSpPr>
          <p:nvPr>
            <p:ph idx="1"/>
          </p:nvPr>
        </p:nvSpPr>
        <p:spPr>
          <a:xfrm>
            <a:off x="2188845" y="3647440"/>
            <a:ext cx="8681720" cy="1732280"/>
          </a:xfrm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★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规律且按疗程服药。</a:t>
            </a:r>
            <a:endParaRPr lang="en-US" altLang="zh-CN" sz="2400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★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口服青霉素类药物之前一定要记得做青霉素皮试。</a:t>
            </a:r>
            <a:endParaRPr lang="en-US" altLang="zh-CN" sz="2400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★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口服疗程结束后，停药一个月后复查。</a:t>
            </a:r>
            <a:endParaRPr lang="en-US" altLang="zh-CN" sz="24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48621" name="矩形 2"/>
          <p:cNvSpPr/>
          <p:nvPr/>
        </p:nvSpPr>
        <p:spPr>
          <a:xfrm>
            <a:off x="2258060" y="5304473"/>
            <a:ext cx="6829425" cy="58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pPr marL="0" marR="0" lvl="0" indent="7175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疗程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或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14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天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根除率达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90%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以上</a:t>
            </a:r>
            <a:endParaRPr kumimoji="0" lang="zh-CN" altLang="en-US" sz="1400" b="1" i="0" u="none" strike="noStrike" kern="1200" cap="none" spc="0" normalizeH="0" baseline="30000" noProof="0" dirty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50"/>
                                        <p:tgtEl>
                                          <p:spTgt spid="209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209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209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90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 tmFilter="0,0; .5, 1; 1, 1"/>
                                        <p:tgtEl>
                                          <p:spTgt spid="104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4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4" grpId="0"/>
      <p:bldP spid="1048620" grpId="0" uiExpand="1" build="p"/>
      <p:bldP spid="10486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1"/>
          <p:cNvGrpSpPr/>
          <p:nvPr/>
        </p:nvGrpSpPr>
        <p:grpSpPr>
          <a:xfrm>
            <a:off x="0" y="183721"/>
            <a:ext cx="11805470" cy="5905487"/>
            <a:chOff x="-65032" y="149809"/>
            <a:chExt cx="11805470" cy="5905487"/>
          </a:xfrm>
        </p:grpSpPr>
        <p:pic>
          <p:nvPicPr>
            <p:cNvPr id="2097186" name="图片 134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 flipH="1">
              <a:off x="-65032" y="149809"/>
              <a:ext cx="715787" cy="5883150"/>
            </a:xfrm>
            <a:prstGeom prst="rect">
              <a:avLst/>
            </a:prstGeom>
          </p:spPr>
        </p:pic>
        <p:pic>
          <p:nvPicPr>
            <p:cNvPr id="2097187" name="图片 1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231" y="208725"/>
              <a:ext cx="10876207" cy="5846571"/>
            </a:xfrm>
            <a:prstGeom prst="rect">
              <a:avLst/>
            </a:prstGeom>
          </p:spPr>
        </p:pic>
        <p:pic>
          <p:nvPicPr>
            <p:cNvPr id="2097188" name="图片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773" y="208486"/>
              <a:ext cx="10876207" cy="5785605"/>
            </a:xfrm>
            <a:prstGeom prst="rect">
              <a:avLst/>
            </a:prstGeom>
          </p:spPr>
        </p:pic>
        <p:pic>
          <p:nvPicPr>
            <p:cNvPr id="2097189" name="图片 1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26" y="784490"/>
              <a:ext cx="1054699" cy="4986960"/>
            </a:xfrm>
            <a:prstGeom prst="rect">
              <a:avLst/>
            </a:prstGeom>
          </p:spPr>
        </p:pic>
      </p:grpSp>
      <p:pic>
        <p:nvPicPr>
          <p:cNvPr id="2097190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285" y="559784"/>
            <a:ext cx="676715" cy="707197"/>
          </a:xfrm>
          <a:prstGeom prst="rect">
            <a:avLst/>
          </a:prstGeom>
        </p:spPr>
      </p:pic>
      <p:pic>
        <p:nvPicPr>
          <p:cNvPr id="2097191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6074" y="407896"/>
            <a:ext cx="1286367" cy="1280271"/>
          </a:xfrm>
          <a:prstGeom prst="rect">
            <a:avLst/>
          </a:prstGeom>
        </p:spPr>
      </p:pic>
      <p:pic>
        <p:nvPicPr>
          <p:cNvPr id="2097192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5346" y="3463123"/>
            <a:ext cx="2523963" cy="2505673"/>
          </a:xfrm>
          <a:prstGeom prst="rect">
            <a:avLst/>
          </a:prstGeom>
        </p:spPr>
      </p:pic>
      <p:pic>
        <p:nvPicPr>
          <p:cNvPr id="2097193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0140" y="4602835"/>
            <a:ext cx="871804" cy="865707"/>
          </a:xfrm>
          <a:prstGeom prst="rect">
            <a:avLst/>
          </a:prstGeom>
        </p:spPr>
      </p:pic>
      <p:pic>
        <p:nvPicPr>
          <p:cNvPr id="2097194" name="图片 20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34585" y="5381592"/>
            <a:ext cx="2109790" cy="1563027"/>
          </a:xfrm>
          <a:prstGeom prst="rect">
            <a:avLst/>
          </a:prstGeom>
        </p:spPr>
      </p:pic>
      <p:pic>
        <p:nvPicPr>
          <p:cNvPr id="2097195" name="图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9627" y="5358275"/>
            <a:ext cx="2175511" cy="1620061"/>
          </a:xfrm>
          <a:prstGeom prst="rect">
            <a:avLst/>
          </a:prstGeom>
        </p:spPr>
      </p:pic>
      <p:pic>
        <p:nvPicPr>
          <p:cNvPr id="2097196" name="图片 21"/>
          <p:cNvPicPr>
            <a:picLocks noChangeAspect="1"/>
          </p:cNvPicPr>
          <p:nvPr/>
        </p:nvPicPr>
        <p:blipFill rotWithShape="1">
          <a:blip r:embed="rId11" cstate="screen"/>
          <a:srcRect/>
          <a:stretch>
            <a:fillRect/>
          </a:stretch>
        </p:blipFill>
        <p:spPr>
          <a:xfrm>
            <a:off x="9840686" y="700328"/>
            <a:ext cx="1581397" cy="567580"/>
          </a:xfrm>
          <a:prstGeom prst="rect">
            <a:avLst/>
          </a:prstGeom>
        </p:spPr>
      </p:pic>
      <p:pic>
        <p:nvPicPr>
          <p:cNvPr id="2097197" name="图片 25"/>
          <p:cNvPicPr>
            <a:picLocks noChangeAspect="1"/>
          </p:cNvPicPr>
          <p:nvPr/>
        </p:nvPicPr>
        <p:blipFill rotWithShape="1">
          <a:blip r:embed="rId12" cstate="screen"/>
          <a:srcRect t="-10904" r="-11007"/>
          <a:stretch>
            <a:fillRect/>
          </a:stretch>
        </p:blipFill>
        <p:spPr>
          <a:xfrm>
            <a:off x="1218702" y="407925"/>
            <a:ext cx="1125990" cy="534227"/>
          </a:xfrm>
          <a:prstGeom prst="rect">
            <a:avLst/>
          </a:prstGeom>
        </p:spPr>
      </p:pic>
      <p:pic>
        <p:nvPicPr>
          <p:cNvPr id="2097198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980690" y="1207135"/>
            <a:ext cx="2967355" cy="19894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97199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74876" y="1159190"/>
            <a:ext cx="2490470" cy="18783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97200" name="Picture 4" descr="C:\Users\Administrator\Desktop\1212幽门螺杆菌1\1212幽门螺杆菌\餐具消毒2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116103" y="3495675"/>
            <a:ext cx="2663825" cy="1819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97201" name="Picture 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404746" y="3507707"/>
            <a:ext cx="2260600" cy="18738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48606" name="TextBox 17"/>
          <p:cNvSpPr txBox="1"/>
          <p:nvPr/>
        </p:nvSpPr>
        <p:spPr>
          <a:xfrm>
            <a:off x="2892425" y="2933383"/>
            <a:ext cx="3132138" cy="33813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951E5A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避免路边摊的不干净食物</a:t>
            </a:r>
            <a:endParaRPr lang="zh-CN" altLang="en-US" sz="1600" b="1" dirty="0">
              <a:solidFill>
                <a:srgbClr val="951E5A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48607" name="TextBox 13"/>
          <p:cNvSpPr txBox="1"/>
          <p:nvPr/>
        </p:nvSpPr>
        <p:spPr>
          <a:xfrm>
            <a:off x="7386489" y="2956227"/>
            <a:ext cx="2297113" cy="3381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951E5A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避免相互夹菜</a:t>
            </a:r>
            <a:endParaRPr lang="zh-CN" altLang="en-US" sz="1600" b="1" dirty="0">
              <a:solidFill>
                <a:srgbClr val="951E5A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48608" name="TextBox 1"/>
          <p:cNvSpPr txBox="1"/>
          <p:nvPr/>
        </p:nvSpPr>
        <p:spPr>
          <a:xfrm>
            <a:off x="3299460" y="5304286"/>
            <a:ext cx="2297112" cy="3397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951E5A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餐具定期更换消毒</a:t>
            </a:r>
            <a:endParaRPr lang="zh-CN" altLang="en-US" sz="1600" b="1" dirty="0">
              <a:solidFill>
                <a:srgbClr val="951E5A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48609" name="TextBox 9"/>
          <p:cNvSpPr txBox="1"/>
          <p:nvPr/>
        </p:nvSpPr>
        <p:spPr>
          <a:xfrm>
            <a:off x="7271555" y="5298679"/>
            <a:ext cx="2297112" cy="3397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951E5A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养成良好的卫生习惯</a:t>
            </a:r>
            <a:endParaRPr lang="zh-CN" altLang="en-US" sz="1600" b="1" dirty="0">
              <a:solidFill>
                <a:srgbClr val="951E5A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48610" name="文本框 2"/>
          <p:cNvSpPr txBox="1"/>
          <p:nvPr/>
        </p:nvSpPr>
        <p:spPr>
          <a:xfrm>
            <a:off x="2980690" y="560070"/>
            <a:ext cx="52317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 cap="all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健康宣教</a:t>
            </a:r>
            <a:r>
              <a:rPr lang="en-US" altLang="zh-CN" sz="3600" b="1" cap="all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—</a:t>
            </a:r>
            <a:r>
              <a:rPr lang="zh-CN" altLang="en-US" sz="3600" b="1" cap="all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生活方式</a:t>
            </a:r>
            <a:endParaRPr lang="zh-CN" altLang="en-US" sz="3600" b="1" cap="all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"/>
                                        <p:tgtEl>
                                          <p:spTgt spid="2097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209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209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2097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2097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2097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50" fill="hold"/>
                                        <p:tgtEl>
                                          <p:spTgt spid="2097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50" fill="hold"/>
                                        <p:tgtEl>
                                          <p:spTgt spid="2097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50" fill="hold"/>
                                        <p:tgtEl>
                                          <p:spTgt spid="2097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50" fill="hold"/>
                                        <p:tgtEl>
                                          <p:spTgt spid="2097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50" fill="hold"/>
                                        <p:tgtEl>
                                          <p:spTgt spid="209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50" fill="hold"/>
                                        <p:tgtEl>
                                          <p:spTgt spid="209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50" fill="hold"/>
                                        <p:tgtEl>
                                          <p:spTgt spid="2097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50" fill="hold"/>
                                        <p:tgtEl>
                                          <p:spTgt spid="2097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50"/>
                                        <p:tgtEl>
                                          <p:spTgt spid="209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350"/>
                                        <p:tgtEl>
                                          <p:spTgt spid="209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350"/>
                                        <p:tgtEl>
                                          <p:spTgt spid="104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97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9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97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97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97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97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97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97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6" grpId="0"/>
      <p:bldP spid="1048607" grpId="0"/>
      <p:bldP spid="1048608" grpId="0"/>
      <p:bldP spid="1048609" grpId="0"/>
      <p:bldP spid="10486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097173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pic>
        <p:nvPicPr>
          <p:cNvPr id="2097174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170" y="1573530"/>
            <a:ext cx="4625340" cy="659765"/>
          </a:xfrm>
          <a:prstGeom prst="rect">
            <a:avLst/>
          </a:prstGeom>
        </p:spPr>
      </p:pic>
      <p:pic>
        <p:nvPicPr>
          <p:cNvPr id="2097175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505" y="2703195"/>
            <a:ext cx="3973830" cy="659765"/>
          </a:xfrm>
          <a:prstGeom prst="rect">
            <a:avLst/>
          </a:prstGeom>
        </p:spPr>
      </p:pic>
      <p:pic>
        <p:nvPicPr>
          <p:cNvPr id="2097176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660" y="3994785"/>
            <a:ext cx="3973830" cy="659765"/>
          </a:xfrm>
          <a:prstGeom prst="rect">
            <a:avLst/>
          </a:prstGeom>
        </p:spPr>
      </p:pic>
      <p:pic>
        <p:nvPicPr>
          <p:cNvPr id="2097177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5" y="5125720"/>
            <a:ext cx="3973830" cy="659765"/>
          </a:xfrm>
          <a:prstGeom prst="rect">
            <a:avLst/>
          </a:prstGeom>
        </p:spPr>
      </p:pic>
      <p:sp>
        <p:nvSpPr>
          <p:cNvPr id="1048594" name="文本框 38"/>
          <p:cNvSpPr txBox="1"/>
          <p:nvPr/>
        </p:nvSpPr>
        <p:spPr>
          <a:xfrm>
            <a:off x="1568808" y="498542"/>
            <a:ext cx="538129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 cap="all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健康宣教</a:t>
            </a:r>
            <a:r>
              <a:rPr lang="en-US" altLang="zh-CN" sz="3600" b="1" cap="all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—</a:t>
            </a:r>
            <a:r>
              <a:rPr lang="zh-CN" altLang="en-US" sz="3600" b="1" cap="all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复查</a:t>
            </a:r>
            <a:endParaRPr lang="zh-CN" altLang="en-US" sz="3600" b="1" cap="all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1048595" name="TextBox 1"/>
          <p:cNvSpPr txBox="1"/>
          <p:nvPr/>
        </p:nvSpPr>
        <p:spPr>
          <a:xfrm>
            <a:off x="6116955" y="1703705"/>
            <a:ext cx="42557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Garamond" panose="02020404030301010803" pitchFamily="18" charset="0"/>
                <a:ea typeface="宋体" panose="02010600030101010101" pitchFamily="2" charset="-122"/>
                <a:sym typeface="+mn-ea"/>
              </a:rPr>
              <a:t>所有患者</a:t>
            </a:r>
            <a:r>
              <a:rPr lang="zh-CN" altLang="en-US" sz="2000" dirty="0">
                <a:solidFill>
                  <a:srgbClr val="951E5A"/>
                </a:solidFill>
                <a:latin typeface="Garamond" panose="02020404030301010803" pitchFamily="18" charset="0"/>
                <a:ea typeface="宋体" panose="02010600030101010101" pitchFamily="2" charset="-122"/>
                <a:sym typeface="+mn-ea"/>
              </a:rPr>
              <a:t>在根除治疗后都要进行复查</a:t>
            </a:r>
            <a:endParaRPr lang="en-US" altLang="zh-CN" sz="2000" b="1" dirty="0">
              <a:solidFill>
                <a:srgbClr val="951E5A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48596" name="文本框 1"/>
          <p:cNvSpPr txBox="1"/>
          <p:nvPr/>
        </p:nvSpPr>
        <p:spPr>
          <a:xfrm>
            <a:off x="6634480" y="2864485"/>
            <a:ext cx="22479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Garamond" panose="02020404030301010803" pitchFamily="18" charset="0"/>
                <a:ea typeface="宋体" panose="02010600030101010101" pitchFamily="2" charset="-122"/>
                <a:sym typeface="+mn-ea"/>
              </a:rPr>
              <a:t>尿素呼气试验</a:t>
            </a:r>
            <a:r>
              <a:rPr lang="zh-CN" altLang="en-US" dirty="0">
                <a:solidFill>
                  <a:srgbClr val="951E5A"/>
                </a:solidFill>
                <a:latin typeface="Garamond" panose="02020404030301010803" pitchFamily="18" charset="0"/>
                <a:ea typeface="宋体" panose="02010600030101010101" pitchFamily="2" charset="-122"/>
                <a:sym typeface="+mn-ea"/>
              </a:rPr>
              <a:t>是首选</a:t>
            </a:r>
            <a:endParaRPr lang="zh-CN" altLang="en-US" dirty="0"/>
          </a:p>
        </p:txBody>
      </p:sp>
      <p:sp>
        <p:nvSpPr>
          <p:cNvPr id="1048597" name="文本框 2"/>
          <p:cNvSpPr txBox="1"/>
          <p:nvPr/>
        </p:nvSpPr>
        <p:spPr>
          <a:xfrm>
            <a:off x="6353810" y="4089400"/>
            <a:ext cx="3040380" cy="3581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lnSpc>
                <a:spcPct val="120000"/>
              </a:lnSpc>
            </a:pPr>
            <a:r>
              <a:rPr lang="zh-CN" altLang="en-US" dirty="0">
                <a:solidFill>
                  <a:srgbClr val="951E5A"/>
                </a:solidFill>
                <a:latin typeface="Garamond" panose="02020404030301010803" pitchFamily="18" charset="0"/>
                <a:ea typeface="宋体" panose="02010600030101010101" pitchFamily="2" charset="-122"/>
                <a:sym typeface="+mn-ea"/>
              </a:rPr>
              <a:t>在服药结束后的</a:t>
            </a:r>
            <a:r>
              <a:rPr lang="en-US" altLang="zh-CN" b="1" dirty="0">
                <a:solidFill>
                  <a:srgbClr val="FF0000"/>
                </a:solidFill>
                <a:latin typeface="Garamond" panose="02020404030301010803" pitchFamily="18" charset="0"/>
                <a:ea typeface="宋体" panose="02010600030101010101" pitchFamily="2" charset="-122"/>
                <a:sym typeface="+mn-ea"/>
              </a:rPr>
              <a:t>4-8</a:t>
            </a:r>
            <a:r>
              <a:rPr lang="zh-CN" altLang="en-US" b="1" dirty="0">
                <a:solidFill>
                  <a:srgbClr val="FF0000"/>
                </a:solidFill>
                <a:latin typeface="Garamond" panose="02020404030301010803" pitchFamily="18" charset="0"/>
                <a:ea typeface="宋体" panose="02010600030101010101" pitchFamily="2" charset="-122"/>
                <a:sym typeface="+mn-ea"/>
              </a:rPr>
              <a:t>周</a:t>
            </a:r>
            <a:r>
              <a:rPr lang="zh-CN" altLang="en-US" dirty="0">
                <a:solidFill>
                  <a:srgbClr val="951E5A"/>
                </a:solidFill>
                <a:latin typeface="Garamond" panose="02020404030301010803" pitchFamily="18" charset="0"/>
                <a:ea typeface="宋体" panose="02010600030101010101" pitchFamily="2" charset="-122"/>
                <a:sym typeface="+mn-ea"/>
              </a:rPr>
              <a:t>来复查</a:t>
            </a:r>
            <a:endParaRPr lang="zh-CN" altLang="en-US" dirty="0"/>
          </a:p>
        </p:txBody>
      </p:sp>
      <p:sp>
        <p:nvSpPr>
          <p:cNvPr id="1048598" name="文本框 3"/>
          <p:cNvSpPr txBox="1"/>
          <p:nvPr/>
        </p:nvSpPr>
        <p:spPr>
          <a:xfrm>
            <a:off x="6353810" y="5232400"/>
            <a:ext cx="369252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20000"/>
              </a:lnSpc>
            </a:pPr>
            <a:r>
              <a:rPr lang="zh-CN" altLang="en-US" dirty="0">
                <a:solidFill>
                  <a:srgbClr val="951E5A"/>
                </a:solidFill>
                <a:latin typeface="Garamond" panose="02020404030301010803" pitchFamily="18" charset="0"/>
                <a:ea typeface="宋体" panose="02010600030101010101" pitchFamily="2" charset="-122"/>
                <a:sym typeface="+mn-ea"/>
              </a:rPr>
              <a:t>幽门螺杆菌阴性结束治疗</a:t>
            </a:r>
            <a:endParaRPr lang="zh-CN" altLang="en-US" dirty="0">
              <a:solidFill>
                <a:srgbClr val="951E5A"/>
              </a:solidFill>
              <a:latin typeface="Garamond" panose="02020404030301010803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097178" name="Picture 2"/>
          <p:cNvPicPr>
            <a:picLocks noChangeAspect="1"/>
          </p:cNvPicPr>
          <p:nvPr/>
        </p:nvPicPr>
        <p:blipFill>
          <a:blip r:embed="rId4"/>
          <a:srcRect b="50000"/>
          <a:stretch>
            <a:fillRect/>
          </a:stretch>
        </p:blipFill>
        <p:spPr>
          <a:xfrm>
            <a:off x="3690620" y="1198880"/>
            <a:ext cx="1657350" cy="11709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79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283" y="5125720"/>
            <a:ext cx="765175" cy="1020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80" name="Picture 5"/>
          <p:cNvPicPr>
            <a:picLocks noChangeAspect="1"/>
          </p:cNvPicPr>
          <p:nvPr/>
        </p:nvPicPr>
        <p:blipFill>
          <a:blip r:embed="rId6"/>
          <a:srcRect b="6000"/>
          <a:stretch>
            <a:fillRect/>
          </a:stretch>
        </p:blipFill>
        <p:spPr>
          <a:xfrm>
            <a:off x="3981133" y="3787140"/>
            <a:ext cx="1076325" cy="1074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81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0815" y="2470150"/>
            <a:ext cx="1191260" cy="11576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82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7285" y="1586230"/>
            <a:ext cx="2090420" cy="647065"/>
          </a:xfrm>
          <a:prstGeom prst="rect">
            <a:avLst/>
          </a:prstGeom>
        </p:spPr>
      </p:pic>
      <p:sp>
        <p:nvSpPr>
          <p:cNvPr id="1048599" name="TextBox 1"/>
          <p:cNvSpPr txBox="1"/>
          <p:nvPr/>
        </p:nvSpPr>
        <p:spPr>
          <a:xfrm>
            <a:off x="1038225" y="1710690"/>
            <a:ext cx="20516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951E5A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谁需要复查？</a:t>
            </a:r>
            <a:endParaRPr lang="zh-CN" altLang="en-US" sz="2000" b="1" dirty="0">
              <a:solidFill>
                <a:srgbClr val="951E5A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pic>
        <p:nvPicPr>
          <p:cNvPr id="2097183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165" y="2703195"/>
            <a:ext cx="2504440" cy="647065"/>
          </a:xfrm>
          <a:prstGeom prst="rect">
            <a:avLst/>
          </a:prstGeom>
        </p:spPr>
      </p:pic>
      <p:pic>
        <p:nvPicPr>
          <p:cNvPr id="2097184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630" y="4089400"/>
            <a:ext cx="2391410" cy="647065"/>
          </a:xfrm>
          <a:prstGeom prst="rect">
            <a:avLst/>
          </a:prstGeom>
        </p:spPr>
      </p:pic>
      <p:pic>
        <p:nvPicPr>
          <p:cNvPr id="2097185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830" y="5232400"/>
            <a:ext cx="2203450" cy="647065"/>
          </a:xfrm>
          <a:prstGeom prst="rect">
            <a:avLst/>
          </a:prstGeom>
        </p:spPr>
      </p:pic>
      <p:sp>
        <p:nvSpPr>
          <p:cNvPr id="1048600" name="TextBox 1"/>
          <p:cNvSpPr txBox="1"/>
          <p:nvPr/>
        </p:nvSpPr>
        <p:spPr>
          <a:xfrm>
            <a:off x="1176020" y="2833370"/>
            <a:ext cx="20516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951E5A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怎样复查？</a:t>
            </a:r>
            <a:endParaRPr lang="zh-CN" altLang="en-US" sz="2000" b="1" dirty="0">
              <a:solidFill>
                <a:srgbClr val="951E5A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48601" name="TextBox 1"/>
          <p:cNvSpPr txBox="1"/>
          <p:nvPr/>
        </p:nvSpPr>
        <p:spPr>
          <a:xfrm>
            <a:off x="949325" y="4213225"/>
            <a:ext cx="20516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951E5A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何时复查？</a:t>
            </a:r>
            <a:endParaRPr lang="zh-CN" altLang="en-US" sz="2000" b="1" dirty="0">
              <a:solidFill>
                <a:srgbClr val="951E5A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48602" name="TextBox 1"/>
          <p:cNvSpPr txBox="1"/>
          <p:nvPr/>
        </p:nvSpPr>
        <p:spPr>
          <a:xfrm>
            <a:off x="1399540" y="5436870"/>
            <a:ext cx="20516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951E5A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复查结果？</a:t>
            </a:r>
            <a:endParaRPr lang="zh-CN" altLang="en-US" sz="2000" b="1" dirty="0">
              <a:solidFill>
                <a:srgbClr val="951E5A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50"/>
                                        <p:tgtEl>
                                          <p:spTgt spid="209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90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 tmFilter="0,0; .5, 1; 1, 1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9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9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9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9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9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9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9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9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9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9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9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9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4" grpId="0"/>
      <p:bldP spid="1048595" grpId="0"/>
      <p:bldP spid="1048596" grpId="0"/>
      <p:bldP spid="1048597" grpId="0"/>
      <p:bldP spid="1048598" grpId="0"/>
      <p:bldP spid="1048599" grpId="0"/>
      <p:bldP spid="1048600" grpId="0"/>
      <p:bldP spid="1048601" grpId="0"/>
      <p:bldP spid="10486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1"/>
          <p:cNvGrpSpPr/>
          <p:nvPr/>
        </p:nvGrpSpPr>
        <p:grpSpPr>
          <a:xfrm>
            <a:off x="531156" y="226901"/>
            <a:ext cx="11441759" cy="5883467"/>
            <a:chOff x="341926" y="208486"/>
            <a:chExt cx="11441759" cy="5883467"/>
          </a:xfrm>
        </p:grpSpPr>
        <p:pic>
          <p:nvPicPr>
            <p:cNvPr id="2097152" name="图片 13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07478" y="208803"/>
              <a:ext cx="10876207" cy="5883150"/>
            </a:xfrm>
            <a:prstGeom prst="rect">
              <a:avLst/>
            </a:prstGeom>
          </p:spPr>
        </p:pic>
        <p:pic>
          <p:nvPicPr>
            <p:cNvPr id="2097153" name="图片 1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231" y="208725"/>
              <a:ext cx="10876207" cy="5846571"/>
            </a:xfrm>
            <a:prstGeom prst="rect">
              <a:avLst/>
            </a:prstGeom>
          </p:spPr>
        </p:pic>
        <p:pic>
          <p:nvPicPr>
            <p:cNvPr id="2097154" name="图片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773" y="208486"/>
              <a:ext cx="10876207" cy="5785605"/>
            </a:xfrm>
            <a:prstGeom prst="rect">
              <a:avLst/>
            </a:prstGeom>
          </p:spPr>
        </p:pic>
        <p:pic>
          <p:nvPicPr>
            <p:cNvPr id="2097155" name="图片 1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26" y="784490"/>
              <a:ext cx="1054699" cy="4986960"/>
            </a:xfrm>
            <a:prstGeom prst="rect">
              <a:avLst/>
            </a:prstGeom>
          </p:spPr>
        </p:pic>
      </p:grpSp>
      <p:pic>
        <p:nvPicPr>
          <p:cNvPr id="2097156" name="图片 13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9038821" y="512495"/>
            <a:ext cx="2208207" cy="792549"/>
          </a:xfrm>
          <a:prstGeom prst="rect">
            <a:avLst/>
          </a:prstGeom>
        </p:spPr>
      </p:pic>
      <p:pic>
        <p:nvPicPr>
          <p:cNvPr id="2097157" name="图片 1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5402" y="4651976"/>
            <a:ext cx="2316681" cy="1268078"/>
          </a:xfrm>
          <a:prstGeom prst="rect">
            <a:avLst/>
          </a:prstGeom>
        </p:spPr>
      </p:pic>
      <p:pic>
        <p:nvPicPr>
          <p:cNvPr id="2097158" name="图片 1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1031" y="2078823"/>
            <a:ext cx="2523963" cy="2505673"/>
          </a:xfrm>
          <a:prstGeom prst="rect">
            <a:avLst/>
          </a:prstGeom>
        </p:spPr>
      </p:pic>
      <p:pic>
        <p:nvPicPr>
          <p:cNvPr id="2097159" name="图片 1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6599" y="4214720"/>
            <a:ext cx="3145809" cy="2505673"/>
          </a:xfrm>
          <a:prstGeom prst="rect">
            <a:avLst/>
          </a:prstGeom>
        </p:spPr>
      </p:pic>
      <p:pic>
        <p:nvPicPr>
          <p:cNvPr id="2097160" name="图片 1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9050" y="1871700"/>
            <a:ext cx="871804" cy="865707"/>
          </a:xfrm>
          <a:prstGeom prst="rect">
            <a:avLst/>
          </a:prstGeom>
        </p:spPr>
      </p:pic>
      <p:pic>
        <p:nvPicPr>
          <p:cNvPr id="2097161" name="图片 1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89195" y="2200410"/>
            <a:ext cx="457240" cy="481626"/>
          </a:xfrm>
          <a:prstGeom prst="rect">
            <a:avLst/>
          </a:prstGeom>
        </p:spPr>
      </p:pic>
      <p:pic>
        <p:nvPicPr>
          <p:cNvPr id="2097162" name="图片 1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8442" y="2737407"/>
            <a:ext cx="1030313" cy="1024217"/>
          </a:xfrm>
          <a:prstGeom prst="rect">
            <a:avLst/>
          </a:prstGeom>
        </p:spPr>
      </p:pic>
      <p:grpSp>
        <p:nvGrpSpPr>
          <p:cNvPr id="32" name="组合 6"/>
          <p:cNvGrpSpPr/>
          <p:nvPr/>
        </p:nvGrpSpPr>
        <p:grpSpPr>
          <a:xfrm>
            <a:off x="4213950" y="751796"/>
            <a:ext cx="896190" cy="1012024"/>
            <a:chOff x="4312426" y="962812"/>
            <a:chExt cx="896190" cy="1012024"/>
          </a:xfrm>
        </p:grpSpPr>
        <p:pic>
          <p:nvPicPr>
            <p:cNvPr id="2097163" name="图片 14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12426" y="962812"/>
              <a:ext cx="896190" cy="1012024"/>
            </a:xfrm>
            <a:prstGeom prst="rect">
              <a:avLst/>
            </a:prstGeom>
          </p:spPr>
        </p:pic>
        <p:sp>
          <p:nvSpPr>
            <p:cNvPr id="1048586" name="文本框 116"/>
            <p:cNvSpPr txBox="1"/>
            <p:nvPr/>
          </p:nvSpPr>
          <p:spPr>
            <a:xfrm>
              <a:off x="4541583" y="1059708"/>
              <a:ext cx="4834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</a:rPr>
                <a:t>2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5"/>
          <p:cNvGrpSpPr/>
          <p:nvPr/>
        </p:nvGrpSpPr>
        <p:grpSpPr>
          <a:xfrm>
            <a:off x="5241342" y="703014"/>
            <a:ext cx="969348" cy="1091279"/>
            <a:chOff x="5339818" y="914030"/>
            <a:chExt cx="969348" cy="1091279"/>
          </a:xfrm>
        </p:grpSpPr>
        <p:pic>
          <p:nvPicPr>
            <p:cNvPr id="2097164" name="图片 14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339818" y="914030"/>
              <a:ext cx="969348" cy="1091279"/>
            </a:xfrm>
            <a:prstGeom prst="rect">
              <a:avLst/>
            </a:prstGeom>
          </p:spPr>
        </p:pic>
        <p:sp>
          <p:nvSpPr>
            <p:cNvPr id="1048587" name="文本框 124"/>
            <p:cNvSpPr txBox="1"/>
            <p:nvPr/>
          </p:nvSpPr>
          <p:spPr>
            <a:xfrm>
              <a:off x="5567070" y="1059708"/>
              <a:ext cx="4834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</a:rPr>
                <a:t>0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4"/>
          <p:cNvGrpSpPr/>
          <p:nvPr/>
        </p:nvGrpSpPr>
        <p:grpSpPr>
          <a:xfrm>
            <a:off x="6381819" y="830313"/>
            <a:ext cx="768163" cy="883997"/>
            <a:chOff x="6480295" y="1041329"/>
            <a:chExt cx="768163" cy="883997"/>
          </a:xfrm>
        </p:grpSpPr>
        <p:pic>
          <p:nvPicPr>
            <p:cNvPr id="2097165" name="图片 14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80295" y="1041329"/>
              <a:ext cx="768163" cy="883997"/>
            </a:xfrm>
            <a:prstGeom prst="rect">
              <a:avLst/>
            </a:prstGeom>
          </p:spPr>
        </p:pic>
        <p:sp>
          <p:nvSpPr>
            <p:cNvPr id="1048588" name="文本框 125"/>
            <p:cNvSpPr txBox="1"/>
            <p:nvPr/>
          </p:nvSpPr>
          <p:spPr>
            <a:xfrm>
              <a:off x="6635097" y="1059708"/>
              <a:ext cx="48343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</a:rPr>
                <a:t>2</a:t>
              </a:r>
              <a:endParaRPr lang="en-US" altLang="zh-CN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"/>
          <p:cNvGrpSpPr/>
          <p:nvPr/>
        </p:nvGrpSpPr>
        <p:grpSpPr>
          <a:xfrm>
            <a:off x="7444058" y="805538"/>
            <a:ext cx="768163" cy="890093"/>
            <a:chOff x="7542534" y="1016554"/>
            <a:chExt cx="768163" cy="890093"/>
          </a:xfrm>
        </p:grpSpPr>
        <p:pic>
          <p:nvPicPr>
            <p:cNvPr id="2097166" name="图片 14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42534" y="1016554"/>
              <a:ext cx="768163" cy="890093"/>
            </a:xfrm>
            <a:prstGeom prst="rect">
              <a:avLst/>
            </a:prstGeom>
          </p:spPr>
        </p:pic>
        <p:sp>
          <p:nvSpPr>
            <p:cNvPr id="1048589" name="文本框 126"/>
            <p:cNvSpPr txBox="1"/>
            <p:nvPr/>
          </p:nvSpPr>
          <p:spPr>
            <a:xfrm>
              <a:off x="7666431" y="1059708"/>
              <a:ext cx="4834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bg1"/>
                  </a:solidFill>
                </a:rPr>
                <a:t>0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48590" name="文本框 113"/>
          <p:cNvSpPr txBox="1"/>
          <p:nvPr/>
        </p:nvSpPr>
        <p:spPr>
          <a:xfrm>
            <a:off x="3338717" y="2476553"/>
            <a:ext cx="6690586" cy="1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感谢聆听！</a:t>
            </a:r>
            <a:endParaRPr lang="zh-CN" altLang="en-US" sz="8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097167" name="图片 149"/>
          <p:cNvPicPr>
            <a:picLocks noChangeAspect="1"/>
          </p:cNvPicPr>
          <p:nvPr/>
        </p:nvPicPr>
        <p:blipFill rotWithShape="1">
          <a:blip r:embed="rId16" cstate="screen"/>
          <a:srcRect t="-10904" r="-11007"/>
          <a:stretch>
            <a:fillRect/>
          </a:stretch>
        </p:blipFill>
        <p:spPr>
          <a:xfrm>
            <a:off x="1851329" y="763818"/>
            <a:ext cx="1219200" cy="5784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9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9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5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5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5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9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9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 tmFilter="0,0; .5, 1; 1, 1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4"/>
          <p:cNvGrpSpPr/>
          <p:nvPr/>
        </p:nvGrpSpPr>
        <p:grpSpPr>
          <a:xfrm>
            <a:off x="-89797" y="76149"/>
            <a:ext cx="11805470" cy="5905487"/>
            <a:chOff x="-65032" y="149809"/>
            <a:chExt cx="11805470" cy="5905487"/>
          </a:xfrm>
        </p:grpSpPr>
        <p:pic>
          <p:nvPicPr>
            <p:cNvPr id="2097221" name="图片 134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 flipH="1">
              <a:off x="-65032" y="149809"/>
              <a:ext cx="715787" cy="5883150"/>
            </a:xfrm>
            <a:prstGeom prst="rect">
              <a:avLst/>
            </a:prstGeom>
          </p:spPr>
        </p:pic>
        <p:pic>
          <p:nvPicPr>
            <p:cNvPr id="2097222" name="图片 1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231" y="208725"/>
              <a:ext cx="10876207" cy="5846571"/>
            </a:xfrm>
            <a:prstGeom prst="rect">
              <a:avLst/>
            </a:prstGeom>
          </p:spPr>
        </p:pic>
        <p:pic>
          <p:nvPicPr>
            <p:cNvPr id="2097223" name="图片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773" y="208486"/>
              <a:ext cx="10876207" cy="5785605"/>
            </a:xfrm>
            <a:prstGeom prst="rect">
              <a:avLst/>
            </a:prstGeom>
          </p:spPr>
        </p:pic>
        <p:pic>
          <p:nvPicPr>
            <p:cNvPr id="2097224" name="图片 1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26" y="784490"/>
              <a:ext cx="1054699" cy="4986960"/>
            </a:xfrm>
            <a:prstGeom prst="rect">
              <a:avLst/>
            </a:prstGeom>
          </p:spPr>
        </p:pic>
      </p:grpSp>
      <p:pic>
        <p:nvPicPr>
          <p:cNvPr id="2097225" name="图片 13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9840686" y="700328"/>
            <a:ext cx="1581397" cy="567580"/>
          </a:xfrm>
          <a:prstGeom prst="rect">
            <a:avLst/>
          </a:prstGeom>
        </p:spPr>
      </p:pic>
      <p:pic>
        <p:nvPicPr>
          <p:cNvPr id="2097226" name="图片 1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5402" y="4651976"/>
            <a:ext cx="2316681" cy="1268078"/>
          </a:xfrm>
          <a:prstGeom prst="rect">
            <a:avLst/>
          </a:prstGeom>
        </p:spPr>
      </p:pic>
      <p:sp>
        <p:nvSpPr>
          <p:cNvPr id="1048634" name="文本框 113"/>
          <p:cNvSpPr txBox="1"/>
          <p:nvPr/>
        </p:nvSpPr>
        <p:spPr>
          <a:xfrm>
            <a:off x="4297854" y="733211"/>
            <a:ext cx="3596293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40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目录</a:t>
            </a:r>
            <a:endParaRPr lang="en-US" altLang="zh-CN" sz="4000" b="1" dirty="0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>
              <a:lnSpc>
                <a:spcPct val="80000"/>
              </a:lnSpc>
            </a:pPr>
            <a:endParaRPr lang="en-US" altLang="zh-CN" sz="4000" b="1" dirty="0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097227" name="图片 149"/>
          <p:cNvPicPr>
            <a:picLocks noChangeAspect="1"/>
          </p:cNvPicPr>
          <p:nvPr/>
        </p:nvPicPr>
        <p:blipFill rotWithShape="1">
          <a:blip r:embed="rId7" cstate="screen"/>
          <a:srcRect t="-10904" r="-11007"/>
          <a:stretch>
            <a:fillRect/>
          </a:stretch>
        </p:blipFill>
        <p:spPr>
          <a:xfrm>
            <a:off x="1688602" y="733680"/>
            <a:ext cx="1125990" cy="534227"/>
          </a:xfrm>
          <a:prstGeom prst="rect">
            <a:avLst/>
          </a:prstGeom>
        </p:spPr>
      </p:pic>
      <p:pic>
        <p:nvPicPr>
          <p:cNvPr id="2097228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3456" y="4799553"/>
            <a:ext cx="1237657" cy="1042238"/>
          </a:xfrm>
          <a:prstGeom prst="rect">
            <a:avLst/>
          </a:prstGeom>
        </p:spPr>
      </p:pic>
      <p:sp>
        <p:nvSpPr>
          <p:cNvPr id="1048635" name="文本框 127"/>
          <p:cNvSpPr txBox="1"/>
          <p:nvPr/>
        </p:nvSpPr>
        <p:spPr>
          <a:xfrm>
            <a:off x="3788254" y="1613228"/>
            <a:ext cx="22242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HP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简历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1048636" name="文本框 34"/>
          <p:cNvSpPr txBox="1"/>
          <p:nvPr/>
        </p:nvSpPr>
        <p:spPr>
          <a:xfrm>
            <a:off x="7352068" y="2427298"/>
            <a:ext cx="22242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治疗方法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1048637" name="文本框 38"/>
          <p:cNvSpPr txBox="1"/>
          <p:nvPr/>
        </p:nvSpPr>
        <p:spPr>
          <a:xfrm>
            <a:off x="3788254" y="4280412"/>
            <a:ext cx="22242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传播途径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1048638" name="文本框 42"/>
          <p:cNvSpPr txBox="1"/>
          <p:nvPr/>
        </p:nvSpPr>
        <p:spPr>
          <a:xfrm>
            <a:off x="7439063" y="4170557"/>
            <a:ext cx="22242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复查注意事项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grpSp>
        <p:nvGrpSpPr>
          <p:cNvPr id="60" name="组合 9"/>
          <p:cNvGrpSpPr/>
          <p:nvPr/>
        </p:nvGrpSpPr>
        <p:grpSpPr>
          <a:xfrm>
            <a:off x="5847080" y="1572895"/>
            <a:ext cx="497840" cy="3142615"/>
            <a:chOff x="5859183" y="2273774"/>
            <a:chExt cx="609960" cy="2577834"/>
          </a:xfrm>
        </p:grpSpPr>
        <p:pic>
          <p:nvPicPr>
            <p:cNvPr id="2097229" name="图片 8"/>
            <p:cNvPicPr>
              <a:picLocks noChangeAspect="1"/>
            </p:cNvPicPr>
            <p:nvPr/>
          </p:nvPicPr>
          <p:blipFill rotWithShape="1">
            <a:blip r:embed="rId9" cstate="screen"/>
            <a:srcRect/>
            <a:stretch>
              <a:fillRect/>
            </a:stretch>
          </p:blipFill>
          <p:spPr>
            <a:xfrm rot="16200000" flipV="1">
              <a:off x="5590349" y="2542608"/>
              <a:ext cx="1129032" cy="591363"/>
            </a:xfrm>
            <a:prstGeom prst="rect">
              <a:avLst/>
            </a:prstGeom>
          </p:spPr>
        </p:pic>
        <p:pic>
          <p:nvPicPr>
            <p:cNvPr id="2097230" name="图片 52"/>
            <p:cNvPicPr>
              <a:picLocks noChangeAspect="1"/>
            </p:cNvPicPr>
            <p:nvPr/>
          </p:nvPicPr>
          <p:blipFill rotWithShape="1">
            <a:blip r:embed="rId10" cstate="screen"/>
            <a:srcRect/>
            <a:stretch>
              <a:fillRect/>
            </a:stretch>
          </p:blipFill>
          <p:spPr>
            <a:xfrm rot="16200000" flipV="1">
              <a:off x="5424399" y="3806864"/>
              <a:ext cx="1498125" cy="591363"/>
            </a:xfrm>
            <a:prstGeom prst="rect">
              <a:avLst/>
            </a:prstGeom>
          </p:spPr>
        </p:pic>
      </p:grpSp>
      <p:pic>
        <p:nvPicPr>
          <p:cNvPr id="2097231" name="图片 1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80014" y="3359121"/>
            <a:ext cx="457240" cy="481626"/>
          </a:xfrm>
          <a:prstGeom prst="rect">
            <a:avLst/>
          </a:prstGeom>
        </p:spPr>
      </p:pic>
      <p:pic>
        <p:nvPicPr>
          <p:cNvPr id="2097232" name="图片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7944" y="4198140"/>
            <a:ext cx="457240" cy="481626"/>
          </a:xfrm>
          <a:prstGeom prst="rect">
            <a:avLst/>
          </a:prstGeom>
        </p:spPr>
      </p:pic>
      <p:pic>
        <p:nvPicPr>
          <p:cNvPr id="2097233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80014" y="2468216"/>
            <a:ext cx="457240" cy="481626"/>
          </a:xfrm>
          <a:prstGeom prst="rect">
            <a:avLst/>
          </a:prstGeom>
        </p:spPr>
      </p:pic>
      <p:pic>
        <p:nvPicPr>
          <p:cNvPr id="2097234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80014" y="1572866"/>
            <a:ext cx="457240" cy="481626"/>
          </a:xfrm>
          <a:prstGeom prst="rect">
            <a:avLst/>
          </a:prstGeom>
        </p:spPr>
      </p:pic>
      <p:sp>
        <p:nvSpPr>
          <p:cNvPr id="1048639" name="文本框 12"/>
          <p:cNvSpPr txBox="1"/>
          <p:nvPr/>
        </p:nvSpPr>
        <p:spPr>
          <a:xfrm>
            <a:off x="3788254" y="2509848"/>
            <a:ext cx="22242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HP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感染后症状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1048640" name="文本框 13"/>
          <p:cNvSpPr txBox="1"/>
          <p:nvPr/>
        </p:nvSpPr>
        <p:spPr>
          <a:xfrm>
            <a:off x="3788254" y="3320108"/>
            <a:ext cx="22242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相关疾病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pic>
        <p:nvPicPr>
          <p:cNvPr id="2097235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5184" y="1532226"/>
            <a:ext cx="457240" cy="481626"/>
          </a:xfrm>
          <a:prstGeom prst="rect">
            <a:avLst/>
          </a:prstGeom>
        </p:spPr>
      </p:pic>
      <p:pic>
        <p:nvPicPr>
          <p:cNvPr id="2097236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5184" y="2427576"/>
            <a:ext cx="457240" cy="481626"/>
          </a:xfrm>
          <a:prstGeom prst="rect">
            <a:avLst/>
          </a:prstGeom>
        </p:spPr>
      </p:pic>
      <p:pic>
        <p:nvPicPr>
          <p:cNvPr id="2097237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9944" y="3279111"/>
            <a:ext cx="457240" cy="481626"/>
          </a:xfrm>
          <a:prstGeom prst="rect">
            <a:avLst/>
          </a:prstGeom>
        </p:spPr>
      </p:pic>
      <p:pic>
        <p:nvPicPr>
          <p:cNvPr id="2097238" name="图片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5184" y="4170651"/>
            <a:ext cx="457240" cy="481626"/>
          </a:xfrm>
          <a:prstGeom prst="rect">
            <a:avLst/>
          </a:prstGeom>
        </p:spPr>
      </p:pic>
      <p:sp>
        <p:nvSpPr>
          <p:cNvPr id="1048641" name="文本框 20"/>
          <p:cNvSpPr txBox="1"/>
          <p:nvPr/>
        </p:nvSpPr>
        <p:spPr>
          <a:xfrm>
            <a:off x="7352068" y="1613228"/>
            <a:ext cx="22242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sym typeface="+mn-ea"/>
              </a:rPr>
              <a:t>检测方法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1048642" name="文本框 21"/>
          <p:cNvSpPr txBox="1"/>
          <p:nvPr/>
        </p:nvSpPr>
        <p:spPr>
          <a:xfrm>
            <a:off x="7352030" y="3279140"/>
            <a:ext cx="26492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健康的生活方式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"/>
                                        <p:tgtEl>
                                          <p:spTgt spid="209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2097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097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209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50" fill="hold"/>
                                        <p:tgtEl>
                                          <p:spTgt spid="2097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2097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50" fill="hold"/>
                                        <p:tgtEl>
                                          <p:spTgt spid="2097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50" fill="hold"/>
                                        <p:tgtEl>
                                          <p:spTgt spid="2097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50" fill="hold"/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50" fill="hold"/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50" fill="hold"/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50" fill="hold"/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350" tmFilter="0,0; .5, 1; 1, 1"/>
                                        <p:tgtEl>
                                          <p:spTgt spid="104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4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3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84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50" fill="hold"/>
                                        <p:tgtEl>
                                          <p:spTgt spid="2097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50" fill="hold"/>
                                        <p:tgtEl>
                                          <p:spTgt spid="2097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50" fill="hold"/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50" fill="hold"/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84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50" fill="hold"/>
                                        <p:tgtEl>
                                          <p:spTgt spid="2097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50" fill="hold"/>
                                        <p:tgtEl>
                                          <p:spTgt spid="2097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50" fill="hold"/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50" fill="hold"/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884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50" fill="hold"/>
                                        <p:tgtEl>
                                          <p:spTgt spid="2097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50" fill="hold"/>
                                        <p:tgtEl>
                                          <p:spTgt spid="209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5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50" fill="hold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384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350" fill="hold"/>
                                        <p:tgtEl>
                                          <p:spTgt spid="2097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350" fill="hold"/>
                                        <p:tgtEl>
                                          <p:spTgt spid="2097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350" fill="hold"/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350" fill="hold"/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884"/>
                            </p:stCondLst>
                            <p:childTnLst>
                              <p:par>
                                <p:cTn id="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50" fill="hold"/>
                                        <p:tgtEl>
                                          <p:spTgt spid="2097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50" fill="hold"/>
                                        <p:tgtEl>
                                          <p:spTgt spid="2097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50" fill="hold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50" fill="hold"/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384"/>
                            </p:stCondLst>
                            <p:childTnLst>
                              <p:par>
                                <p:cTn id="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350" fill="hold"/>
                                        <p:tgtEl>
                                          <p:spTgt spid="2097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350" fill="hold"/>
                                        <p:tgtEl>
                                          <p:spTgt spid="2097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350" fill="hold"/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350" fill="hold"/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884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350" fill="hold"/>
                                        <p:tgtEl>
                                          <p:spTgt spid="2097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350" fill="hold"/>
                                        <p:tgtEl>
                                          <p:spTgt spid="2097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35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350" fill="hold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384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350" fill="hold"/>
                                        <p:tgtEl>
                                          <p:spTgt spid="209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350" fill="hold"/>
                                        <p:tgtEl>
                                          <p:spTgt spid="209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350" fill="hold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350" fill="hold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4" grpId="0"/>
      <p:bldP spid="1048635" grpId="0"/>
      <p:bldP spid="1048636" grpId="0"/>
      <p:bldP spid="1048637" grpId="0"/>
      <p:bldP spid="1048638" grpId="0"/>
      <p:bldP spid="1048639" grpId="0"/>
      <p:bldP spid="1048640" grpId="0"/>
      <p:bldP spid="1048641" grpId="0"/>
      <p:bldP spid="10486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1"/>
          <p:cNvGrpSpPr/>
          <p:nvPr/>
        </p:nvGrpSpPr>
        <p:grpSpPr>
          <a:xfrm>
            <a:off x="-66040" y="217805"/>
            <a:ext cx="11910695" cy="6107430"/>
            <a:chOff x="-65032" y="149809"/>
            <a:chExt cx="11910747" cy="6107163"/>
          </a:xfrm>
        </p:grpSpPr>
        <p:pic>
          <p:nvPicPr>
            <p:cNvPr id="2097239" name="图片 134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 flipH="1">
              <a:off x="-65032" y="149809"/>
              <a:ext cx="715787" cy="5883150"/>
            </a:xfrm>
            <a:prstGeom prst="rect">
              <a:avLst/>
            </a:prstGeom>
          </p:spPr>
        </p:pic>
        <p:pic>
          <p:nvPicPr>
            <p:cNvPr id="2097240" name="图片 1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231" y="208725"/>
              <a:ext cx="10876207" cy="5846571"/>
            </a:xfrm>
            <a:prstGeom prst="rect">
              <a:avLst/>
            </a:prstGeom>
          </p:spPr>
        </p:pic>
        <p:pic>
          <p:nvPicPr>
            <p:cNvPr id="2097241" name="图片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388" y="269819"/>
              <a:ext cx="10876327" cy="5987153"/>
            </a:xfrm>
            <a:prstGeom prst="rect">
              <a:avLst/>
            </a:prstGeom>
          </p:spPr>
        </p:pic>
        <p:pic>
          <p:nvPicPr>
            <p:cNvPr id="2097242" name="图片 1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26" y="784490"/>
              <a:ext cx="1054699" cy="4986960"/>
            </a:xfrm>
            <a:prstGeom prst="rect">
              <a:avLst/>
            </a:prstGeom>
          </p:spPr>
        </p:pic>
      </p:grpSp>
      <p:pic>
        <p:nvPicPr>
          <p:cNvPr id="2097243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8200" y="630269"/>
            <a:ext cx="676715" cy="707197"/>
          </a:xfrm>
          <a:prstGeom prst="rect">
            <a:avLst/>
          </a:prstGeom>
        </p:spPr>
      </p:pic>
      <p:pic>
        <p:nvPicPr>
          <p:cNvPr id="2097244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6819" y="1564231"/>
            <a:ext cx="1286367" cy="1280271"/>
          </a:xfrm>
          <a:prstGeom prst="rect">
            <a:avLst/>
          </a:prstGeom>
        </p:spPr>
      </p:pic>
      <p:pic>
        <p:nvPicPr>
          <p:cNvPr id="2097245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1031" y="2078823"/>
            <a:ext cx="2523963" cy="2505673"/>
          </a:xfrm>
          <a:prstGeom prst="rect">
            <a:avLst/>
          </a:prstGeom>
        </p:spPr>
      </p:pic>
      <p:pic>
        <p:nvPicPr>
          <p:cNvPr id="2097246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9050" y="1871700"/>
            <a:ext cx="871804" cy="865707"/>
          </a:xfrm>
          <a:prstGeom prst="rect">
            <a:avLst/>
          </a:prstGeom>
        </p:spPr>
      </p:pic>
      <p:pic>
        <p:nvPicPr>
          <p:cNvPr id="2097247" name="图片 20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34585" y="5381592"/>
            <a:ext cx="2109790" cy="1563027"/>
          </a:xfrm>
          <a:prstGeom prst="rect">
            <a:avLst/>
          </a:prstGeom>
        </p:spPr>
      </p:pic>
      <p:pic>
        <p:nvPicPr>
          <p:cNvPr id="2097248" name="图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9627" y="5358275"/>
            <a:ext cx="2175511" cy="1620061"/>
          </a:xfrm>
          <a:prstGeom prst="rect">
            <a:avLst/>
          </a:prstGeom>
        </p:spPr>
      </p:pic>
      <p:pic>
        <p:nvPicPr>
          <p:cNvPr id="2097249" name="图片 21"/>
          <p:cNvPicPr>
            <a:picLocks noChangeAspect="1"/>
          </p:cNvPicPr>
          <p:nvPr/>
        </p:nvPicPr>
        <p:blipFill rotWithShape="1">
          <a:blip r:embed="rId11" cstate="screen"/>
          <a:srcRect/>
          <a:stretch>
            <a:fillRect/>
          </a:stretch>
        </p:blipFill>
        <p:spPr>
          <a:xfrm>
            <a:off x="9840686" y="700328"/>
            <a:ext cx="1581397" cy="567580"/>
          </a:xfrm>
          <a:prstGeom prst="rect">
            <a:avLst/>
          </a:prstGeom>
        </p:spPr>
      </p:pic>
      <p:pic>
        <p:nvPicPr>
          <p:cNvPr id="2097250" name="图片 25"/>
          <p:cNvPicPr>
            <a:picLocks noChangeAspect="1"/>
          </p:cNvPicPr>
          <p:nvPr/>
        </p:nvPicPr>
        <p:blipFill rotWithShape="1">
          <a:blip r:embed="rId12" cstate="screen"/>
          <a:srcRect t="-10904" r="-11007"/>
          <a:stretch>
            <a:fillRect/>
          </a:stretch>
        </p:blipFill>
        <p:spPr>
          <a:xfrm>
            <a:off x="1688602" y="733680"/>
            <a:ext cx="1125990" cy="534227"/>
          </a:xfrm>
          <a:prstGeom prst="rect">
            <a:avLst/>
          </a:prstGeom>
        </p:spPr>
      </p:pic>
      <p:sp>
        <p:nvSpPr>
          <p:cNvPr id="1048646" name="文本框 2"/>
          <p:cNvSpPr txBox="1"/>
          <p:nvPr/>
        </p:nvSpPr>
        <p:spPr>
          <a:xfrm>
            <a:off x="3267075" y="630555"/>
            <a:ext cx="69449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Hi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！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大家好，我是幽门螺杆菌，英文简称是Hp，我是唯一能在胃内生存的细菌。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慢性胃炎和消化性溃疡等的发生都和我有关，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0" algn="l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目前我国的感染率约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50%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，大家是不是对来到胃内的我感到糟心呢？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097251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177665" y="3336925"/>
            <a:ext cx="4457700" cy="2719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"/>
                                        <p:tgtEl>
                                          <p:spTgt spid="2097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2097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2097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2097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2097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2097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50" fill="hold"/>
                                        <p:tgtEl>
                                          <p:spTgt spid="2097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50" fill="hold"/>
                                        <p:tgtEl>
                                          <p:spTgt spid="2097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50" fill="hold"/>
                                        <p:tgtEl>
                                          <p:spTgt spid="2097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50" fill="hold"/>
                                        <p:tgtEl>
                                          <p:spTgt spid="2097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50" fill="hold"/>
                                        <p:tgtEl>
                                          <p:spTgt spid="2097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50" fill="hold"/>
                                        <p:tgtEl>
                                          <p:spTgt spid="2097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50" fill="hold"/>
                                        <p:tgtEl>
                                          <p:spTgt spid="2097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50" fill="hold"/>
                                        <p:tgtEl>
                                          <p:spTgt spid="2097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350"/>
                                        <p:tgtEl>
                                          <p:spTgt spid="209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350"/>
                                        <p:tgtEl>
                                          <p:spTgt spid="209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486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97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97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97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2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097253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sp>
        <p:nvSpPr>
          <p:cNvPr id="1048650" name="文本框 24"/>
          <p:cNvSpPr txBox="1"/>
          <p:nvPr/>
        </p:nvSpPr>
        <p:spPr>
          <a:xfrm>
            <a:off x="1568808" y="498542"/>
            <a:ext cx="538129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幽门螺杆菌</a:t>
            </a:r>
            <a:r>
              <a:rPr lang="zh-CN" altLang="en-US" sz="32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的由来</a:t>
            </a:r>
            <a:endParaRPr lang="zh-CN" altLang="en-US" sz="32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68" name="组合 16"/>
          <p:cNvGrpSpPr/>
          <p:nvPr/>
        </p:nvGrpSpPr>
        <p:grpSpPr>
          <a:xfrm>
            <a:off x="344170" y="1198880"/>
            <a:ext cx="11318875" cy="1492250"/>
            <a:chOff x="-328576" y="1937717"/>
            <a:chExt cx="11594432" cy="2581819"/>
          </a:xfrm>
        </p:grpSpPr>
        <p:pic>
          <p:nvPicPr>
            <p:cNvPr id="2097254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35167" y="1937717"/>
              <a:ext cx="3830689" cy="1600494"/>
            </a:xfrm>
            <a:prstGeom prst="rect">
              <a:avLst/>
            </a:prstGeom>
          </p:spPr>
        </p:pic>
        <p:pic>
          <p:nvPicPr>
            <p:cNvPr id="2097255" name="图片 9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-328576" y="2085028"/>
              <a:ext cx="796069" cy="1600494"/>
            </a:xfrm>
            <a:prstGeom prst="rect">
              <a:avLst/>
            </a:prstGeom>
          </p:spPr>
        </p:pic>
        <p:pic>
          <p:nvPicPr>
            <p:cNvPr id="2097256" name="图片 10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1939919" y="2065978"/>
              <a:ext cx="796069" cy="1600494"/>
            </a:xfrm>
            <a:prstGeom prst="rect">
              <a:avLst/>
            </a:prstGeom>
          </p:spPr>
        </p:pic>
        <p:pic>
          <p:nvPicPr>
            <p:cNvPr id="2097257" name="图片 11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 flipH="1">
              <a:off x="4414891" y="2027878"/>
              <a:ext cx="796069" cy="1600494"/>
            </a:xfrm>
            <a:prstGeom prst="rect">
              <a:avLst/>
            </a:prstGeom>
          </p:spPr>
        </p:pic>
        <p:grpSp>
          <p:nvGrpSpPr>
            <p:cNvPr id="69" name="组合 3"/>
            <p:cNvGrpSpPr/>
            <p:nvPr/>
          </p:nvGrpSpPr>
          <p:grpSpPr>
            <a:xfrm>
              <a:off x="5004483" y="1937717"/>
              <a:ext cx="2562148" cy="2581819"/>
              <a:chOff x="5004483" y="1937717"/>
              <a:chExt cx="2562148" cy="2581819"/>
            </a:xfrm>
          </p:grpSpPr>
          <p:pic>
            <p:nvPicPr>
              <p:cNvPr id="2097258" name="图片 8"/>
              <p:cNvPicPr>
                <a:picLocks noChangeAspect="1"/>
              </p:cNvPicPr>
              <p:nvPr/>
            </p:nvPicPr>
            <p:blipFill>
              <a:blip r:embed="rId5" cstate="screen"/>
              <a:stretch>
                <a:fillRect/>
              </a:stretch>
            </p:blipFill>
            <p:spPr>
              <a:xfrm>
                <a:off x="5004483" y="1937717"/>
                <a:ext cx="2562148" cy="2581819"/>
              </a:xfrm>
              <a:prstGeom prst="rect">
                <a:avLst/>
              </a:prstGeom>
            </p:spPr>
          </p:pic>
          <p:pic>
            <p:nvPicPr>
              <p:cNvPr id="2097259" name="图片 2"/>
              <p:cNvPicPr>
                <a:picLocks noChangeAspect="1"/>
              </p:cNvPicPr>
              <p:nvPr/>
            </p:nvPicPr>
            <p:blipFill rotWithShape="1">
              <a:blip r:embed="rId6" cstate="screen"/>
              <a:srcRect l="-2130"/>
              <a:stretch>
                <a:fillRect/>
              </a:stretch>
            </p:blipFill>
            <p:spPr>
              <a:xfrm>
                <a:off x="5381334" y="2379514"/>
                <a:ext cx="1617352" cy="1703536"/>
              </a:xfrm>
              <a:prstGeom prst="rect">
                <a:avLst/>
              </a:prstGeom>
            </p:spPr>
          </p:pic>
        </p:grpSp>
        <p:grpSp>
          <p:nvGrpSpPr>
            <p:cNvPr id="70" name="组合 5"/>
            <p:cNvGrpSpPr/>
            <p:nvPr/>
          </p:nvGrpSpPr>
          <p:grpSpPr>
            <a:xfrm>
              <a:off x="2627165" y="2065978"/>
              <a:ext cx="2080794" cy="2096770"/>
              <a:chOff x="2627165" y="2065978"/>
              <a:chExt cx="2080794" cy="2096770"/>
            </a:xfrm>
          </p:grpSpPr>
          <p:pic>
            <p:nvPicPr>
              <p:cNvPr id="2097260" name="图片 7"/>
              <p:cNvPicPr>
                <a:picLocks noChangeAspect="1"/>
              </p:cNvPicPr>
              <p:nvPr/>
            </p:nvPicPr>
            <p:blipFill>
              <a:blip r:embed="rId7" cstate="screen"/>
              <a:stretch>
                <a:fillRect/>
              </a:stretch>
            </p:blipFill>
            <p:spPr>
              <a:xfrm>
                <a:off x="2627165" y="2065978"/>
                <a:ext cx="2080794" cy="2096770"/>
              </a:xfrm>
              <a:prstGeom prst="rect">
                <a:avLst/>
              </a:prstGeom>
            </p:spPr>
          </p:pic>
          <p:pic>
            <p:nvPicPr>
              <p:cNvPr id="2097261" name="图片 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32512" y="2423157"/>
                <a:ext cx="1246984" cy="1382008"/>
              </a:xfrm>
              <a:prstGeom prst="rect">
                <a:avLst/>
              </a:prstGeom>
            </p:spPr>
          </p:pic>
        </p:grpSp>
        <p:grpSp>
          <p:nvGrpSpPr>
            <p:cNvPr id="71" name="组合 15"/>
            <p:cNvGrpSpPr/>
            <p:nvPr/>
          </p:nvGrpSpPr>
          <p:grpSpPr>
            <a:xfrm>
              <a:off x="467493" y="2065978"/>
              <a:ext cx="1863148" cy="1877452"/>
              <a:chOff x="467493" y="2065978"/>
              <a:chExt cx="1863148" cy="1877452"/>
            </a:xfrm>
          </p:grpSpPr>
          <p:pic>
            <p:nvPicPr>
              <p:cNvPr id="2097262" name="图片 6"/>
              <p:cNvPicPr>
                <a:picLocks noChangeAspect="1"/>
              </p:cNvPicPr>
              <p:nvPr/>
            </p:nvPicPr>
            <p:blipFill>
              <a:blip r:embed="rId9" cstate="screen"/>
              <a:stretch>
                <a:fillRect/>
              </a:stretch>
            </p:blipFill>
            <p:spPr>
              <a:xfrm>
                <a:off x="467493" y="2065978"/>
                <a:ext cx="1863148" cy="1877452"/>
              </a:xfrm>
              <a:prstGeom prst="rect">
                <a:avLst/>
              </a:prstGeom>
            </p:spPr>
          </p:pic>
          <p:pic>
            <p:nvPicPr>
              <p:cNvPr id="2097263" name="图片 1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5983" y="2379514"/>
                <a:ext cx="993936" cy="1254093"/>
              </a:xfrm>
              <a:prstGeom prst="rect">
                <a:avLst/>
              </a:prstGeom>
            </p:spPr>
          </p:pic>
        </p:grpSp>
      </p:grpSp>
      <p:sp>
        <p:nvSpPr>
          <p:cNvPr id="1048651" name="文本框 17"/>
          <p:cNvSpPr txBox="1"/>
          <p:nvPr/>
        </p:nvSpPr>
        <p:spPr>
          <a:xfrm>
            <a:off x="1399540" y="3073400"/>
            <a:ext cx="512762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b="1" spc="100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</a:t>
            </a:r>
            <a:r>
              <a:rPr lang="en-US" altLang="zh-CN" sz="2000" b="1" spc="100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1982</a:t>
            </a:r>
            <a:r>
              <a:rPr lang="zh-CN" altLang="en-US" sz="2000" b="1" spc="100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年</a:t>
            </a:r>
            <a:r>
              <a:rPr lang="en-US" altLang="zh-CN" sz="2000" b="1" spc="100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Warren JR</a:t>
            </a:r>
            <a:r>
              <a:rPr lang="zh-CN" altLang="en-US" sz="2000" b="1" spc="100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2000" b="1" spc="100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Barry Marshall</a:t>
            </a:r>
            <a:r>
              <a:rPr lang="zh-CN" altLang="en-US" sz="2000" b="1" spc="100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经过</a:t>
            </a:r>
            <a:r>
              <a:rPr lang="en-US" altLang="zh-CN" sz="2000" b="1" spc="100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37</a:t>
            </a:r>
            <a:r>
              <a:rPr lang="zh-CN" altLang="en-US" sz="2000" b="1" spc="100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次培养实验，终于成功的从人类胃黏膜培养出幽门螺杆菌</a:t>
            </a:r>
            <a:r>
              <a:rPr lang="en-US" altLang="zh-CN" sz="2000" b="1" spc="100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(Helico pylori),</a:t>
            </a:r>
            <a:endParaRPr lang="en-US" altLang="zh-CN" sz="2000" b="1" spc="100" dirty="0" smtClean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b="1" spc="100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后进行人体实验，从而证实可诱发急性胃炎，服用抗生素治愈。</a:t>
            </a:r>
            <a:endParaRPr lang="zh-CN" altLang="en-US" sz="2000" b="1" spc="100" dirty="0" smtClean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2097264" name="Picture 3" descr="9691482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13600" y="2985770"/>
            <a:ext cx="3359785" cy="24003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50"/>
                                        <p:tgtEl>
                                          <p:spTgt spid="209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209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209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90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 tmFilter="0,0; .5, 1; 1, 1"/>
                                        <p:tgtEl>
                                          <p:spTgt spid="104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3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96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97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97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0" grpId="0"/>
      <p:bldP spid="10486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1"/>
          <p:cNvGrpSpPr/>
          <p:nvPr/>
        </p:nvGrpSpPr>
        <p:grpSpPr>
          <a:xfrm>
            <a:off x="-53602" y="149809"/>
            <a:ext cx="11910747" cy="5905877"/>
            <a:chOff x="-65032" y="149809"/>
            <a:chExt cx="11910747" cy="5905877"/>
          </a:xfrm>
        </p:grpSpPr>
        <p:pic>
          <p:nvPicPr>
            <p:cNvPr id="2097265" name="图片 134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 flipH="1">
              <a:off x="-65032" y="149809"/>
              <a:ext cx="715787" cy="5883150"/>
            </a:xfrm>
            <a:prstGeom prst="rect">
              <a:avLst/>
            </a:prstGeom>
          </p:spPr>
        </p:pic>
        <p:pic>
          <p:nvPicPr>
            <p:cNvPr id="2097266" name="图片 1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231" y="208725"/>
              <a:ext cx="10876207" cy="5846571"/>
            </a:xfrm>
            <a:prstGeom prst="rect">
              <a:avLst/>
            </a:prstGeom>
          </p:spPr>
        </p:pic>
        <p:pic>
          <p:nvPicPr>
            <p:cNvPr id="2097267" name="图片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508" y="270081"/>
              <a:ext cx="10876207" cy="5785605"/>
            </a:xfrm>
            <a:prstGeom prst="rect">
              <a:avLst/>
            </a:prstGeom>
          </p:spPr>
        </p:pic>
        <p:pic>
          <p:nvPicPr>
            <p:cNvPr id="2097268" name="图片 1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26" y="784490"/>
              <a:ext cx="1054699" cy="4986960"/>
            </a:xfrm>
            <a:prstGeom prst="rect">
              <a:avLst/>
            </a:prstGeom>
          </p:spPr>
        </p:pic>
      </p:grpSp>
      <p:pic>
        <p:nvPicPr>
          <p:cNvPr id="2097269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340" y="955389"/>
            <a:ext cx="676715" cy="707197"/>
          </a:xfrm>
          <a:prstGeom prst="rect">
            <a:avLst/>
          </a:prstGeom>
        </p:spPr>
      </p:pic>
      <p:pic>
        <p:nvPicPr>
          <p:cNvPr id="2097270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0729" y="1664561"/>
            <a:ext cx="1286367" cy="1280271"/>
          </a:xfrm>
          <a:prstGeom prst="rect">
            <a:avLst/>
          </a:prstGeom>
        </p:spPr>
      </p:pic>
      <p:pic>
        <p:nvPicPr>
          <p:cNvPr id="2097271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1031" y="2078823"/>
            <a:ext cx="2523963" cy="2505673"/>
          </a:xfrm>
          <a:prstGeom prst="rect">
            <a:avLst/>
          </a:prstGeom>
        </p:spPr>
      </p:pic>
      <p:pic>
        <p:nvPicPr>
          <p:cNvPr id="2097272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3050" y="1664055"/>
            <a:ext cx="871804" cy="865707"/>
          </a:xfrm>
          <a:prstGeom prst="rect">
            <a:avLst/>
          </a:prstGeom>
        </p:spPr>
      </p:pic>
      <p:pic>
        <p:nvPicPr>
          <p:cNvPr id="2097273" name="图片 20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34585" y="5381592"/>
            <a:ext cx="2109790" cy="1563027"/>
          </a:xfrm>
          <a:prstGeom prst="rect">
            <a:avLst/>
          </a:prstGeom>
        </p:spPr>
      </p:pic>
      <p:pic>
        <p:nvPicPr>
          <p:cNvPr id="2097274" name="图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9627" y="5358275"/>
            <a:ext cx="2175511" cy="1620061"/>
          </a:xfrm>
          <a:prstGeom prst="rect">
            <a:avLst/>
          </a:prstGeom>
        </p:spPr>
      </p:pic>
      <p:pic>
        <p:nvPicPr>
          <p:cNvPr id="2097275" name="图片 21"/>
          <p:cNvPicPr>
            <a:picLocks noChangeAspect="1"/>
          </p:cNvPicPr>
          <p:nvPr/>
        </p:nvPicPr>
        <p:blipFill rotWithShape="1">
          <a:blip r:embed="rId11" cstate="screen"/>
          <a:srcRect/>
          <a:stretch>
            <a:fillRect/>
          </a:stretch>
        </p:blipFill>
        <p:spPr>
          <a:xfrm>
            <a:off x="9840686" y="700328"/>
            <a:ext cx="1581397" cy="567580"/>
          </a:xfrm>
          <a:prstGeom prst="rect">
            <a:avLst/>
          </a:prstGeom>
        </p:spPr>
      </p:pic>
      <p:pic>
        <p:nvPicPr>
          <p:cNvPr id="2097276" name="图片 25"/>
          <p:cNvPicPr>
            <a:picLocks noChangeAspect="1"/>
          </p:cNvPicPr>
          <p:nvPr/>
        </p:nvPicPr>
        <p:blipFill rotWithShape="1">
          <a:blip r:embed="rId12" cstate="screen"/>
          <a:srcRect t="-10904" r="-11007"/>
          <a:stretch>
            <a:fillRect/>
          </a:stretch>
        </p:blipFill>
        <p:spPr>
          <a:xfrm>
            <a:off x="1480322" y="630810"/>
            <a:ext cx="1125990" cy="534227"/>
          </a:xfrm>
          <a:prstGeom prst="rect">
            <a:avLst/>
          </a:prstGeom>
        </p:spPr>
      </p:pic>
      <p:pic>
        <p:nvPicPr>
          <p:cNvPr id="2097277" name="Picture 4" descr="1340085935_smal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02280" y="469900"/>
            <a:ext cx="6774180" cy="537400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"/>
                                        <p:tgtEl>
                                          <p:spTgt spid="2097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2097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2097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2097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2097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2097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50" fill="hold"/>
                                        <p:tgtEl>
                                          <p:spTgt spid="2097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50" fill="hold"/>
                                        <p:tgtEl>
                                          <p:spTgt spid="2097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50" fill="hold"/>
                                        <p:tgtEl>
                                          <p:spTgt spid="2097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50" fill="hold"/>
                                        <p:tgtEl>
                                          <p:spTgt spid="2097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50" fill="hold"/>
                                        <p:tgtEl>
                                          <p:spTgt spid="209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50" fill="hold"/>
                                        <p:tgtEl>
                                          <p:spTgt spid="209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50" fill="hold"/>
                                        <p:tgtEl>
                                          <p:spTgt spid="2097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50" fill="hold"/>
                                        <p:tgtEl>
                                          <p:spTgt spid="2097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50"/>
                                        <p:tgtEl>
                                          <p:spTgt spid="209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350"/>
                                        <p:tgtEl>
                                          <p:spTgt spid="209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97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97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97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1"/>
          <p:cNvGrpSpPr/>
          <p:nvPr/>
        </p:nvGrpSpPr>
        <p:grpSpPr>
          <a:xfrm>
            <a:off x="-64397" y="149809"/>
            <a:ext cx="11910747" cy="5905877"/>
            <a:chOff x="-65032" y="149809"/>
            <a:chExt cx="11910747" cy="5905877"/>
          </a:xfrm>
        </p:grpSpPr>
        <p:pic>
          <p:nvPicPr>
            <p:cNvPr id="2097278" name="图片 134"/>
            <p:cNvPicPr>
              <a:picLocks noChangeAspect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>
            <a:xfrm flipH="1">
              <a:off x="-65032" y="149809"/>
              <a:ext cx="715787" cy="5883150"/>
            </a:xfrm>
            <a:prstGeom prst="rect">
              <a:avLst/>
            </a:prstGeom>
          </p:spPr>
        </p:pic>
        <p:pic>
          <p:nvPicPr>
            <p:cNvPr id="2097279" name="图片 1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231" y="208725"/>
              <a:ext cx="10876207" cy="5846571"/>
            </a:xfrm>
            <a:prstGeom prst="rect">
              <a:avLst/>
            </a:prstGeom>
          </p:spPr>
        </p:pic>
        <p:pic>
          <p:nvPicPr>
            <p:cNvPr id="2097280" name="图片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9508" y="270081"/>
              <a:ext cx="10876207" cy="5785605"/>
            </a:xfrm>
            <a:prstGeom prst="rect">
              <a:avLst/>
            </a:prstGeom>
          </p:spPr>
        </p:pic>
        <p:pic>
          <p:nvPicPr>
            <p:cNvPr id="2097281" name="图片 1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26" y="784490"/>
              <a:ext cx="1054699" cy="4986960"/>
            </a:xfrm>
            <a:prstGeom prst="rect">
              <a:avLst/>
            </a:prstGeom>
          </p:spPr>
        </p:pic>
      </p:grpSp>
      <p:pic>
        <p:nvPicPr>
          <p:cNvPr id="2097282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340" y="955389"/>
            <a:ext cx="676715" cy="707197"/>
          </a:xfrm>
          <a:prstGeom prst="rect">
            <a:avLst/>
          </a:prstGeom>
        </p:spPr>
      </p:pic>
      <p:pic>
        <p:nvPicPr>
          <p:cNvPr id="2097283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0729" y="1664561"/>
            <a:ext cx="1286367" cy="1280271"/>
          </a:xfrm>
          <a:prstGeom prst="rect">
            <a:avLst/>
          </a:prstGeom>
        </p:spPr>
      </p:pic>
      <p:pic>
        <p:nvPicPr>
          <p:cNvPr id="2097284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0721" y="2024848"/>
            <a:ext cx="2523963" cy="2505673"/>
          </a:xfrm>
          <a:prstGeom prst="rect">
            <a:avLst/>
          </a:prstGeom>
        </p:spPr>
      </p:pic>
      <p:pic>
        <p:nvPicPr>
          <p:cNvPr id="2097285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3050" y="1664055"/>
            <a:ext cx="871804" cy="865707"/>
          </a:xfrm>
          <a:prstGeom prst="rect">
            <a:avLst/>
          </a:prstGeom>
        </p:spPr>
      </p:pic>
      <p:pic>
        <p:nvPicPr>
          <p:cNvPr id="2097286" name="图片 20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234585" y="5381592"/>
            <a:ext cx="2109790" cy="1563027"/>
          </a:xfrm>
          <a:prstGeom prst="rect">
            <a:avLst/>
          </a:prstGeom>
        </p:spPr>
      </p:pic>
      <p:pic>
        <p:nvPicPr>
          <p:cNvPr id="2097287" name="图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72342" y="5381770"/>
            <a:ext cx="2175511" cy="1620061"/>
          </a:xfrm>
          <a:prstGeom prst="rect">
            <a:avLst/>
          </a:prstGeom>
        </p:spPr>
      </p:pic>
      <p:pic>
        <p:nvPicPr>
          <p:cNvPr id="2097288" name="图片 21"/>
          <p:cNvPicPr>
            <a:picLocks noChangeAspect="1"/>
          </p:cNvPicPr>
          <p:nvPr/>
        </p:nvPicPr>
        <p:blipFill rotWithShape="1">
          <a:blip r:embed="rId11" cstate="screen"/>
          <a:srcRect/>
          <a:stretch>
            <a:fillRect/>
          </a:stretch>
        </p:blipFill>
        <p:spPr>
          <a:xfrm>
            <a:off x="9840686" y="700328"/>
            <a:ext cx="1581397" cy="567580"/>
          </a:xfrm>
          <a:prstGeom prst="rect">
            <a:avLst/>
          </a:prstGeom>
        </p:spPr>
      </p:pic>
      <p:pic>
        <p:nvPicPr>
          <p:cNvPr id="2097289" name="图片 25"/>
          <p:cNvPicPr>
            <a:picLocks noChangeAspect="1"/>
          </p:cNvPicPr>
          <p:nvPr/>
        </p:nvPicPr>
        <p:blipFill rotWithShape="1">
          <a:blip r:embed="rId12" cstate="screen"/>
          <a:srcRect t="-10904" r="-11007"/>
          <a:stretch>
            <a:fillRect/>
          </a:stretch>
        </p:blipFill>
        <p:spPr>
          <a:xfrm>
            <a:off x="1480322" y="630810"/>
            <a:ext cx="1125990" cy="534227"/>
          </a:xfrm>
          <a:prstGeom prst="rect">
            <a:avLst/>
          </a:prstGeom>
        </p:spPr>
      </p:pic>
      <p:pic>
        <p:nvPicPr>
          <p:cNvPr id="2097290" name="Picture 4" descr="5031399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>
          <a:xfrm>
            <a:off x="3247390" y="605155"/>
            <a:ext cx="6593205" cy="4243705"/>
          </a:xfrm>
          <a:prstGeom prst="rect">
            <a:avLst/>
          </a:prstGeom>
          <a:noFill/>
        </p:spPr>
      </p:pic>
      <p:sp>
        <p:nvSpPr>
          <p:cNvPr id="1048658" name="文本框 3"/>
          <p:cNvSpPr txBox="1"/>
          <p:nvPr/>
        </p:nvSpPr>
        <p:spPr>
          <a:xfrm>
            <a:off x="2344420" y="4848860"/>
            <a:ext cx="8144510" cy="1348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人是其惟一自然宿主。</a:t>
            </a:r>
            <a:b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</a:b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幽门螺杆菌是人类目前唯一一种已知的胃部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  <a:hlinkClick r:id="rId14" tooltip="细菌"/>
              </a:rPr>
              <a:t>细菌</a:t>
            </a:r>
            <a:b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</a:br>
            <a:endParaRPr lang="zh-CN" altLang="en-US"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"/>
                                        <p:tgtEl>
                                          <p:spTgt spid="2097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209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209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2097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20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20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50" fill="hold"/>
                                        <p:tgtEl>
                                          <p:spTgt spid="2097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50" fill="hold"/>
                                        <p:tgtEl>
                                          <p:spTgt spid="2097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50" fill="hold"/>
                                        <p:tgtEl>
                                          <p:spTgt spid="20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50" fill="hold"/>
                                        <p:tgtEl>
                                          <p:spTgt spid="20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50" fill="hold"/>
                                        <p:tgtEl>
                                          <p:spTgt spid="20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50" fill="hold"/>
                                        <p:tgtEl>
                                          <p:spTgt spid="20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50" fill="hold"/>
                                        <p:tgtEl>
                                          <p:spTgt spid="20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50" fill="hold"/>
                                        <p:tgtEl>
                                          <p:spTgt spid="20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50"/>
                                        <p:tgtEl>
                                          <p:spTgt spid="20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350"/>
                                        <p:tgtEl>
                                          <p:spTgt spid="20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97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97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9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8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1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097292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sp>
        <p:nvSpPr>
          <p:cNvPr id="1048662" name="文本框 13"/>
          <p:cNvSpPr txBox="1"/>
          <p:nvPr/>
        </p:nvSpPr>
        <p:spPr>
          <a:xfrm>
            <a:off x="1569085" y="498475"/>
            <a:ext cx="8350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感染幽门螺杆菌后会有明显的症状吗？</a:t>
            </a:r>
            <a:endParaRPr lang="zh-CN" altLang="en-US" sz="3600" b="1" dirty="0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1048663" name="文本框 7"/>
          <p:cNvSpPr txBox="1"/>
          <p:nvPr/>
        </p:nvSpPr>
        <p:spPr>
          <a:xfrm>
            <a:off x="1034415" y="1311275"/>
            <a:ext cx="10104120" cy="1124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大多数幽门螺杆菌感染者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无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明显症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状</a:t>
            </a:r>
            <a:endParaRPr lang="en-US" altLang="zh-CN" sz="2800" b="1" baseline="300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患者往往因慢性胃炎，消化性溃疡等就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诊，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可能会有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以下症</a:t>
            </a:r>
            <a:r>
              <a:rPr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状</a:t>
            </a:r>
            <a:endParaRPr lang="zh-CN" altLang="en-US" sz="2800" b="1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048664" name="右箭头 8"/>
          <p:cNvSpPr/>
          <p:nvPr/>
        </p:nvSpPr>
        <p:spPr>
          <a:xfrm rot="5400000" flipV="1">
            <a:off x="5788025" y="263525"/>
            <a:ext cx="1282700" cy="5627370"/>
          </a:xfrm>
          <a:prstGeom prst="rightArrow">
            <a:avLst/>
          </a:prstGeom>
          <a:noFill/>
          <a:ln w="9525" cap="flat" cmpd="sng" algn="ctr">
            <a:solidFill>
              <a:srgbClr val="8E005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grpSp>
        <p:nvGrpSpPr>
          <p:cNvPr id="83" name="组合 20"/>
          <p:cNvGrpSpPr/>
          <p:nvPr/>
        </p:nvGrpSpPr>
        <p:grpSpPr>
          <a:xfrm>
            <a:off x="3947160" y="3718560"/>
            <a:ext cx="2275205" cy="2633345"/>
            <a:chOff x="4152797" y="4061070"/>
            <a:chExt cx="2275200" cy="2169650"/>
          </a:xfrm>
        </p:grpSpPr>
        <p:pic>
          <p:nvPicPr>
            <p:cNvPr id="2097293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52797" y="4061070"/>
              <a:ext cx="2275200" cy="2169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665" name="矩形 22"/>
            <p:cNvSpPr/>
            <p:nvPr/>
          </p:nvSpPr>
          <p:spPr>
            <a:xfrm>
              <a:off x="4484304" y="4274337"/>
              <a:ext cx="1636410" cy="277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951E5A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上腹痛</a:t>
              </a:r>
              <a:endParaRPr lang="zh-CN" altLang="en-US" sz="1600" b="1" dirty="0">
                <a:solidFill>
                  <a:srgbClr val="951E5A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209729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8509" y="4565292"/>
            <a:ext cx="1152525" cy="124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组合 16"/>
          <p:cNvGrpSpPr/>
          <p:nvPr/>
        </p:nvGrpSpPr>
        <p:grpSpPr>
          <a:xfrm>
            <a:off x="6334760" y="3718560"/>
            <a:ext cx="2520315" cy="2586990"/>
            <a:chOff x="9521092" y="4298587"/>
            <a:chExt cx="2046801" cy="1762125"/>
          </a:xfrm>
        </p:grpSpPr>
        <p:pic>
          <p:nvPicPr>
            <p:cNvPr id="209729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09673" y="4298587"/>
              <a:ext cx="1847850" cy="1762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666" name="矩形 19"/>
            <p:cNvSpPr/>
            <p:nvPr/>
          </p:nvSpPr>
          <p:spPr>
            <a:xfrm>
              <a:off x="9521092" y="4456369"/>
              <a:ext cx="2046801" cy="2296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951E5A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腹胀</a:t>
              </a:r>
              <a:endParaRPr lang="zh-CN" altLang="en-US" sz="1600" b="1" dirty="0">
                <a:solidFill>
                  <a:srgbClr val="951E5A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209729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3781" y="4564968"/>
            <a:ext cx="1143000" cy="1228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组合 24"/>
          <p:cNvGrpSpPr/>
          <p:nvPr/>
        </p:nvGrpSpPr>
        <p:grpSpPr>
          <a:xfrm>
            <a:off x="8855075" y="3718560"/>
            <a:ext cx="2275205" cy="2587625"/>
            <a:chOff x="4152797" y="3984082"/>
            <a:chExt cx="2275200" cy="2193877"/>
          </a:xfrm>
        </p:grpSpPr>
        <p:pic>
          <p:nvPicPr>
            <p:cNvPr id="209729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52797" y="3984082"/>
              <a:ext cx="2275200" cy="2193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667" name="矩形 26"/>
            <p:cNvSpPr/>
            <p:nvPr/>
          </p:nvSpPr>
          <p:spPr>
            <a:xfrm>
              <a:off x="4484304" y="4274337"/>
              <a:ext cx="1636410" cy="2858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951E5A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反酸</a:t>
              </a:r>
              <a:endParaRPr lang="zh-CN" altLang="en-US" sz="1600" b="1" dirty="0">
                <a:solidFill>
                  <a:srgbClr val="951E5A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2097298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44875" y="4565061"/>
            <a:ext cx="1095375" cy="117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组合 20"/>
          <p:cNvGrpSpPr/>
          <p:nvPr/>
        </p:nvGrpSpPr>
        <p:grpSpPr>
          <a:xfrm>
            <a:off x="1340485" y="3718560"/>
            <a:ext cx="2275205" cy="2650490"/>
            <a:chOff x="4152797" y="4061070"/>
            <a:chExt cx="2275200" cy="216965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52797" y="4061070"/>
              <a:ext cx="2275200" cy="2169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矩形 22"/>
            <p:cNvSpPr/>
            <p:nvPr/>
          </p:nvSpPr>
          <p:spPr>
            <a:xfrm>
              <a:off x="4484304" y="4274337"/>
              <a:ext cx="1636410" cy="27601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zh-CN" altLang="en-US" sz="1600" b="1" dirty="0">
                  <a:solidFill>
                    <a:srgbClr val="951E5A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口气</a:t>
              </a:r>
              <a:endParaRPr lang="zh-CN" altLang="en-US" sz="1600" b="1" dirty="0">
                <a:solidFill>
                  <a:srgbClr val="951E5A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8340" y="4686935"/>
            <a:ext cx="989330" cy="1125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50"/>
                                        <p:tgtEl>
                                          <p:spTgt spid="20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2097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2097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90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 tmFilter="0,0; .5, 1; 1, 1"/>
                                        <p:tgtEl>
                                          <p:spTgt spid="104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97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97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97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97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97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97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2" grpId="0"/>
      <p:bldP spid="1048663" grpId="0"/>
      <p:bldP spid="10486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9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4" y="1083456"/>
            <a:ext cx="10339712" cy="115834"/>
          </a:xfrm>
          <a:prstGeom prst="rect">
            <a:avLst/>
          </a:prstGeom>
        </p:spPr>
      </p:pic>
      <p:pic>
        <p:nvPicPr>
          <p:cNvPr id="2097300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52" y="297309"/>
            <a:ext cx="676715" cy="707197"/>
          </a:xfrm>
          <a:prstGeom prst="rect">
            <a:avLst/>
          </a:prstGeom>
        </p:spPr>
      </p:pic>
      <p:sp>
        <p:nvSpPr>
          <p:cNvPr id="1048671" name="文本框 24"/>
          <p:cNvSpPr txBox="1"/>
          <p:nvPr/>
        </p:nvSpPr>
        <p:spPr>
          <a:xfrm>
            <a:off x="1569085" y="498475"/>
            <a:ext cx="8877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哪些疾病与</a:t>
            </a:r>
            <a:r>
              <a:rPr lang="en-US" altLang="zh-CN" sz="36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HP</a:t>
            </a:r>
            <a:r>
              <a:rPr lang="zh-CN" altLang="en-US" sz="36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感染相关？</a:t>
            </a:r>
            <a:endParaRPr lang="zh-CN" altLang="en-US" sz="3600" b="1" dirty="0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grpSp>
        <p:nvGrpSpPr>
          <p:cNvPr id="89" name="组合 1"/>
          <p:cNvGrpSpPr/>
          <p:nvPr/>
        </p:nvGrpSpPr>
        <p:grpSpPr>
          <a:xfrm>
            <a:off x="1447401" y="1858017"/>
            <a:ext cx="2317097" cy="451155"/>
            <a:chOff x="296781" y="3412515"/>
            <a:chExt cx="2317097" cy="451155"/>
          </a:xfrm>
        </p:grpSpPr>
        <p:sp>
          <p:nvSpPr>
            <p:cNvPr id="1048672" name="圆角矩形 2"/>
            <p:cNvSpPr/>
            <p:nvPr/>
          </p:nvSpPr>
          <p:spPr>
            <a:xfrm>
              <a:off x="296781" y="3412515"/>
              <a:ext cx="2317097" cy="439135"/>
            </a:xfrm>
            <a:prstGeom prst="roundRect">
              <a:avLst/>
            </a:prstGeom>
            <a:solidFill>
              <a:srgbClr val="8E0052"/>
            </a:solidFill>
            <a:ln w="381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673" name="Rectangle 148"/>
            <p:cNvSpPr>
              <a:spLocks noChangeArrowheads="1"/>
            </p:cNvSpPr>
            <p:nvPr/>
          </p:nvSpPr>
          <p:spPr bwMode="auto">
            <a:xfrm>
              <a:off x="296781" y="3463560"/>
              <a:ext cx="231709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慢性胃炎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0" name="组合 4"/>
          <p:cNvGrpSpPr/>
          <p:nvPr/>
        </p:nvGrpSpPr>
        <p:grpSpPr>
          <a:xfrm>
            <a:off x="4819795" y="1875677"/>
            <a:ext cx="2305328" cy="439135"/>
            <a:chOff x="3347865" y="3430514"/>
            <a:chExt cx="2305328" cy="439135"/>
          </a:xfrm>
        </p:grpSpPr>
        <p:sp>
          <p:nvSpPr>
            <p:cNvPr id="1048674" name="圆角矩形 3"/>
            <p:cNvSpPr/>
            <p:nvPr/>
          </p:nvSpPr>
          <p:spPr>
            <a:xfrm>
              <a:off x="3347865" y="3430514"/>
              <a:ext cx="2305328" cy="439135"/>
            </a:xfrm>
            <a:prstGeom prst="roundRect">
              <a:avLst/>
            </a:prstGeom>
            <a:solidFill>
              <a:srgbClr val="8E0052"/>
            </a:solidFill>
            <a:ln w="381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675" name="Rectangle 148"/>
            <p:cNvSpPr>
              <a:spLocks noChangeArrowheads="1"/>
            </p:cNvSpPr>
            <p:nvPr/>
          </p:nvSpPr>
          <p:spPr bwMode="auto">
            <a:xfrm>
              <a:off x="3563887" y="3463560"/>
              <a:ext cx="194421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消化性溃疡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1" name="组合 19"/>
          <p:cNvGrpSpPr/>
          <p:nvPr/>
        </p:nvGrpSpPr>
        <p:grpSpPr>
          <a:xfrm>
            <a:off x="8106509" y="1891552"/>
            <a:ext cx="2340000" cy="439135"/>
            <a:chOff x="6390104" y="3446280"/>
            <a:chExt cx="2340000" cy="439135"/>
          </a:xfrm>
        </p:grpSpPr>
        <p:sp>
          <p:nvSpPr>
            <p:cNvPr id="1048676" name="圆角矩形 21"/>
            <p:cNvSpPr/>
            <p:nvPr/>
          </p:nvSpPr>
          <p:spPr>
            <a:xfrm>
              <a:off x="6390104" y="3446280"/>
              <a:ext cx="2340000" cy="439135"/>
            </a:xfrm>
            <a:prstGeom prst="roundRect">
              <a:avLst/>
            </a:prstGeom>
            <a:solidFill>
              <a:srgbClr val="8E0052"/>
            </a:solidFill>
            <a:ln w="38100" cap="flat" cmpd="sng" algn="ctr">
              <a:noFill/>
              <a:prstDash val="solid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677" name="Rectangle 148"/>
            <p:cNvSpPr>
              <a:spLocks noChangeArrowheads="1"/>
            </p:cNvSpPr>
            <p:nvPr/>
          </p:nvSpPr>
          <p:spPr bwMode="auto">
            <a:xfrm>
              <a:off x="6572984" y="3463560"/>
              <a:ext cx="20460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胃癌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09730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165" y="2674620"/>
            <a:ext cx="2619375" cy="2619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9730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3920" y="2926080"/>
            <a:ext cx="3098165" cy="22879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97303" name="Picture 4"/>
          <p:cNvPicPr>
            <a:picLocks noChangeAspect="1" noChangeArrowheads="1"/>
          </p:cNvPicPr>
          <p:nvPr/>
        </p:nvPicPr>
        <p:blipFill rotWithShape="1">
          <a:blip r:embed="rId5" cstate="print"/>
          <a:srcRect l="14789" r="10907"/>
          <a:stretch>
            <a:fillRect/>
          </a:stretch>
        </p:blipFill>
        <p:spPr bwMode="auto">
          <a:xfrm>
            <a:off x="8251825" y="3024505"/>
            <a:ext cx="2690495" cy="2189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50"/>
                                        <p:tgtEl>
                                          <p:spTgt spid="20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209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209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90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 tmFilter="0,0; .5, 1; 1, 1"/>
                                        <p:tgtEl>
                                          <p:spTgt spid="104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97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97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97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97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97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97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4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144" y="889146"/>
            <a:ext cx="10339712" cy="115834"/>
          </a:xfrm>
          <a:prstGeom prst="rect">
            <a:avLst/>
          </a:prstGeom>
        </p:spPr>
      </p:pic>
      <p:pic>
        <p:nvPicPr>
          <p:cNvPr id="2097305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87" y="181739"/>
            <a:ext cx="676715" cy="707197"/>
          </a:xfrm>
          <a:prstGeom prst="rect">
            <a:avLst/>
          </a:prstGeom>
        </p:spPr>
      </p:pic>
      <p:sp>
        <p:nvSpPr>
          <p:cNvPr id="1048681" name="文本框 24"/>
          <p:cNvSpPr txBox="1"/>
          <p:nvPr/>
        </p:nvSpPr>
        <p:spPr>
          <a:xfrm>
            <a:off x="1556385" y="328295"/>
            <a:ext cx="8086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幽门螺杆菌从何而来</a:t>
            </a:r>
            <a:r>
              <a:rPr lang="en-US" altLang="zh-CN" sz="36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—</a:t>
            </a:r>
            <a:r>
              <a:rPr lang="zh-CN" altLang="en-US" sz="36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传播途径</a:t>
            </a:r>
            <a:endParaRPr lang="zh-CN" altLang="en-US" sz="3600" b="1" dirty="0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2097306" name="Picture 5" descr="http://p0.so.qhimgs1.com/bdr/_240_/t01600c33954005e10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875" y="2492375"/>
            <a:ext cx="2370455" cy="2365375"/>
          </a:xfrm>
          <a:prstGeom prst="rect">
            <a:avLst/>
          </a:prstGeom>
          <a:noFill/>
        </p:spPr>
      </p:pic>
      <p:pic>
        <p:nvPicPr>
          <p:cNvPr id="2097307" name="Picture 3" descr="C:\Users\Administrator\Desktop\图片1.png"/>
          <p:cNvPicPr>
            <a:picLocks noChangeAspect="1" noChangeArrowheads="1"/>
          </p:cNvPicPr>
          <p:nvPr/>
        </p:nvPicPr>
        <p:blipFill rotWithShape="1">
          <a:blip r:embed="rId4" cstate="print"/>
          <a:srcRect l="7895" r="6210"/>
          <a:stretch>
            <a:fillRect/>
          </a:stretch>
        </p:blipFill>
        <p:spPr bwMode="auto">
          <a:xfrm>
            <a:off x="3295015" y="2628900"/>
            <a:ext cx="2670175" cy="2416175"/>
          </a:xfrm>
          <a:prstGeom prst="rect">
            <a:avLst/>
          </a:prstGeom>
          <a:noFill/>
        </p:spPr>
      </p:pic>
      <p:pic>
        <p:nvPicPr>
          <p:cNvPr id="209730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67780" y="2781935"/>
            <a:ext cx="1747520" cy="2110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09" name="Picture 6"/>
          <p:cNvPicPr>
            <a:picLocks noChangeAspect="1" noChangeArrowheads="1"/>
          </p:cNvPicPr>
          <p:nvPr/>
        </p:nvPicPr>
        <p:blipFill rotWithShape="1">
          <a:blip r:embed="rId6" cstate="print"/>
          <a:srcRect l="30705"/>
          <a:stretch>
            <a:fillRect/>
          </a:stretch>
        </p:blipFill>
        <p:spPr bwMode="auto">
          <a:xfrm>
            <a:off x="8693150" y="2794635"/>
            <a:ext cx="2092325" cy="225044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82" name="文本框 6"/>
          <p:cNvSpPr txBox="1"/>
          <p:nvPr/>
        </p:nvSpPr>
        <p:spPr>
          <a:xfrm>
            <a:off x="572135" y="1464310"/>
            <a:ext cx="2369820" cy="1043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口</a:t>
            </a:r>
            <a:r>
              <a:rPr lang="en-US" altLang="zh-CN" sz="28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口传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播</a:t>
            </a:r>
            <a:endParaRPr lang="zh-CN" altLang="en-US" sz="2800" b="1" dirty="0" smtClean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通过唾液在母亲至儿童传播）</a:t>
            </a:r>
            <a:endParaRPr lang="zh-CN" altLang="en-US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48683" name="文本框 7"/>
          <p:cNvSpPr txBox="1"/>
          <p:nvPr/>
        </p:nvSpPr>
        <p:spPr>
          <a:xfrm>
            <a:off x="3425190" y="1363980"/>
            <a:ext cx="2540000" cy="10439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口</a:t>
            </a:r>
            <a:r>
              <a:rPr lang="en-US" altLang="zh-CN" sz="28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口传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播</a:t>
            </a:r>
            <a:endParaRPr lang="en-US" altLang="zh-CN" sz="2800" b="1" baseline="30000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sym typeface="+mn-ea"/>
              </a:rPr>
              <a:t>（通过唾液在夫妻间传播）</a:t>
            </a:r>
            <a:endParaRPr lang="zh-CN" altLang="en-US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48684" name="文本框 18"/>
          <p:cNvSpPr txBox="1"/>
          <p:nvPr/>
        </p:nvSpPr>
        <p:spPr>
          <a:xfrm>
            <a:off x="6153150" y="1363980"/>
            <a:ext cx="2540000" cy="10439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粪</a:t>
            </a:r>
            <a:r>
              <a:rPr lang="en-US" altLang="zh-CN" sz="28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口传播</a:t>
            </a:r>
            <a:endParaRPr lang="en-US" altLang="zh-CN" sz="2800" b="1" baseline="30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sym typeface="+mn-ea"/>
              </a:rPr>
              <a:t>（通过粪便污染水源传播）</a:t>
            </a:r>
            <a:endParaRPr lang="zh-CN" altLang="en-US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48685" name="文本框 19"/>
          <p:cNvSpPr txBox="1"/>
          <p:nvPr/>
        </p:nvSpPr>
        <p:spPr>
          <a:xfrm>
            <a:off x="8945245" y="1363980"/>
            <a:ext cx="2540000" cy="10439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胃</a:t>
            </a:r>
            <a:r>
              <a:rPr lang="en-US" altLang="zh-CN" sz="28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口传播</a:t>
            </a:r>
            <a:endParaRPr lang="en-US" altLang="zh-CN" sz="2800" b="1" baseline="30000" dirty="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sym typeface="+mn-ea"/>
              </a:rPr>
              <a:t>（通过胃食管反流或呕吐物传播）</a:t>
            </a:r>
            <a:endParaRPr lang="zh-CN" altLang="en-US" b="1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50"/>
                                        <p:tgtEl>
                                          <p:spTgt spid="209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2097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2097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90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 tmFilter="0,0; .5, 1; 1, 1"/>
                                        <p:tgtEl>
                                          <p:spTgt spid="104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97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97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97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97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97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97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97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97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1" grpId="0"/>
      <p:bldP spid="1048682" grpId="0"/>
      <p:bldP spid="1048683" grpId="0"/>
      <p:bldP spid="1048684" grpId="0"/>
      <p:bldP spid="1048685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8">
      <a:majorFont>
        <a:latin typeface="Arial"/>
        <a:ea typeface="YF补 汉仪夏日体+黑白emoji"/>
        <a:cs typeface=""/>
      </a:majorFont>
      <a:minorFont>
        <a:latin typeface="Arial"/>
        <a:ea typeface="YF补 汉仪夏日体+黑白emoj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</Words>
  <Application>WPS 演示</Application>
  <PresentationFormat>自定义</PresentationFormat>
  <Paragraphs>175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汉仪夏日体W</vt:lpstr>
      <vt:lpstr>楷体</vt:lpstr>
      <vt:lpstr>黑体</vt:lpstr>
      <vt:lpstr>幼圆</vt:lpstr>
      <vt:lpstr>微软雅黑</vt:lpstr>
      <vt:lpstr>Garamond</vt:lpstr>
      <vt:lpstr>Arial Unicode MS</vt:lpstr>
      <vt:lpstr>YF补 汉仪夏日体+黑白emoji</vt:lpstr>
      <vt:lpstr>等线</vt:lpstr>
      <vt:lpstr>华文中宋</vt:lpstr>
      <vt:lpstr>仿宋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卡通记事本</dc:title>
  <dc:creator>第一PPT</dc:creator>
  <cp:lastModifiedBy>洋洋妈咪</cp:lastModifiedBy>
  <cp:revision>15</cp:revision>
  <dcterms:created xsi:type="dcterms:W3CDTF">2017-07-31T11:24:00Z</dcterms:created>
  <dcterms:modified xsi:type="dcterms:W3CDTF">2020-04-19T09:56:29Z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