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6" r:id="rId12"/>
    <p:sldId id="267" r:id="rId13"/>
    <p:sldId id="269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78" r:id="rId25"/>
    <p:sldId id="285" r:id="rId26"/>
    <p:sldId id="279" r:id="rId27"/>
    <p:sldId id="286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Packet-Loss-Feedback: An Effective Way to Improve Energy Efficiency for Long Concurrent Transmission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Qiang</a:t>
            </a:r>
            <a:r>
              <a:rPr lang="en-US" altLang="zh-CN" dirty="0" smtClean="0"/>
              <a:t> Li</a:t>
            </a:r>
          </a:p>
          <a:p>
            <a:r>
              <a:rPr lang="en-US" altLang="zh-CN" dirty="0" smtClean="0"/>
              <a:t>Advisor: </a:t>
            </a:r>
            <a:r>
              <a:rPr lang="en-US" altLang="zh-CN" dirty="0" err="1" smtClean="0"/>
              <a:t>Omprakash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Gnawali</a:t>
            </a:r>
            <a:endParaRPr lang="en-US" altLang="zh-CN" dirty="0" smtClean="0"/>
          </a:p>
          <a:p>
            <a:r>
              <a:rPr lang="en-US" altLang="zh-CN" dirty="0" smtClean="0"/>
              <a:t>11/09/2014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/>
              <a:t>Previous Work: CXFS Protocol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Packet-loss-feedback(PLF)</a:t>
            </a:r>
          </a:p>
          <a:p>
            <a:r>
              <a:rPr lang="en-US" altLang="zh-CN" dirty="0" smtClean="0"/>
              <a:t>Evaluation of 3 Variants of PLF</a:t>
            </a:r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Future 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36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PLF: Basic Idea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Inspired by TCP flow/congestion control</a:t>
            </a:r>
          </a:p>
          <a:p>
            <a:r>
              <a:rPr lang="en-US" altLang="zh-CN" dirty="0" smtClean="0"/>
              <a:t>Protocol based on CXFS</a:t>
            </a:r>
          </a:p>
          <a:p>
            <a:pPr lvl="1"/>
            <a:r>
              <a:rPr lang="en-US" altLang="zh-CN" dirty="0" smtClean="0"/>
              <a:t>Generate Forwarder Set using CXFS algorithm</a:t>
            </a:r>
          </a:p>
          <a:p>
            <a:r>
              <a:rPr lang="en-US" altLang="zh-CN" dirty="0" smtClean="0"/>
              <a:t>2-Phase-Optimization to Reduce CXFS Forwarder Set Size</a:t>
            </a:r>
          </a:p>
          <a:p>
            <a:pPr marL="971550" lvl="1" indent="-514350">
              <a:buAutoNum type="arabicPeriod"/>
            </a:pPr>
            <a:r>
              <a:rPr lang="en-US" altLang="zh-CN" dirty="0" smtClean="0"/>
              <a:t>Leave Phase</a:t>
            </a:r>
          </a:p>
          <a:p>
            <a:pPr marL="1371600" lvl="2" indent="-514350"/>
            <a:r>
              <a:rPr lang="en-US" altLang="zh-CN" dirty="0" smtClean="0"/>
              <a:t>After forwarding a data packet, each forwarder will try to leave forwarder set randomly with a specific probability until packet loss happens;</a:t>
            </a:r>
          </a:p>
          <a:p>
            <a:pPr marL="971550" lvl="1" indent="-514350">
              <a:buAutoNum type="arabicPeriod"/>
            </a:pPr>
            <a:r>
              <a:rPr lang="en-US" altLang="zh-CN" dirty="0" smtClean="0"/>
              <a:t>Return Phase</a:t>
            </a:r>
          </a:p>
          <a:p>
            <a:pPr marL="1371600" lvl="2" indent="-514350"/>
            <a:r>
              <a:rPr lang="en-US" altLang="zh-CN" dirty="0" smtClean="0"/>
              <a:t>Motes who left forwarder set check if their leave is related with packet loss. If yes, the motes should return to forwarder set, vice versa.</a:t>
            </a:r>
          </a:p>
          <a:p>
            <a:r>
              <a:rPr lang="en-US" altLang="zh-CN" dirty="0"/>
              <a:t>For each stream (master, slot owner), </a:t>
            </a:r>
            <a:r>
              <a:rPr lang="en-US" altLang="zh-CN" dirty="0" smtClean="0"/>
              <a:t>only one 2-Phase-Optimization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0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PLF: Design Tradeoff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Improve Energy Efficiency at the expense of PRR</a:t>
            </a:r>
          </a:p>
          <a:p>
            <a:pPr lvl="1"/>
            <a:r>
              <a:rPr lang="en-US" altLang="zh-CN" dirty="0" smtClean="0"/>
              <a:t>Intentionally introduce packet loss;</a:t>
            </a:r>
          </a:p>
          <a:p>
            <a:pPr lvl="1"/>
            <a:r>
              <a:rPr lang="en-US" altLang="zh-CN" dirty="0" smtClean="0"/>
              <a:t>Smaller forwarder set is more vulnerable to network dynamic/interference;</a:t>
            </a:r>
          </a:p>
          <a:p>
            <a:r>
              <a:rPr lang="en-US" altLang="zh-CN" dirty="0" smtClean="0"/>
              <a:t>Stream must be long enough</a:t>
            </a:r>
          </a:p>
          <a:p>
            <a:pPr lvl="1"/>
            <a:r>
              <a:rPr lang="en-US" altLang="zh-CN" dirty="0" smtClean="0"/>
              <a:t>The optimization cost is independent with stream length;</a:t>
            </a:r>
          </a:p>
          <a:p>
            <a:pPr lvl="1"/>
            <a:r>
              <a:rPr lang="en-US" altLang="zh-CN" dirty="0" smtClean="0"/>
              <a:t>The longer stream is, the lower the relative cost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8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PLF: 3 Variants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Variant </a:t>
            </a:r>
            <a:r>
              <a:rPr lang="en-US" altLang="zh-CN" dirty="0" smtClean="0"/>
              <a:t>1(PLF-Win1): </a:t>
            </a:r>
            <a:r>
              <a:rPr lang="en-US" altLang="zh-CN" dirty="0" smtClean="0"/>
              <a:t>window size = 1</a:t>
            </a:r>
          </a:p>
          <a:p>
            <a:pPr lvl="1"/>
            <a:r>
              <a:rPr lang="en-US" altLang="zh-CN" dirty="0" smtClean="0"/>
              <a:t>A mote will return to forwarder set if the packet sent from slot owner immediately after its leave is lost; otherwise it will leave permanently;</a:t>
            </a:r>
          </a:p>
          <a:p>
            <a:r>
              <a:rPr lang="en-US" altLang="zh-CN" dirty="0" smtClean="0"/>
              <a:t>Variant </a:t>
            </a:r>
            <a:r>
              <a:rPr lang="en-US" altLang="zh-CN" dirty="0" smtClean="0"/>
              <a:t>2(PLF-Win5-I): </a:t>
            </a:r>
            <a:r>
              <a:rPr lang="en-US" altLang="zh-CN" dirty="0" smtClean="0"/>
              <a:t>window size = 5</a:t>
            </a:r>
          </a:p>
          <a:p>
            <a:pPr lvl="1"/>
            <a:r>
              <a:rPr lang="en-US" altLang="zh-CN" dirty="0" smtClean="0"/>
              <a:t>If PRR of 5 consecutive packets sent immediately after a mote leaves the forwarder set is lower than a threshold (60%), this mote will return to forwarder set;</a:t>
            </a:r>
          </a:p>
          <a:p>
            <a:r>
              <a:rPr lang="en-US" altLang="zh-CN" dirty="0" smtClean="0"/>
              <a:t>Variant </a:t>
            </a:r>
            <a:r>
              <a:rPr lang="en-US" altLang="zh-CN" dirty="0" smtClean="0"/>
              <a:t>3(PLF-Win5-G): </a:t>
            </a:r>
            <a:r>
              <a:rPr lang="en-US" altLang="zh-CN" dirty="0" smtClean="0"/>
              <a:t>window size = 5</a:t>
            </a:r>
          </a:p>
          <a:p>
            <a:pPr lvl="1"/>
            <a:r>
              <a:rPr lang="en-US" altLang="zh-CN" dirty="0" smtClean="0"/>
              <a:t>If there is a packet loss happened in window, this mote will return; and if PRR of this window is lower than a threshold, all motes will act as CXFS motes in the remaining stream;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PLF: Purpose of 3 Variants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Aggressiveness in Energy Conservation</a:t>
            </a:r>
          </a:p>
          <a:p>
            <a:pPr marL="457200" lvl="1" indent="0">
              <a:buNone/>
            </a:pPr>
            <a:r>
              <a:rPr lang="en-US" altLang="zh-CN" dirty="0" smtClean="0"/>
              <a:t>PLF-Win1 </a:t>
            </a:r>
            <a:r>
              <a:rPr lang="en-US" altLang="zh-CN" dirty="0" smtClean="0"/>
              <a:t>&gt; </a:t>
            </a:r>
            <a:r>
              <a:rPr lang="en-US" altLang="zh-CN" dirty="0" smtClean="0"/>
              <a:t>PLF-Win5-I </a:t>
            </a:r>
            <a:r>
              <a:rPr lang="en-US" altLang="zh-CN" dirty="0" smtClean="0"/>
              <a:t>&gt; </a:t>
            </a:r>
            <a:r>
              <a:rPr lang="en-US" altLang="zh-CN" dirty="0" smtClean="0"/>
              <a:t>PLF-Win5-G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High </a:t>
            </a:r>
            <a:r>
              <a:rPr lang="en-US" altLang="zh-CN" sz="3200" dirty="0" smtClean="0"/>
              <a:t>PRR oriented</a:t>
            </a:r>
          </a:p>
          <a:p>
            <a:pPr marL="457200" lvl="1" indent="0">
              <a:buNone/>
            </a:pPr>
            <a:r>
              <a:rPr lang="en-US" altLang="zh-CN" dirty="0" smtClean="0"/>
              <a:t>PLF-Win1 </a:t>
            </a:r>
            <a:r>
              <a:rPr lang="en-US" altLang="zh-CN" dirty="0"/>
              <a:t>&gt; </a:t>
            </a:r>
            <a:r>
              <a:rPr lang="en-US" altLang="zh-CN" dirty="0"/>
              <a:t>PLF-Win5-I </a:t>
            </a:r>
            <a:r>
              <a:rPr lang="en-US" altLang="zh-CN" dirty="0"/>
              <a:t>&gt; </a:t>
            </a:r>
            <a:r>
              <a:rPr lang="en-US" altLang="zh-CN" dirty="0"/>
              <a:t>PLF-Win5-G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/>
              <a:t>Previous Work: CXFS Protocol</a:t>
            </a:r>
          </a:p>
          <a:p>
            <a:r>
              <a:rPr lang="en-US" altLang="zh-CN" dirty="0"/>
              <a:t>Packet-loss-feedback(PLF)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Evaluation of 3 Variants of PLF</a:t>
            </a:r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Future 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16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Testbed</a:t>
            </a:r>
            <a:r>
              <a:rPr lang="en-US" altLang="zh-CN" dirty="0" smtClean="0"/>
              <a:t>: consist of 27 Bacon Motes, deployed in an Academic Building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4" y="2819400"/>
            <a:ext cx="7921796" cy="34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Experiment Settings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Set mote 0 as Master;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Each mote will send 100 packets to Master;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Each slot consists of 80 frames;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Forwarder randomly leave forwarder set at Probability = 30%;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Transmission Power –6 </a:t>
            </a:r>
            <a:r>
              <a:rPr lang="en-US" altLang="zh-CN" dirty="0" err="1" smtClean="0"/>
              <a:t>dBm</a:t>
            </a:r>
            <a:r>
              <a:rPr lang="en-US" altLang="zh-CN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For each variant we run 3 rounds and take the average;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We tried to run experiments at same time slot;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Evaluation: PRR of Each Mote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0566" y="4980590"/>
            <a:ext cx="278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 PRR of Each Mote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495443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Aggregate PRR for each setting </a:t>
            </a:r>
            <a:endParaRPr lang="zh-CN" altLang="en-US" dirty="0"/>
          </a:p>
        </p:txBody>
      </p:sp>
      <p:pic>
        <p:nvPicPr>
          <p:cNvPr id="1026" name="Picture 2" descr="D:\JHU\scripts\production\prr\prr_orde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" y="1523999"/>
            <a:ext cx="4573912" cy="343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JHU\scripts\production\prr\prr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3998"/>
            <a:ext cx="4608788" cy="34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Evaluation: Forwarder Set Size(I)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525523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Typical near-end mote</a:t>
            </a:r>
            <a:endParaRPr lang="zh-CN" altLang="en-US" dirty="0"/>
          </a:p>
        </p:txBody>
      </p:sp>
      <p:pic>
        <p:nvPicPr>
          <p:cNvPr id="3" name="Picture 2" descr="D:\JHU\scripts\production\fwd_size\pl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78429"/>
            <a:ext cx="4702629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JHU\scripts\production\fwd_size\plot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72" y="1578429"/>
            <a:ext cx="4702628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Previous Work: CXFS Protocol</a:t>
            </a:r>
          </a:p>
          <a:p>
            <a:r>
              <a:rPr lang="en-US" altLang="zh-CN" dirty="0"/>
              <a:t>Packet-loss-feedback(PLF)</a:t>
            </a:r>
          </a:p>
          <a:p>
            <a:r>
              <a:rPr lang="en-US" altLang="zh-CN" dirty="0" smtClean="0"/>
              <a:t>Evaluation of 3 Variants of PLF</a:t>
            </a:r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Future 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07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Forwarder Set </a:t>
            </a:r>
            <a:r>
              <a:rPr lang="en-US" altLang="zh-CN" dirty="0" smtClean="0"/>
              <a:t>Size(II)</a:t>
            </a:r>
            <a:endParaRPr lang="zh-CN" altLang="en-US" dirty="0"/>
          </a:p>
        </p:txBody>
      </p:sp>
      <p:pic>
        <p:nvPicPr>
          <p:cNvPr id="3074" name="Picture 2" descr="Z:\project\scripts\production\fwd_size\plot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54102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Typical far-end mote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Evaluation: Duty Cycle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1" y="5029200"/>
            <a:ext cx="28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Duty Cycle of a typical mote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029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Duty Cycle of a typical mote across all slots</a:t>
            </a:r>
            <a:endParaRPr lang="zh-CN" altLang="en-US" dirty="0"/>
          </a:p>
        </p:txBody>
      </p:sp>
      <p:pic>
        <p:nvPicPr>
          <p:cNvPr id="3075" name="Picture 3" descr="D:\JHU\scripts\production\dutycycle\plo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0311"/>
            <a:ext cx="4244219" cy="31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JHU\scripts\production\dutycycle\box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30262"/>
            <a:ext cx="4324349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Evaluation: Overall Comparison</a:t>
            </a:r>
            <a:endParaRPr lang="zh-CN" altLang="en-US" dirty="0"/>
          </a:p>
        </p:txBody>
      </p:sp>
      <p:pic>
        <p:nvPicPr>
          <p:cNvPr id="4100" name="Picture 4" descr="D:\JHU\scripts\production\dutycycle-prr\all_mo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4" y="1589541"/>
            <a:ext cx="4586213" cy="343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JHU\scripts\production\dutycycle-prr\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17" y="1600200"/>
            <a:ext cx="4586212" cy="343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/>
              <a:t>Previous Work: CXFS Protocol</a:t>
            </a:r>
          </a:p>
          <a:p>
            <a:r>
              <a:rPr lang="en-US" altLang="zh-CN" dirty="0"/>
              <a:t>Packet-loss-feedback(PLF)</a:t>
            </a:r>
          </a:p>
          <a:p>
            <a:r>
              <a:rPr lang="en-US" altLang="zh-CN" dirty="0"/>
              <a:t>Evaluation of 3 Variants of PLF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Conclusion</a:t>
            </a:r>
          </a:p>
          <a:p>
            <a:r>
              <a:rPr lang="en-US" altLang="zh-CN" dirty="0" smtClean="0"/>
              <a:t>Future 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96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PLF reduces duty cycle of the whole network significantly at reasonable expense of PRR;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PLF-Win1 is </a:t>
            </a:r>
            <a:r>
              <a:rPr lang="en-US" altLang="zh-CN" dirty="0" smtClean="0"/>
              <a:t>most aggressive in energy conservation, but is more vulnerable to network dynamic;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PLF-Win5-I  and PLF-Win5-G are </a:t>
            </a:r>
            <a:r>
              <a:rPr lang="en-US" altLang="zh-CN" dirty="0" smtClean="0"/>
              <a:t>more balanced in energy consumption and acceptable PRR.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/>
              <a:t>Previous Work: CXFS Protocol</a:t>
            </a:r>
          </a:p>
          <a:p>
            <a:r>
              <a:rPr lang="en-US" altLang="zh-CN" dirty="0"/>
              <a:t>Packet-loss-feedback(PLF)</a:t>
            </a:r>
          </a:p>
          <a:p>
            <a:r>
              <a:rPr lang="en-US" altLang="zh-CN" dirty="0"/>
              <a:t>Evaluation of 3 Variants of PLF</a:t>
            </a:r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Future 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96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different probability(for example, 15%)  will affect duty cycle and PRR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en-US" altLang="zh-CN" dirty="0" smtClean="0"/>
              <a:t>Implement PLF on other </a:t>
            </a:r>
            <a:r>
              <a:rPr lang="en-US" altLang="zh-CN" dirty="0" err="1" smtClean="0"/>
              <a:t>testbed</a:t>
            </a:r>
            <a:r>
              <a:rPr lang="en-US" altLang="zh-CN" dirty="0" smtClean="0"/>
              <a:t> to make sure these results are platform/topology independent;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Paper:</a:t>
            </a:r>
          </a:p>
          <a:p>
            <a:pPr marL="0" indent="0">
              <a:buNone/>
            </a:pPr>
            <a:r>
              <a:rPr lang="en-US" altLang="zh-CN" sz="1600" dirty="0"/>
              <a:t>1. </a:t>
            </a:r>
            <a:r>
              <a:rPr lang="en-US" altLang="zh-CN" sz="1600" dirty="0" smtClean="0"/>
              <a:t>“ On </a:t>
            </a:r>
            <a:r>
              <a:rPr lang="en-US" altLang="zh-CN" sz="1600" dirty="0"/>
              <a:t>the Effectiveness of Energy Metering on Every Node ” by </a:t>
            </a:r>
            <a:r>
              <a:rPr lang="en-US" altLang="zh-CN" sz="1600" dirty="0" err="1"/>
              <a:t>Qiang</a:t>
            </a:r>
            <a:r>
              <a:rPr lang="en-US" altLang="zh-CN" sz="1600" dirty="0"/>
              <a:t> Li, Marcelo Martins, </a:t>
            </a:r>
            <a:r>
              <a:rPr lang="en-US" altLang="zh-CN" sz="1600" dirty="0" err="1"/>
              <a:t>Omprakash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Gnawali</a:t>
            </a:r>
            <a:r>
              <a:rPr lang="en-US" altLang="zh-CN" sz="1600" dirty="0"/>
              <a:t>, and Rodrigo Fonseca. In </a:t>
            </a:r>
            <a:r>
              <a:rPr lang="en-US" altLang="zh-CN" sz="1600" i="1" dirty="0"/>
              <a:t>Proceedings of the 9th International Conference on Distributed Computing in Sensor Systems (DCOSS 2013) </a:t>
            </a:r>
            <a:r>
              <a:rPr lang="en-US" altLang="zh-CN" sz="1600" dirty="0"/>
              <a:t>, May 2013. 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Demo:</a:t>
            </a:r>
          </a:p>
          <a:p>
            <a:pPr marL="0" indent="0">
              <a:buNone/>
            </a:pPr>
            <a:r>
              <a:rPr lang="en-US" altLang="zh-CN" sz="1600" dirty="0" smtClean="0"/>
              <a:t>1. “ </a:t>
            </a:r>
            <a:r>
              <a:rPr lang="en-US" altLang="zh-CN" sz="1600" dirty="0"/>
              <a:t>Demo Abstract: </a:t>
            </a:r>
            <a:r>
              <a:rPr lang="en-US" altLang="zh-CN" sz="1600" dirty="0" err="1"/>
              <a:t>Twonet</a:t>
            </a:r>
            <a:r>
              <a:rPr lang="en-US" altLang="zh-CN" sz="1600" dirty="0"/>
              <a:t> - Large-Scale Wireless Sensor Network Testbed with Dual-Radio Nodes ” by </a:t>
            </a:r>
            <a:r>
              <a:rPr lang="en-US" altLang="zh-CN" sz="1600" dirty="0" err="1"/>
              <a:t>Qiang</a:t>
            </a:r>
            <a:r>
              <a:rPr lang="en-US" altLang="zh-CN" sz="1600" dirty="0"/>
              <a:t> Li, Dong Han, </a:t>
            </a:r>
            <a:r>
              <a:rPr lang="en-US" altLang="zh-CN" sz="1600" dirty="0" err="1"/>
              <a:t>Omprakash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Gnawali</a:t>
            </a:r>
            <a:r>
              <a:rPr lang="en-US" altLang="zh-CN" sz="1600" dirty="0"/>
              <a:t>, Philipp </a:t>
            </a:r>
            <a:r>
              <a:rPr lang="en-US" altLang="zh-CN" sz="1600" dirty="0" err="1"/>
              <a:t>Sommer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Branislav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Kusyand</a:t>
            </a:r>
            <a:r>
              <a:rPr lang="en-US" altLang="zh-CN" sz="1600" dirty="0"/>
              <a:t>. In ACM Conference on Embedded Networked Sensor Systems (</a:t>
            </a:r>
            <a:r>
              <a:rPr lang="en-US" altLang="zh-CN" sz="1600" dirty="0" err="1"/>
              <a:t>SenSys</a:t>
            </a:r>
            <a:r>
              <a:rPr lang="en-US" altLang="zh-CN" sz="1600" dirty="0"/>
              <a:t> 2013) , November 2013.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54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 smtClean="0"/>
              <a:t>[1] </a:t>
            </a:r>
            <a:r>
              <a:rPr lang="en-US" altLang="zh-CN" sz="1600" dirty="0"/>
              <a:t>F. Ferrari, M. </a:t>
            </a:r>
            <a:r>
              <a:rPr lang="en-US" altLang="zh-CN" sz="1600" dirty="0" err="1"/>
              <a:t>Zimmerling</a:t>
            </a:r>
            <a:r>
              <a:rPr lang="en-US" altLang="zh-CN" sz="1600" dirty="0"/>
              <a:t>, L. </a:t>
            </a:r>
            <a:r>
              <a:rPr lang="en-US" altLang="zh-CN" sz="1600" dirty="0" err="1"/>
              <a:t>Mottola</a:t>
            </a:r>
            <a:r>
              <a:rPr lang="en-US" altLang="zh-CN" sz="1600" dirty="0"/>
              <a:t>, and L. Thiele. </a:t>
            </a:r>
            <a:r>
              <a:rPr lang="en-US" altLang="zh-CN" sz="1600" dirty="0" smtClean="0"/>
              <a:t>Low-power wireless </a:t>
            </a:r>
            <a:r>
              <a:rPr lang="en-US" altLang="zh-CN" sz="1600" dirty="0"/>
              <a:t>bus. In </a:t>
            </a:r>
            <a:r>
              <a:rPr lang="en-US" altLang="zh-CN" sz="1600" i="1" dirty="0"/>
              <a:t>10th ACM Conf. on Embedded Networked </a:t>
            </a:r>
            <a:r>
              <a:rPr lang="en-US" altLang="zh-CN" sz="1600" i="1" dirty="0" smtClean="0"/>
              <a:t>Sensor Systems 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SenSys</a:t>
            </a:r>
            <a:r>
              <a:rPr lang="en-US" altLang="zh-CN" sz="1600" i="1" dirty="0"/>
              <a:t> 12)</a:t>
            </a:r>
            <a:r>
              <a:rPr lang="en-US" altLang="zh-CN" sz="1600" dirty="0"/>
              <a:t>, 2012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dirty="0" smtClean="0"/>
              <a:t>[2] </a:t>
            </a:r>
            <a:r>
              <a:rPr lang="en-US" altLang="zh-CN" sz="1600" dirty="0"/>
              <a:t>F. Ferrari, M. </a:t>
            </a:r>
            <a:r>
              <a:rPr lang="en-US" altLang="zh-CN" sz="1600" dirty="0" err="1"/>
              <a:t>Zimmerling</a:t>
            </a:r>
            <a:r>
              <a:rPr lang="en-US" altLang="zh-CN" sz="1600" dirty="0"/>
              <a:t>, L. Thiele, and O. </a:t>
            </a:r>
            <a:r>
              <a:rPr lang="en-US" altLang="zh-CN" sz="1600" dirty="0" err="1"/>
              <a:t>Saukh</a:t>
            </a:r>
            <a:r>
              <a:rPr lang="en-US" altLang="zh-CN" sz="1600" dirty="0"/>
              <a:t>. Efficient </a:t>
            </a:r>
            <a:r>
              <a:rPr lang="en-US" altLang="zh-CN" sz="1600" dirty="0" smtClean="0"/>
              <a:t>network flooding </a:t>
            </a:r>
            <a:r>
              <a:rPr lang="en-US" altLang="zh-CN" sz="1600" dirty="0"/>
              <a:t>and time synchronization with glossy. In </a:t>
            </a:r>
            <a:r>
              <a:rPr lang="en-US" altLang="zh-CN" sz="1600" i="1" dirty="0"/>
              <a:t>Proceedings of </a:t>
            </a:r>
            <a:r>
              <a:rPr lang="en-US" altLang="zh-CN" sz="1600" i="1" dirty="0" smtClean="0"/>
              <a:t>the 10th </a:t>
            </a:r>
            <a:r>
              <a:rPr lang="en-US" altLang="zh-CN" sz="1600" i="1" dirty="0"/>
              <a:t>International Conference on Information Processing in </a:t>
            </a:r>
            <a:r>
              <a:rPr lang="en-US" altLang="zh-CN" sz="1600" i="1" dirty="0" smtClean="0"/>
              <a:t>Sensor Networks </a:t>
            </a:r>
            <a:r>
              <a:rPr lang="en-US" altLang="zh-CN" sz="1600" i="1" dirty="0"/>
              <a:t>(IPSN)</a:t>
            </a:r>
            <a:r>
              <a:rPr lang="en-US" altLang="zh-CN" sz="1600" dirty="0"/>
              <a:t>, Chicago, IL, USA, 2011. ACM/IEEE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dirty="0" smtClean="0"/>
              <a:t>[3]</a:t>
            </a:r>
            <a:r>
              <a:rPr lang="en-US" altLang="zh-CN" sz="1600" dirty="0"/>
              <a:t> F. </a:t>
            </a:r>
            <a:r>
              <a:rPr lang="en-US" altLang="zh-CN" sz="1600" dirty="0" err="1"/>
              <a:t>Osterlind</a:t>
            </a:r>
            <a:r>
              <a:rPr lang="en-US" altLang="zh-CN" sz="1600" dirty="0"/>
              <a:t>, L. </a:t>
            </a:r>
            <a:r>
              <a:rPr lang="en-US" altLang="zh-CN" sz="1600" dirty="0" err="1"/>
              <a:t>Mottola</a:t>
            </a:r>
            <a:r>
              <a:rPr lang="en-US" altLang="zh-CN" sz="1600" dirty="0"/>
              <a:t>, T. Voigt, N. </a:t>
            </a:r>
            <a:r>
              <a:rPr lang="en-US" altLang="zh-CN" sz="1600" dirty="0" err="1"/>
              <a:t>Tsiftes</a:t>
            </a:r>
            <a:r>
              <a:rPr lang="en-US" altLang="zh-CN" sz="1600" dirty="0"/>
              <a:t>, and A. </a:t>
            </a:r>
            <a:r>
              <a:rPr lang="en-US" altLang="zh-CN" sz="1600" dirty="0" err="1"/>
              <a:t>Dunkels</a:t>
            </a:r>
            <a:r>
              <a:rPr lang="en-US" altLang="zh-CN" sz="1600" dirty="0"/>
              <a:t>. </a:t>
            </a:r>
            <a:r>
              <a:rPr lang="en-US" altLang="zh-CN" sz="1600" dirty="0" smtClean="0"/>
              <a:t>Straw-man: resolving collisions in </a:t>
            </a:r>
            <a:r>
              <a:rPr lang="en-US" altLang="zh-CN" sz="1600" dirty="0" err="1" smtClean="0"/>
              <a:t>bursty</a:t>
            </a:r>
            <a:r>
              <a:rPr lang="en-US" altLang="zh-CN" sz="1600" dirty="0" smtClean="0"/>
              <a:t> low-power wireless </a:t>
            </a:r>
            <a:r>
              <a:rPr lang="en-US" altLang="zh-CN" sz="1600" dirty="0"/>
              <a:t>networks. </a:t>
            </a:r>
            <a:r>
              <a:rPr lang="en-US" altLang="zh-CN" sz="1600" dirty="0" smtClean="0"/>
              <a:t>In </a:t>
            </a:r>
            <a:r>
              <a:rPr lang="en-US" altLang="zh-CN" sz="1600" i="1" dirty="0" smtClean="0"/>
              <a:t>Proceedings </a:t>
            </a:r>
            <a:r>
              <a:rPr lang="en-US" altLang="zh-CN" sz="1600" i="1" dirty="0"/>
              <a:t>of the 11th international conference on Information Processing in Sensor Networks</a:t>
            </a:r>
            <a:r>
              <a:rPr lang="en-US" altLang="zh-CN" sz="1600" dirty="0"/>
              <a:t>, pages 161–172. ACM, 2012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dirty="0" smtClean="0"/>
              <a:t>[4] </a:t>
            </a:r>
            <a:r>
              <a:rPr lang="en-US" altLang="zh-CN" sz="1600" dirty="0"/>
              <a:t>D. Son, B. </a:t>
            </a:r>
            <a:r>
              <a:rPr lang="en-US" altLang="zh-CN" sz="1600" dirty="0" err="1"/>
              <a:t>Krishnamachari</a:t>
            </a:r>
            <a:r>
              <a:rPr lang="en-US" altLang="zh-CN" sz="1600" dirty="0"/>
              <a:t>, and J. </a:t>
            </a:r>
            <a:r>
              <a:rPr lang="en-US" altLang="zh-CN" sz="1600" dirty="0" err="1"/>
              <a:t>Heidemann</a:t>
            </a:r>
            <a:r>
              <a:rPr lang="en-US" altLang="zh-CN" sz="1600" dirty="0"/>
              <a:t>. Experimental study </a:t>
            </a:r>
            <a:r>
              <a:rPr lang="en-US" altLang="zh-CN" sz="1600" dirty="0" smtClean="0"/>
              <a:t>of concurrent </a:t>
            </a:r>
            <a:r>
              <a:rPr lang="en-US" altLang="zh-CN" sz="1600" dirty="0"/>
              <a:t>transmission in wireless sensor networks. In </a:t>
            </a:r>
            <a:r>
              <a:rPr lang="en-US" altLang="zh-CN" sz="1600" i="1" dirty="0"/>
              <a:t>Proceedings </a:t>
            </a:r>
            <a:r>
              <a:rPr lang="en-US" altLang="zh-CN" sz="1600" i="1" dirty="0" smtClean="0"/>
              <a:t>of  the ACM </a:t>
            </a:r>
            <a:r>
              <a:rPr lang="en-US" altLang="zh-CN" sz="1600" i="1" dirty="0" err="1" smtClean="0"/>
              <a:t>Sensys</a:t>
            </a:r>
            <a:r>
              <a:rPr lang="en-US" altLang="zh-CN" sz="1600" i="1" dirty="0" smtClean="0"/>
              <a:t>, </a:t>
            </a:r>
            <a:r>
              <a:rPr lang="en-US" altLang="zh-CN" sz="1600" dirty="0" smtClean="0"/>
              <a:t>Nov.2006.</a:t>
            </a:r>
            <a:br>
              <a:rPr lang="en-US" altLang="zh-CN" sz="1600" dirty="0" smtClean="0"/>
            </a:br>
            <a:r>
              <a:rPr lang="en-US" altLang="zh-CN" sz="1600" dirty="0"/>
              <a:t>[5] Doug Carlson, Marcus Chang, Yin Chen, Andreas </a:t>
            </a:r>
            <a:r>
              <a:rPr lang="en-US" altLang="zh-CN" sz="1600" dirty="0" err="1"/>
              <a:t>Terzis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Omprakash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Gnawali</a:t>
            </a:r>
            <a:r>
              <a:rPr lang="en-US" altLang="zh-CN" sz="1600" dirty="0"/>
              <a:t>. Forwarder Selection in Multi-Transmitter </a:t>
            </a:r>
            <a:r>
              <a:rPr lang="en-US" altLang="zh-CN" sz="1600" dirty="0" smtClean="0"/>
              <a:t>Networks, In </a:t>
            </a:r>
            <a:r>
              <a:rPr lang="en-US" altLang="zh-CN" sz="1600" i="1" dirty="0"/>
              <a:t>Proceedings </a:t>
            </a:r>
            <a:r>
              <a:rPr lang="en-US" altLang="zh-CN" sz="1600" i="1" dirty="0"/>
              <a:t>at DCOSS 2013</a:t>
            </a:r>
            <a:r>
              <a:rPr lang="en-US" altLang="zh-CN" sz="1600" dirty="0"/>
              <a:t>, Cambridge, MA USA.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89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Introduction</a:t>
            </a:r>
          </a:p>
          <a:p>
            <a:r>
              <a:rPr lang="en-US" altLang="zh-CN" dirty="0" smtClean="0"/>
              <a:t>Previous Work: CXFS Protocol</a:t>
            </a:r>
          </a:p>
          <a:p>
            <a:r>
              <a:rPr lang="en-US" altLang="zh-CN" dirty="0"/>
              <a:t>Packet-loss-feedback(PLF)</a:t>
            </a:r>
          </a:p>
          <a:p>
            <a:r>
              <a:rPr lang="en-US" altLang="zh-CN" dirty="0" smtClean="0"/>
              <a:t>Evaluation of 3 Variants of PLF</a:t>
            </a:r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Future 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95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Traditional Way for Wireless Communication</a:t>
            </a:r>
          </a:p>
          <a:p>
            <a:pPr lvl="1"/>
            <a:r>
              <a:rPr lang="en-US" altLang="zh-CN" dirty="0" smtClean="0"/>
              <a:t>Conflict Avoid/Detection</a:t>
            </a:r>
          </a:p>
          <a:p>
            <a:pPr lvl="1"/>
            <a:r>
              <a:rPr lang="en-US" altLang="zh-CN" dirty="0" smtClean="0"/>
              <a:t>Keep Status</a:t>
            </a:r>
          </a:p>
          <a:p>
            <a:r>
              <a:rPr lang="en-US" altLang="zh-CN" dirty="0" smtClean="0"/>
              <a:t>Concurrent Transmission</a:t>
            </a:r>
          </a:p>
          <a:p>
            <a:pPr lvl="1"/>
            <a:r>
              <a:rPr lang="en-US" altLang="zh-CN" dirty="0" smtClean="0"/>
              <a:t>Constructive Interference</a:t>
            </a:r>
          </a:p>
          <a:p>
            <a:pPr lvl="1"/>
            <a:r>
              <a:rPr lang="en-US" altLang="zh-CN" dirty="0" smtClean="0"/>
              <a:t>Flooding (No status)</a:t>
            </a:r>
          </a:p>
          <a:p>
            <a:pPr lvl="1"/>
            <a:r>
              <a:rPr lang="en-US" altLang="zh-CN" dirty="0" smtClean="0"/>
              <a:t>Example: Glossy Flooding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5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Concurrent Transmission?</a:t>
            </a:r>
          </a:p>
          <a:p>
            <a:pPr lvl="1"/>
            <a:r>
              <a:rPr lang="en-US" altLang="zh-CN" dirty="0" smtClean="0"/>
              <a:t>Pros</a:t>
            </a:r>
          </a:p>
          <a:p>
            <a:pPr lvl="2"/>
            <a:r>
              <a:rPr lang="en-US" altLang="zh-CN" dirty="0" smtClean="0"/>
              <a:t>Reliable</a:t>
            </a:r>
          </a:p>
          <a:p>
            <a:pPr lvl="2"/>
            <a:r>
              <a:rPr lang="en-US" altLang="zh-CN" dirty="0" smtClean="0"/>
              <a:t>No need to keep status</a:t>
            </a:r>
          </a:p>
          <a:p>
            <a:pPr lvl="1"/>
            <a:r>
              <a:rPr lang="en-US" altLang="zh-CN" dirty="0" smtClean="0"/>
              <a:t>Cons</a:t>
            </a:r>
          </a:p>
          <a:p>
            <a:pPr lvl="2"/>
            <a:r>
              <a:rPr lang="en-US" altLang="zh-CN" dirty="0" smtClean="0"/>
              <a:t>Synchronization</a:t>
            </a:r>
          </a:p>
          <a:p>
            <a:pPr lvl="2"/>
            <a:r>
              <a:rPr lang="en-US" altLang="zh-CN" dirty="0" smtClean="0"/>
              <a:t>Energy consumption</a:t>
            </a:r>
            <a:endParaRPr lang="en-US" altLang="zh-CN" dirty="0"/>
          </a:p>
          <a:p>
            <a:r>
              <a:rPr lang="en-US" altLang="zh-CN" dirty="0" smtClean="0"/>
              <a:t>Problem: How to lower down power consumption?</a:t>
            </a:r>
          </a:p>
        </p:txBody>
      </p:sp>
    </p:spTree>
    <p:extLst>
      <p:ext uri="{BB962C8B-B14F-4D97-AF65-F5344CB8AC3E}">
        <p14:creationId xmlns:p14="http://schemas.microsoft.com/office/powerpoint/2010/main" val="18271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Previous Work: CXFS Protocol</a:t>
            </a:r>
          </a:p>
          <a:p>
            <a:r>
              <a:rPr lang="en-US" altLang="zh-CN" dirty="0" smtClean="0"/>
              <a:t>Packet-loss-feedback(PLF)</a:t>
            </a:r>
          </a:p>
          <a:p>
            <a:r>
              <a:rPr lang="en-US" altLang="zh-CN" dirty="0" smtClean="0"/>
              <a:t>Evaluation of 3 Variants of PLF</a:t>
            </a:r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Future Work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08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CXFS Protocol: Basic Concepts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 Slot and Frame</a:t>
            </a:r>
          </a:p>
          <a:p>
            <a:r>
              <a:rPr lang="en-US" altLang="zh-CN" dirty="0" smtClean="0"/>
              <a:t>Three Basic Roles</a:t>
            </a:r>
          </a:p>
          <a:p>
            <a:pPr lvl="1"/>
            <a:r>
              <a:rPr lang="en-US" altLang="zh-CN" dirty="0" smtClean="0"/>
              <a:t>Master, slot owner, leaf node</a:t>
            </a:r>
          </a:p>
          <a:p>
            <a:r>
              <a:rPr lang="en-US" altLang="zh-CN" dirty="0" smtClean="0"/>
              <a:t>Basic Idea: Reduce Forwarder Set Size</a:t>
            </a:r>
          </a:p>
          <a:p>
            <a:pPr lvl="1"/>
            <a:r>
              <a:rPr lang="en-US" altLang="zh-CN" dirty="0" smtClean="0"/>
              <a:t>Use hop-count as metric</a:t>
            </a:r>
          </a:p>
          <a:p>
            <a:pPr lvl="1"/>
            <a:r>
              <a:rPr lang="en-US" altLang="zh-CN" dirty="0" smtClean="0"/>
              <a:t>Use triangle Inequity to determine if a mote should forward or sleep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3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19300" y="1507672"/>
            <a:ext cx="114300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/>
              <a:t>CXFS </a:t>
            </a:r>
            <a:r>
              <a:rPr lang="en-US" altLang="zh-CN" dirty="0" smtClean="0"/>
              <a:t>Protocol: Basic Idea</a:t>
            </a:r>
            <a:endParaRPr lang="zh-CN" alt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4724400"/>
            <a:ext cx="114300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1700" y="18948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19300" y="512212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 Owner</a:t>
            </a:r>
            <a:endParaRPr lang="zh-CN" altLang="en-US" dirty="0"/>
          </a:p>
        </p:txBody>
      </p:sp>
      <p:sp>
        <p:nvSpPr>
          <p:cNvPr id="14" name="Oval 13"/>
          <p:cNvSpPr/>
          <p:nvPr/>
        </p:nvSpPr>
        <p:spPr>
          <a:xfrm>
            <a:off x="533400" y="3172795"/>
            <a:ext cx="114300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516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Leaf</a:t>
            </a:r>
            <a:endParaRPr lang="zh-CN" altLang="en-US" dirty="0"/>
          </a:p>
        </p:txBody>
      </p:sp>
      <p:cxnSp>
        <p:nvCxnSpPr>
          <p:cNvPr id="17" name="Straight Arrow Connector 16"/>
          <p:cNvCxnSpPr>
            <a:stCxn id="5" idx="0"/>
            <a:endCxn id="13" idx="4"/>
          </p:cNvCxnSpPr>
          <p:nvPr/>
        </p:nvCxnSpPr>
        <p:spPr>
          <a:xfrm flipH="1" flipV="1">
            <a:off x="2590800" y="2639786"/>
            <a:ext cx="38100" cy="20846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1"/>
            <a:endCxn id="14" idx="5"/>
          </p:cNvCxnSpPr>
          <p:nvPr/>
        </p:nvCxnSpPr>
        <p:spPr>
          <a:xfrm flipH="1" flipV="1">
            <a:off x="1509012" y="4139115"/>
            <a:ext cx="715776" cy="7510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7"/>
            <a:endCxn id="13" idx="3"/>
          </p:cNvCxnSpPr>
          <p:nvPr/>
        </p:nvCxnSpPr>
        <p:spPr>
          <a:xfrm flipV="1">
            <a:off x="1509012" y="2473992"/>
            <a:ext cx="677676" cy="8645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5900" y="4495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7800" y="25262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5930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</a:t>
            </a:r>
            <a:endParaRPr lang="zh-CN" altLang="en-US" dirty="0"/>
          </a:p>
        </p:txBody>
      </p:sp>
      <p:sp>
        <p:nvSpPr>
          <p:cNvPr id="34" name="Oval 33"/>
          <p:cNvSpPr/>
          <p:nvPr/>
        </p:nvSpPr>
        <p:spPr>
          <a:xfrm>
            <a:off x="6134100" y="1524000"/>
            <a:ext cx="114300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/>
          <p:cNvSpPr/>
          <p:nvPr/>
        </p:nvSpPr>
        <p:spPr>
          <a:xfrm>
            <a:off x="6134100" y="3592286"/>
            <a:ext cx="114300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86500" y="1911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34100" y="395190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Slot Owner</a:t>
            </a:r>
            <a:endParaRPr lang="zh-CN" altLang="en-US" dirty="0"/>
          </a:p>
        </p:txBody>
      </p:sp>
      <p:sp>
        <p:nvSpPr>
          <p:cNvPr id="38" name="Oval 37"/>
          <p:cNvSpPr/>
          <p:nvPr/>
        </p:nvSpPr>
        <p:spPr>
          <a:xfrm>
            <a:off x="4631871" y="4740729"/>
            <a:ext cx="1143000" cy="113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876800" y="51057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Leaf</a:t>
            </a:r>
            <a:endParaRPr lang="zh-CN" altLang="en-US" dirty="0"/>
          </a:p>
        </p:txBody>
      </p:sp>
      <p:cxnSp>
        <p:nvCxnSpPr>
          <p:cNvPr id="40" name="Straight Arrow Connector 39"/>
          <p:cNvCxnSpPr>
            <a:stCxn id="35" idx="0"/>
            <a:endCxn id="34" idx="4"/>
          </p:cNvCxnSpPr>
          <p:nvPr/>
        </p:nvCxnSpPr>
        <p:spPr>
          <a:xfrm flipV="1">
            <a:off x="6705600" y="2656114"/>
            <a:ext cx="0" cy="9361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8" idx="7"/>
          </p:cNvCxnSpPr>
          <p:nvPr/>
        </p:nvCxnSpPr>
        <p:spPr>
          <a:xfrm flipH="1">
            <a:off x="5607483" y="4558606"/>
            <a:ext cx="694005" cy="3479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4" idx="3"/>
          </p:cNvCxnSpPr>
          <p:nvPr/>
        </p:nvCxnSpPr>
        <p:spPr>
          <a:xfrm flipV="1">
            <a:off x="5203371" y="2490320"/>
            <a:ext cx="1098117" cy="22504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57900" y="4876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48300" y="3200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81800" y="2971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3312" y="6096000"/>
            <a:ext cx="59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Forwarding Criteria: SI + ID &lt;= SD + tolerance</a:t>
            </a:r>
            <a:endParaRPr lang="zh-CN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13074" y="1154668"/>
            <a:ext cx="100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 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89874" y="1078468"/>
            <a:ext cx="100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 2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29988" y="4258270"/>
            <a:ext cx="57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X</a:t>
            </a:r>
            <a:endParaRPr lang="zh-CN" altLang="en-US" sz="5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34000" y="3496270"/>
            <a:ext cx="57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X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501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CXFS Protocol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Restriction</a:t>
            </a:r>
          </a:p>
          <a:p>
            <a:pPr lvl="1"/>
            <a:r>
              <a:rPr lang="en-US" altLang="zh-CN" dirty="0" smtClean="0"/>
              <a:t>Hop-count not stable</a:t>
            </a:r>
          </a:p>
          <a:p>
            <a:pPr lvl="1"/>
            <a:r>
              <a:rPr lang="en-US" altLang="zh-CN" dirty="0" smtClean="0"/>
              <a:t>Tolerance</a:t>
            </a:r>
          </a:p>
          <a:p>
            <a:r>
              <a:rPr lang="en-US" altLang="zh-CN" dirty="0" smtClean="0"/>
              <a:t>Still unnecessary forwarding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3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1071</Words>
  <Application>Microsoft Office PowerPoint</Application>
  <PresentationFormat>On-screen Show (4:3)</PresentationFormat>
  <Paragraphs>170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Packet-Loss-Feedback: An Effective Way to Improve Energy Efficiency for Long Concurrent Transmission</vt:lpstr>
      <vt:lpstr>Outline</vt:lpstr>
      <vt:lpstr>Outline</vt:lpstr>
      <vt:lpstr>Introduction</vt:lpstr>
      <vt:lpstr>Introduction</vt:lpstr>
      <vt:lpstr>Outline</vt:lpstr>
      <vt:lpstr>CXFS Protocol: Basic Concepts</vt:lpstr>
      <vt:lpstr>CXFS Protocol: Basic Idea</vt:lpstr>
      <vt:lpstr>CXFS Protocol</vt:lpstr>
      <vt:lpstr>Outline</vt:lpstr>
      <vt:lpstr>PLF: Basic Idea</vt:lpstr>
      <vt:lpstr>PLF: Design Tradeoff</vt:lpstr>
      <vt:lpstr>PLF: 3 Variants</vt:lpstr>
      <vt:lpstr>PLF: Purpose of 3 Variants</vt:lpstr>
      <vt:lpstr>Outline</vt:lpstr>
      <vt:lpstr>Evaluation</vt:lpstr>
      <vt:lpstr>Evaluation</vt:lpstr>
      <vt:lpstr>Evaluation: PRR of Each Mote</vt:lpstr>
      <vt:lpstr>Evaluation: Forwarder Set Size(I)</vt:lpstr>
      <vt:lpstr>Evaluation: Forwarder Set Size(II)</vt:lpstr>
      <vt:lpstr>Evaluation: Duty Cycle</vt:lpstr>
      <vt:lpstr>Evaluation: Overall Comparison</vt:lpstr>
      <vt:lpstr>Outline</vt:lpstr>
      <vt:lpstr>Conclusion</vt:lpstr>
      <vt:lpstr>Outline</vt:lpstr>
      <vt:lpstr>Future Work</vt:lpstr>
      <vt:lpstr>Other Work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Packet-Loss-Feedback: An Effective Way to Reduce Power Consumption of WSN</dc:title>
  <dc:creator>qiang</dc:creator>
  <cp:lastModifiedBy>qiang</cp:lastModifiedBy>
  <cp:revision>111</cp:revision>
  <dcterms:created xsi:type="dcterms:W3CDTF">2006-08-16T00:00:00Z</dcterms:created>
  <dcterms:modified xsi:type="dcterms:W3CDTF">2014-11-11T11:19:21Z</dcterms:modified>
</cp:coreProperties>
</file>