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rademe.co.n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D6AEFE-65DE-49C2-811A-BDE1D526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69" y="1243012"/>
            <a:ext cx="5224461" cy="4922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272D4A-08E6-4DAA-A7ED-F32A1341C1A8}"/>
              </a:ext>
            </a:extLst>
          </p:cNvPr>
          <p:cNvSpPr txBox="1"/>
          <p:nvPr/>
        </p:nvSpPr>
        <p:spPr>
          <a:xfrm>
            <a:off x="1334094" y="165377"/>
            <a:ext cx="79384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High Level Architecture</a:t>
            </a:r>
            <a:endParaRPr lang="zh-CN" altLang="zh-CN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4A1B9C-F762-40B2-B752-73EC4BBB5BF8}"/>
              </a:ext>
            </a:extLst>
          </p:cNvPr>
          <p:cNvSpPr txBox="1"/>
          <p:nvPr/>
        </p:nvSpPr>
        <p:spPr>
          <a:xfrm>
            <a:off x="1148358" y="1402853"/>
            <a:ext cx="63382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+mj-cs"/>
              </a:rPr>
              <a:t>Spring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+mj-cs"/>
              </a:rPr>
              <a:t>Boot</a:t>
            </a:r>
            <a:endParaRPr lang="en-US" altLang="zh-CN" sz="1800" dirty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JDK-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Spring Framework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NZ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pring-search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JPA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Maven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IDE-Eclipse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H2 Embedded Database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94C33-4316-4276-9525-6DC5CF21C39F}"/>
              </a:ext>
            </a:extLst>
          </p:cNvPr>
          <p:cNvSpPr txBox="1"/>
          <p:nvPr/>
        </p:nvSpPr>
        <p:spPr>
          <a:xfrm>
            <a:off x="1026912" y="393977"/>
            <a:ext cx="76956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Tools</a:t>
            </a: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and</a:t>
            </a: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Technologies</a:t>
            </a: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267845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7FD8-86DD-4B29-B3DA-0C892F00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4894"/>
          </a:xfrm>
        </p:spPr>
        <p:txBody>
          <a:bodyPr/>
          <a:lstStyle/>
          <a:p>
            <a:r>
              <a:rPr lang="en-NZ" altLang="zh-CN" dirty="0"/>
              <a:t>Restful API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C38ED1-ADDD-4F1B-AAC1-DC19C153E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809454"/>
              </p:ext>
            </p:extLst>
          </p:nvPr>
        </p:nvGraphicFramePr>
        <p:xfrm>
          <a:off x="765796" y="1866049"/>
          <a:ext cx="8649666" cy="3535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7202">
                  <a:extLst>
                    <a:ext uri="{9D8B030D-6E8A-4147-A177-3AD203B41FA5}">
                      <a16:colId xmlns:a16="http://schemas.microsoft.com/office/drawing/2014/main" val="484887792"/>
                    </a:ext>
                  </a:extLst>
                </a:gridCol>
                <a:gridCol w="1517868">
                  <a:extLst>
                    <a:ext uri="{9D8B030D-6E8A-4147-A177-3AD203B41FA5}">
                      <a16:colId xmlns:a16="http://schemas.microsoft.com/office/drawing/2014/main" val="3215171270"/>
                    </a:ext>
                  </a:extLst>
                </a:gridCol>
                <a:gridCol w="1074853">
                  <a:extLst>
                    <a:ext uri="{9D8B030D-6E8A-4147-A177-3AD203B41FA5}">
                      <a16:colId xmlns:a16="http://schemas.microsoft.com/office/drawing/2014/main" val="3529653133"/>
                    </a:ext>
                  </a:extLst>
                </a:gridCol>
                <a:gridCol w="1968144">
                  <a:extLst>
                    <a:ext uri="{9D8B030D-6E8A-4147-A177-3AD203B41FA5}">
                      <a16:colId xmlns:a16="http://schemas.microsoft.com/office/drawing/2014/main" val="50604819"/>
                    </a:ext>
                  </a:extLst>
                </a:gridCol>
                <a:gridCol w="1612281">
                  <a:extLst>
                    <a:ext uri="{9D8B030D-6E8A-4147-A177-3AD203B41FA5}">
                      <a16:colId xmlns:a16="http://schemas.microsoft.com/office/drawing/2014/main" val="2091426880"/>
                    </a:ext>
                  </a:extLst>
                </a:gridCol>
                <a:gridCol w="1779318">
                  <a:extLst>
                    <a:ext uri="{9D8B030D-6E8A-4147-A177-3AD203B41FA5}">
                      <a16:colId xmlns:a16="http://schemas.microsoft.com/office/drawing/2014/main" val="3512839845"/>
                    </a:ext>
                  </a:extLst>
                </a:gridCol>
              </a:tblGrid>
              <a:tr h="474587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name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 Method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Code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6502941"/>
                  </a:ext>
                </a:extLst>
              </a:tr>
              <a:tr h="40459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Vehicles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/vehicles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200(OK)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Vehicles list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036305"/>
                  </a:ext>
                </a:extLst>
              </a:tr>
              <a:tr h="40459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Vehicle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/vehicles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201(created)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new vehicle creates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7771215"/>
                  </a:ext>
                </a:extLst>
              </a:tr>
              <a:tr h="474587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Vehicle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/vehicles/{id}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200(OK)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vehicle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365184"/>
                  </a:ext>
                </a:extLst>
              </a:tr>
              <a:tr h="474587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 Vehicle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/vehicles/{id}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200(OK)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053992"/>
                  </a:ext>
                </a:extLst>
              </a:tr>
              <a:tr h="474587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Vehicle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/vehicles/{id}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204(No content)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one vehicle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1253068"/>
                  </a:ext>
                </a:extLst>
              </a:tr>
              <a:tr h="474587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Vehicle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GET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/vehicles/</a:t>
                      </a:r>
                      <a:r>
                        <a:rPr lang="en-US" altLang="zh-CN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search?search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param:value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200(OK)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Vehicles list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NZ" altLang="zh-CN" sz="16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By search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97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32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C84F-A35E-4293-95A9-EE836433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563"/>
          </a:xfrm>
        </p:spPr>
        <p:txBody>
          <a:bodyPr/>
          <a:lstStyle/>
          <a:p>
            <a:r>
              <a:rPr lang="en-NZ" altLang="zh-CN" dirty="0"/>
              <a:t>TimeLine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7EA5-C73A-427C-93D1-3506B43C1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96" y="1285876"/>
            <a:ext cx="8088048" cy="2304255"/>
          </a:xfrm>
        </p:spPr>
        <p:txBody>
          <a:bodyPr>
            <a:normAutofit/>
          </a:bodyPr>
          <a:lstStyle/>
          <a:p>
            <a:r>
              <a:rPr lang="en-NZ" altLang="zh-CN" dirty="0"/>
              <a:t>Design the RESTFUL API for a vehicle listing:</a:t>
            </a:r>
            <a:r>
              <a:rPr lang="en-NZ" altLang="zh-CN" sz="1800" dirty="0">
                <a:solidFill>
                  <a:srgbClr val="58595B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for a vehicle listing (create, update, delete, get and find/search)</a:t>
            </a:r>
            <a:endParaRPr lang="en-NZ" altLang="zh-CN" dirty="0"/>
          </a:p>
          <a:p>
            <a:pPr marL="742950" lvl="1" indent="-285750">
              <a:lnSpc>
                <a:spcPts val="1400"/>
              </a:lnSpc>
              <a:buFont typeface="Courier New" panose="02070309020205020404" pitchFamily="49" charset="0"/>
              <a:buChar char="o"/>
            </a:pPr>
            <a:r>
              <a:rPr lang="en-NZ" altLang="zh-CN" sz="1800" dirty="0">
                <a:solidFill>
                  <a:srgbClr val="58595B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Create</a:t>
            </a:r>
            <a:endParaRPr lang="zh-CN" altLang="zh-CN" sz="1800" dirty="0">
              <a:solidFill>
                <a:srgbClr val="58595B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400"/>
              </a:lnSpc>
              <a:buFont typeface="Courier New" panose="02070309020205020404" pitchFamily="49" charset="0"/>
              <a:buChar char="o"/>
            </a:pPr>
            <a:r>
              <a:rPr lang="en-NZ" altLang="zh-CN" sz="1800" dirty="0">
                <a:solidFill>
                  <a:srgbClr val="58595B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Update</a:t>
            </a:r>
            <a:endParaRPr lang="zh-CN" altLang="zh-CN" sz="1800" dirty="0">
              <a:solidFill>
                <a:srgbClr val="58595B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400"/>
              </a:lnSpc>
              <a:buFont typeface="Courier New" panose="02070309020205020404" pitchFamily="49" charset="0"/>
              <a:buChar char="o"/>
            </a:pPr>
            <a:r>
              <a:rPr lang="en-NZ" altLang="zh-CN" sz="1800" dirty="0">
                <a:solidFill>
                  <a:srgbClr val="58595B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Delete</a:t>
            </a:r>
            <a:endParaRPr lang="zh-CN" altLang="zh-CN" sz="1800" dirty="0">
              <a:solidFill>
                <a:srgbClr val="58595B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400"/>
              </a:lnSpc>
              <a:buFont typeface="Courier New" panose="02070309020205020404" pitchFamily="49" charset="0"/>
              <a:buChar char="o"/>
            </a:pPr>
            <a:r>
              <a:rPr lang="en-NZ" altLang="zh-CN" sz="1800" dirty="0">
                <a:solidFill>
                  <a:srgbClr val="58595B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Get</a:t>
            </a:r>
            <a:endParaRPr lang="zh-CN" altLang="zh-CN" sz="1800" dirty="0">
              <a:solidFill>
                <a:srgbClr val="58595B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400"/>
              </a:lnSpc>
              <a:buFont typeface="Courier New" panose="02070309020205020404" pitchFamily="49" charset="0"/>
              <a:buChar char="o"/>
            </a:pPr>
            <a:r>
              <a:rPr lang="en-NZ" altLang="zh-CN" sz="1800" dirty="0">
                <a:solidFill>
                  <a:srgbClr val="58595B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Find/Search</a:t>
            </a:r>
            <a:endParaRPr lang="zh-CN" altLang="zh-CN" sz="1800" dirty="0">
              <a:solidFill>
                <a:srgbClr val="58595B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FFBEE8-FB62-4BD1-AF06-81434254B838}"/>
              </a:ext>
            </a:extLst>
          </p:cNvPr>
          <p:cNvSpPr txBox="1">
            <a:spLocks/>
          </p:cNvSpPr>
          <p:nvPr/>
        </p:nvSpPr>
        <p:spPr>
          <a:xfrm>
            <a:off x="834496" y="3604418"/>
            <a:ext cx="8596668" cy="2304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zh-CN" dirty="0"/>
              <a:t>Design the table- Vehicle:  </a:t>
            </a:r>
          </a:p>
          <a:p>
            <a:pPr lvl="1">
              <a:lnSpc>
                <a:spcPts val="1400"/>
              </a:lnSpc>
              <a:buFont typeface="Courier New" panose="02070309020205020404" pitchFamily="49" charset="0"/>
              <a:buChar char="o"/>
            </a:pPr>
            <a:r>
              <a:rPr lang="en-NZ" altLang="zh-CN" sz="1800" dirty="0">
                <a:solidFill>
                  <a:srgbClr val="58595B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Registration (mandatory)</a:t>
            </a:r>
            <a:endParaRPr lang="zh-CN" altLang="zh-CN" sz="1800" dirty="0">
              <a:solidFill>
                <a:srgbClr val="58595B"/>
              </a:solidFill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1400"/>
              </a:lnSpc>
              <a:buFont typeface="Courier New" panose="02070309020205020404" pitchFamily="49" charset="0"/>
              <a:buChar char="o"/>
            </a:pPr>
            <a:r>
              <a:rPr lang="en-NZ" altLang="zh-CN" sz="1800" dirty="0">
                <a:solidFill>
                  <a:srgbClr val="58595B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Year</a:t>
            </a:r>
            <a:endParaRPr lang="zh-CN" altLang="zh-CN" sz="1800" dirty="0">
              <a:solidFill>
                <a:srgbClr val="58595B"/>
              </a:solidFill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1400"/>
              </a:lnSpc>
              <a:buFont typeface="Courier New" panose="02070309020205020404" pitchFamily="49" charset="0"/>
              <a:buChar char="o"/>
            </a:pPr>
            <a:r>
              <a:rPr lang="en-NZ" altLang="zh-CN" sz="1800" dirty="0">
                <a:solidFill>
                  <a:srgbClr val="58595B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Make</a:t>
            </a:r>
            <a:endParaRPr lang="zh-CN" altLang="zh-CN" sz="1800" dirty="0">
              <a:solidFill>
                <a:srgbClr val="58595B"/>
              </a:solidFill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1400"/>
              </a:lnSpc>
              <a:buFont typeface="Courier New" panose="02070309020205020404" pitchFamily="49" charset="0"/>
              <a:buChar char="o"/>
            </a:pPr>
            <a:r>
              <a:rPr lang="en-NZ" altLang="zh-CN" sz="1800" dirty="0">
                <a:solidFill>
                  <a:srgbClr val="58595B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Model</a:t>
            </a:r>
            <a:endParaRPr lang="zh-CN" altLang="zh-CN" sz="1800" dirty="0">
              <a:solidFill>
                <a:srgbClr val="58595B"/>
              </a:solidFill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1400"/>
              </a:lnSpc>
              <a:buFont typeface="Courier New" panose="02070309020205020404" pitchFamily="49" charset="0"/>
              <a:buChar char="o"/>
            </a:pPr>
            <a:r>
              <a:rPr lang="en-NZ" altLang="zh-CN" sz="1800" dirty="0">
                <a:solidFill>
                  <a:srgbClr val="58595B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Colour </a:t>
            </a:r>
            <a:endParaRPr lang="zh-CN" altLang="zh-CN" sz="1800" dirty="0">
              <a:solidFill>
                <a:srgbClr val="58595B"/>
              </a:solidFill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1400"/>
              </a:lnSpc>
              <a:buFont typeface="Courier New" panose="02070309020205020404" pitchFamily="49" charset="0"/>
              <a:buChar char="o"/>
            </a:pPr>
            <a:r>
              <a:rPr lang="en-NZ" altLang="zh-CN" sz="1800" dirty="0">
                <a:solidFill>
                  <a:srgbClr val="58595B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Price</a:t>
            </a:r>
            <a:endParaRPr lang="zh-CN" altLang="zh-CN" sz="1800" dirty="0">
              <a:solidFill>
                <a:srgbClr val="58595B"/>
              </a:solidFill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47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C84F-A35E-4293-95A9-EE836433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563"/>
          </a:xfrm>
        </p:spPr>
        <p:txBody>
          <a:bodyPr/>
          <a:lstStyle/>
          <a:p>
            <a:r>
              <a:rPr lang="en-NZ" altLang="zh-CN" dirty="0"/>
              <a:t>TimeLine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7EA5-C73A-427C-93D1-3506B43C1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96" y="1285876"/>
            <a:ext cx="8088048" cy="1557337"/>
          </a:xfrm>
        </p:spPr>
        <p:txBody>
          <a:bodyPr>
            <a:normAutofit/>
          </a:bodyPr>
          <a:lstStyle/>
          <a:p>
            <a:pPr lvl="0">
              <a:lnSpc>
                <a:spcPts val="1400"/>
              </a:lnSpc>
            </a:pPr>
            <a:r>
              <a:rPr lang="en-NZ" altLang="zh-CN" dirty="0"/>
              <a:t> Integrate into the </a:t>
            </a:r>
            <a:r>
              <a:rPr lang="en-NZ" altLang="zh-CN" dirty="0" err="1"/>
              <a:t>TradeMe</a:t>
            </a:r>
            <a:r>
              <a:rPr lang="en-NZ" altLang="zh-CN" dirty="0"/>
              <a:t> API at </a:t>
            </a:r>
            <a:r>
              <a:rPr lang="en-NZ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https://developer.trademe.co.nz/</a:t>
            </a:r>
            <a:r>
              <a:rPr lang="en-NZ" altLang="zh-CN" dirty="0"/>
              <a:t>.</a:t>
            </a:r>
            <a:endParaRPr lang="zh-CN" altLang="zh-CN" dirty="0"/>
          </a:p>
          <a:p>
            <a:pPr marL="742950" lvl="1" indent="-285750">
              <a:lnSpc>
                <a:spcPts val="1400"/>
              </a:lnSpc>
              <a:buFont typeface="Courier New" panose="02070309020205020404" pitchFamily="49" charset="0"/>
              <a:buChar char="o"/>
            </a:pPr>
            <a:r>
              <a:rPr lang="en-NZ" altLang="zh-CN" sz="1800" dirty="0">
                <a:solidFill>
                  <a:srgbClr val="58595B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NZ" altLang="zh-CN" sz="1800" dirty="0">
                <a:solidFill>
                  <a:srgbClr val="58595B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next step to update the integrate work.</a:t>
            </a:r>
          </a:p>
          <a:p>
            <a:pPr marL="742950" lvl="1" indent="-285750">
              <a:lnSpc>
                <a:spcPts val="1400"/>
              </a:lnSpc>
              <a:buFont typeface="Courier New" panose="02070309020205020404" pitchFamily="49" charset="0"/>
              <a:buChar char="o"/>
            </a:pPr>
            <a:endParaRPr lang="zh-CN" altLang="zh-CN" sz="1800" dirty="0">
              <a:solidFill>
                <a:srgbClr val="58595B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FFBEE8-FB62-4BD1-AF06-81434254B838}"/>
              </a:ext>
            </a:extLst>
          </p:cNvPr>
          <p:cNvSpPr txBox="1">
            <a:spLocks/>
          </p:cNvSpPr>
          <p:nvPr/>
        </p:nvSpPr>
        <p:spPr>
          <a:xfrm>
            <a:off x="891646" y="2449512"/>
            <a:ext cx="8596668" cy="2304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zh-CN" dirty="0"/>
              <a:t>Design the table- Vehicle  Test data:  </a:t>
            </a: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"mark"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altLang="zh-C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"Jeep"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altLang="zh-C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"Cherokee"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altLang="zh-C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"2016"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"colour"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altLang="zh-C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endParaRPr lang="en-GB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NZ" altLang="zh-CN" dirty="0"/>
          </a:p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7334A-4B05-48E5-BBC2-9DFB4E464868}"/>
              </a:ext>
            </a:extLst>
          </p:cNvPr>
          <p:cNvSpPr txBox="1"/>
          <p:nvPr/>
        </p:nvSpPr>
        <p:spPr>
          <a:xfrm>
            <a:off x="5129211" y="2365327"/>
            <a:ext cx="39504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"mark"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altLang="zh-C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“BMW"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altLang="zh-C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“320i"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altLang="zh-C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"2012"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colour"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altLang="zh-C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"Black</a:t>
            </a:r>
            <a:r>
              <a:rPr lang="en-GB" altLang="zh-C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13000</a:t>
            </a:r>
            <a:endParaRPr lang="en-GB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50946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355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微软雅黑</vt:lpstr>
      <vt:lpstr>Arial</vt:lpstr>
      <vt:lpstr>Consolas</vt:lpstr>
      <vt:lpstr>Courier New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Restful API</vt:lpstr>
      <vt:lpstr>TimeLine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QiangQiang li</dc:creator>
  <cp:lastModifiedBy>QiangQiang li</cp:lastModifiedBy>
  <cp:revision>10</cp:revision>
  <dcterms:created xsi:type="dcterms:W3CDTF">2021-07-17T02:22:08Z</dcterms:created>
  <dcterms:modified xsi:type="dcterms:W3CDTF">2021-07-18T02:41:15Z</dcterms:modified>
</cp:coreProperties>
</file>