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67" r:id="rId6"/>
    <p:sldId id="268" r:id="rId7"/>
    <p:sldId id="263" r:id="rId8"/>
    <p:sldId id="265" r:id="rId9"/>
    <p:sldId id="269" r:id="rId10"/>
    <p:sldId id="270" r:id="rId11"/>
    <p:sldId id="273" r:id="rId12"/>
    <p:sldId id="274" r:id="rId13"/>
    <p:sldId id="259" r:id="rId14"/>
    <p:sldId id="260" r:id="rId15"/>
    <p:sldId id="261" r:id="rId16"/>
    <p:sldId id="264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C3D3-3EC8-4BCC-AD0A-970967F41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0EC46-B03C-48F9-91B3-EB646F95E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Andy Chen</a:t>
            </a:r>
          </a:p>
        </p:txBody>
      </p:sp>
    </p:spTree>
    <p:extLst>
      <p:ext uri="{BB962C8B-B14F-4D97-AF65-F5344CB8AC3E}">
        <p14:creationId xmlns:p14="http://schemas.microsoft.com/office/powerpoint/2010/main" val="104168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C1048-96C6-4C3B-8D63-29CD20A5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859" y="609600"/>
            <a:ext cx="3935853" cy="22277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KAFKA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3" y="1485388"/>
            <a:ext cx="7449487" cy="42089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9D3B-F453-4EE8-B0E5-7AFD5577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435" y="2837329"/>
            <a:ext cx="3862277" cy="331793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Producer</a:t>
            </a:r>
          </a:p>
          <a:p>
            <a:r>
              <a:rPr lang="en-US" dirty="0">
                <a:solidFill>
                  <a:srgbClr val="FFFFFF"/>
                </a:solidFill>
              </a:rPr>
              <a:t>Consumer/Consumer Group</a:t>
            </a:r>
          </a:p>
          <a:p>
            <a:r>
              <a:rPr lang="en-US" dirty="0">
                <a:solidFill>
                  <a:srgbClr val="FFFFFF"/>
                </a:solidFill>
              </a:rPr>
              <a:t>Cluster</a:t>
            </a:r>
          </a:p>
          <a:p>
            <a:r>
              <a:rPr lang="en-US" dirty="0">
                <a:solidFill>
                  <a:srgbClr val="FFFFFF"/>
                </a:solidFill>
              </a:rPr>
              <a:t>Broker</a:t>
            </a:r>
          </a:p>
          <a:p>
            <a:r>
              <a:rPr lang="en-US" dirty="0">
                <a:solidFill>
                  <a:srgbClr val="FFFFFF"/>
                </a:solidFill>
              </a:rPr>
              <a:t>Topic</a:t>
            </a:r>
          </a:p>
          <a:p>
            <a:r>
              <a:rPr lang="en-US" dirty="0">
                <a:solidFill>
                  <a:srgbClr val="FFFFFF"/>
                </a:solidFill>
              </a:rPr>
              <a:t>Partition(leader/replica/offset)</a:t>
            </a:r>
          </a:p>
          <a:p>
            <a:r>
              <a:rPr lang="en-US" dirty="0">
                <a:solidFill>
                  <a:srgbClr val="FFFFFF"/>
                </a:solidFill>
              </a:rPr>
              <a:t>Event/Message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43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C99CB6-6FE9-45EA-BFD6-FBA54567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01" y="1930400"/>
            <a:ext cx="5843645" cy="330165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6818B-D7CF-40F8-9948-173C38B5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476462"/>
            <a:ext cx="5771625" cy="4924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Queue, only Topics</a:t>
            </a:r>
          </a:p>
          <a:p>
            <a:r>
              <a:rPr lang="en-US" dirty="0"/>
              <a:t>Producer sends message to topic, consumer group listens to all partitions inside each topic. </a:t>
            </a:r>
          </a:p>
          <a:p>
            <a:r>
              <a:rPr lang="en-US" dirty="0"/>
              <a:t>Consumer sends heartbeat to </a:t>
            </a:r>
            <a:r>
              <a:rPr lang="en-US" dirty="0" err="1"/>
              <a:t>kafka</a:t>
            </a:r>
            <a:r>
              <a:rPr lang="en-US" dirty="0"/>
              <a:t> cluster for updating its status</a:t>
            </a:r>
          </a:p>
          <a:p>
            <a:r>
              <a:rPr lang="en-US" dirty="0"/>
              <a:t>Consumer subscribes to different partitions</a:t>
            </a:r>
          </a:p>
          <a:p>
            <a:endParaRPr lang="en-US" dirty="0"/>
          </a:p>
          <a:p>
            <a:r>
              <a:rPr lang="en-US" b="1" dirty="0"/>
              <a:t>FAULT TOLERANCE</a:t>
            </a:r>
            <a:r>
              <a:rPr lang="en-US" dirty="0"/>
              <a:t>: Partition has replica with replica factor, only leader is consumed by consumer group, if leader is down, replica will become leader</a:t>
            </a:r>
          </a:p>
          <a:p>
            <a:endParaRPr lang="en-US" dirty="0"/>
          </a:p>
          <a:p>
            <a:r>
              <a:rPr lang="en-US" b="1" dirty="0"/>
              <a:t>MAINTAIN ORDER</a:t>
            </a:r>
            <a:r>
              <a:rPr lang="en-US" dirty="0"/>
              <a:t>: events have same key so that they will send to same partition and consumed </a:t>
            </a:r>
            <a:r>
              <a:rPr lang="en-US"/>
              <a:t>in order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EC4AD41-0003-47D8-A3B2-FE554FD7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752"/>
          </a:xfrm>
        </p:spPr>
        <p:txBody>
          <a:bodyPr/>
          <a:lstStyle/>
          <a:p>
            <a:r>
              <a:rPr lang="en-US" dirty="0"/>
              <a:t>KAFKA:  Topic and 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3790494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BA68F-11D5-4B90-B631-5661E8FC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KAFKA: Producer and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C7132-07B7-4E68-973F-0A3A7448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759528"/>
            <a:ext cx="5553075" cy="152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C83E6B-6A08-4487-B1C7-0C7D54FF0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4525"/>
            <a:ext cx="7172325" cy="923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9839A-3840-4439-81DE-28447F9ECE8D}"/>
              </a:ext>
            </a:extLst>
          </p:cNvPr>
          <p:cNvSpPr txBox="1"/>
          <p:nvPr/>
        </p:nvSpPr>
        <p:spPr>
          <a:xfrm>
            <a:off x="677334" y="4876800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Kafka version: </a:t>
            </a:r>
            <a:r>
              <a:rPr lang="en-US" dirty="0">
                <a:solidFill>
                  <a:srgbClr val="FF0000"/>
                </a:solidFill>
              </a:rPr>
              <a:t>kafka2 was release in middle 2018</a:t>
            </a:r>
          </a:p>
        </p:txBody>
      </p:sp>
    </p:spTree>
    <p:extLst>
      <p:ext uri="{BB962C8B-B14F-4D97-AF65-F5344CB8AC3E}">
        <p14:creationId xmlns:p14="http://schemas.microsoft.com/office/powerpoint/2010/main" val="3171691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ACC5-ED38-402E-8054-5ECA72ADF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931482" cy="553375"/>
          </a:xfrm>
        </p:spPr>
        <p:txBody>
          <a:bodyPr>
            <a:normAutofit fontScale="90000"/>
          </a:bodyPr>
          <a:lstStyle/>
          <a:p>
            <a:r>
              <a:rPr lang="en-US" dirty="0"/>
              <a:t>Transaction: Saga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A8E4-EAB7-4917-91E5-302A64AC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478" y="1370476"/>
            <a:ext cx="8596668" cy="3880773"/>
          </a:xfrm>
        </p:spPr>
        <p:txBody>
          <a:bodyPr/>
          <a:lstStyle/>
          <a:p>
            <a:r>
              <a:rPr lang="en-US" dirty="0"/>
              <a:t>History:	Traditional global transaction Pattern: 2-phase commit</a:t>
            </a:r>
          </a:p>
          <a:p>
            <a:pPr marL="0" indent="0">
              <a:buNone/>
            </a:pPr>
            <a:r>
              <a:rPr lang="en-US" dirty="0"/>
              <a:t>			and why it may not be good for microservice</a:t>
            </a:r>
          </a:p>
          <a:p>
            <a:r>
              <a:rPr lang="en-US" dirty="0"/>
              <a:t>What is Saga Pattern – a sequence of independent local transactions</a:t>
            </a:r>
          </a:p>
          <a:p>
            <a:r>
              <a:rPr lang="en-US" dirty="0"/>
              <a:t>How to implement Saga Pattern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horeography">
            <a:extLst>
              <a:ext uri="{FF2B5EF4-FFF2-40B4-BE49-F238E27FC236}">
                <a16:creationId xmlns:a16="http://schemas.microsoft.com/office/drawing/2014/main" id="{CFCD3C67-CC22-484D-8137-622CB0B11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4079674"/>
            <a:ext cx="3048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chestration">
            <a:extLst>
              <a:ext uri="{FF2B5EF4-FFF2-40B4-BE49-F238E27FC236}">
                <a16:creationId xmlns:a16="http://schemas.microsoft.com/office/drawing/2014/main" id="{D84CA417-14AF-4F55-A927-0D8029AB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98724"/>
            <a:ext cx="30480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4E83-C063-42A3-B8EC-D6009AE878A5}"/>
              </a:ext>
            </a:extLst>
          </p:cNvPr>
          <p:cNvSpPr txBox="1"/>
          <p:nvPr/>
        </p:nvSpPr>
        <p:spPr>
          <a:xfrm>
            <a:off x="2028825" y="3606592"/>
            <a:ext cx="2230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Events/Choreography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1623C-A365-4B08-BC3A-D1AC851C47AB}"/>
              </a:ext>
            </a:extLst>
          </p:cNvPr>
          <p:cNvSpPr/>
          <p:nvPr/>
        </p:nvSpPr>
        <p:spPr>
          <a:xfrm>
            <a:off x="6256524" y="3606592"/>
            <a:ext cx="2658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43E47"/>
                </a:solidFill>
                <a:latin typeface="proxima-nova-1"/>
              </a:rPr>
              <a:t>Command/Orchestration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6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Events/Choreography</a:t>
            </a:r>
          </a:p>
        </p:txBody>
      </p:sp>
      <p:pic>
        <p:nvPicPr>
          <p:cNvPr id="2050" name="Picture 2" descr="https://blog.couchbase.com/wp-content/uploads/2018/01/Screen-Shot-2018-01-09-at-6.13.39-PM.png">
            <a:extLst>
              <a:ext uri="{FF2B5EF4-FFF2-40B4-BE49-F238E27FC236}">
                <a16:creationId xmlns:a16="http://schemas.microsoft.com/office/drawing/2014/main" id="{CB45A711-55BC-4EFF-A96D-2684104EF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1" y="1997631"/>
            <a:ext cx="3647615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pic>
        <p:nvPicPr>
          <p:cNvPr id="2052" name="Picture 4" descr="https://blog.couchbase.com/wp-content/uploads/2018/01/Screen-Shot-2018-01-09-at-6.36.17-PM-1024x702.png">
            <a:extLst>
              <a:ext uri="{FF2B5EF4-FFF2-40B4-BE49-F238E27FC236}">
                <a16:creationId xmlns:a16="http://schemas.microsoft.com/office/drawing/2014/main" id="{2C8EAA60-F1B1-4419-BA67-06B408F87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097" y="1814690"/>
            <a:ext cx="4709554" cy="322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5039557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3685345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900454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 to scale – hard to track who is listening to whom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Cyclic dependency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</p:spTree>
    <p:extLst>
      <p:ext uri="{BB962C8B-B14F-4D97-AF65-F5344CB8AC3E}">
        <p14:creationId xmlns:p14="http://schemas.microsoft.com/office/powerpoint/2010/main" val="2962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D8C0-7467-467E-B0AE-B0FBD574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3072"/>
          </a:xfrm>
        </p:spPr>
        <p:txBody>
          <a:bodyPr/>
          <a:lstStyle/>
          <a:p>
            <a:r>
              <a:rPr lang="en-US" dirty="0"/>
              <a:t>Saga: Command/Orchestration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70EFC-43A1-484D-A692-09AEB32A26E0}"/>
              </a:ext>
            </a:extLst>
          </p:cNvPr>
          <p:cNvSpPr txBox="1"/>
          <p:nvPr/>
        </p:nvSpPr>
        <p:spPr>
          <a:xfrm>
            <a:off x="800100" y="58790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Forward flow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3EFF1-E74D-4C15-B1F7-4207906AEBEE}"/>
              </a:ext>
            </a:extLst>
          </p:cNvPr>
          <p:cNvSpPr txBox="1"/>
          <p:nvPr/>
        </p:nvSpPr>
        <p:spPr>
          <a:xfrm>
            <a:off x="4975668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Rollback flow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EB943-8AB8-4D6F-B221-0C5B07C26A7B}"/>
              </a:ext>
            </a:extLst>
          </p:cNvPr>
          <p:cNvCxnSpPr/>
          <p:nvPr/>
        </p:nvCxnSpPr>
        <p:spPr>
          <a:xfrm>
            <a:off x="4073279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197A8E-4AC3-4C13-8B0E-862C7E908FCE}"/>
              </a:ext>
            </a:extLst>
          </p:cNvPr>
          <p:cNvCxnSpPr/>
          <p:nvPr/>
        </p:nvCxnSpPr>
        <p:spPr>
          <a:xfrm>
            <a:off x="8872726" y="1713706"/>
            <a:ext cx="0" cy="36512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862AAA-1AF0-447F-855B-8CF02177BE84}"/>
              </a:ext>
            </a:extLst>
          </p:cNvPr>
          <p:cNvSpPr txBox="1"/>
          <p:nvPr/>
        </p:nvSpPr>
        <p:spPr>
          <a:xfrm>
            <a:off x="9206144" y="1961965"/>
            <a:ext cx="27343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cyclic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Centralized orchestrator – easy to add new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are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Relying too much on Orchestrator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DevOps for new 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A6E1F-7284-4802-B992-F63D89487E60}"/>
              </a:ext>
            </a:extLst>
          </p:cNvPr>
          <p:cNvSpPr txBox="1"/>
          <p:nvPr/>
        </p:nvSpPr>
        <p:spPr>
          <a:xfrm>
            <a:off x="9426606" y="5879068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 &amp; Cons</a:t>
            </a:r>
          </a:p>
        </p:txBody>
      </p:sp>
      <p:pic>
        <p:nvPicPr>
          <p:cNvPr id="3076" name="Picture 4" descr="Command/Orchestration flow">
            <a:extLst>
              <a:ext uri="{FF2B5EF4-FFF2-40B4-BE49-F238E27FC236}">
                <a16:creationId xmlns:a16="http://schemas.microsoft.com/office/drawing/2014/main" id="{57281D7C-EDA4-4339-90B1-1894AC51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6738" y="2114619"/>
            <a:ext cx="4293224" cy="262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blog.couchbase.com/wp-content/uploads/2018/01/Screen-Shot-2018-01-11-at-7.41.06-PM-1024x652.png">
            <a:extLst>
              <a:ext uri="{FF2B5EF4-FFF2-40B4-BE49-F238E27FC236}">
                <a16:creationId xmlns:a16="http://schemas.microsoft.com/office/drawing/2014/main" id="{08E3D719-FE7E-49A0-A82B-1AE6874BA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31" y="2022486"/>
            <a:ext cx="4513369" cy="287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3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AD-6B0E-42E4-9D20-FD100A82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pic>
        <p:nvPicPr>
          <p:cNvPr id="4" name="Picture 3" descr="Enter image description here">
            <a:extLst>
              <a:ext uri="{FF2B5EF4-FFF2-40B4-BE49-F238E27FC236}">
                <a16:creationId xmlns:a16="http://schemas.microsoft.com/office/drawing/2014/main" id="{ABA4B184-511D-44FE-AA2E-F2F525D675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19" y="307975"/>
            <a:ext cx="6884555" cy="6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458B4-7D19-4120-B424-C05EF8DA394D}"/>
              </a:ext>
            </a:extLst>
          </p:cNvPr>
          <p:cNvSpPr txBox="1"/>
          <p:nvPr/>
        </p:nvSpPr>
        <p:spPr>
          <a:xfrm>
            <a:off x="762000" y="2171700"/>
            <a:ext cx="28494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Docker vs Virtual Machine</a:t>
            </a:r>
          </a:p>
          <a:p>
            <a:endParaRPr lang="en-US" dirty="0"/>
          </a:p>
          <a:p>
            <a:r>
              <a:rPr lang="en-US" dirty="0"/>
              <a:t>Docker pull</a:t>
            </a:r>
          </a:p>
          <a:p>
            <a:r>
              <a:rPr lang="en-US" dirty="0"/>
              <a:t>Docker commit / push</a:t>
            </a:r>
          </a:p>
          <a:p>
            <a:endParaRPr lang="en-US" dirty="0"/>
          </a:p>
          <a:p>
            <a:r>
              <a:rPr lang="en-US" dirty="0"/>
              <a:t>Docker run</a:t>
            </a:r>
          </a:p>
        </p:txBody>
      </p:sp>
    </p:spTree>
    <p:extLst>
      <p:ext uri="{BB962C8B-B14F-4D97-AF65-F5344CB8AC3E}">
        <p14:creationId xmlns:p14="http://schemas.microsoft.com/office/powerpoint/2010/main" val="359275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ED35-E5E0-4933-BAA5-A009A39D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meet more</a:t>
            </a:r>
            <a:br>
              <a:rPr lang="en-US" dirty="0"/>
            </a:br>
            <a:r>
              <a:rPr lang="en-US" dirty="0"/>
              <a:t>We add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4447-4DB3-42EF-BC37-EA984416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</p:spTree>
    <p:extLst>
      <p:ext uri="{BB962C8B-B14F-4D97-AF65-F5344CB8AC3E}">
        <p14:creationId xmlns:p14="http://schemas.microsoft.com/office/powerpoint/2010/main" val="184480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08AD-AB61-44B9-9446-A0C94708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561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MicroService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688A1-68ED-4910-A9F9-6CBF9DC5C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9305"/>
            <a:ext cx="8596668" cy="46120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microservice?</a:t>
            </a:r>
          </a:p>
          <a:p>
            <a:pPr lvl="1"/>
            <a:r>
              <a:rPr lang="en-US" dirty="0"/>
              <a:t>Microservice is an architecture design pattern. It splits one large application into multiple small and independent service based applications. Each service only does one thing.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Good/Advantage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You can update/modify one service without downtime of the entire application.</a:t>
            </a:r>
          </a:p>
          <a:p>
            <a:pPr lvl="1"/>
            <a:r>
              <a:rPr lang="en-US" dirty="0"/>
              <a:t>You can easily scale up to add more services</a:t>
            </a:r>
          </a:p>
          <a:p>
            <a:pPr lvl="1"/>
            <a:r>
              <a:rPr lang="en-US" dirty="0"/>
              <a:t>For each service, you can use different tech stacks</a:t>
            </a:r>
          </a:p>
          <a:p>
            <a:pPr marL="457200" lvl="1" indent="0">
              <a:buNone/>
            </a:pPr>
            <a:endParaRPr lang="en-US" dirty="0"/>
          </a:p>
          <a:p>
            <a:pPr indent="-285750"/>
            <a:r>
              <a:rPr lang="en-US" dirty="0"/>
              <a:t>Bad/Drawbacks of </a:t>
            </a:r>
            <a:r>
              <a:rPr lang="en-US" dirty="0" err="1"/>
              <a:t>MicroService</a:t>
            </a:r>
            <a:endParaRPr lang="en-US" dirty="0"/>
          </a:p>
          <a:p>
            <a:pPr lvl="1"/>
            <a:r>
              <a:rPr lang="en-US" i="1" dirty="0"/>
              <a:t>Communication between services requires more time and resources</a:t>
            </a:r>
          </a:p>
          <a:p>
            <a:pPr lvl="1"/>
            <a:r>
              <a:rPr lang="en-US" dirty="0"/>
              <a:t>DevOps – need more server and people to maintain each servers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08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CF30-DA95-4E4A-A7C7-53BD51DC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88" y="319595"/>
            <a:ext cx="7494509" cy="1166920"/>
          </a:xfrm>
        </p:spPr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1372-A615-4501-B927-D5EF5A86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489" y="1369843"/>
            <a:ext cx="3747254" cy="4356253"/>
          </a:xfrm>
        </p:spPr>
        <p:txBody>
          <a:bodyPr>
            <a:normAutofit/>
          </a:bodyPr>
          <a:lstStyle/>
          <a:p>
            <a:r>
              <a:rPr lang="en-US" dirty="0"/>
              <a:t>Spring Cloud</a:t>
            </a:r>
          </a:p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  <a:p>
            <a:r>
              <a:rPr lang="en-US" dirty="0"/>
              <a:t>Eureka</a:t>
            </a:r>
          </a:p>
          <a:p>
            <a:r>
              <a:rPr lang="en-US" dirty="0"/>
              <a:t>Ribbon </a:t>
            </a:r>
            <a:r>
              <a:rPr lang="en-US" dirty="0">
                <a:solidFill>
                  <a:srgbClr val="FF0000"/>
                </a:solidFill>
              </a:rPr>
              <a:t>Load Balancer</a:t>
            </a:r>
          </a:p>
          <a:p>
            <a:r>
              <a:rPr lang="en-US" dirty="0" err="1"/>
              <a:t>Hystrix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Circuit Breaker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Docker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2479E-C35B-4B5F-8F87-DF78A40D6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43" y="284085"/>
            <a:ext cx="8030592" cy="605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C402-2B93-4056-A760-D8815610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ureka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07FF-BD6C-4DE0-8FB5-12DDF604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5837"/>
            <a:ext cx="8596668" cy="4505525"/>
          </a:xfrm>
        </p:spPr>
        <p:txBody>
          <a:bodyPr/>
          <a:lstStyle/>
          <a:p>
            <a:r>
              <a:rPr lang="en-US" dirty="0"/>
              <a:t>Why using Eureka and how to register service in Eureka?</a:t>
            </a:r>
          </a:p>
          <a:p>
            <a:endParaRPr lang="en-US" dirty="0"/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Eureka register service by </a:t>
            </a:r>
            <a:r>
              <a:rPr lang="en-US" dirty="0" err="1"/>
              <a:t>serviceid</a:t>
            </a:r>
            <a:r>
              <a:rPr lang="en-US" dirty="0"/>
              <a:t>, monitor service health status, auto-register new services</a:t>
            </a:r>
          </a:p>
          <a:p>
            <a:pPr lvl="1"/>
            <a:endParaRPr lang="en-US" dirty="0"/>
          </a:p>
          <a:p>
            <a:r>
              <a:rPr lang="en-US" dirty="0"/>
              <a:t>How to register service?</a:t>
            </a:r>
          </a:p>
          <a:p>
            <a:pPr lvl="1"/>
            <a:r>
              <a:rPr lang="en-US" dirty="0"/>
              <a:t>1) @</a:t>
            </a:r>
            <a:r>
              <a:rPr lang="en-US" dirty="0" err="1"/>
              <a:t>EnableEurekaClient</a:t>
            </a:r>
            <a:r>
              <a:rPr lang="en-US" dirty="0"/>
              <a:t> in client service</a:t>
            </a:r>
          </a:p>
          <a:p>
            <a:pPr lvl="1"/>
            <a:r>
              <a:rPr lang="en-US" dirty="0"/>
              <a:t>2) Give service a service id – spring.application.name = </a:t>
            </a:r>
            <a:r>
              <a:rPr lang="en-US" dirty="0" err="1"/>
              <a:t>serviceid</a:t>
            </a:r>
            <a:endParaRPr lang="en-US" dirty="0"/>
          </a:p>
          <a:p>
            <a:pPr lvl="1"/>
            <a:r>
              <a:rPr lang="en-US" dirty="0"/>
              <a:t>3) In client service </a:t>
            </a:r>
            <a:r>
              <a:rPr lang="en-US" dirty="0" err="1"/>
              <a:t>application.properties</a:t>
            </a:r>
            <a:r>
              <a:rPr lang="en-US" dirty="0"/>
              <a:t>, set eureka server default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29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9D47-7A46-4A48-8269-131F7AAD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Hystrix</a:t>
            </a:r>
            <a:r>
              <a:rPr lang="en-US" dirty="0"/>
              <a:t> – Circuit Breaker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0CE5D-DEC6-4264-8DAE-C9EC1CB8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339"/>
            <a:ext cx="8596668" cy="3880773"/>
          </a:xfrm>
        </p:spPr>
        <p:txBody>
          <a:bodyPr/>
          <a:lstStyle/>
          <a:p>
            <a:r>
              <a:rPr lang="en-US" dirty="0"/>
              <a:t>Why using </a:t>
            </a:r>
            <a:r>
              <a:rPr lang="en-US" dirty="0" err="1"/>
              <a:t>Hystrix</a:t>
            </a:r>
            <a:endParaRPr lang="en-US" dirty="0"/>
          </a:p>
          <a:p>
            <a:pPr lvl="1"/>
            <a:r>
              <a:rPr lang="en-US" dirty="0"/>
              <a:t>When one service calls another, but the another service has a problem</a:t>
            </a:r>
          </a:p>
          <a:p>
            <a:pPr marL="457200" lvl="1" indent="0">
              <a:buNone/>
            </a:pPr>
            <a:r>
              <a:rPr lang="en-US" dirty="0" err="1"/>
              <a:t>Hystrix</a:t>
            </a:r>
            <a:r>
              <a:rPr lang="en-US" dirty="0"/>
              <a:t> can catch all problems of underlying services and process a fallback plan</a:t>
            </a:r>
          </a:p>
          <a:p>
            <a:pPr marL="457200" lvl="1" indent="0">
              <a:buNone/>
            </a:pPr>
            <a:endParaRPr lang="en-US" dirty="0"/>
          </a:p>
          <a:p>
            <a:pPr marL="400050"/>
            <a:r>
              <a:rPr lang="en-US" dirty="0"/>
              <a:t>Steps to use </a:t>
            </a:r>
            <a:r>
              <a:rPr lang="en-US" dirty="0" err="1"/>
              <a:t>hystrix</a:t>
            </a:r>
            <a:endParaRPr lang="en-US" dirty="0"/>
          </a:p>
          <a:p>
            <a:pPr marL="800100" lvl="1"/>
            <a:r>
              <a:rPr lang="en-US" dirty="0"/>
              <a:t>1) add </a:t>
            </a:r>
            <a:r>
              <a:rPr lang="en-US" dirty="0" err="1"/>
              <a:t>hystrix</a:t>
            </a:r>
            <a:r>
              <a:rPr lang="en-US" dirty="0"/>
              <a:t> dependencies – </a:t>
            </a:r>
            <a:r>
              <a:rPr lang="en-US" dirty="0" err="1"/>
              <a:t>hystrix_starter</a:t>
            </a:r>
            <a:r>
              <a:rPr lang="en-US" dirty="0"/>
              <a:t> &amp; </a:t>
            </a:r>
            <a:r>
              <a:rPr lang="en-US" dirty="0" err="1"/>
              <a:t>hystrix_dashboard</a:t>
            </a:r>
            <a:endParaRPr lang="en-US" dirty="0"/>
          </a:p>
          <a:p>
            <a:pPr marL="800100" lvl="1"/>
            <a:r>
              <a:rPr lang="en-US" dirty="0"/>
              <a:t>2) add @</a:t>
            </a:r>
            <a:r>
              <a:rPr lang="en-US" dirty="0" err="1"/>
              <a:t>EnableCircuitBreaker</a:t>
            </a:r>
            <a:r>
              <a:rPr lang="en-US" dirty="0"/>
              <a:t> </a:t>
            </a:r>
          </a:p>
          <a:p>
            <a:pPr marL="800100" lvl="1"/>
            <a:r>
              <a:rPr lang="en-US" dirty="0"/>
              <a:t>3) write the </a:t>
            </a:r>
            <a:r>
              <a:rPr lang="en-US" dirty="0" err="1"/>
              <a:t>restTemplate</a:t>
            </a:r>
            <a:r>
              <a:rPr lang="en-US" dirty="0"/>
              <a:t> method to call another service and fallback method</a:t>
            </a:r>
          </a:p>
          <a:p>
            <a:pPr marL="800100" lvl="1"/>
            <a:r>
              <a:rPr lang="en-US" dirty="0"/>
              <a:t>4) add @</a:t>
            </a:r>
            <a:r>
              <a:rPr lang="en-US" dirty="0" err="1"/>
              <a:t>HystrixCommand</a:t>
            </a:r>
            <a:r>
              <a:rPr lang="en-US" dirty="0"/>
              <a:t>(fallback=“</a:t>
            </a:r>
            <a:r>
              <a:rPr lang="en-US" dirty="0" err="1"/>
              <a:t>fallback_method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85532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B81A-F9DA-43E7-8B1B-27C66FC5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Zuul</a:t>
            </a:r>
            <a:r>
              <a:rPr lang="en-US" dirty="0"/>
              <a:t> 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5175-089C-49E4-A086-C7F55D5F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pPr lvl="1"/>
            <a:r>
              <a:rPr lang="en-US" dirty="0"/>
              <a:t>For microservice, each service has its own domain(</a:t>
            </a:r>
            <a:r>
              <a:rPr lang="en-US" dirty="0" err="1"/>
              <a:t>host+port</a:t>
            </a:r>
            <a:r>
              <a:rPr lang="en-US" dirty="0"/>
              <a:t>), You </a:t>
            </a:r>
            <a:r>
              <a:rPr lang="en-US" dirty="0" err="1"/>
              <a:t>donot</a:t>
            </a:r>
            <a:r>
              <a:rPr lang="en-US" dirty="0"/>
              <a:t> want customer to see them. To expose only one domain to customer, we need </a:t>
            </a:r>
            <a:r>
              <a:rPr lang="en-US" dirty="0" err="1"/>
              <a:t>zuul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gateway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Zuul</a:t>
            </a:r>
            <a:r>
              <a:rPr lang="en-US" dirty="0"/>
              <a:t> can handle </a:t>
            </a:r>
            <a:r>
              <a:rPr lang="en-US" dirty="0" err="1"/>
              <a:t>url</a:t>
            </a:r>
            <a:r>
              <a:rPr lang="en-US" dirty="0"/>
              <a:t> – security, filter, redirect, block</a:t>
            </a:r>
          </a:p>
        </p:txBody>
      </p:sp>
    </p:spTree>
    <p:extLst>
      <p:ext uri="{BB962C8B-B14F-4D97-AF65-F5344CB8AC3E}">
        <p14:creationId xmlns:p14="http://schemas.microsoft.com/office/powerpoint/2010/main" val="75048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DA8A-E94C-47A2-A715-A9D5F813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Load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CE95E-0A08-4FC9-879B-857B935C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160589"/>
            <a:ext cx="4410718" cy="3880773"/>
          </a:xfrm>
        </p:spPr>
        <p:txBody>
          <a:bodyPr>
            <a:normAutofit/>
          </a:bodyPr>
          <a:lstStyle/>
          <a:p>
            <a:r>
              <a:rPr lang="en-US" dirty="0"/>
              <a:t>Server Side Load Balancer</a:t>
            </a:r>
          </a:p>
          <a:p>
            <a:r>
              <a:rPr lang="en-US" dirty="0"/>
              <a:t>Client Side Load Balancer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client side is better?</a:t>
            </a:r>
          </a:p>
          <a:p>
            <a:endParaRPr lang="en-US" dirty="0"/>
          </a:p>
        </p:txBody>
      </p:sp>
      <p:pic>
        <p:nvPicPr>
          <p:cNvPr id="4100" name="Picture 4" descr="https://o7planning.org/en/11739/cache/images/i/15621620.gif">
            <a:extLst>
              <a:ext uri="{FF2B5EF4-FFF2-40B4-BE49-F238E27FC236}">
                <a16:creationId xmlns:a16="http://schemas.microsoft.com/office/drawing/2014/main" id="{10D9C8B1-06FB-45C8-BEBC-3C007CC0BF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1" y="2242238"/>
            <a:ext cx="3944549" cy="166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o7planning.org/en/11739/cache/images/i/15625217.png">
            <a:extLst>
              <a:ext uri="{FF2B5EF4-FFF2-40B4-BE49-F238E27FC236}">
                <a16:creationId xmlns:a16="http://schemas.microsoft.com/office/drawing/2014/main" id="{250E9043-0C9C-4B4C-9729-513DFF37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072" y="4664602"/>
            <a:ext cx="3944549" cy="9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61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425E-4840-41C3-9418-A9DE1648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748"/>
          </a:xfrm>
        </p:spPr>
        <p:txBody>
          <a:bodyPr/>
          <a:lstStyle/>
          <a:p>
            <a:r>
              <a:rPr lang="en-US" dirty="0"/>
              <a:t>Load Balancer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50D7-1A49-47B9-B430-A5AC7418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most popular Ribbon load balancer rules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Round Robin</a:t>
            </a:r>
          </a:p>
          <a:p>
            <a:r>
              <a:rPr lang="en-US" dirty="0"/>
              <a:t>Availability Filtering</a:t>
            </a:r>
          </a:p>
          <a:p>
            <a:r>
              <a:rPr lang="en-US" dirty="0">
                <a:solidFill>
                  <a:srgbClr val="FF0000"/>
                </a:solidFill>
              </a:rPr>
              <a:t>Weighted Response Time</a:t>
            </a:r>
          </a:p>
          <a:p>
            <a:r>
              <a:rPr lang="en-US" dirty="0"/>
              <a:t>Random</a:t>
            </a:r>
          </a:p>
        </p:txBody>
      </p:sp>
      <p:pic>
        <p:nvPicPr>
          <p:cNvPr id="5122" name="Picture 2" descr="Image result for round robin">
            <a:extLst>
              <a:ext uri="{FF2B5EF4-FFF2-40B4-BE49-F238E27FC236}">
                <a16:creationId xmlns:a16="http://schemas.microsoft.com/office/drawing/2014/main" id="{45556C11-0C74-4E2C-9E84-D215201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840" y="1571348"/>
            <a:ext cx="4083512" cy="408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4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10BF-DEF5-47CA-AC4C-3FBB0189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359"/>
          </a:xfrm>
        </p:spPr>
        <p:txBody>
          <a:bodyPr/>
          <a:lstStyle/>
          <a:p>
            <a:r>
              <a:rPr lang="en-US" dirty="0"/>
              <a:t>KAFKA – important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46BCD-D2BE-423F-B34B-5E5F5905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3895"/>
            <a:ext cx="8596668" cy="5060272"/>
          </a:xfrm>
        </p:spPr>
        <p:txBody>
          <a:bodyPr>
            <a:normAutofit/>
          </a:bodyPr>
          <a:lstStyle/>
          <a:p>
            <a:r>
              <a:rPr lang="en-US" dirty="0"/>
              <a:t>Explain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Message broker/agent, producer and consumer, producer sent message to </a:t>
            </a:r>
            <a:r>
              <a:rPr lang="en-US" dirty="0" err="1"/>
              <a:t>kafka</a:t>
            </a:r>
            <a:r>
              <a:rPr lang="en-US" dirty="0"/>
              <a:t> server and </a:t>
            </a:r>
            <a:r>
              <a:rPr lang="en-US" dirty="0" err="1"/>
              <a:t>kafka</a:t>
            </a:r>
            <a:r>
              <a:rPr lang="en-US" dirty="0"/>
              <a:t> server dispatch message to different queue based on routing key, consumer will get message from queue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Benefit using </a:t>
            </a:r>
            <a:r>
              <a:rPr lang="en-US" dirty="0" err="1"/>
              <a:t>kafka</a:t>
            </a:r>
            <a:endParaRPr lang="en-US" dirty="0"/>
          </a:p>
          <a:p>
            <a:pPr lvl="1"/>
            <a:r>
              <a:rPr lang="en-US" dirty="0"/>
              <a:t>1. very fast</a:t>
            </a:r>
          </a:p>
          <a:p>
            <a:pPr lvl="1"/>
            <a:r>
              <a:rPr lang="en-US" dirty="0"/>
              <a:t>2. large amount of data</a:t>
            </a:r>
          </a:p>
          <a:p>
            <a:pPr lvl="1"/>
            <a:r>
              <a:rPr lang="en-US" dirty="0"/>
              <a:t>3. Asynchronous and Concurrent</a:t>
            </a:r>
          </a:p>
          <a:p>
            <a:pPr lvl="1"/>
            <a:r>
              <a:rPr lang="en-US" dirty="0"/>
              <a:t>4. Replay</a:t>
            </a:r>
          </a:p>
          <a:p>
            <a:pPr lvl="1"/>
            <a:endParaRPr lang="en-US" dirty="0"/>
          </a:p>
          <a:p>
            <a:r>
              <a:rPr lang="en-US" dirty="0"/>
              <a:t>Kafka vs RabbitMQ vs JMS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483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proxima-nova-1</vt:lpstr>
      <vt:lpstr>Arial</vt:lpstr>
      <vt:lpstr>Trebuchet MS</vt:lpstr>
      <vt:lpstr>Wingdings 3</vt:lpstr>
      <vt:lpstr>Facet</vt:lpstr>
      <vt:lpstr>Microservice</vt:lpstr>
      <vt:lpstr>Why MicroService</vt:lpstr>
      <vt:lpstr>Component</vt:lpstr>
      <vt:lpstr>Eureka</vt:lpstr>
      <vt:lpstr>Hystrix – Circuit Breaker</vt:lpstr>
      <vt:lpstr>Zuul API Gateway</vt:lpstr>
      <vt:lpstr>Load Balancer</vt:lpstr>
      <vt:lpstr>Load Balancer Algorithms</vt:lpstr>
      <vt:lpstr>KAFKA – important notes</vt:lpstr>
      <vt:lpstr>KAFKA Diagram</vt:lpstr>
      <vt:lpstr>KAFKA:  Topic and Fault Tolerance</vt:lpstr>
      <vt:lpstr>KAFKA: Producer and Consumer</vt:lpstr>
      <vt:lpstr>Transaction: Saga Pattern</vt:lpstr>
      <vt:lpstr>Saga: Events/Choreography</vt:lpstr>
      <vt:lpstr>Saga: Command/Orchestration</vt:lpstr>
      <vt:lpstr>Docker</vt:lpstr>
      <vt:lpstr>When we meet more We add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</dc:title>
  <dc:creator>Andy Chen</dc:creator>
  <cp:lastModifiedBy>Andy Chen</cp:lastModifiedBy>
  <cp:revision>7</cp:revision>
  <dcterms:created xsi:type="dcterms:W3CDTF">2019-04-05T18:02:35Z</dcterms:created>
  <dcterms:modified xsi:type="dcterms:W3CDTF">2019-06-24T15:00:31Z</dcterms:modified>
</cp:coreProperties>
</file>