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83" r:id="rId3"/>
    <p:sldId id="257" r:id="rId4"/>
    <p:sldId id="284" r:id="rId5"/>
    <p:sldId id="258" r:id="rId6"/>
    <p:sldId id="260" r:id="rId7"/>
    <p:sldId id="259" r:id="rId8"/>
    <p:sldId id="270" r:id="rId9"/>
    <p:sldId id="263" r:id="rId10"/>
    <p:sldId id="268" r:id="rId11"/>
    <p:sldId id="269" r:id="rId12"/>
    <p:sldId id="286" r:id="rId13"/>
    <p:sldId id="287" r:id="rId14"/>
    <p:sldId id="288" r:id="rId15"/>
    <p:sldId id="282" r:id="rId16"/>
    <p:sldId id="267" r:id="rId17"/>
    <p:sldId id="266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0765" autoAdjust="0"/>
  </p:normalViewPr>
  <p:slideViewPr>
    <p:cSldViewPr snapToGrid="0">
      <p:cViewPr varScale="1">
        <p:scale>
          <a:sx n="80" d="100"/>
          <a:sy n="80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C40B4-2992-4900-9122-5021376C8B42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22756-24F5-4113-BCA4-3DE6A518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Spring manages dependency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r>
              <a:rPr lang="en-US" dirty="0"/>
              <a:t>:  research on how to use set, list, map as bean in XML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Constructor-based and Setter-based</a:t>
            </a:r>
          </a:p>
          <a:p>
            <a:endParaRPr lang="en-US" dirty="0"/>
          </a:p>
          <a:p>
            <a:r>
              <a:rPr lang="en-US" dirty="0"/>
              <a:t>Constructor-based is injected when the Class Bean is initialized</a:t>
            </a:r>
            <a:r>
              <a:rPr lang="en-US"/>
              <a:t>/constructed. </a:t>
            </a:r>
            <a:endParaRPr lang="en-US" dirty="0"/>
          </a:p>
          <a:p>
            <a:r>
              <a:rPr lang="en-US" dirty="0"/>
              <a:t>Setter-based is injected when the dependency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 is Java Reflection based and not suggested, but the mostly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22756-24F5-4113-BCA4-3DE6A5187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72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60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2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C98-252C-4665-81BB-11EE2689C6F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2C1FFF-39A8-47AD-B7E9-AF84C1284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bigme666/52100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6F4B-D68D-432C-A680-AEB691F4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AD56-D35D-4E2F-9784-802CAEBDE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4955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E38-9283-46AA-B14C-2D2305D5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8CF0-640B-408A-8A15-75063788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78768"/>
            <a:ext cx="8596668" cy="879232"/>
          </a:xfrm>
        </p:spPr>
        <p:txBody>
          <a:bodyPr>
            <a:normAutofit/>
          </a:bodyPr>
          <a:lstStyle/>
          <a:p>
            <a:r>
              <a:rPr lang="en-US" dirty="0"/>
              <a:t>** The </a:t>
            </a:r>
            <a:r>
              <a:rPr lang="en-US" b="1" dirty="0"/>
              <a:t>Delegate</a:t>
            </a:r>
            <a:r>
              <a:rPr lang="en-US" dirty="0"/>
              <a:t> Mechanism</a:t>
            </a:r>
          </a:p>
          <a:p>
            <a:r>
              <a:rPr lang="en-US" dirty="0"/>
              <a:t>Question:  Is Spring Singleton Bean thread-safe?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AEA08-FCA9-4D2A-B98A-0247FC1D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98" y="1271248"/>
            <a:ext cx="10072979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E6-B062-4E91-BD2A-FDC35BE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299"/>
          </a:xfrm>
        </p:spPr>
        <p:txBody>
          <a:bodyPr>
            <a:normAutofit fontScale="90000"/>
          </a:bodyPr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738-E992-4EB2-8A8F-E22E080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6237"/>
            <a:ext cx="8596668" cy="4745125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Annotation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@Scope(“prototype”)</a:t>
            </a:r>
          </a:p>
          <a:p>
            <a:pPr marL="0" indent="0">
              <a:buNone/>
            </a:pPr>
            <a:r>
              <a:rPr lang="en-US" dirty="0"/>
              <a:t>	@Bean</a:t>
            </a:r>
          </a:p>
          <a:p>
            <a:pPr marL="0" indent="0">
              <a:buNone/>
            </a:pPr>
            <a:r>
              <a:rPr lang="en-US" dirty="0"/>
              <a:t>	public User </a:t>
            </a:r>
            <a:r>
              <a:rPr lang="en-US" dirty="0" err="1"/>
              <a:t>getUser</a:t>
            </a:r>
            <a:r>
              <a:rPr lang="en-US" dirty="0"/>
              <a:t>(){}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XML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&lt;bean id=“user” class=“</a:t>
            </a:r>
            <a:r>
              <a:rPr lang="en-US" dirty="0" err="1"/>
              <a:t>example.User</a:t>
            </a:r>
            <a:r>
              <a:rPr lang="en-US" dirty="0"/>
              <a:t>” scope=“prototype”/&gt;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3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Constructor-based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9E33A-FE4D-4B33-8FA7-221DE16F3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239607"/>
            <a:ext cx="7846311" cy="218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288BC-0D59-45D4-8CB8-DE8CD9DD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3788235"/>
            <a:ext cx="7846311" cy="19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Setter-based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10100-C237-4884-95ED-979DA2FC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4" y="1148157"/>
            <a:ext cx="61055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9E7076-CB12-4572-B220-8DB1BA2F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4" y="4251909"/>
            <a:ext cx="7924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D88B-423C-4886-9C9C-99F6F0C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5322"/>
            <a:ext cx="8596668" cy="1002632"/>
          </a:xfrm>
        </p:spPr>
        <p:txBody>
          <a:bodyPr>
            <a:normAutofit/>
          </a:bodyPr>
          <a:lstStyle/>
          <a:p>
            <a:r>
              <a:rPr lang="en-US" dirty="0"/>
              <a:t>Dependency Injection : </a:t>
            </a:r>
            <a:r>
              <a:rPr lang="en-US" b="1" dirty="0">
                <a:solidFill>
                  <a:srgbClr val="C00000"/>
                </a:solidFill>
              </a:rPr>
              <a:t>Field-based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7F8D4B-8283-46D1-9F68-D5654F30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237040"/>
          </a:xfrm>
        </p:spPr>
        <p:txBody>
          <a:bodyPr>
            <a:normAutofit/>
          </a:bodyPr>
          <a:lstStyle/>
          <a:p>
            <a:r>
              <a:rPr lang="en-US" dirty="0"/>
              <a:t>Annotation: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XML:				Not Supported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*Note: Field-based is based on Java reflection, not Spring supported DI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0BFF-955B-4748-84FD-B2F5C3C1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136232"/>
            <a:ext cx="6067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92319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Constructor-based vs Setter-based</a:t>
            </a:r>
            <a:br>
              <a:rPr lang="en-US" dirty="0"/>
            </a:br>
            <a:r>
              <a:rPr lang="en-US" sz="2000" dirty="0"/>
              <a:t>Circular Dependency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CF94-4160-4110-98F0-BCEAF1B0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54437"/>
            <a:ext cx="4133850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298F52-2E99-453B-B771-3C70FF3B2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43" y="1454437"/>
            <a:ext cx="4457700" cy="3019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F8E2FD-4ADC-4506-B3F0-8422258802CA}"/>
              </a:ext>
            </a:extLst>
          </p:cNvPr>
          <p:cNvSpPr txBox="1"/>
          <p:nvPr/>
        </p:nvSpPr>
        <p:spPr>
          <a:xfrm>
            <a:off x="989556" y="4622104"/>
            <a:ext cx="374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Constructor-based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BeanCurrentlyInCreationException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544B8-813B-4FA0-A093-A7515CFDE68C}"/>
              </a:ext>
            </a:extLst>
          </p:cNvPr>
          <p:cNvSpPr txBox="1"/>
          <p:nvPr/>
        </p:nvSpPr>
        <p:spPr>
          <a:xfrm>
            <a:off x="6683099" y="4609578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Setter-based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exception</a:t>
            </a:r>
          </a:p>
        </p:txBody>
      </p:sp>
    </p:spTree>
    <p:extLst>
      <p:ext uri="{BB962C8B-B14F-4D97-AF65-F5344CB8AC3E}">
        <p14:creationId xmlns:p14="http://schemas.microsoft.com/office/powerpoint/2010/main" val="389929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51AB-B4D1-4BD8-986B-1505BC3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906"/>
            <a:ext cx="8596668" cy="725905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@</a:t>
            </a:r>
            <a:r>
              <a:rPr lang="en-US" dirty="0" err="1"/>
              <a:t>Autowired</a:t>
            </a:r>
            <a:r>
              <a:rPr lang="en-US" dirty="0"/>
              <a:t> work</a:t>
            </a:r>
            <a:br>
              <a:rPr lang="en-US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D7B55-AA6A-427A-8DD8-23578D3B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32" y="475535"/>
            <a:ext cx="3640277" cy="183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4555C-6A3E-4050-9941-9BA5F69D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32" y="2639377"/>
            <a:ext cx="3611077" cy="2079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2A1C3-C640-407C-886A-22B110B21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732" y="4920185"/>
            <a:ext cx="3519697" cy="188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EC95D-B98C-4197-9599-3B806082FC51}"/>
              </a:ext>
            </a:extLst>
          </p:cNvPr>
          <p:cNvSpPr txBox="1"/>
          <p:nvPr/>
        </p:nvSpPr>
        <p:spPr>
          <a:xfrm>
            <a:off x="6260123" y="1396721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2B34F-44DC-449A-A511-DA77822D3D69}"/>
              </a:ext>
            </a:extLst>
          </p:cNvPr>
          <p:cNvSpPr txBox="1"/>
          <p:nvPr/>
        </p:nvSpPr>
        <p:spPr>
          <a:xfrm>
            <a:off x="6260122" y="3652223"/>
            <a:ext cx="1446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247D-3B95-45DA-B457-209A41F745B1}"/>
              </a:ext>
            </a:extLst>
          </p:cNvPr>
          <p:cNvSpPr txBox="1"/>
          <p:nvPr/>
        </p:nvSpPr>
        <p:spPr>
          <a:xfrm>
            <a:off x="6260123" y="5675760"/>
            <a:ext cx="10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B861-CC9A-41E7-BACA-BEFD27DF3168}"/>
              </a:ext>
            </a:extLst>
          </p:cNvPr>
          <p:cNvSpPr txBox="1"/>
          <p:nvPr/>
        </p:nvSpPr>
        <p:spPr>
          <a:xfrm>
            <a:off x="720503" y="1523554"/>
            <a:ext cx="506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--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byType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byName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1089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D58-B288-4BA0-B0B1-CE9434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246"/>
            <a:ext cx="8596668" cy="72683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+ </a:t>
            </a:r>
            <a:r>
              <a:rPr lang="en-US" b="1" dirty="0"/>
              <a:t>@Qualifier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5E80B-8A8E-457C-85FA-B0A849AB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68510"/>
            <a:ext cx="5825634" cy="3926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BB9DC-AFBC-4BF8-9CEA-788FA067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17" y="2221365"/>
            <a:ext cx="4600575" cy="2676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049754-53AA-421C-B656-BFBC5182BD7B}"/>
              </a:ext>
            </a:extLst>
          </p:cNvPr>
          <p:cNvSpPr/>
          <p:nvPr/>
        </p:nvSpPr>
        <p:spPr>
          <a:xfrm>
            <a:off x="6611815" y="3567165"/>
            <a:ext cx="371789" cy="120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5DCF8-F1E5-4534-AEE7-898BC9903BFC}"/>
              </a:ext>
            </a:extLst>
          </p:cNvPr>
          <p:cNvSpPr txBox="1"/>
          <p:nvPr/>
        </p:nvSpPr>
        <p:spPr>
          <a:xfrm>
            <a:off x="677334" y="6330462"/>
            <a:ext cx="804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Fallback:  When </a:t>
            </a:r>
            <a:r>
              <a:rPr lang="en-US" dirty="0" err="1"/>
              <a:t>byType</a:t>
            </a:r>
            <a:r>
              <a:rPr lang="en-US" dirty="0"/>
              <a:t> finds multiple match, it will by default use </a:t>
            </a:r>
            <a:r>
              <a:rPr lang="en-US" dirty="0" err="1"/>
              <a:t>byName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5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0DCC-6569-408D-BB58-1988A10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005"/>
            <a:ext cx="8596668" cy="676588"/>
          </a:xfrm>
        </p:spPr>
        <p:txBody>
          <a:bodyPr/>
          <a:lstStyle/>
          <a:p>
            <a:r>
              <a:rPr lang="en-US" dirty="0"/>
              <a:t>@Component &amp; 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D5C10-85D1-40F0-B6E1-F8E1274C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29488"/>
            <a:ext cx="3801474" cy="1750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CC8A0-0849-4569-A96D-0B8F5D2A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41139"/>
            <a:ext cx="3715917" cy="833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BD467-D290-4895-8231-986A7DAEB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1202728"/>
            <a:ext cx="3715917" cy="2390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76F2A-0145-4D5A-B48B-B73B032BF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276" y="1202727"/>
            <a:ext cx="6285388" cy="2638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0B5F9-CBA2-4BCC-AC6C-469631775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0276" y="4257791"/>
            <a:ext cx="6334125" cy="156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BBFA7-7B5B-44E2-9C13-59B8717FCA62}"/>
              </a:ext>
            </a:extLst>
          </p:cNvPr>
          <p:cNvSpPr txBox="1"/>
          <p:nvPr/>
        </p:nvSpPr>
        <p:spPr>
          <a:xfrm>
            <a:off x="5526593" y="6370655"/>
            <a:ext cx="53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Question? @Component vs @Bean ? </a:t>
            </a:r>
          </a:p>
        </p:txBody>
      </p:sp>
    </p:spTree>
    <p:extLst>
      <p:ext uri="{BB962C8B-B14F-4D97-AF65-F5344CB8AC3E}">
        <p14:creationId xmlns:p14="http://schemas.microsoft.com/office/powerpoint/2010/main" val="271598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E09-B4BB-482B-83D1-5D6F27E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78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PropertySource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097C2-BF8E-445C-9FEB-B02D6AC4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6382"/>
            <a:ext cx="7972425" cy="3638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036A-A33A-40A6-8951-16931EC395DF}"/>
              </a:ext>
            </a:extLst>
          </p:cNvPr>
          <p:cNvCxnSpPr/>
          <p:nvPr/>
        </p:nvCxnSpPr>
        <p:spPr>
          <a:xfrm flipH="1">
            <a:off x="6551525" y="4039437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3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61F2-7C2C-4AB1-8516-39A7733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get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3712C-9DC6-45D2-A79F-E44D7BA2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19" y="1496932"/>
            <a:ext cx="5295900" cy="4695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EC16C-133B-49C2-9E05-B4182FA5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34" y="1496932"/>
            <a:ext cx="5295900" cy="46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6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21F3-3DC7-4E17-98B6-1EA8F4FA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229" y="2768600"/>
            <a:ext cx="8596668" cy="1320800"/>
          </a:xfrm>
        </p:spPr>
        <p:txBody>
          <a:bodyPr/>
          <a:lstStyle/>
          <a:p>
            <a:r>
              <a:rPr lang="en-US" dirty="0"/>
              <a:t>End of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140818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791-4FF0-4459-95F6-C521EB46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729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IoC</a:t>
            </a:r>
            <a:r>
              <a:rPr lang="en-US" dirty="0"/>
              <a:t> (Inversion of Control)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5B2F46-43F7-4CF2-94E5-5787322546DA}"/>
              </a:ext>
            </a:extLst>
          </p:cNvPr>
          <p:cNvSpPr/>
          <p:nvPr/>
        </p:nvSpPr>
        <p:spPr>
          <a:xfrm>
            <a:off x="794084" y="2966696"/>
            <a:ext cx="2418348" cy="30199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Graphic 5" descr="Owl">
            <a:extLst>
              <a:ext uri="{FF2B5EF4-FFF2-40B4-BE49-F238E27FC236}">
                <a16:creationId xmlns:a16="http://schemas.microsoft.com/office/drawing/2014/main" id="{4BF04CC9-0B66-43ED-85FE-5748C4536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084" y="4893755"/>
            <a:ext cx="806116" cy="806116"/>
          </a:xfrm>
          <a:prstGeom prst="rect">
            <a:avLst/>
          </a:prstGeom>
        </p:spPr>
      </p:pic>
      <p:pic>
        <p:nvPicPr>
          <p:cNvPr id="8" name="Graphic 7" descr="Glasses">
            <a:extLst>
              <a:ext uri="{FF2B5EF4-FFF2-40B4-BE49-F238E27FC236}">
                <a16:creationId xmlns:a16="http://schemas.microsoft.com/office/drawing/2014/main" id="{23EC7D98-5262-4C21-B914-63036AC7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9285" y="4118145"/>
            <a:ext cx="729062" cy="729062"/>
          </a:xfrm>
          <a:prstGeom prst="rect">
            <a:avLst/>
          </a:prstGeom>
        </p:spPr>
      </p:pic>
      <p:pic>
        <p:nvPicPr>
          <p:cNvPr id="10" name="Graphic 9" descr="Telescope">
            <a:extLst>
              <a:ext uri="{FF2B5EF4-FFF2-40B4-BE49-F238E27FC236}">
                <a16:creationId xmlns:a16="http://schemas.microsoft.com/office/drawing/2014/main" id="{770C31BD-1744-4B23-A00D-9250D64708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0200" y="4893755"/>
            <a:ext cx="806116" cy="806116"/>
          </a:xfrm>
          <a:prstGeom prst="rect">
            <a:avLst/>
          </a:prstGeom>
        </p:spPr>
      </p:pic>
      <p:pic>
        <p:nvPicPr>
          <p:cNvPr id="12" name="Graphic 11" descr="Snowman">
            <a:extLst>
              <a:ext uri="{FF2B5EF4-FFF2-40B4-BE49-F238E27FC236}">
                <a16:creationId xmlns:a16="http://schemas.microsoft.com/office/drawing/2014/main" id="{DC2A329E-5B41-4ADA-9B51-D7A3947F4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6316" y="4893755"/>
            <a:ext cx="806116" cy="806116"/>
          </a:xfrm>
          <a:prstGeom prst="rect">
            <a:avLst/>
          </a:prstGeom>
        </p:spPr>
      </p:pic>
      <p:pic>
        <p:nvPicPr>
          <p:cNvPr id="14" name="Graphic 13" descr="Hammer">
            <a:extLst>
              <a:ext uri="{FF2B5EF4-FFF2-40B4-BE49-F238E27FC236}">
                <a16:creationId xmlns:a16="http://schemas.microsoft.com/office/drawing/2014/main" id="{7359EBC2-1837-4F20-989F-6192148473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169" y="4118145"/>
            <a:ext cx="717031" cy="717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D5FCE5-391D-4BB1-BD4C-38FD2240D835}"/>
              </a:ext>
            </a:extLst>
          </p:cNvPr>
          <p:cNvSpPr txBox="1"/>
          <p:nvPr/>
        </p:nvSpPr>
        <p:spPr>
          <a:xfrm>
            <a:off x="1136984" y="2416689"/>
            <a:ext cx="241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(Bean Factory)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081898-2595-4E3E-9D06-046954EC113F}"/>
              </a:ext>
            </a:extLst>
          </p:cNvPr>
          <p:cNvSpPr/>
          <p:nvPr/>
        </p:nvSpPr>
        <p:spPr>
          <a:xfrm>
            <a:off x="6918158" y="188588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65949-088E-48B6-A88C-37B21BC49FCD}"/>
              </a:ext>
            </a:extLst>
          </p:cNvPr>
          <p:cNvSpPr/>
          <p:nvPr/>
        </p:nvSpPr>
        <p:spPr>
          <a:xfrm>
            <a:off x="6918158" y="3429000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B7D332-9FA1-410F-AC35-A279D0953A36}"/>
              </a:ext>
            </a:extLst>
          </p:cNvPr>
          <p:cNvSpPr/>
          <p:nvPr/>
        </p:nvSpPr>
        <p:spPr>
          <a:xfrm>
            <a:off x="6918158" y="4984412"/>
            <a:ext cx="2514600" cy="1263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B7C9985D-6EB0-4861-A88E-17A4F7D733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0094" y="3810974"/>
            <a:ext cx="1166152" cy="1166152"/>
          </a:xfrm>
          <a:prstGeom prst="rect">
            <a:avLst/>
          </a:prstGeom>
        </p:spPr>
      </p:pic>
      <p:pic>
        <p:nvPicPr>
          <p:cNvPr id="21" name="Graphic 20" descr="Owl">
            <a:extLst>
              <a:ext uri="{FF2B5EF4-FFF2-40B4-BE49-F238E27FC236}">
                <a16:creationId xmlns:a16="http://schemas.microsoft.com/office/drawing/2014/main" id="{BB222E3A-0B47-4634-8385-7ADCD48B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4621" y="2160580"/>
            <a:ext cx="806116" cy="806116"/>
          </a:xfrm>
          <a:prstGeom prst="rect">
            <a:avLst/>
          </a:prstGeom>
        </p:spPr>
      </p:pic>
      <p:pic>
        <p:nvPicPr>
          <p:cNvPr id="22" name="Graphic 21" descr="Glasses">
            <a:extLst>
              <a:ext uri="{FF2B5EF4-FFF2-40B4-BE49-F238E27FC236}">
                <a16:creationId xmlns:a16="http://schemas.microsoft.com/office/drawing/2014/main" id="{1333F3D5-FAED-4007-801B-340ED9280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1675" y="3599538"/>
            <a:ext cx="729062" cy="729062"/>
          </a:xfrm>
          <a:prstGeom prst="rect">
            <a:avLst/>
          </a:prstGeom>
        </p:spPr>
      </p:pic>
      <p:pic>
        <p:nvPicPr>
          <p:cNvPr id="23" name="Graphic 22" descr="Telescope">
            <a:extLst>
              <a:ext uri="{FF2B5EF4-FFF2-40B4-BE49-F238E27FC236}">
                <a16:creationId xmlns:a16="http://schemas.microsoft.com/office/drawing/2014/main" id="{3E10D677-1E5F-471A-9F6F-B165DAC9C0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3148" y="5180507"/>
            <a:ext cx="806116" cy="806116"/>
          </a:xfrm>
          <a:prstGeom prst="rect">
            <a:avLst/>
          </a:prstGeom>
        </p:spPr>
      </p:pic>
      <p:pic>
        <p:nvPicPr>
          <p:cNvPr id="24" name="Graphic 23" descr="Hammer">
            <a:extLst>
              <a:ext uri="{FF2B5EF4-FFF2-40B4-BE49-F238E27FC236}">
                <a16:creationId xmlns:a16="http://schemas.microsoft.com/office/drawing/2014/main" id="{259CA383-BE32-4725-9CF3-DF82D55F1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49716" y="2238306"/>
            <a:ext cx="717031" cy="71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B79C2A-E85F-4A5E-A757-9BA1D4A68F6A}"/>
              </a:ext>
            </a:extLst>
          </p:cNvPr>
          <p:cNvSpPr txBox="1"/>
          <p:nvPr/>
        </p:nvSpPr>
        <p:spPr>
          <a:xfrm>
            <a:off x="7772825" y="1596580"/>
            <a:ext cx="24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7F24-2370-42E5-83CD-8A60A99E77D7}"/>
              </a:ext>
            </a:extLst>
          </p:cNvPr>
          <p:cNvCxnSpPr/>
          <p:nvPr/>
        </p:nvCxnSpPr>
        <p:spPr>
          <a:xfrm flipH="1">
            <a:off x="3212432" y="4328600"/>
            <a:ext cx="98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70073F-E7E5-4419-8E4A-70B5E09177CD}"/>
              </a:ext>
            </a:extLst>
          </p:cNvPr>
          <p:cNvCxnSpPr/>
          <p:nvPr/>
        </p:nvCxnSpPr>
        <p:spPr>
          <a:xfrm>
            <a:off x="3308684" y="4692988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943A9D-7A66-47A9-9E23-D6D0D61D54CB}"/>
              </a:ext>
            </a:extLst>
          </p:cNvPr>
          <p:cNvCxnSpPr/>
          <p:nvPr/>
        </p:nvCxnSpPr>
        <p:spPr>
          <a:xfrm flipV="1">
            <a:off x="5426545" y="2831496"/>
            <a:ext cx="1408606" cy="140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0B4EEF-BDB9-47BA-9E45-1A6FB0819A67}"/>
              </a:ext>
            </a:extLst>
          </p:cNvPr>
          <p:cNvCxnSpPr/>
          <p:nvPr/>
        </p:nvCxnSpPr>
        <p:spPr>
          <a:xfrm>
            <a:off x="5509552" y="4476659"/>
            <a:ext cx="115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970680-5B48-4A90-A8DF-DF3A29D7190C}"/>
              </a:ext>
            </a:extLst>
          </p:cNvPr>
          <p:cNvCxnSpPr/>
          <p:nvPr/>
        </p:nvCxnSpPr>
        <p:spPr>
          <a:xfrm>
            <a:off x="5509552" y="4692988"/>
            <a:ext cx="1202486" cy="12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F6E-A431-4A26-9F2D-A08FD509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F91E-D6E5-49D2-9CB5-EF064799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Creation</a:t>
            </a:r>
          </a:p>
          <a:p>
            <a:pPr lvl="1"/>
            <a:r>
              <a:rPr lang="en-US" dirty="0"/>
              <a:t>Container: </a:t>
            </a:r>
            <a:r>
              <a:rPr lang="en-US" dirty="0" err="1"/>
              <a:t>ApplicationContext</a:t>
            </a:r>
            <a:r>
              <a:rPr lang="en-US" dirty="0"/>
              <a:t> vs </a:t>
            </a:r>
            <a:r>
              <a:rPr lang="en-US" dirty="0" err="1"/>
              <a:t>BeanFactory</a:t>
            </a:r>
            <a:endParaRPr lang="en-US" dirty="0"/>
          </a:p>
          <a:p>
            <a:pPr lvl="1"/>
            <a:r>
              <a:rPr lang="en-US" dirty="0"/>
              <a:t>Bean Initialization --- XML vs Annotation</a:t>
            </a:r>
          </a:p>
          <a:p>
            <a:pPr lvl="1"/>
            <a:r>
              <a:rPr lang="en-US" dirty="0"/>
              <a:t>Bean Scope</a:t>
            </a:r>
          </a:p>
          <a:p>
            <a:pPr lvl="1"/>
            <a:endParaRPr lang="en-US" dirty="0"/>
          </a:p>
          <a:p>
            <a:r>
              <a:rPr lang="en-US" dirty="0"/>
              <a:t>Bean Injection</a:t>
            </a:r>
          </a:p>
          <a:p>
            <a:pPr lvl="1"/>
            <a:r>
              <a:rPr lang="en-US" dirty="0"/>
              <a:t>Bean Injection --- XML vs Annotation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5844370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6189766" cy="392207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err="1"/>
              <a:t>BeanFactory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fontAlgn="base"/>
            <a:r>
              <a:rPr lang="en-US" b="1" dirty="0" err="1"/>
              <a:t>ApplicationContext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	Bean instantiation/wiring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Automatic </a:t>
            </a:r>
            <a:r>
              <a:rPr lang="en-US" dirty="0" err="1"/>
              <a:t>BeanFactoryPostProcessor</a:t>
            </a:r>
            <a:r>
              <a:rPr lang="en-US" dirty="0"/>
              <a:t> registration</a:t>
            </a:r>
          </a:p>
          <a:p>
            <a:pPr marL="0" indent="0" fontAlgn="base">
              <a:buNone/>
            </a:pPr>
            <a:r>
              <a:rPr lang="en-US" dirty="0"/>
              <a:t>	Convenient </a:t>
            </a:r>
            <a:r>
              <a:rPr lang="en-US" dirty="0" err="1"/>
              <a:t>MessageSource</a:t>
            </a:r>
            <a:r>
              <a:rPr lang="en-US" dirty="0"/>
              <a:t> access (for i18n)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err="1"/>
              <a:t>ApplicationEvent</a:t>
            </a:r>
            <a:r>
              <a:rPr lang="en-US" dirty="0"/>
              <a:t> publication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Example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https://gist.github.com/bigme666/5210042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12" y="252796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0283-F110-41EF-B444-B2AA7973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9600"/>
            <a:ext cx="58714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ApplicationContext</a:t>
            </a:r>
            <a:r>
              <a:rPr lang="en-US" sz="2800" dirty="0"/>
              <a:t> vs </a:t>
            </a:r>
            <a:r>
              <a:rPr lang="en-US" sz="2800" dirty="0" err="1"/>
              <a:t>BeanFactory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B660-0C76-4C22-9CB9-F20FB7CA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431"/>
            <a:ext cx="7267074" cy="4504771"/>
          </a:xfrm>
        </p:spPr>
        <p:txBody>
          <a:bodyPr>
            <a:normAutofit/>
          </a:bodyPr>
          <a:lstStyle/>
          <a:p>
            <a:r>
              <a:rPr lang="en-US" sz="1400" dirty="0"/>
              <a:t>Example – How to Use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ApplicationContext</a:t>
            </a:r>
            <a:r>
              <a:rPr lang="en-US" sz="1400" dirty="0"/>
              <a:t> </a:t>
            </a:r>
            <a:r>
              <a:rPr lang="en-US" sz="1400" dirty="0" err="1"/>
              <a:t>ctx</a:t>
            </a:r>
            <a:r>
              <a:rPr lang="en-US" sz="1400" dirty="0"/>
              <a:t> = new </a:t>
            </a:r>
            <a:r>
              <a:rPr lang="en-US" sz="1400" dirty="0" err="1"/>
              <a:t>ClassPathXmlApplicationContext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ctx.getBean</a:t>
            </a:r>
            <a:r>
              <a:rPr lang="en-US" sz="1400" dirty="0"/>
              <a:t>(“hello”);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hello.sayHello</a:t>
            </a:r>
            <a:r>
              <a:rPr lang="en-US" sz="1400" dirty="0"/>
              <a:t>(“John”)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BeanFactory</a:t>
            </a:r>
            <a:r>
              <a:rPr lang="en-US" sz="1400" dirty="0"/>
              <a:t> factory = new </a:t>
            </a:r>
            <a:r>
              <a:rPr lang="en-US" sz="1400" dirty="0" err="1"/>
              <a:t>XmlBeanFactory</a:t>
            </a:r>
            <a:r>
              <a:rPr lang="en-US" sz="1400" dirty="0"/>
              <a:t>(new </a:t>
            </a:r>
            <a:r>
              <a:rPr lang="en-US" sz="1400" dirty="0" err="1"/>
              <a:t>ClassPathResource</a:t>
            </a:r>
            <a:r>
              <a:rPr lang="en-US" sz="1400" dirty="0"/>
              <a:t>(“beans.xml”)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HelloBean</a:t>
            </a:r>
            <a:r>
              <a:rPr lang="en-US" sz="1400" dirty="0"/>
              <a:t> hello = (</a:t>
            </a:r>
            <a:r>
              <a:rPr lang="en-US" sz="1400" dirty="0" err="1"/>
              <a:t>HelloBean</a:t>
            </a:r>
            <a:r>
              <a:rPr lang="en-US" sz="1400" dirty="0"/>
              <a:t>) </a:t>
            </a:r>
            <a:r>
              <a:rPr lang="en-US" sz="1400" dirty="0" err="1"/>
              <a:t>factory.getBean</a:t>
            </a:r>
            <a:r>
              <a:rPr lang="en-US" sz="1400" dirty="0"/>
              <a:t>(“hello”)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hello.getMessage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028" name="Picture 4" descr="Image result for beanfactory vs applicationcontext">
            <a:extLst>
              <a:ext uri="{FF2B5EF4-FFF2-40B4-BE49-F238E27FC236}">
                <a16:creationId xmlns:a16="http://schemas.microsoft.com/office/drawing/2014/main" id="{A2427231-C008-40DC-95F2-96E77550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252798"/>
            <a:ext cx="4462565" cy="6352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0691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07EB-F450-4A16-BDA5-5D95AC06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50"/>
            <a:ext cx="8596668" cy="672922"/>
          </a:xfrm>
        </p:spPr>
        <p:txBody>
          <a:bodyPr/>
          <a:lstStyle/>
          <a:p>
            <a:r>
              <a:rPr lang="en-US" dirty="0"/>
              <a:t>Bean Creation – XML vs Annotation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F3BEA-9346-403A-813F-F757D2D6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02" y="1704057"/>
            <a:ext cx="8802332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          name=“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myStudentHelperBean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  <a:ea typeface="Monaco"/>
              </a:rPr>
              <a:t>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=“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com.</a:t>
            </a:r>
            <a:r>
              <a:rPr lang="en-US" altLang="en-US" sz="2000" dirty="0" err="1">
                <a:latin typeface="Arial Unicode MS"/>
                <a:ea typeface="Monaco"/>
              </a:rPr>
              <a:t>demo.service.StudentHelper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"&gt; 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 Unicode MS"/>
                <a:ea typeface="Monaco"/>
              </a:rPr>
              <a:t>&lt;alias name=“</a:t>
            </a:r>
            <a:r>
              <a:rPr lang="en-US" altLang="en-US" sz="2000" dirty="0" err="1">
                <a:latin typeface="Arial Unicode MS"/>
                <a:ea typeface="Monaco"/>
              </a:rPr>
              <a:t>studentHelper</a:t>
            </a:r>
            <a:r>
              <a:rPr lang="en-US" altLang="en-US" sz="2000" dirty="0">
                <a:latin typeface="Arial Unicode MS"/>
                <a:ea typeface="Monaco"/>
              </a:rPr>
              <a:t>”  alias=“</a:t>
            </a:r>
            <a:r>
              <a:rPr lang="en-US" altLang="en-US" sz="2000" dirty="0" err="1">
                <a:latin typeface="Arial Unicode MS"/>
                <a:ea typeface="Monaco"/>
              </a:rPr>
              <a:t>studentHelperAlias</a:t>
            </a:r>
            <a:r>
              <a:rPr lang="en-US" altLang="en-US" sz="2000" dirty="0">
                <a:latin typeface="Arial Unicode MS"/>
                <a:ea typeface="Monaco"/>
              </a:rPr>
              <a:t>”&gt;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 Unicode MS"/>
                <a:ea typeface="Monaco"/>
              </a:rPr>
              <a:t>&lt;/alias&gt;</a:t>
            </a:r>
            <a:r>
              <a:rPr lang="en-US" altLang="en-US" sz="20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77C6C5-3E66-4714-B8F6-93054BAF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4236201"/>
            <a:ext cx="9276894" cy="22159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@Configuration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 class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HelperManagement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@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Bean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 </a:t>
            </a:r>
            <a:r>
              <a:rPr lang="en-US" altLang="en-US" b="1" dirty="0" err="1">
                <a:latin typeface="Arial Unicode MS"/>
                <a:ea typeface="Monaco"/>
              </a:rPr>
              <a:t>studentHelper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/>
                <a:ea typeface="Monaco"/>
              </a:rPr>
              <a:t>	          return new </a:t>
            </a:r>
            <a:r>
              <a:rPr lang="en-US" altLang="en-US" dirty="0" err="1">
                <a:latin typeface="Arial Unicode MS"/>
                <a:ea typeface="Monaco"/>
              </a:rPr>
              <a:t>StudentHelper</a:t>
            </a:r>
            <a:r>
              <a:rPr lang="en-US" altLang="en-US" dirty="0">
                <a:latin typeface="Arial Unicode MS"/>
                <a:ea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Monac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734-F9C7-4FE5-B710-CA16D80C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811"/>
            <a:ext cx="8596668" cy="686637"/>
          </a:xfrm>
        </p:spPr>
        <p:txBody>
          <a:bodyPr>
            <a:normAutofit/>
          </a:bodyPr>
          <a:lstStyle/>
          <a:p>
            <a:r>
              <a:rPr lang="en-US" dirty="0"/>
              <a:t>Bean Creation – XML vs Annotation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7FEF2-EDF8-474F-A17C-C01A24F3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8" y="1633302"/>
            <a:ext cx="6268175" cy="359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4C8ED-D0CE-4C0A-8215-CFB283EED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39" y="1633302"/>
            <a:ext cx="5850601" cy="31745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7F1B40-2AE5-4AEE-AD7B-A6538F73D84F}"/>
              </a:ext>
            </a:extLst>
          </p:cNvPr>
          <p:cNvCxnSpPr/>
          <p:nvPr/>
        </p:nvCxnSpPr>
        <p:spPr>
          <a:xfrm>
            <a:off x="3074796" y="2491991"/>
            <a:ext cx="3778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20D-1F84-4927-833F-3F71D6E09D68}"/>
              </a:ext>
            </a:extLst>
          </p:cNvPr>
          <p:cNvCxnSpPr/>
          <p:nvPr/>
        </p:nvCxnSpPr>
        <p:spPr>
          <a:xfrm flipV="1">
            <a:off x="3506875" y="2994409"/>
            <a:ext cx="3416439" cy="43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D67B6C-13BB-4E8E-BB2D-78B00876EEB1}"/>
              </a:ext>
            </a:extLst>
          </p:cNvPr>
          <p:cNvCxnSpPr/>
          <p:nvPr/>
        </p:nvCxnSpPr>
        <p:spPr>
          <a:xfrm flipV="1">
            <a:off x="4119824" y="3516923"/>
            <a:ext cx="2733152" cy="77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6C22F7-EC09-4371-9CC3-707E1BB35885}"/>
              </a:ext>
            </a:extLst>
          </p:cNvPr>
          <p:cNvCxnSpPr/>
          <p:nvPr/>
        </p:nvCxnSpPr>
        <p:spPr>
          <a:xfrm flipH="1">
            <a:off x="1406769" y="1738365"/>
            <a:ext cx="6330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26E60D-A998-4607-AB82-3B598CFCAF40}"/>
              </a:ext>
            </a:extLst>
          </p:cNvPr>
          <p:cNvSpPr txBox="1"/>
          <p:nvPr/>
        </p:nvSpPr>
        <p:spPr>
          <a:xfrm flipH="1">
            <a:off x="457701" y="5968721"/>
            <a:ext cx="56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XML or Annotation?</a:t>
            </a:r>
          </a:p>
        </p:txBody>
      </p:sp>
    </p:spTree>
    <p:extLst>
      <p:ext uri="{BB962C8B-B14F-4D97-AF65-F5344CB8AC3E}">
        <p14:creationId xmlns:p14="http://schemas.microsoft.com/office/powerpoint/2010/main" val="74527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584-25CC-4E0D-8E48-254CEB7A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8658"/>
            <a:ext cx="8596668" cy="767788"/>
          </a:xfrm>
        </p:spPr>
        <p:txBody>
          <a:bodyPr/>
          <a:lstStyle/>
          <a:p>
            <a:r>
              <a:rPr lang="en-US" dirty="0"/>
              <a:t>A special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841E-7D95-4262-9534-4E479C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719"/>
            <a:ext cx="9127066" cy="5118814"/>
          </a:xfrm>
        </p:spPr>
        <p:txBody>
          <a:bodyPr>
            <a:normAutofit/>
          </a:bodyPr>
          <a:lstStyle/>
          <a:p>
            <a:r>
              <a:rPr lang="en-US" dirty="0"/>
              <a:t>Data Source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79656-BC99-403F-9024-8462F738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57124"/>
            <a:ext cx="10610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5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301</Words>
  <Application>Microsoft Office PowerPoint</Application>
  <PresentationFormat>Widescreen</PresentationFormat>
  <Paragraphs>155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Trebuchet MS</vt:lpstr>
      <vt:lpstr>Wingdings 3</vt:lpstr>
      <vt:lpstr>Facet</vt:lpstr>
      <vt:lpstr>Service Layer</vt:lpstr>
      <vt:lpstr>Different ways to get reference</vt:lpstr>
      <vt:lpstr>Spring IoC (Inversion of Control)</vt:lpstr>
      <vt:lpstr>Spring Dependency Injection</vt:lpstr>
      <vt:lpstr>ApplicationContext vs BeanFactory</vt:lpstr>
      <vt:lpstr>ApplicationContext vs BeanFactory</vt:lpstr>
      <vt:lpstr>Bean Creation – XML vs Annotation</vt:lpstr>
      <vt:lpstr>Bean Creation – XML vs Annotation</vt:lpstr>
      <vt:lpstr>A special bean</vt:lpstr>
      <vt:lpstr>Bean Scope</vt:lpstr>
      <vt:lpstr>Bean Scope</vt:lpstr>
      <vt:lpstr>Dependency Injection : Constructor-based</vt:lpstr>
      <vt:lpstr>Dependency Injection : Setter-based</vt:lpstr>
      <vt:lpstr>Dependency Injection : Field-based</vt:lpstr>
      <vt:lpstr>Constructor-based vs Setter-based Circular Dependency </vt:lpstr>
      <vt:lpstr>How does @Autowired work </vt:lpstr>
      <vt:lpstr>@Autowired + @Qualifier</vt:lpstr>
      <vt:lpstr>@Component &amp; ComponentScan</vt:lpstr>
      <vt:lpstr>@PropertySource</vt:lpstr>
      <vt:lpstr>End of IoC 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Andy Chen</dc:creator>
  <cp:lastModifiedBy>Andy Chen</cp:lastModifiedBy>
  <cp:revision>53</cp:revision>
  <dcterms:created xsi:type="dcterms:W3CDTF">2018-11-05T16:22:02Z</dcterms:created>
  <dcterms:modified xsi:type="dcterms:W3CDTF">2019-05-28T19:02:16Z</dcterms:modified>
</cp:coreProperties>
</file>