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notesMasterIdLst>
    <p:notesMasterId r:id="rId50"/>
  </p:notesMasterIdLst>
  <p:sldIdLst>
    <p:sldId id="256" r:id="rId2"/>
    <p:sldId id="259" r:id="rId3"/>
    <p:sldId id="257" r:id="rId4"/>
    <p:sldId id="308" r:id="rId5"/>
    <p:sldId id="309" r:id="rId6"/>
    <p:sldId id="282" r:id="rId7"/>
    <p:sldId id="258" r:id="rId8"/>
    <p:sldId id="260" r:id="rId9"/>
    <p:sldId id="266" r:id="rId10"/>
    <p:sldId id="262" r:id="rId11"/>
    <p:sldId id="312" r:id="rId12"/>
    <p:sldId id="263" r:id="rId13"/>
    <p:sldId id="261" r:id="rId14"/>
    <p:sldId id="264" r:id="rId15"/>
    <p:sldId id="313" r:id="rId16"/>
    <p:sldId id="265" r:id="rId17"/>
    <p:sldId id="267" r:id="rId18"/>
    <p:sldId id="268" r:id="rId19"/>
    <p:sldId id="269" r:id="rId20"/>
    <p:sldId id="283" r:id="rId21"/>
    <p:sldId id="310" r:id="rId22"/>
    <p:sldId id="315" r:id="rId23"/>
    <p:sldId id="287" r:id="rId24"/>
    <p:sldId id="288" r:id="rId25"/>
    <p:sldId id="319" r:id="rId26"/>
    <p:sldId id="289" r:id="rId27"/>
    <p:sldId id="284" r:id="rId28"/>
    <p:sldId id="290" r:id="rId29"/>
    <p:sldId id="291" r:id="rId30"/>
    <p:sldId id="292" r:id="rId31"/>
    <p:sldId id="293" r:id="rId32"/>
    <p:sldId id="294" r:id="rId33"/>
    <p:sldId id="274" r:id="rId34"/>
    <p:sldId id="295" r:id="rId35"/>
    <p:sldId id="277" r:id="rId36"/>
    <p:sldId id="272" r:id="rId37"/>
    <p:sldId id="278" r:id="rId38"/>
    <p:sldId id="273" r:id="rId39"/>
    <p:sldId id="296" r:id="rId40"/>
    <p:sldId id="311" r:id="rId41"/>
    <p:sldId id="297" r:id="rId42"/>
    <p:sldId id="298" r:id="rId43"/>
    <p:sldId id="299" r:id="rId44"/>
    <p:sldId id="300" r:id="rId45"/>
    <p:sldId id="320" r:id="rId46"/>
    <p:sldId id="321" r:id="rId47"/>
    <p:sldId id="304" r:id="rId48"/>
    <p:sldId id="28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F8E6A-3FCB-4009-B475-10F125E6B99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9C230-3D6A-4156-95BD-7EE970DC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genp/tutorials/tree/master/persistence-modules/spring-data-jpa/src/main/java/com/baeldung/boot/daos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4AE8B2-994A-4552-9CCE-37BF2DC10F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83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9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SCHEMA GENERATION</a:t>
            </a:r>
          </a:p>
          <a:p>
            <a:r>
              <a:rPr lang="en-US" dirty="0"/>
              <a:t>Single Table – is general good design</a:t>
            </a:r>
          </a:p>
          <a:p>
            <a:r>
              <a:rPr lang="en-US" dirty="0"/>
              <a:t>Joined Table – not good, because mapping @</a:t>
            </a:r>
            <a:r>
              <a:rPr lang="en-US" dirty="0" err="1"/>
              <a:t>ManyToMany</a:t>
            </a:r>
            <a:r>
              <a:rPr lang="en-US" dirty="0"/>
              <a:t> is heavy</a:t>
            </a:r>
          </a:p>
          <a:p>
            <a:r>
              <a:rPr lang="en-US" dirty="0"/>
              <a:t>Table-per-class – not efficient at all, have to use joins </a:t>
            </a:r>
            <a:r>
              <a:rPr lang="en-US" dirty="0" err="1"/>
              <a:t>etc</a:t>
            </a:r>
            <a:r>
              <a:rPr lang="en-US" dirty="0"/>
              <a:t>, should be avoided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0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Session vs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 EXAMPLE:: Bank Deposit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2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7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 starts -&gt; 1 level cache -&gt; 2</a:t>
            </a:r>
            <a:r>
              <a:rPr lang="en-US" baseline="30000" dirty="0"/>
              <a:t>nd</a:t>
            </a:r>
            <a:r>
              <a:rPr lang="en-US" dirty="0"/>
              <a:t> level cache -&gt; Database</a:t>
            </a:r>
          </a:p>
          <a:p>
            <a:r>
              <a:rPr lang="en-US" dirty="0"/>
              <a:t>-&gt; Database -&gt; 1,2 level cache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cache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only one which does not store entities. It caches query results and contains only entity references and scalar values. You need to activate the cache by setting 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hibernate.cache.use_query_cache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in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persistence.xml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and set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on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6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https://www.logicbig.com/tutorials/spring-framework/spring-data-access-with-jdbc/spring-call-stored-procedure.html</a:t>
            </a:r>
          </a:p>
          <a:p>
            <a:r>
              <a:rPr lang="en-US" dirty="0"/>
              <a:t>FOR STORED</a:t>
            </a:r>
            <a:r>
              <a:rPr lang="en-US" baseline="0" dirty="0"/>
              <a:t> 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0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51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2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3F70E-C616-4893-9513-C956F483CC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to use which?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3F70E-C616-4893-9513-C956F483CC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78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EnableJpaRepositories</a:t>
            </a:r>
            <a:r>
              <a:rPr lang="en-US" dirty="0"/>
              <a:t>(“</a:t>
            </a:r>
            <a:r>
              <a:rPr lang="en-US" dirty="0" err="1"/>
              <a:t>com.acme.repositories</a:t>
            </a:r>
            <a:r>
              <a:rPr lang="en-US" dirty="0"/>
              <a:t>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3F70E-C616-4893-9513-C956F483CC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6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this example:: </a:t>
            </a:r>
            <a:r>
              <a:rPr lang="en-US" dirty="0">
                <a:hlinkClick r:id="rId3"/>
              </a:rPr>
              <a:t>https://github.com/eugenp/tutorials/tree/master/persistence-modules/spring-data-jpa/src/main/java/com/baeldung/boot/daos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3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Pagination is used when processing large amount of data in rest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5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baseline="0" dirty="0"/>
              <a:t> is thread-safe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exampleActor</a:t>
            </a:r>
            <a:r>
              <a:rPr lang="en-US" dirty="0"/>
              <a:t> has to be set with values</a:t>
            </a:r>
          </a:p>
          <a:p>
            <a:r>
              <a:rPr lang="en-US" dirty="0" err="1"/>
              <a:t>exampleActor</a:t>
            </a:r>
            <a:r>
              <a:rPr lang="en-US" dirty="0"/>
              <a:t> can have fields more than just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exampleActor</a:t>
            </a:r>
            <a:r>
              <a:rPr lang="en-US" dirty="0"/>
              <a:t> has to be set with values</a:t>
            </a:r>
          </a:p>
          <a:p>
            <a:r>
              <a:rPr lang="en-US" dirty="0" err="1"/>
              <a:t>exampleActor</a:t>
            </a:r>
            <a:r>
              <a:rPr lang="en-US" dirty="0"/>
              <a:t> can have fields more than just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</a:t>
            </a:r>
            <a:r>
              <a:rPr lang="en-US" baseline="0" dirty="0"/>
              <a:t> takes only a map and the map key has to be the same as the table columns..</a:t>
            </a:r>
          </a:p>
          <a:p>
            <a:endParaRPr lang="en-US" baseline="0" dirty="0"/>
          </a:p>
          <a:p>
            <a:r>
              <a:rPr lang="en-US" baseline="0" dirty="0"/>
              <a:t>It can also work with </a:t>
            </a:r>
            <a:r>
              <a:rPr lang="en-US" baseline="0" dirty="0" err="1"/>
              <a:t>SqlParameterSource</a:t>
            </a:r>
            <a:r>
              <a:rPr lang="en-US" baseline="0" dirty="0"/>
              <a:t> and </a:t>
            </a:r>
            <a:r>
              <a:rPr lang="en-US" baseline="0" dirty="0" err="1"/>
              <a:t>MapSqlParameterSource</a:t>
            </a:r>
            <a:r>
              <a:rPr lang="en-US" baseline="0" dirty="0"/>
              <a:t> as input just as in </a:t>
            </a:r>
            <a:r>
              <a:rPr lang="en-US" baseline="0" dirty="0" err="1"/>
              <a:t>NamedParameterJdbcTemplate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StoredProcedure</a:t>
            </a:r>
            <a:r>
              <a:rPr lang="en-US" baseline="0" dirty="0"/>
              <a:t> is an 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3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call??</a:t>
            </a:r>
          </a:p>
          <a:p>
            <a:endParaRPr lang="en-US" dirty="0"/>
          </a:p>
          <a:p>
            <a:r>
              <a:rPr lang="en-US" dirty="0"/>
              <a:t>Which one to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4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4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5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30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2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50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37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4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9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4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5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80927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538" y="773038"/>
            <a:ext cx="8596668" cy="775063"/>
          </a:xfrm>
        </p:spPr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: select: query()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7" y="1952624"/>
            <a:ext cx="10506295" cy="36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5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8A7-B015-4BD2-BAD3-A8DC80FF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307"/>
          </a:xfrm>
        </p:spPr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: select: </a:t>
            </a:r>
            <a:r>
              <a:rPr lang="en-US" dirty="0" err="1"/>
              <a:t>queryForObject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0263B-3F56-43FA-A921-0E643DA5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02" y="2042216"/>
            <a:ext cx="7803904" cy="2810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E905E-B7F6-4756-B767-EEFFEF6C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02" y="1468912"/>
            <a:ext cx="7718843" cy="370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6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0777"/>
            <a:ext cx="8596668" cy="775063"/>
          </a:xfrm>
        </p:spPr>
        <p:txBody>
          <a:bodyPr>
            <a:normAutofit/>
          </a:bodyPr>
          <a:lstStyle/>
          <a:p>
            <a:r>
              <a:rPr lang="en-US" dirty="0" err="1"/>
              <a:t>JdbcTemplate:select:queryForList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2877"/>
            <a:ext cx="7500015" cy="52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6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722811"/>
          </a:xfrm>
        </p:spPr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: Update/Insert/Delete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774" y="966651"/>
            <a:ext cx="8596668" cy="51728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Insert/Update/Delete (“update”)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89" y="1896019"/>
            <a:ext cx="9368579" cy="1185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26" y="3429000"/>
            <a:ext cx="8802561" cy="1185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125" y="4844660"/>
            <a:ext cx="8524003" cy="13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4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r>
              <a:rPr lang="en-US" dirty="0" err="1"/>
              <a:t>NamedParameterJdbcTemplate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7FEBD6-B70C-4716-B648-6FD07E61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17875"/>
            <a:ext cx="9476759" cy="4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r>
              <a:rPr lang="en-US" dirty="0" err="1"/>
              <a:t>NamedParameterJdbcTemplate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8BA3E-347B-40CA-99F6-1C1D0EFB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5AB2F-BF85-46F7-B89B-862FC44E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20057"/>
            <a:ext cx="9396934" cy="51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6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70"/>
          </a:xfrm>
        </p:spPr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SimpleJdbcInsert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1" y="1530668"/>
            <a:ext cx="8830854" cy="49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2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24" y="225234"/>
            <a:ext cx="8596668" cy="643766"/>
          </a:xfrm>
        </p:spPr>
        <p:txBody>
          <a:bodyPr>
            <a:normAutofit/>
          </a:bodyPr>
          <a:lstStyle/>
          <a:p>
            <a:r>
              <a:rPr lang="en-US" dirty="0"/>
              <a:t>* Stored Procedure: </a:t>
            </a:r>
            <a:r>
              <a:rPr lang="en-US" dirty="0" err="1"/>
              <a:t>SimpleJdbcCall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3" y="954910"/>
            <a:ext cx="7552845" cy="575268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09090" y="2790828"/>
            <a:ext cx="31748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8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24" y="225234"/>
            <a:ext cx="8596668" cy="643766"/>
          </a:xfrm>
        </p:spPr>
        <p:txBody>
          <a:bodyPr>
            <a:normAutofit/>
          </a:bodyPr>
          <a:lstStyle/>
          <a:p>
            <a:r>
              <a:rPr lang="en-US" dirty="0"/>
              <a:t>* Stored Procedure: </a:t>
            </a:r>
            <a:r>
              <a:rPr lang="en-US" dirty="0" err="1"/>
              <a:t>StoredProcedure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1" y="1155719"/>
            <a:ext cx="104775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5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0747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20" y="1543390"/>
            <a:ext cx="10409620" cy="2391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62" y="4064000"/>
            <a:ext cx="10261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components</a:t>
            </a:r>
          </a:p>
        </p:txBody>
      </p:sp>
      <p:sp>
        <p:nvSpPr>
          <p:cNvPr id="4" name="Can 3"/>
          <p:cNvSpPr/>
          <p:nvPr/>
        </p:nvSpPr>
        <p:spPr>
          <a:xfrm>
            <a:off x="8543108" y="2076993"/>
            <a:ext cx="1410788" cy="27040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725988" y="2769326"/>
            <a:ext cx="1045029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43108" y="3644537"/>
            <a:ext cx="1410788" cy="352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858000" y="2769326"/>
            <a:ext cx="809897" cy="12279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2795452" y="2076993"/>
            <a:ext cx="3056708" cy="305670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Frameworks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C.R.U.D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074" y="3069771"/>
            <a:ext cx="1136469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035040" y="3069771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035040" y="3644537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759337" y="3024051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759336" y="3781696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7759336" y="3174274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7759335" y="3892731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6021975" y="3174274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6021974" y="3755570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1789609" y="3592285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820088" y="3411582"/>
            <a:ext cx="631371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cxnSpLocks/>
            <a:endCxn id="4" idx="3"/>
          </p:cNvCxnSpPr>
          <p:nvPr/>
        </p:nvCxnSpPr>
        <p:spPr>
          <a:xfrm>
            <a:off x="999308" y="4127863"/>
            <a:ext cx="8249194" cy="653141"/>
          </a:xfrm>
          <a:prstGeom prst="bentConnector4">
            <a:avLst>
              <a:gd name="adj1" fmla="val -40"/>
              <a:gd name="adj2" fmla="val 359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9935" y="6257108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27371" y="459812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05941" y="5365261"/>
            <a:ext cx="186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Access</a:t>
            </a:r>
          </a:p>
        </p:txBody>
      </p:sp>
      <p:sp>
        <p:nvSpPr>
          <p:cNvPr id="36" name="5-Point Star 35"/>
          <p:cNvSpPr/>
          <p:nvPr/>
        </p:nvSpPr>
        <p:spPr>
          <a:xfrm>
            <a:off x="3148149" y="5401492"/>
            <a:ext cx="261257" cy="2481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4212771" y="6317677"/>
            <a:ext cx="261257" cy="2481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6466114" y="4656907"/>
            <a:ext cx="261257" cy="2481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5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DDBE-D47D-458B-8669-55C21FF2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8" y="2768600"/>
            <a:ext cx="8596668" cy="1320800"/>
          </a:xfrm>
        </p:spPr>
        <p:txBody>
          <a:bodyPr/>
          <a:lstStyle/>
          <a:p>
            <a:r>
              <a:rPr lang="en-US" dirty="0"/>
              <a:t>Hibernate	</a:t>
            </a:r>
          </a:p>
        </p:txBody>
      </p:sp>
    </p:spTree>
    <p:extLst>
      <p:ext uri="{BB962C8B-B14F-4D97-AF65-F5344CB8AC3E}">
        <p14:creationId xmlns:p14="http://schemas.microsoft.com/office/powerpoint/2010/main" val="208779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7028BB-9742-4C16-83BA-2E4C916D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53" y="1656624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Hibernate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46F92-7947-4924-88DC-30A2E419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61" y="343428"/>
            <a:ext cx="68770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7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02D6-D7B1-4FC8-84BC-BB072C8E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Entity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9A61-AD65-4CBF-8E57-50B8C45F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41" y="1778069"/>
            <a:ext cx="2905125" cy="383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14CFF-A8DA-4813-A46F-1B3DBE31D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725" y="433387"/>
            <a:ext cx="3914775" cy="59912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453E89E-463D-446F-83F2-CBB3220FFF8D}"/>
              </a:ext>
            </a:extLst>
          </p:cNvPr>
          <p:cNvSpPr/>
          <p:nvPr/>
        </p:nvSpPr>
        <p:spPr>
          <a:xfrm>
            <a:off x="4562061" y="3528391"/>
            <a:ext cx="187849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ADA6-F47B-4D45-B9CD-0A39C911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55698"/>
          </a:xfrm>
        </p:spPr>
        <p:txBody>
          <a:bodyPr/>
          <a:lstStyle/>
          <a:p>
            <a:r>
              <a:rPr lang="en-US" dirty="0"/>
              <a:t>Entity Mapping: Composite Primary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708F7-8A74-48AD-AEBC-430E4E2C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2040"/>
            <a:ext cx="4991100" cy="445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1D451-43FE-474F-BBB9-C117A759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68" y="1011936"/>
            <a:ext cx="3724275" cy="4695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3465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ADA6-F47B-4D45-B9CD-0A39C911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9053075" cy="855698"/>
          </a:xfrm>
        </p:spPr>
        <p:txBody>
          <a:bodyPr>
            <a:normAutofit/>
          </a:bodyPr>
          <a:lstStyle/>
          <a:p>
            <a:r>
              <a:rPr lang="en-US" dirty="0"/>
              <a:t>Association: one-to-many and many-to-one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181DC-6256-4BBC-A0C3-3F358726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87" y="1011936"/>
            <a:ext cx="4603437" cy="4325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7CE6D-51EC-4B62-92CC-B569761A4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792" y="1011937"/>
            <a:ext cx="4465174" cy="4394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280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ADA6-F47B-4D45-B9CD-0A39C911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9053075" cy="855698"/>
          </a:xfrm>
        </p:spPr>
        <p:txBody>
          <a:bodyPr>
            <a:normAutofit/>
          </a:bodyPr>
          <a:lstStyle/>
          <a:p>
            <a:r>
              <a:rPr lang="en-US" dirty="0"/>
              <a:t>Association: Many-to-Many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B5BA3-96E2-4168-AC9A-E205538A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2" y="864072"/>
            <a:ext cx="6338752" cy="1334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9D327-873D-4AA2-9893-499584926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07" y="2941983"/>
            <a:ext cx="5217708" cy="2791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FF80CC-F682-49AB-939D-0AFEEB40B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966" y="2941983"/>
            <a:ext cx="5282356" cy="2791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7E6E5-21F4-417F-B351-D3A18631F4E1}"/>
              </a:ext>
            </a:extLst>
          </p:cNvPr>
          <p:cNvSpPr txBox="1"/>
          <p:nvPr/>
        </p:nvSpPr>
        <p:spPr>
          <a:xfrm>
            <a:off x="542704" y="1011936"/>
            <a:ext cx="244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Database: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B4F2B-6C69-4457-8040-CBFBB5DCE10E}"/>
              </a:ext>
            </a:extLst>
          </p:cNvPr>
          <p:cNvSpPr txBox="1"/>
          <p:nvPr/>
        </p:nvSpPr>
        <p:spPr>
          <a:xfrm>
            <a:off x="542704" y="2420251"/>
            <a:ext cx="244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Hibernate: </a:t>
            </a:r>
          </a:p>
        </p:txBody>
      </p:sp>
    </p:spTree>
    <p:extLst>
      <p:ext uri="{BB962C8B-B14F-4D97-AF65-F5344CB8AC3E}">
        <p14:creationId xmlns:p14="http://schemas.microsoft.com/office/powerpoint/2010/main" val="2791173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5FEF-E40A-4013-A28C-EDCC79A7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0055"/>
            <a:ext cx="8596668" cy="1320800"/>
          </a:xfrm>
        </p:spPr>
        <p:txBody>
          <a:bodyPr/>
          <a:lstStyle/>
          <a:p>
            <a:r>
              <a:rPr lang="en-US" dirty="0"/>
              <a:t>Entity Mapping: 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E372F-95EE-41F0-B405-5AD07F68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040524"/>
            <a:ext cx="4244625" cy="5507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48CF2-204A-4EA3-904B-8B3F61528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063" y="481781"/>
            <a:ext cx="1972820" cy="2316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73A18-5F10-416F-B0D2-2DE11F040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111" y="618784"/>
            <a:ext cx="2509345" cy="1799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831F2-D7AB-4925-A9D8-951C6CF76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0063" y="3087170"/>
            <a:ext cx="2509345" cy="3602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EC3692-87A0-4D5B-9B11-9C81DE345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111" y="2934682"/>
            <a:ext cx="2178090" cy="3754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130DB5-C7E3-4138-8776-BB4204584AE3}"/>
              </a:ext>
            </a:extLst>
          </p:cNvPr>
          <p:cNvSpPr txBox="1"/>
          <p:nvPr/>
        </p:nvSpPr>
        <p:spPr>
          <a:xfrm flipH="1">
            <a:off x="6998406" y="328429"/>
            <a:ext cx="18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Single</a:t>
            </a:r>
            <a:r>
              <a:rPr lang="en-US" altLang="zh-CN" dirty="0"/>
              <a:t> </a:t>
            </a:r>
            <a:r>
              <a:rPr lang="en-US" altLang="zh-CN" sz="1600" dirty="0"/>
              <a:t>table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F1D2A-1D39-4402-8326-11F76B682EAB}"/>
              </a:ext>
            </a:extLst>
          </p:cNvPr>
          <p:cNvSpPr txBox="1"/>
          <p:nvPr/>
        </p:nvSpPr>
        <p:spPr>
          <a:xfrm flipH="1">
            <a:off x="9870371" y="125389"/>
            <a:ext cx="188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Mapped </a:t>
            </a:r>
            <a:r>
              <a:rPr lang="en-US" sz="1400" dirty="0" err="1"/>
              <a:t>SuperClass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CCECE-2E8B-413B-9C12-4026CA792416}"/>
              </a:ext>
            </a:extLst>
          </p:cNvPr>
          <p:cNvSpPr txBox="1"/>
          <p:nvPr/>
        </p:nvSpPr>
        <p:spPr>
          <a:xfrm flipH="1">
            <a:off x="6998405" y="2613880"/>
            <a:ext cx="188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Table per class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F007F-52B6-4F08-9700-F1F2AA34279E}"/>
              </a:ext>
            </a:extLst>
          </p:cNvPr>
          <p:cNvSpPr txBox="1"/>
          <p:nvPr/>
        </p:nvSpPr>
        <p:spPr>
          <a:xfrm flipH="1">
            <a:off x="10124763" y="2798546"/>
            <a:ext cx="18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Joined</a:t>
            </a:r>
            <a:r>
              <a:rPr lang="en-US" altLang="zh-CN" dirty="0"/>
              <a:t> </a:t>
            </a:r>
            <a:r>
              <a:rPr lang="en-US" altLang="zh-CN" sz="1600" dirty="0"/>
              <a:t>table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EDC717-311E-439D-AF2F-396CE25A7FF1}"/>
              </a:ext>
            </a:extLst>
          </p:cNvPr>
          <p:cNvSpPr/>
          <p:nvPr/>
        </p:nvSpPr>
        <p:spPr>
          <a:xfrm>
            <a:off x="4921959" y="3087170"/>
            <a:ext cx="1237631" cy="73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types</a:t>
            </a:r>
          </a:p>
        </p:txBody>
      </p:sp>
    </p:spTree>
    <p:extLst>
      <p:ext uri="{BB962C8B-B14F-4D97-AF65-F5344CB8AC3E}">
        <p14:creationId xmlns:p14="http://schemas.microsoft.com/office/powerpoint/2010/main" val="3539800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F331-3EF4-4D8B-8CAF-D8E5F87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altLang="zh-CN" dirty="0"/>
              <a:t>ibernate Core</a:t>
            </a:r>
            <a:r>
              <a:rPr lang="en-US" dirty="0"/>
              <a:t>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AEA9-275C-4E1E-82D0-0AC7616BBAD3}"/>
              </a:ext>
            </a:extLst>
          </p:cNvPr>
          <p:cNvSpPr txBox="1"/>
          <p:nvPr/>
        </p:nvSpPr>
        <p:spPr>
          <a:xfrm>
            <a:off x="677334" y="1930400"/>
            <a:ext cx="4923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Entity Mapping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CRUD </a:t>
            </a:r>
            <a:r>
              <a:rPr lang="en-US" dirty="0">
                <a:sym typeface="Wingdings" panose="05000000000000000000" pitchFamily="2" charset="2"/>
              </a:rPr>
              <a:t> HQL/Criteria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</a:t>
            </a:r>
            <a:r>
              <a:rPr lang="en-US" altLang="zh-CN" dirty="0"/>
              <a:t>ession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Transaction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SessionFactory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Proxy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Persistence Context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2059D-043D-4971-9E08-E012178F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7245"/>
            <a:ext cx="5829017" cy="52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93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5657-F87F-423E-B637-45389C9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26514"/>
          </a:xfrm>
        </p:spPr>
        <p:txBody>
          <a:bodyPr>
            <a:normAutofit fontScale="90000"/>
          </a:bodyPr>
          <a:lstStyle/>
          <a:p>
            <a:r>
              <a:rPr lang="en-US" dirty="0"/>
              <a:t> *CRUD: C</a:t>
            </a:r>
            <a:r>
              <a:rPr lang="en-US" altLang="zh-CN" dirty="0"/>
              <a:t>riteria 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B37C8-739F-48B6-91F1-23E68061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1" y="1092641"/>
            <a:ext cx="5700549" cy="207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0504E-D404-4039-B3C9-4567869D3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1" y="3342499"/>
            <a:ext cx="546735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6505EF-5E6F-47E8-A530-346C90E08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51" y="3813703"/>
            <a:ext cx="2895600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CE44F-F96D-4002-90CC-3A47F5044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51" y="4769937"/>
            <a:ext cx="4686300" cy="102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DFE9D9-58FF-402F-85CD-740830AD4297}"/>
              </a:ext>
            </a:extLst>
          </p:cNvPr>
          <p:cNvSpPr txBox="1"/>
          <p:nvPr/>
        </p:nvSpPr>
        <p:spPr>
          <a:xfrm>
            <a:off x="7313622" y="179952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B6555-734A-4D46-95DA-1B6D0E3657D3}"/>
              </a:ext>
            </a:extLst>
          </p:cNvPr>
          <p:cNvSpPr txBox="1"/>
          <p:nvPr/>
        </p:nvSpPr>
        <p:spPr>
          <a:xfrm flipH="1">
            <a:off x="7313622" y="3285638"/>
            <a:ext cx="4321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 expression</a:t>
            </a:r>
          </a:p>
          <a:p>
            <a:endParaRPr lang="en-US" dirty="0"/>
          </a:p>
          <a:p>
            <a:r>
              <a:rPr lang="en-US" dirty="0"/>
              <a:t>Sort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775586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1441-7E89-42D9-8F18-3862FDAF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0" y="156238"/>
            <a:ext cx="8596668" cy="489938"/>
          </a:xfrm>
        </p:spPr>
        <p:txBody>
          <a:bodyPr>
            <a:normAutofit fontScale="90000"/>
          </a:bodyPr>
          <a:lstStyle/>
          <a:p>
            <a:r>
              <a:rPr lang="en-US" dirty="0"/>
              <a:t>Persistence Context</a:t>
            </a:r>
          </a:p>
        </p:txBody>
      </p:sp>
      <p:pic>
        <p:nvPicPr>
          <p:cNvPr id="3074" name="Picture 2" descr="Image result for hibernate persistence context">
            <a:extLst>
              <a:ext uri="{FF2B5EF4-FFF2-40B4-BE49-F238E27FC236}">
                <a16:creationId xmlns:a16="http://schemas.microsoft.com/office/drawing/2014/main" id="{5477A2BC-6246-4DFF-ACAF-DAD8798C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1" y="1586954"/>
            <a:ext cx="6767375" cy="41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B0905B-6CA3-4095-A9BC-E948BE96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695" y="402683"/>
            <a:ext cx="3810000" cy="155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F0955-86C0-44A6-A495-37BDEC8BC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521" y="2201703"/>
            <a:ext cx="3514725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CBF09-467D-42ED-99D8-3B552FE02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5180" y="4049324"/>
            <a:ext cx="3086100" cy="33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26D3C2-E4B7-4FA5-8676-024A639F5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521" y="4049324"/>
            <a:ext cx="4920864" cy="275211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6D476AC-D103-42AB-A203-C88AAE12D1CD}"/>
              </a:ext>
            </a:extLst>
          </p:cNvPr>
          <p:cNvSpPr/>
          <p:nvPr/>
        </p:nvSpPr>
        <p:spPr>
          <a:xfrm>
            <a:off x="7295535" y="5152103"/>
            <a:ext cx="648930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  <a:p>
            <a:pPr lvl="1"/>
            <a:r>
              <a:rPr lang="en-US" dirty="0"/>
              <a:t>JDBC + Spring JDBC(</a:t>
            </a:r>
            <a:r>
              <a:rPr lang="en-US" dirty="0" err="1"/>
              <a:t>JdbcTemplate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Hibernate</a:t>
            </a:r>
          </a:p>
          <a:p>
            <a:pPr lvl="1"/>
            <a:r>
              <a:rPr lang="en-US" dirty="0"/>
              <a:t>JPA + 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383209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3734-AD2E-477A-B6FC-C017719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*Flush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F5D4C-588A-4348-994E-A4AF53D5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0" y="1524163"/>
            <a:ext cx="11313971" cy="26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3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F95B-CB16-4DF1-9267-3D7F6AB4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974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1D8A0-C7F2-4B75-A0E4-20742BA0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26" y="405045"/>
            <a:ext cx="4182396" cy="2186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83318-C2F7-47E0-B2E8-D262C4919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449" y="2761844"/>
            <a:ext cx="5814551" cy="79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23270-CDBE-4FAB-A690-8F10F4C3E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97" y="1158453"/>
            <a:ext cx="4990208" cy="2676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71BDB-91D8-4819-B984-85FD90A34CD5}"/>
              </a:ext>
            </a:extLst>
          </p:cNvPr>
          <p:cNvSpPr txBox="1"/>
          <p:nvPr/>
        </p:nvSpPr>
        <p:spPr>
          <a:xfrm flipH="1">
            <a:off x="581747" y="4477407"/>
            <a:ext cx="366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set Flushing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7FFE8-E247-421D-A9BB-BC1F108E1074}"/>
              </a:ext>
            </a:extLst>
          </p:cNvPr>
          <p:cNvSpPr txBox="1"/>
          <p:nvPr/>
        </p:nvSpPr>
        <p:spPr>
          <a:xfrm flipH="1">
            <a:off x="6377449" y="3650291"/>
            <a:ext cx="479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Apply: Auto/Commit/Always/Manual</a:t>
            </a:r>
          </a:p>
        </p:txBody>
      </p:sp>
    </p:spTree>
    <p:extLst>
      <p:ext uri="{BB962C8B-B14F-4D97-AF65-F5344CB8AC3E}">
        <p14:creationId xmlns:p14="http://schemas.microsoft.com/office/powerpoint/2010/main" val="4045154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7DD2-4886-455F-B15E-54CD35E1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1347-F0DF-45D4-A9B3-7C43B0C9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boilerplate session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7E200-5F30-4BC2-AFA9-DF4DC4C3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539" y="471487"/>
            <a:ext cx="68865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7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EE4C-347B-4E30-B498-4883D854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4469"/>
            <a:ext cx="8596668" cy="657497"/>
          </a:xfrm>
        </p:spPr>
        <p:txBody>
          <a:bodyPr/>
          <a:lstStyle/>
          <a:p>
            <a:r>
              <a:rPr lang="en-US" dirty="0"/>
              <a:t>Database ACID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8477C-A5D1-4DD6-9172-89DA4C1C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68211"/>
            <a:ext cx="8272356" cy="3154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FB003-388B-45A2-8344-F6E09878CD56}"/>
              </a:ext>
            </a:extLst>
          </p:cNvPr>
          <p:cNvSpPr txBox="1"/>
          <p:nvPr/>
        </p:nvSpPr>
        <p:spPr>
          <a:xfrm>
            <a:off x="9063915" y="1535823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115AA-9060-4F21-87E8-CF8514005308}"/>
              </a:ext>
            </a:extLst>
          </p:cNvPr>
          <p:cNvSpPr txBox="1"/>
          <p:nvPr/>
        </p:nvSpPr>
        <p:spPr>
          <a:xfrm flipH="1">
            <a:off x="9027617" y="227321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0F57B-0F6C-4DAA-A8DB-1A106AC63612}"/>
              </a:ext>
            </a:extLst>
          </p:cNvPr>
          <p:cNvSpPr txBox="1"/>
          <p:nvPr/>
        </p:nvSpPr>
        <p:spPr>
          <a:xfrm>
            <a:off x="9086924" y="296173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0C951-4E00-4B4B-8CB9-480B463FD5A7}"/>
              </a:ext>
            </a:extLst>
          </p:cNvPr>
          <p:cNvSpPr txBox="1"/>
          <p:nvPr/>
        </p:nvSpPr>
        <p:spPr>
          <a:xfrm>
            <a:off x="9091166" y="3699120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9759E-C98E-4445-8CD8-2DE41AFA7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" y="4947285"/>
            <a:ext cx="8420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6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9B21-B342-4ABF-9488-A681E57E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11144552" cy="40364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Concern: </a:t>
            </a:r>
          </a:p>
          <a:p>
            <a:pPr marL="0" indent="0">
              <a:buNone/>
            </a:pPr>
            <a:r>
              <a:rPr lang="en-US" dirty="0"/>
              <a:t>A transaction reads data, update data and then commit the data. During commit, it needs to make sure the data is not stale – not modified by other concurrent on-going transaction.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it happens?</a:t>
            </a:r>
          </a:p>
          <a:p>
            <a:pPr marL="0" indent="0">
              <a:buNone/>
            </a:pPr>
            <a:r>
              <a:rPr lang="en-US" dirty="0"/>
              <a:t>Rollback current 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locking in hibernate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Optimisitic</a:t>
            </a:r>
            <a:r>
              <a:rPr lang="en-US" dirty="0"/>
              <a:t> Locking and Pessimistic Locking</a:t>
            </a:r>
          </a:p>
        </p:txBody>
      </p:sp>
    </p:spTree>
    <p:extLst>
      <p:ext uri="{BB962C8B-B14F-4D97-AF65-F5344CB8AC3E}">
        <p14:creationId xmlns:p14="http://schemas.microsoft.com/office/powerpoint/2010/main" val="14529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Optimistic Locking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7EE2D-C1CF-4E0A-A439-0364F756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2" y="1515291"/>
            <a:ext cx="4828631" cy="344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C1324-B153-403A-BDD2-EA33AB279ED7}"/>
              </a:ext>
            </a:extLst>
          </p:cNvPr>
          <p:cNvSpPr txBox="1"/>
          <p:nvPr/>
        </p:nvSpPr>
        <p:spPr>
          <a:xfrm>
            <a:off x="888274" y="5747657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1: Version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15E09A-29B0-49A8-884B-CA8CC6AFB9DB}"/>
              </a:ext>
            </a:extLst>
          </p:cNvPr>
          <p:cNvCxnSpPr/>
          <p:nvPr/>
        </p:nvCxnSpPr>
        <p:spPr>
          <a:xfrm flipH="1">
            <a:off x="3148149" y="3958046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D3F1C8-7E7C-418F-BB41-A65C93EB8479}"/>
              </a:ext>
            </a:extLst>
          </p:cNvPr>
          <p:cNvSpPr txBox="1"/>
          <p:nvPr/>
        </p:nvSpPr>
        <p:spPr>
          <a:xfrm>
            <a:off x="3804137" y="377338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50C81E-86B2-4DC8-B0D3-B25E0A085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073" y="1515291"/>
            <a:ext cx="4319510" cy="36346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009E9E-84E5-4234-8B0F-7C000C2939EC}"/>
              </a:ext>
            </a:extLst>
          </p:cNvPr>
          <p:cNvSpPr txBox="1"/>
          <p:nvPr/>
        </p:nvSpPr>
        <p:spPr>
          <a:xfrm>
            <a:off x="5801360" y="574363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2: </a:t>
            </a:r>
            <a:r>
              <a:rPr lang="en-US" dirty="0" err="1"/>
              <a:t>OptimisticLocking</a:t>
            </a:r>
            <a:r>
              <a:rPr lang="en-US" dirty="0"/>
              <a:t> with </a:t>
            </a:r>
            <a:r>
              <a:rPr lang="en-US" dirty="0" err="1"/>
              <a:t>DynamicUpdate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FE5B7-F60B-4723-B800-57830563EBD3}"/>
              </a:ext>
            </a:extLst>
          </p:cNvPr>
          <p:cNvSpPr txBox="1"/>
          <p:nvPr/>
        </p:nvSpPr>
        <p:spPr>
          <a:xfrm>
            <a:off x="10072914" y="1219200"/>
            <a:ext cx="1281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</a:t>
            </a:r>
          </a:p>
          <a:p>
            <a:r>
              <a:rPr lang="en-US" dirty="0"/>
              <a:t>All</a:t>
            </a:r>
          </a:p>
          <a:p>
            <a:r>
              <a:rPr lang="en-US" dirty="0"/>
              <a:t>Dirty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1BD821-5D1A-4CC4-909D-4583F1DF48EC}"/>
              </a:ext>
            </a:extLst>
          </p:cNvPr>
          <p:cNvCxnSpPr>
            <a:endCxn id="12" idx="1"/>
          </p:cNvCxnSpPr>
          <p:nvPr/>
        </p:nvCxnSpPr>
        <p:spPr>
          <a:xfrm flipV="1">
            <a:off x="9463314" y="1680865"/>
            <a:ext cx="609600" cy="7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38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9B21-B342-4ABF-9488-A681E57E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3880773"/>
          </a:xfrm>
        </p:spPr>
        <p:txBody>
          <a:bodyPr/>
          <a:lstStyle/>
          <a:p>
            <a:r>
              <a:rPr lang="en-US" dirty="0"/>
              <a:t>Two level cache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cache: stays in session level. Purpose: minimize database visit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cache: stays in </a:t>
            </a:r>
            <a:r>
              <a:rPr lang="en-US" dirty="0" err="1"/>
              <a:t>sessionFactory</a:t>
            </a:r>
            <a:r>
              <a:rPr lang="en-US" dirty="0"/>
              <a:t>. Purpose: cross session 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BB363-C208-48F9-ABDF-816CB09F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27" y="2678565"/>
            <a:ext cx="81438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5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F4D9-8F5E-4DCA-B8E7-962B0D5B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257"/>
            <a:ext cx="8596668" cy="725714"/>
          </a:xfrm>
        </p:spPr>
        <p:txBody>
          <a:bodyPr/>
          <a:lstStyle/>
          <a:p>
            <a:r>
              <a:rPr lang="en-US" dirty="0"/>
              <a:t>Configure 2</a:t>
            </a:r>
            <a:r>
              <a:rPr lang="en-US" baseline="30000" dirty="0"/>
              <a:t>nd</a:t>
            </a:r>
            <a:r>
              <a:rPr lang="en-US" dirty="0"/>
              <a:t> level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7DAD2-51AA-41F0-A211-9B9F0CC0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8599"/>
            <a:ext cx="6057900" cy="1504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D9D456-61E6-430C-90F9-BEE2A935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74571"/>
            <a:ext cx="6353175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7F79B3-9CF1-4AD0-BE78-0A90939BDFB0}"/>
              </a:ext>
            </a:extLst>
          </p:cNvPr>
          <p:cNvCxnSpPr/>
          <p:nvPr/>
        </p:nvCxnSpPr>
        <p:spPr>
          <a:xfrm>
            <a:off x="515007" y="3132083"/>
            <a:ext cx="7630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4A07C6D-4ED9-43B1-B372-CF538F73D7EA}"/>
              </a:ext>
            </a:extLst>
          </p:cNvPr>
          <p:cNvSpPr/>
          <p:nvPr/>
        </p:nvSpPr>
        <p:spPr>
          <a:xfrm>
            <a:off x="515007" y="1303283"/>
            <a:ext cx="7630510" cy="489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6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9B21-B342-4ABF-9488-A681E57E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789"/>
            <a:ext cx="8596668" cy="3880773"/>
          </a:xfrm>
        </p:spPr>
        <p:txBody>
          <a:bodyPr/>
          <a:lstStyle/>
          <a:p>
            <a:r>
              <a:rPr lang="en-US" dirty="0"/>
              <a:t>Use logging to track visiting to database</a:t>
            </a:r>
          </a:p>
          <a:p>
            <a:r>
              <a:rPr lang="en-US" dirty="0"/>
              <a:t>Optimize HQL or Native SQL Query</a:t>
            </a:r>
          </a:p>
          <a:p>
            <a:r>
              <a:rPr lang="en-US" dirty="0" err="1"/>
              <a:t>FetchType</a:t>
            </a:r>
            <a:r>
              <a:rPr lang="en-US" dirty="0"/>
              <a:t> = LAZY</a:t>
            </a:r>
          </a:p>
          <a:p>
            <a:r>
              <a:rPr lang="en-US" dirty="0"/>
              <a:t>Use cache, but before using 2</a:t>
            </a:r>
            <a:r>
              <a:rPr lang="en-US" baseline="30000" dirty="0"/>
              <a:t>nd</a:t>
            </a:r>
            <a:r>
              <a:rPr lang="en-US" dirty="0"/>
              <a:t> level cache, try to put heavy operation to database</a:t>
            </a:r>
          </a:p>
          <a:p>
            <a:r>
              <a:rPr lang="en-US" dirty="0"/>
              <a:t>Bulk updates/deletes</a:t>
            </a:r>
          </a:p>
        </p:txBody>
      </p:sp>
    </p:spTree>
    <p:extLst>
      <p:ext uri="{BB962C8B-B14F-4D97-AF65-F5344CB8AC3E}">
        <p14:creationId xmlns:p14="http://schemas.microsoft.com/office/powerpoint/2010/main" val="1851148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DDBE-D47D-458B-8669-55C21FF2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8" y="2768600"/>
            <a:ext cx="8596668" cy="1320800"/>
          </a:xfrm>
        </p:spPr>
        <p:txBody>
          <a:bodyPr/>
          <a:lstStyle/>
          <a:p>
            <a:r>
              <a:rPr lang="en-US" dirty="0"/>
              <a:t>JPA	&amp; 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298893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DDBE-D47D-458B-8669-55C21FF2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8" y="2768600"/>
            <a:ext cx="8596668" cy="1320800"/>
          </a:xfrm>
        </p:spPr>
        <p:txBody>
          <a:bodyPr/>
          <a:lstStyle/>
          <a:p>
            <a:r>
              <a:rPr lang="en-US" dirty="0"/>
              <a:t>JDBC	</a:t>
            </a:r>
          </a:p>
        </p:txBody>
      </p:sp>
    </p:spTree>
    <p:extLst>
      <p:ext uri="{BB962C8B-B14F-4D97-AF65-F5344CB8AC3E}">
        <p14:creationId xmlns:p14="http://schemas.microsoft.com/office/powerpoint/2010/main" val="1658238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E2B12C-4189-493B-B9C9-3CFDDF63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4233" y="1656624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JPA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D9503-7FA0-494C-B83B-012403F4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617" y="276649"/>
            <a:ext cx="64198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31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83D5-ED2F-4E09-9CE0-AC5FA889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8FF6-7C84-4CC0-AE02-BA65B5C6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JPA is to eliminate SQL in java</a:t>
            </a:r>
          </a:p>
          <a:p>
            <a:pPr marL="0" indent="0">
              <a:buNone/>
            </a:pPr>
            <a:r>
              <a:rPr lang="en-US" dirty="0"/>
              <a:t>By using Naming Convention in Java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3CC64-6FD4-413A-B294-784EF9DC5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39" y="1270000"/>
            <a:ext cx="6049554" cy="45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96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1397-2157-439F-A5CC-C532F907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8FD7-2EC9-4607-93C5-04FA39FB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CrudRepository</a:t>
            </a:r>
            <a:endParaRPr lang="en-US" dirty="0"/>
          </a:p>
          <a:p>
            <a:r>
              <a:rPr lang="en-US" dirty="0" err="1"/>
              <a:t>PagingAndSortingRepository</a:t>
            </a:r>
            <a:endParaRPr lang="en-US" dirty="0"/>
          </a:p>
          <a:p>
            <a:r>
              <a:rPr lang="en-US" dirty="0" err="1"/>
              <a:t>JpaRepository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7AFE0-4F83-41F3-A917-0C47204A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29" y="496542"/>
            <a:ext cx="5507921" cy="5864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EFC70-AE9B-4BE9-A7EF-159BF6CAA043}"/>
              </a:ext>
            </a:extLst>
          </p:cNvPr>
          <p:cNvSpPr txBox="1"/>
          <p:nvPr/>
        </p:nvSpPr>
        <p:spPr>
          <a:xfrm>
            <a:off x="676519" y="5335612"/>
            <a:ext cx="35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/>
              <a:t>JpaRepository</a:t>
            </a:r>
            <a:r>
              <a:rPr lang="en-US" i="1" u="sng" dirty="0"/>
              <a:t> returns a list</a:t>
            </a:r>
          </a:p>
          <a:p>
            <a:r>
              <a:rPr lang="en-US" i="1" u="sng" dirty="0" err="1"/>
              <a:t>CrudRepository</a:t>
            </a:r>
            <a:r>
              <a:rPr lang="en-US" i="1" u="sng" dirty="0"/>
              <a:t> returns </a:t>
            </a:r>
            <a:r>
              <a:rPr lang="en-US" i="1" u="sng" dirty="0" err="1"/>
              <a:t>Iterable</a:t>
            </a:r>
            <a:endParaRPr lang="en-US" i="1" u="sng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0A1C9CCA-443C-48E8-9571-91E59B619362}"/>
              </a:ext>
            </a:extLst>
          </p:cNvPr>
          <p:cNvSpPr/>
          <p:nvPr/>
        </p:nvSpPr>
        <p:spPr>
          <a:xfrm>
            <a:off x="477935" y="5448570"/>
            <a:ext cx="198584" cy="2102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360E802-BFAE-4D26-A0B7-25181B265A6A}"/>
              </a:ext>
            </a:extLst>
          </p:cNvPr>
          <p:cNvCxnSpPr/>
          <p:nvPr/>
        </p:nvCxnSpPr>
        <p:spPr>
          <a:xfrm rot="5400000" flipH="1" flipV="1">
            <a:off x="1040524" y="4127910"/>
            <a:ext cx="2102069" cy="336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53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E838-0B9C-4CB2-BD1D-5E8834AB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748" y="38100"/>
            <a:ext cx="8596668" cy="549729"/>
          </a:xfrm>
        </p:spPr>
        <p:txBody>
          <a:bodyPr>
            <a:normAutofit fontScale="90000"/>
          </a:bodyPr>
          <a:lstStyle/>
          <a:p>
            <a:r>
              <a:rPr lang="en-US" dirty="0"/>
              <a:t>4-step Declaration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F2A95-3AD7-44F4-A73B-E565D348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4" y="906991"/>
            <a:ext cx="4657196" cy="650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4EE34-F55D-4FF5-8F35-3446E6C6F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04" y="1876420"/>
            <a:ext cx="4657196" cy="214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7A5728-B22D-4910-BA7A-237D3C147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321" y="827871"/>
            <a:ext cx="5053012" cy="703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EF7B7-8171-449E-8D31-2DDB33D6D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321" y="2645303"/>
            <a:ext cx="5062548" cy="2468563"/>
          </a:xfrm>
          <a:prstGeom prst="rect">
            <a:avLst/>
          </a:prstGeom>
        </p:spPr>
      </p:pic>
      <p:sp>
        <p:nvSpPr>
          <p:cNvPr id="9" name="Heptagon 8">
            <a:extLst>
              <a:ext uri="{FF2B5EF4-FFF2-40B4-BE49-F238E27FC236}">
                <a16:creationId xmlns:a16="http://schemas.microsoft.com/office/drawing/2014/main" id="{9F11AE4F-E497-4E6C-9F41-6C08EE036C09}"/>
              </a:ext>
            </a:extLst>
          </p:cNvPr>
          <p:cNvSpPr/>
          <p:nvPr/>
        </p:nvSpPr>
        <p:spPr>
          <a:xfrm>
            <a:off x="3069167" y="4478867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DC0209C1-B93B-4DC4-8865-EFAD6B391021}"/>
              </a:ext>
            </a:extLst>
          </p:cNvPr>
          <p:cNvSpPr/>
          <p:nvPr/>
        </p:nvSpPr>
        <p:spPr>
          <a:xfrm>
            <a:off x="5932970" y="722325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Heptagon 10">
            <a:extLst>
              <a:ext uri="{FF2B5EF4-FFF2-40B4-BE49-F238E27FC236}">
                <a16:creationId xmlns:a16="http://schemas.microsoft.com/office/drawing/2014/main" id="{B0BFCEAF-DE86-4238-B392-2EDE913510DB}"/>
              </a:ext>
            </a:extLst>
          </p:cNvPr>
          <p:cNvSpPr/>
          <p:nvPr/>
        </p:nvSpPr>
        <p:spPr>
          <a:xfrm>
            <a:off x="10418536" y="1091657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13D704D5-9F43-43BC-877E-C674899478C2}"/>
              </a:ext>
            </a:extLst>
          </p:cNvPr>
          <p:cNvSpPr/>
          <p:nvPr/>
        </p:nvSpPr>
        <p:spPr>
          <a:xfrm>
            <a:off x="10418536" y="2951157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4030D7F-E82C-4A68-85F8-9DB18A6DE6A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628814" y="1091659"/>
            <a:ext cx="2406117" cy="3571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544E397-CF3F-47FB-A7A5-2FE865DB38AA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 rot="16200000" flipH="1">
            <a:off x="8147916" y="-1308895"/>
            <a:ext cx="606852" cy="4669293"/>
          </a:xfrm>
          <a:prstGeom prst="bentConnector4">
            <a:avLst>
              <a:gd name="adj1" fmla="val -37670"/>
              <a:gd name="adj2" fmla="val 104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F11FBE1-B178-4A5D-AB8E-277DB96CEA01}"/>
              </a:ext>
            </a:extLst>
          </p:cNvPr>
          <p:cNvCxnSpPr>
            <a:cxnSpLocks/>
          </p:cNvCxnSpPr>
          <p:nvPr/>
        </p:nvCxnSpPr>
        <p:spPr>
          <a:xfrm rot="5400000">
            <a:off x="9935542" y="2204525"/>
            <a:ext cx="1339791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B04D02-29FB-43F1-B419-DEB1117FACD5}"/>
              </a:ext>
            </a:extLst>
          </p:cNvPr>
          <p:cNvSpPr txBox="1"/>
          <p:nvPr/>
        </p:nvSpPr>
        <p:spPr>
          <a:xfrm>
            <a:off x="726621" y="6025243"/>
            <a:ext cx="985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Enable JPA Scan </a:t>
            </a:r>
            <a:r>
              <a:rPr lang="en-US" dirty="0">
                <a:sym typeface="Wingdings" panose="05000000000000000000" pitchFamily="2" charset="2"/>
              </a:rPr>
              <a:t> 2. Extends Repository  3. Define CRUD Query  4. Inject into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11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B0241-87E0-4EDB-82AB-D96DBF47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9" y="1392120"/>
            <a:ext cx="7944807" cy="50068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891DBD-256D-4CC4-8E7A-96EAD4BEFA4B}"/>
              </a:ext>
            </a:extLst>
          </p:cNvPr>
          <p:cNvSpPr txBox="1">
            <a:spLocks/>
          </p:cNvSpPr>
          <p:nvPr/>
        </p:nvSpPr>
        <p:spPr>
          <a:xfrm>
            <a:off x="675009" y="61893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JPA Naming Convention: Select</a:t>
            </a:r>
          </a:p>
        </p:txBody>
      </p:sp>
    </p:spTree>
    <p:extLst>
      <p:ext uri="{BB962C8B-B14F-4D97-AF65-F5344CB8AC3E}">
        <p14:creationId xmlns:p14="http://schemas.microsoft.com/office/powerpoint/2010/main" val="1098134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891DBD-256D-4CC4-8E7A-96EAD4BEFA4B}"/>
              </a:ext>
            </a:extLst>
          </p:cNvPr>
          <p:cNvSpPr txBox="1">
            <a:spLocks/>
          </p:cNvSpPr>
          <p:nvPr/>
        </p:nvSpPr>
        <p:spPr>
          <a:xfrm>
            <a:off x="675008" y="618931"/>
            <a:ext cx="103145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JPA Naming Convention: Insert/Update/Delete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CA9CB-821D-4A1D-B542-C929CB1E8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9" y="1279331"/>
            <a:ext cx="5782242" cy="53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7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C2D-B094-48FE-94D2-18F4E069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D4F62-D39A-48F5-B4AF-DD7AA099A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0" y="1449422"/>
            <a:ext cx="8769649" cy="45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41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086B-204A-4D26-AE0E-CF6BEE55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34" y="156238"/>
            <a:ext cx="8596668" cy="1320800"/>
          </a:xfrm>
        </p:spPr>
        <p:txBody>
          <a:bodyPr/>
          <a:lstStyle/>
          <a:p>
            <a:r>
              <a:rPr lang="en-US" dirty="0"/>
              <a:t>Your Own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D5557-AD78-4CC4-BE0B-CD725284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6" y="1300162"/>
            <a:ext cx="96964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8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44" y="2731966"/>
            <a:ext cx="8596668" cy="1320800"/>
          </a:xfrm>
        </p:spPr>
        <p:txBody>
          <a:bodyPr/>
          <a:lstStyle/>
          <a:p>
            <a:r>
              <a:rPr lang="en-US" dirty="0"/>
              <a:t>Example – End of Spring DAO</a:t>
            </a:r>
          </a:p>
        </p:txBody>
      </p:sp>
    </p:spTree>
    <p:extLst>
      <p:ext uri="{BB962C8B-B14F-4D97-AF65-F5344CB8AC3E}">
        <p14:creationId xmlns:p14="http://schemas.microsoft.com/office/powerpoint/2010/main" val="22658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78310D-79AD-4EF9-9552-16E1986B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7281" y="1656624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JDBC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DBACA8D-BB93-4602-86B4-FC7CEE73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81" y="940775"/>
            <a:ext cx="7984278" cy="47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6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DB7-1AD8-4BFB-90F1-05B928F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5561-74D5-4D13-9D94-10E00646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7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61D9B-431B-4719-B6FD-1CC6CD77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3" y="1270000"/>
            <a:ext cx="5127959" cy="538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3617B-CC47-4E84-962C-76BB7824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32" y="1270000"/>
            <a:ext cx="5127959" cy="530718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71E58A-5EE8-468B-917B-36EFC25C67DE}"/>
              </a:ext>
            </a:extLst>
          </p:cNvPr>
          <p:cNvSpPr/>
          <p:nvPr/>
        </p:nvSpPr>
        <p:spPr>
          <a:xfrm>
            <a:off x="5455920" y="1051560"/>
            <a:ext cx="746760" cy="137160"/>
          </a:xfrm>
          <a:custGeom>
            <a:avLst/>
            <a:gdLst>
              <a:gd name="connsiteX0" fmla="*/ 0 w 746760"/>
              <a:gd name="connsiteY0" fmla="*/ 137160 h 137160"/>
              <a:gd name="connsiteX1" fmla="*/ 76200 w 746760"/>
              <a:gd name="connsiteY1" fmla="*/ 91440 h 137160"/>
              <a:gd name="connsiteX2" fmla="*/ 121920 w 746760"/>
              <a:gd name="connsiteY2" fmla="*/ 76200 h 137160"/>
              <a:gd name="connsiteX3" fmla="*/ 167640 w 746760"/>
              <a:gd name="connsiteY3" fmla="*/ 45720 h 137160"/>
              <a:gd name="connsiteX4" fmla="*/ 259080 w 746760"/>
              <a:gd name="connsiteY4" fmla="*/ 0 h 137160"/>
              <a:gd name="connsiteX5" fmla="*/ 533400 w 746760"/>
              <a:gd name="connsiteY5" fmla="*/ 15240 h 137160"/>
              <a:gd name="connsiteX6" fmla="*/ 716280 w 746760"/>
              <a:gd name="connsiteY6" fmla="*/ 106680 h 137160"/>
              <a:gd name="connsiteX7" fmla="*/ 746760 w 746760"/>
              <a:gd name="connsiteY7" fmla="*/ 12192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760" h="137160">
                <a:moveTo>
                  <a:pt x="0" y="137160"/>
                </a:moveTo>
                <a:cubicBezTo>
                  <a:pt x="25400" y="121920"/>
                  <a:pt x="49706" y="104687"/>
                  <a:pt x="76200" y="91440"/>
                </a:cubicBezTo>
                <a:cubicBezTo>
                  <a:pt x="90568" y="84256"/>
                  <a:pt x="107552" y="83384"/>
                  <a:pt x="121920" y="76200"/>
                </a:cubicBezTo>
                <a:cubicBezTo>
                  <a:pt x="138303" y="68009"/>
                  <a:pt x="151257" y="53911"/>
                  <a:pt x="167640" y="45720"/>
                </a:cubicBezTo>
                <a:cubicBezTo>
                  <a:pt x="293833" y="-17376"/>
                  <a:pt x="128053" y="87351"/>
                  <a:pt x="259080" y="0"/>
                </a:cubicBezTo>
                <a:cubicBezTo>
                  <a:pt x="350520" y="5080"/>
                  <a:pt x="442526" y="3881"/>
                  <a:pt x="533400" y="15240"/>
                </a:cubicBezTo>
                <a:cubicBezTo>
                  <a:pt x="635550" y="28009"/>
                  <a:pt x="625520" y="61300"/>
                  <a:pt x="716280" y="106680"/>
                </a:cubicBezTo>
                <a:lnTo>
                  <a:pt x="746760" y="1219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9B9088-FF3E-48D2-A1AC-3771EBC8D96A}"/>
              </a:ext>
            </a:extLst>
          </p:cNvPr>
          <p:cNvSpPr/>
          <p:nvPr/>
        </p:nvSpPr>
        <p:spPr>
          <a:xfrm>
            <a:off x="6127668" y="1104405"/>
            <a:ext cx="71251" cy="83730"/>
          </a:xfrm>
          <a:custGeom>
            <a:avLst/>
            <a:gdLst>
              <a:gd name="connsiteX0" fmla="*/ 35626 w 71251"/>
              <a:gd name="connsiteY0" fmla="*/ 0 h 83730"/>
              <a:gd name="connsiteX1" fmla="*/ 71251 w 71251"/>
              <a:gd name="connsiteY1" fmla="*/ 59377 h 83730"/>
              <a:gd name="connsiteX2" fmla="*/ 0 w 71251"/>
              <a:gd name="connsiteY2" fmla="*/ 83127 h 8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51" h="83730">
                <a:moveTo>
                  <a:pt x="35626" y="0"/>
                </a:moveTo>
                <a:cubicBezTo>
                  <a:pt x="47501" y="19792"/>
                  <a:pt x="71251" y="36296"/>
                  <a:pt x="71251" y="59377"/>
                </a:cubicBezTo>
                <a:cubicBezTo>
                  <a:pt x="71251" y="89714"/>
                  <a:pt x="12034" y="83127"/>
                  <a:pt x="0" y="83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4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/>
              <a:t>Why Spring JDBC?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7503"/>
            <a:ext cx="94011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4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/>
              <a:t>Data Access -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1863"/>
            <a:ext cx="8596668" cy="3880773"/>
          </a:xfrm>
        </p:spPr>
        <p:txBody>
          <a:bodyPr/>
          <a:lstStyle/>
          <a:p>
            <a:r>
              <a:rPr lang="en-US" dirty="0" err="1"/>
              <a:t>JdbcTemplate</a:t>
            </a:r>
            <a:endParaRPr lang="en-US" dirty="0"/>
          </a:p>
          <a:p>
            <a:r>
              <a:rPr lang="en-US" dirty="0" err="1"/>
              <a:t>NamedParameterJdbcTemplate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SimpleJdbcInsert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SimpleJdbcCall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MappingSqlQuery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SqlUpdate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StoredProcedure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5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035"/>
            <a:ext cx="8596668" cy="3880773"/>
          </a:xfrm>
        </p:spPr>
        <p:txBody>
          <a:bodyPr/>
          <a:lstStyle/>
          <a:p>
            <a:r>
              <a:rPr lang="en-US" dirty="0"/>
              <a:t>Basic CRUD Operations</a:t>
            </a:r>
          </a:p>
          <a:p>
            <a:pPr lvl="1"/>
            <a:r>
              <a:rPr lang="en-US" dirty="0" err="1"/>
              <a:t>JdbcTemplate</a:t>
            </a:r>
            <a:endParaRPr lang="en-US" dirty="0"/>
          </a:p>
          <a:p>
            <a:pPr lvl="1"/>
            <a:r>
              <a:rPr lang="en-US" dirty="0" err="1"/>
              <a:t>NamedParameterJdbcTemplate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SimpleJdbcInsert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SimpleJdbcCall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Batch Process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Stored Procedure and function</a:t>
            </a:r>
          </a:p>
        </p:txBody>
      </p:sp>
    </p:spTree>
    <p:extLst>
      <p:ext uri="{BB962C8B-B14F-4D97-AF65-F5344CB8AC3E}">
        <p14:creationId xmlns:p14="http://schemas.microsoft.com/office/powerpoint/2010/main" val="2202026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Widescreen</PresentationFormat>
  <Paragraphs>224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Trebuchet MS</vt:lpstr>
      <vt:lpstr>Wingdings 3</vt:lpstr>
      <vt:lpstr>Facet</vt:lpstr>
      <vt:lpstr>Data Access</vt:lpstr>
      <vt:lpstr>Diagram of components</vt:lpstr>
      <vt:lpstr>Data Access Frameworks</vt:lpstr>
      <vt:lpstr>JDBC </vt:lpstr>
      <vt:lpstr>JDBC</vt:lpstr>
      <vt:lpstr>JDBC</vt:lpstr>
      <vt:lpstr>Why Spring JDBC?</vt:lpstr>
      <vt:lpstr>Data Access - CRUD</vt:lpstr>
      <vt:lpstr>CRUD</vt:lpstr>
      <vt:lpstr>JdbcTemplate: select: query()</vt:lpstr>
      <vt:lpstr>JdbcTemplate: select: queryForObject()</vt:lpstr>
      <vt:lpstr>JdbcTemplate:select:queryForList()</vt:lpstr>
      <vt:lpstr>JdbcTemplate: Update/Insert/Delete</vt:lpstr>
      <vt:lpstr>NamedParameterJdbcTemplate</vt:lpstr>
      <vt:lpstr>NamedParameterJdbcTemplate</vt:lpstr>
      <vt:lpstr>* SimpleJdbcInsert</vt:lpstr>
      <vt:lpstr>* Stored Procedure: SimpleJdbcCall</vt:lpstr>
      <vt:lpstr>* Stored Procedure: StoredProcedure</vt:lpstr>
      <vt:lpstr>Data Source</vt:lpstr>
      <vt:lpstr>Hibernate </vt:lpstr>
      <vt:lpstr>Hibernate</vt:lpstr>
      <vt:lpstr>Entity Mapping</vt:lpstr>
      <vt:lpstr>Entity Mapping: Composite Primary Key</vt:lpstr>
      <vt:lpstr>Association: one-to-many and many-to-one</vt:lpstr>
      <vt:lpstr>Association: Many-to-Many</vt:lpstr>
      <vt:lpstr>Entity Mapping: Inheritance</vt:lpstr>
      <vt:lpstr>Hibernate Core Concepts</vt:lpstr>
      <vt:lpstr> *CRUD: Criteria API</vt:lpstr>
      <vt:lpstr>Persistence Context</vt:lpstr>
      <vt:lpstr>*Flush Mode</vt:lpstr>
      <vt:lpstr>*Example</vt:lpstr>
      <vt:lpstr>Transaction</vt:lpstr>
      <vt:lpstr>Database ACID</vt:lpstr>
      <vt:lpstr>Locking</vt:lpstr>
      <vt:lpstr>Optimistic Locking</vt:lpstr>
      <vt:lpstr>Caching</vt:lpstr>
      <vt:lpstr>Configure 2nd level Cache</vt:lpstr>
      <vt:lpstr>Performance Tuning</vt:lpstr>
      <vt:lpstr>JPA &amp; Spring Data JPA</vt:lpstr>
      <vt:lpstr>JPA</vt:lpstr>
      <vt:lpstr>Why JPA?</vt:lpstr>
      <vt:lpstr>Repository</vt:lpstr>
      <vt:lpstr>4-step Declaration</vt:lpstr>
      <vt:lpstr>PowerPoint Presentation</vt:lpstr>
      <vt:lpstr>PowerPoint Presentation</vt:lpstr>
      <vt:lpstr>Pagination</vt:lpstr>
      <vt:lpstr>Your Own Query</vt:lpstr>
      <vt:lpstr>Example – End of Spring DAO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</dc:title>
  <dc:creator>Andy Chen</dc:creator>
  <cp:lastModifiedBy>Andy Chen</cp:lastModifiedBy>
  <cp:revision>25</cp:revision>
  <dcterms:created xsi:type="dcterms:W3CDTF">2019-06-06T13:51:13Z</dcterms:created>
  <dcterms:modified xsi:type="dcterms:W3CDTF">2019-06-14T17:01:27Z</dcterms:modified>
</cp:coreProperties>
</file>