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25"/>
  </p:notesMasterIdLst>
  <p:sldIdLst>
    <p:sldId id="256" r:id="rId2"/>
    <p:sldId id="257" r:id="rId3"/>
    <p:sldId id="278" r:id="rId4"/>
    <p:sldId id="277" r:id="rId5"/>
    <p:sldId id="279" r:id="rId6"/>
    <p:sldId id="280" r:id="rId7"/>
    <p:sldId id="266" r:id="rId8"/>
    <p:sldId id="286" r:id="rId9"/>
    <p:sldId id="289" r:id="rId10"/>
    <p:sldId id="285" r:id="rId11"/>
    <p:sldId id="265" r:id="rId12"/>
    <p:sldId id="270" r:id="rId13"/>
    <p:sldId id="290" r:id="rId14"/>
    <p:sldId id="291" r:id="rId15"/>
    <p:sldId id="275" r:id="rId16"/>
    <p:sldId id="287" r:id="rId17"/>
    <p:sldId id="272" r:id="rId18"/>
    <p:sldId id="273" r:id="rId19"/>
    <p:sldId id="276" r:id="rId20"/>
    <p:sldId id="258" r:id="rId21"/>
    <p:sldId id="260" r:id="rId22"/>
    <p:sldId id="259" r:id="rId23"/>
    <p:sldId id="274" r:id="rId2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5226" autoAdjust="0"/>
  </p:normalViewPr>
  <p:slideViewPr>
    <p:cSldViewPr snapToGrid="0" snapToObjects="1">
      <p:cViewPr varScale="1">
        <p:scale>
          <a:sx n="86" d="100"/>
          <a:sy n="86" d="100"/>
        </p:scale>
        <p:origin x="136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83EF-5937-974A-B794-6BEA19B364D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547AC-B639-524F-9D9A-1E242725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howtodoinjava.com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-hello-world-example/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547AC-B639-524F-9D9A-1E242725F9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2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193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3933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742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2343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352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0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6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018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4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3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example-social-network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user/2/load?minAge=20&amp;lastName=Stark" TargetMode="External"/><Relationship Id="rId2" Type="http://schemas.openxmlformats.org/officeDocument/2006/relationships/hyperlink" Target="http://localhost:8080/user/%7bid%7d/load?minAge=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</p:spTree>
    <p:extLst>
      <p:ext uri="{BB962C8B-B14F-4D97-AF65-F5344CB8AC3E}">
        <p14:creationId xmlns:p14="http://schemas.microsoft.com/office/powerpoint/2010/main" val="100699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EE43-09F1-4122-A80E-9F2E8EF3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9013"/>
          </a:xfrm>
        </p:spPr>
        <p:txBody>
          <a:bodyPr/>
          <a:lstStyle/>
          <a:p>
            <a:r>
              <a:rPr lang="en-US" dirty="0"/>
              <a:t>Http Method Return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AE9C2-B5A4-46E8-8828-F4B346D2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6" y="1803152"/>
            <a:ext cx="4279844" cy="2827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4110DD-A125-423F-995B-AB6503FD5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447" y="1803152"/>
            <a:ext cx="3587432" cy="2825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6699A-8FD1-4324-95A4-62BE05B10DF7}"/>
              </a:ext>
            </a:extLst>
          </p:cNvPr>
          <p:cNvSpPr txBox="1"/>
          <p:nvPr/>
        </p:nvSpPr>
        <p:spPr>
          <a:xfrm>
            <a:off x="292156" y="5234730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just want to return simple json?</a:t>
            </a:r>
          </a:p>
        </p:txBody>
      </p:sp>
    </p:spTree>
    <p:extLst>
      <p:ext uri="{BB962C8B-B14F-4D97-AF65-F5344CB8AC3E}">
        <p14:creationId xmlns:p14="http://schemas.microsoft.com/office/powerpoint/2010/main" val="359438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95" y="274638"/>
            <a:ext cx="7900005" cy="1143000"/>
          </a:xfrm>
        </p:spPr>
        <p:txBody>
          <a:bodyPr/>
          <a:lstStyle/>
          <a:p>
            <a:r>
              <a:rPr lang="en-US" dirty="0"/>
              <a:t>@Controller </a:t>
            </a:r>
            <a:r>
              <a:rPr lang="en-US" dirty="0" err="1"/>
              <a:t>vs</a:t>
            </a:r>
            <a:r>
              <a:rPr lang="en-US" dirty="0"/>
              <a:t> @</a:t>
            </a:r>
            <a:r>
              <a:rPr lang="en-US" dirty="0" err="1"/>
              <a:t>RestController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5142"/>
            <a:ext cx="7386816" cy="1546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39615"/>
            <a:ext cx="7548138" cy="15733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59294E-8374-4320-8718-0BF6828358F8}"/>
              </a:ext>
            </a:extLst>
          </p:cNvPr>
          <p:cNvSpPr txBox="1"/>
          <p:nvPr/>
        </p:nvSpPr>
        <p:spPr>
          <a:xfrm>
            <a:off x="457199" y="5452952"/>
            <a:ext cx="605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r>
              <a:rPr lang="en-US" dirty="0"/>
              <a:t> = @Controller + @</a:t>
            </a:r>
            <a:r>
              <a:rPr lang="en-US" dirty="0" err="1"/>
              <a:t>ResponseBody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2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Spring </a:t>
            </a:r>
            <a:r>
              <a:rPr lang="en-US" dirty="0" err="1"/>
              <a:t>vs</a:t>
            </a:r>
            <a:r>
              <a:rPr lang="en-US" dirty="0"/>
              <a:t> Jersey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7" y="1939836"/>
            <a:ext cx="8243259" cy="33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6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C033-B32F-4715-B174-B90097A5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5" y="2483141"/>
            <a:ext cx="3255497" cy="1747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 dirty="0">
                <a:solidFill>
                  <a:srgbClr val="C00000"/>
                </a:solidFill>
              </a:rPr>
              <a:t>M</a:t>
            </a:r>
            <a:r>
              <a:rPr lang="en-US" sz="5000" dirty="0"/>
              <a:t>odel</a:t>
            </a:r>
            <a:br>
              <a:rPr lang="en-US" sz="5000" dirty="0"/>
            </a:br>
            <a:br>
              <a:rPr lang="en-US" sz="1800" dirty="0"/>
            </a:br>
            <a:r>
              <a:rPr lang="en-US" sz="1800" dirty="0"/>
              <a:t>(Spring rest service)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A1EA03-E12E-4FD7-8F75-67A193546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35" y="1409351"/>
            <a:ext cx="4823546" cy="2323752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28405B3-8E0E-4CDF-9394-93C4CFAA0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835" y="4147297"/>
            <a:ext cx="4247490" cy="887273"/>
          </a:xfrm>
        </p:spPr>
        <p:txBody>
          <a:bodyPr>
            <a:normAutofit/>
          </a:bodyPr>
          <a:lstStyle/>
          <a:p>
            <a:r>
              <a:rPr lang="en-US" dirty="0" err="1"/>
              <a:t>ModelAndView</a:t>
            </a:r>
            <a:r>
              <a:rPr lang="en-US" dirty="0"/>
              <a:t> &amp; Model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Spring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Thymeleaf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C033-B32F-4715-B174-B90097A5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5" y="2483141"/>
            <a:ext cx="3255497" cy="1747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 dirty="0">
                <a:solidFill>
                  <a:srgbClr val="C00000"/>
                </a:solidFill>
              </a:rPr>
              <a:t>V</a:t>
            </a:r>
            <a:r>
              <a:rPr lang="en-US" sz="5000" dirty="0"/>
              <a:t>iew</a:t>
            </a:r>
            <a:br>
              <a:rPr lang="en-US" sz="5000" dirty="0"/>
            </a:br>
            <a:br>
              <a:rPr lang="en-US" sz="1800" dirty="0"/>
            </a:br>
            <a:r>
              <a:rPr lang="en-US" sz="1800" dirty="0"/>
              <a:t>(Spring rest service)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A1EA03-E12E-4FD7-8F75-67A193546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375"/>
          <a:stretch/>
        </p:blipFill>
        <p:spPr>
          <a:xfrm>
            <a:off x="3930835" y="1409351"/>
            <a:ext cx="4823546" cy="1199625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28405B3-8E0E-4CDF-9394-93C4CFAA0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835" y="4609628"/>
            <a:ext cx="4247490" cy="13885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Spring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Thymeleaf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Angular/React/Vue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777DA-3E8F-4BC2-9B3C-551D4E27E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835" y="2830413"/>
            <a:ext cx="4823546" cy="155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8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5804-0963-4905-A8F0-8FC3D4E0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285704" cy="98322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HttpHeader</a:t>
            </a:r>
            <a:r>
              <a:rPr lang="en-US" dirty="0"/>
              <a:t> &amp; Content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5968-D326-4F33-9DDE-6101B8C26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246190"/>
            <a:ext cx="8534402" cy="5548894"/>
          </a:xfrm>
        </p:spPr>
        <p:txBody>
          <a:bodyPr>
            <a:normAutofit/>
          </a:bodyPr>
          <a:lstStyle/>
          <a:p>
            <a:r>
              <a:rPr lang="en-US" b="1" dirty="0" err="1"/>
              <a:t>RequestHeader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400" b="1" dirty="0"/>
              <a:t>accept</a:t>
            </a:r>
            <a:r>
              <a:rPr lang="en-US" sz="1400" dirty="0"/>
              <a:t> --- Accept: application/json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content-type</a:t>
            </a:r>
            <a:r>
              <a:rPr lang="en-US" sz="1400" dirty="0"/>
              <a:t> --- Content-Type: application/xml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cookie</a:t>
            </a:r>
            <a:r>
              <a:rPr lang="en-US" sz="1400" dirty="0"/>
              <a:t> --- </a:t>
            </a:r>
            <a:r>
              <a:rPr lang="en-US" sz="1050" dirty="0"/>
              <a:t>Cookie: </a:t>
            </a:r>
            <a:r>
              <a:rPr lang="en-US" sz="1050" dirty="0" err="1"/>
              <a:t>access_token</a:t>
            </a:r>
            <a:r>
              <a:rPr lang="en-US" sz="1050" dirty="0"/>
              <a:t>=eyJhbGciOiJIUzI1NiIsI.eyJpc3MiOiJodHRwczotcGxlL.mFrs3Zo8eaSNcxiNfvRh9dqKP4F1cB;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Origin </a:t>
            </a:r>
            <a:r>
              <a:rPr lang="en-US" sz="1400" dirty="0"/>
              <a:t>--- </a:t>
            </a:r>
            <a:r>
              <a:rPr lang="nl-NL" sz="1400" dirty="0"/>
              <a:t>Origin: </a:t>
            </a:r>
            <a:r>
              <a:rPr lang="nl-NL" sz="1400" dirty="0">
                <a:hlinkClick r:id="rId2"/>
              </a:rPr>
              <a:t>http://www.example-social-network.com</a:t>
            </a:r>
            <a:endParaRPr lang="nl-NL" sz="1400" dirty="0"/>
          </a:p>
          <a:p>
            <a:pPr marL="0" indent="0">
              <a:buNone/>
            </a:pPr>
            <a:r>
              <a:rPr lang="nl-NL" b="1" dirty="0"/>
              <a:t>	</a:t>
            </a:r>
            <a:endParaRPr lang="en-US" b="1" dirty="0"/>
          </a:p>
          <a:p>
            <a:r>
              <a:rPr lang="en-US" b="1" dirty="0"/>
              <a:t>Content Negotiation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1400" b="1" dirty="0"/>
              <a:t>Front-End: </a:t>
            </a:r>
            <a:r>
              <a:rPr lang="en-US" sz="1400" b="1" dirty="0" err="1"/>
              <a:t>RequestHeader</a:t>
            </a:r>
            <a:r>
              <a:rPr lang="en-US" sz="1400" b="1" dirty="0"/>
              <a:t> contains:  </a:t>
            </a:r>
            <a:r>
              <a:rPr lang="en-US" sz="1400" b="1" dirty="0">
                <a:solidFill>
                  <a:srgbClr val="FF0000"/>
                </a:solidFill>
              </a:rPr>
              <a:t>accept</a:t>
            </a:r>
            <a:r>
              <a:rPr lang="en-US" sz="1400" b="1" dirty="0"/>
              <a:t> vs </a:t>
            </a:r>
            <a:r>
              <a:rPr lang="en-US" sz="1400" b="1" dirty="0">
                <a:solidFill>
                  <a:srgbClr val="FF0000"/>
                </a:solidFill>
              </a:rPr>
              <a:t>content-type</a:t>
            </a:r>
          </a:p>
          <a:p>
            <a:pPr marL="0" indent="0">
              <a:buNone/>
            </a:pPr>
            <a:r>
              <a:rPr lang="en-US" sz="1400" b="1" dirty="0"/>
              <a:t>	Back-End: </a:t>
            </a:r>
            <a:r>
              <a:rPr lang="en-US" sz="1400" b="1" dirty="0">
                <a:solidFill>
                  <a:srgbClr val="FF0000"/>
                </a:solidFill>
              </a:rPr>
              <a:t>produces-&gt;accept </a:t>
            </a:r>
            <a:r>
              <a:rPr lang="en-US" sz="1400" b="1" dirty="0"/>
              <a:t>&amp;&amp; </a:t>
            </a:r>
            <a:r>
              <a:rPr lang="en-US" sz="1400" b="1" dirty="0">
                <a:solidFill>
                  <a:srgbClr val="FF0000"/>
                </a:solidFill>
              </a:rPr>
              <a:t>consumes &lt;- content-type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5C5D7-4250-4E3F-A85A-F15EE8255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166" y="4735510"/>
            <a:ext cx="4318234" cy="15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0D28-2890-4C03-9C81-305754AF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vs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045A0-F2B7-407F-904A-14DBDE97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10" y="1283008"/>
            <a:ext cx="8349843" cy="3880773"/>
          </a:xfrm>
        </p:spPr>
        <p:txBody>
          <a:bodyPr/>
          <a:lstStyle/>
          <a:p>
            <a:r>
              <a:rPr lang="en-US" dirty="0"/>
              <a:t>Cookie: front end storage, small size, can be used with every http request, popular for application with independent front end.</a:t>
            </a:r>
          </a:p>
          <a:p>
            <a:r>
              <a:rPr lang="en-US" dirty="0"/>
              <a:t>Session: back end storage, has expiration time (~20mins), corresponding to front end tab. Expires if time is reached without user interactions or the tab is closed. Usually used with </a:t>
            </a:r>
            <a:r>
              <a:rPr lang="en-US" dirty="0" err="1"/>
              <a:t>jsp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Get Mapping for Cookie and Session: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B891D-5BA6-4906-845C-E7C674EAEB0D}"/>
              </a:ext>
            </a:extLst>
          </p:cNvPr>
          <p:cNvSpPr/>
          <p:nvPr/>
        </p:nvSpPr>
        <p:spPr>
          <a:xfrm>
            <a:off x="1052818" y="3734336"/>
            <a:ext cx="781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@</a:t>
            </a:r>
            <a:r>
              <a:rPr lang="en-US" sz="1200" dirty="0" err="1"/>
              <a:t>GetMapping</a:t>
            </a:r>
            <a:r>
              <a:rPr lang="en-US" sz="1200" dirty="0"/>
              <a:t>("/demo")</a:t>
            </a:r>
          </a:p>
          <a:p>
            <a:r>
              <a:rPr lang="en-US" sz="1200" dirty="0"/>
              <a:t>public void handle(@</a:t>
            </a:r>
            <a:r>
              <a:rPr lang="en-US" sz="1200" dirty="0" err="1">
                <a:solidFill>
                  <a:srgbClr val="FF0000"/>
                </a:solidFill>
              </a:rPr>
              <a:t>CookieValue</a:t>
            </a:r>
            <a:r>
              <a:rPr lang="en-US" sz="1200" dirty="0"/>
              <a:t>("JSESSIONID") String cookie) { </a:t>
            </a:r>
          </a:p>
          <a:p>
            <a:r>
              <a:rPr lang="en-US" sz="1200" dirty="0"/>
              <a:t>    //...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93797-032E-49E9-91F5-3339A23C2262}"/>
              </a:ext>
            </a:extLst>
          </p:cNvPr>
          <p:cNvSpPr/>
          <p:nvPr/>
        </p:nvSpPr>
        <p:spPr>
          <a:xfrm>
            <a:off x="1052818" y="4565333"/>
            <a:ext cx="781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@</a:t>
            </a:r>
            <a:r>
              <a:rPr lang="en-US" sz="1200" dirty="0" err="1"/>
              <a:t>RequestMapping</a:t>
            </a:r>
            <a:r>
              <a:rPr lang="en-US" sz="1200" dirty="0"/>
              <a:t>("/")</a:t>
            </a:r>
          </a:p>
          <a:p>
            <a:r>
              <a:rPr lang="en-US" sz="1200" dirty="0"/>
              <a:t>public String handle(@</a:t>
            </a:r>
            <a:r>
              <a:rPr lang="en-US" sz="1200" dirty="0" err="1">
                <a:solidFill>
                  <a:srgbClr val="FF0000"/>
                </a:solidFill>
              </a:rPr>
              <a:t>SessionAttribute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User user) { </a:t>
            </a:r>
          </a:p>
          <a:p>
            <a:r>
              <a:rPr lang="en-US" sz="1200" dirty="0"/>
              <a:t>    // ...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6840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051260" cy="925585"/>
          </a:xfrm>
        </p:spPr>
        <p:txBody>
          <a:bodyPr>
            <a:normAutofit fontScale="90000"/>
          </a:bodyPr>
          <a:lstStyle/>
          <a:p>
            <a:r>
              <a:rPr lang="en-US" dirty="0"/>
              <a:t>CORS : </a:t>
            </a:r>
            <a:r>
              <a:rPr lang="en-US" sz="2800" dirty="0"/>
              <a:t>cross origin resource sharing</a:t>
            </a:r>
            <a:br>
              <a:rPr lang="en-US" sz="2800" dirty="0"/>
            </a:br>
            <a:r>
              <a:rPr lang="en-US" sz="2800" dirty="0"/>
              <a:t>(fine-grained class/method level)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8721"/>
            <a:ext cx="3392566" cy="3778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51" y="2018721"/>
            <a:ext cx="3540242" cy="37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3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: </a:t>
            </a:r>
            <a:r>
              <a:rPr lang="en-US" sz="2800" dirty="0"/>
              <a:t>cross origin resource </a:t>
            </a:r>
            <a:r>
              <a:rPr lang="en-US" sz="2800" dirty="0" err="1"/>
              <a:t>shareing</a:t>
            </a:r>
            <a:br>
              <a:rPr lang="en-US" sz="2800" dirty="0"/>
            </a:br>
            <a:r>
              <a:rPr lang="en-US" sz="2800" dirty="0"/>
              <a:t>(global level)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1922"/>
            <a:ext cx="6351551" cy="4358699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050276" y="1193361"/>
            <a:ext cx="3412026" cy="1101564"/>
          </a:xfrm>
          <a:prstGeom prst="wedgeEllipseCallout">
            <a:avLst>
              <a:gd name="adj1" fmla="val -5312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Override </a:t>
            </a:r>
            <a:r>
              <a:rPr lang="en-US" dirty="0" err="1"/>
              <a:t>DispatcherServlet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38848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7A08-BFB2-4338-AA6D-3CFD9ADC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Http Error Code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B60FD9-D058-4A93-BB55-D0A500FDF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97525"/>
              </p:ext>
            </p:extLst>
          </p:nvPr>
        </p:nvGraphicFramePr>
        <p:xfrm>
          <a:off x="609600" y="1368424"/>
          <a:ext cx="6611007" cy="4879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00">
                  <a:extLst>
                    <a:ext uri="{9D8B030D-6E8A-4147-A177-3AD203B41FA5}">
                      <a16:colId xmlns:a16="http://schemas.microsoft.com/office/drawing/2014/main" val="2981546186"/>
                    </a:ext>
                  </a:extLst>
                </a:gridCol>
                <a:gridCol w="3927607">
                  <a:extLst>
                    <a:ext uri="{9D8B030D-6E8A-4147-A177-3AD203B41FA5}">
                      <a16:colId xmlns:a16="http://schemas.microsoft.com/office/drawing/2014/main" val="1631433678"/>
                    </a:ext>
                  </a:extLst>
                </a:gridCol>
              </a:tblGrid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50845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400 Bad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sent invalid request – syntax or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45188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401 Unauthorized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is not authenticated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33565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403 Forbidden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is not allowed/permitted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983498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404 Not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sent wrong request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89154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500 Internal Server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 has internal configure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83380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502 Bad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 cannot access certain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703320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503 Service 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 under 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79429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504 Gateway 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 not responding in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61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49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97981"/>
            <a:ext cx="6347714" cy="3000652"/>
          </a:xfrm>
        </p:spPr>
        <p:txBody>
          <a:bodyPr>
            <a:normAutofit/>
          </a:bodyPr>
          <a:lstStyle/>
          <a:p>
            <a:r>
              <a:rPr lang="en-US" dirty="0"/>
              <a:t>Jersey Rest Service</a:t>
            </a:r>
          </a:p>
          <a:p>
            <a:r>
              <a:rPr lang="en-US" dirty="0"/>
              <a:t>Spring MVC framework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View</a:t>
            </a:r>
          </a:p>
          <a:p>
            <a:r>
              <a:rPr lang="en-US" dirty="0"/>
              <a:t>Content Negotiation and CORS config</a:t>
            </a:r>
          </a:p>
          <a:p>
            <a:r>
              <a:rPr lang="en-US" dirty="0"/>
              <a:t>Spring MVC Fundamentals</a:t>
            </a:r>
          </a:p>
        </p:txBody>
      </p:sp>
    </p:spTree>
    <p:extLst>
      <p:ext uri="{BB962C8B-B14F-4D97-AF65-F5344CB8AC3E}">
        <p14:creationId xmlns:p14="http://schemas.microsoft.com/office/powerpoint/2010/main" val="299271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020911" cy="1320800"/>
          </a:xfrm>
        </p:spPr>
        <p:txBody>
          <a:bodyPr/>
          <a:lstStyle/>
          <a:p>
            <a:r>
              <a:rPr lang="en-US" dirty="0"/>
              <a:t>Spring MVC Fundamentals: </a:t>
            </a:r>
            <a:r>
              <a:rPr lang="en-US" dirty="0" err="1"/>
              <a:t>DispatcherServlet</a:t>
            </a:r>
            <a:endParaRPr lang="en-US" dirty="0"/>
          </a:p>
        </p:txBody>
      </p:sp>
      <p:pic>
        <p:nvPicPr>
          <p:cNvPr id="7" name="Picture 6" descr="Screen Shot 2018-11-04 at 7.08.10 PM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6" y="2319181"/>
            <a:ext cx="5525568" cy="4119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0716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DispatcherServlet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331" r="-23331"/>
          <a:stretch>
            <a:fillRect/>
          </a:stretch>
        </p:blipFill>
        <p:spPr>
          <a:xfrm>
            <a:off x="-1137555" y="1417638"/>
            <a:ext cx="7620000" cy="4800600"/>
          </a:xfrm>
        </p:spPr>
      </p:pic>
      <p:sp>
        <p:nvSpPr>
          <p:cNvPr id="3" name="Rounded Rectangle 2"/>
          <p:cNvSpPr/>
          <p:nvPr/>
        </p:nvSpPr>
        <p:spPr>
          <a:xfrm>
            <a:off x="5537345" y="1831261"/>
            <a:ext cx="2539856" cy="900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WebApplicationContext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37345" y="3475253"/>
            <a:ext cx="2539855" cy="900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ApplicationContext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37345" y="4996382"/>
            <a:ext cx="2539855" cy="900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ContextLoadListener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807273" y="2953648"/>
            <a:ext cx="0" cy="398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763004" y="4361348"/>
            <a:ext cx="0" cy="635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4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Web.xml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109" y="1322488"/>
            <a:ext cx="8042751" cy="507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200" dirty="0"/>
              <a:t>&lt;web-app&gt;</a:t>
            </a:r>
          </a:p>
          <a:p>
            <a:endParaRPr lang="mr-IN" sz="1200" dirty="0"/>
          </a:p>
          <a:p>
            <a:r>
              <a:rPr lang="mr-IN" sz="1200" dirty="0"/>
              <a:t>    &lt;listener&gt;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FF0000"/>
                </a:solidFill>
              </a:rPr>
              <a:t>&lt;!-Not required for new spring version-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mr-IN" sz="1200" dirty="0">
              <a:solidFill>
                <a:srgbClr val="FF0000"/>
              </a:solidFill>
            </a:endParaRPr>
          </a:p>
          <a:p>
            <a:r>
              <a:rPr lang="mr-IN" sz="1200" dirty="0"/>
              <a:t>        &lt;listener-class&gt;</a:t>
            </a:r>
            <a:r>
              <a:rPr lang="mr-IN" sz="1200" dirty="0">
                <a:solidFill>
                  <a:srgbClr val="FF0000"/>
                </a:solidFill>
              </a:rPr>
              <a:t>org.springframework.web.context.ContextLoaderListener</a:t>
            </a:r>
            <a:r>
              <a:rPr lang="mr-IN" sz="1200" dirty="0"/>
              <a:t>&lt;/listener-class&gt;</a:t>
            </a:r>
          </a:p>
          <a:p>
            <a:r>
              <a:rPr lang="mr-IN" sz="1200" dirty="0"/>
              <a:t>    &lt;/listener&gt;</a:t>
            </a:r>
          </a:p>
          <a:p>
            <a:endParaRPr lang="mr-IN" sz="1200" dirty="0"/>
          </a:p>
          <a:p>
            <a:r>
              <a:rPr lang="mr-IN" sz="1200" dirty="0"/>
              <a:t>    &lt;context-param&gt;</a:t>
            </a:r>
          </a:p>
          <a:p>
            <a:r>
              <a:rPr lang="mr-IN" sz="1200" dirty="0"/>
              <a:t>        &lt;param-name&gt;contextConfigLocation&lt;/param-name&gt;</a:t>
            </a:r>
          </a:p>
          <a:p>
            <a:r>
              <a:rPr lang="mr-IN" sz="1200" dirty="0"/>
              <a:t>        &lt;param-value&gt;/WEB-INF/app-context.xml&lt;/param-value&gt;</a:t>
            </a:r>
          </a:p>
          <a:p>
            <a:r>
              <a:rPr lang="mr-IN" sz="1200" dirty="0"/>
              <a:t>    &lt;/context-param&gt;</a:t>
            </a:r>
          </a:p>
          <a:p>
            <a:endParaRPr lang="mr-IN" sz="1200" dirty="0"/>
          </a:p>
          <a:p>
            <a:r>
              <a:rPr lang="mr-IN" sz="1200" dirty="0"/>
              <a:t>    </a:t>
            </a:r>
            <a:r>
              <a:rPr lang="mr-IN" sz="1200" b="1" dirty="0"/>
              <a:t>&lt;servlet&gt;</a:t>
            </a:r>
          </a:p>
          <a:p>
            <a:r>
              <a:rPr lang="mr-IN" sz="1200" b="1" dirty="0"/>
              <a:t>        &lt;servlet-name&gt;app&lt;/servlet-name&gt;</a:t>
            </a:r>
          </a:p>
          <a:p>
            <a:r>
              <a:rPr lang="mr-IN" sz="1200" b="1" dirty="0"/>
              <a:t>        </a:t>
            </a:r>
            <a:r>
              <a:rPr lang="mr-IN" sz="1200" b="1" dirty="0">
                <a:solidFill>
                  <a:srgbClr val="FF0000"/>
                </a:solidFill>
              </a:rPr>
              <a:t>&lt;servlet-class&gt;org.springframework.web.servlet.DispatcherServlet&lt;/servlet-class&gt;</a:t>
            </a:r>
          </a:p>
          <a:p>
            <a:r>
              <a:rPr lang="mr-IN" sz="1200" b="1" dirty="0"/>
              <a:t>        &lt;init-param&gt;</a:t>
            </a:r>
          </a:p>
          <a:p>
            <a:r>
              <a:rPr lang="mr-IN" sz="1200" b="1" dirty="0"/>
              <a:t>            &lt;param-name&gt;contextConfigLocation&lt;/param-name&gt;</a:t>
            </a:r>
          </a:p>
          <a:p>
            <a:r>
              <a:rPr lang="mr-IN" sz="1200" b="1" dirty="0"/>
              <a:t>            &lt;param-value&gt;&lt;/param-value&gt;</a:t>
            </a:r>
          </a:p>
          <a:p>
            <a:r>
              <a:rPr lang="mr-IN" sz="1200" b="1" dirty="0"/>
              <a:t>        &lt;/init-param&gt;</a:t>
            </a:r>
          </a:p>
          <a:p>
            <a:r>
              <a:rPr lang="mr-IN" sz="1200" b="1" dirty="0"/>
              <a:t>        &lt;load-on-startup&gt;1&lt;/load-on-startup&gt;</a:t>
            </a:r>
          </a:p>
          <a:p>
            <a:r>
              <a:rPr lang="mr-IN" sz="1200" b="1" dirty="0"/>
              <a:t>    &lt;/servlet&gt;</a:t>
            </a:r>
          </a:p>
          <a:p>
            <a:endParaRPr lang="mr-IN" sz="1200" dirty="0"/>
          </a:p>
          <a:p>
            <a:r>
              <a:rPr lang="mr-IN" sz="1200" dirty="0"/>
              <a:t>    &lt;servlet-mapping&gt;</a:t>
            </a:r>
          </a:p>
          <a:p>
            <a:r>
              <a:rPr lang="mr-IN" sz="1200" dirty="0"/>
              <a:t>        &lt;servlet-name&gt;app&lt;/servlet-name&gt;</a:t>
            </a:r>
          </a:p>
          <a:p>
            <a:r>
              <a:rPr lang="mr-IN" sz="1200" dirty="0"/>
              <a:t>        </a:t>
            </a:r>
            <a:r>
              <a:rPr lang="mr-IN" sz="1200" dirty="0">
                <a:solidFill>
                  <a:srgbClr val="FF0000"/>
                </a:solidFill>
              </a:rPr>
              <a:t>&lt;url-pattern&gt;/app/*&lt;/url-pattern&gt;</a:t>
            </a:r>
          </a:p>
          <a:p>
            <a:r>
              <a:rPr lang="mr-IN" sz="1200" dirty="0"/>
              <a:t>    &lt;/servlet-mapping&gt;</a:t>
            </a:r>
          </a:p>
          <a:p>
            <a:endParaRPr lang="mr-IN" sz="1200" dirty="0"/>
          </a:p>
          <a:p>
            <a:r>
              <a:rPr lang="mr-IN" sz="1200" dirty="0"/>
              <a:t>&lt;/web-app&gt;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771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&amp; Postman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25827"/>
            <a:ext cx="6586177" cy="33286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a simple spring </a:t>
            </a:r>
            <a:r>
              <a:rPr lang="en-US" dirty="0" err="1"/>
              <a:t>mvc</a:t>
            </a:r>
            <a:r>
              <a:rPr lang="en-US" dirty="0"/>
              <a:t> application to read “students”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Run the application and test with Postman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330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048703"/>
            <a:ext cx="6447501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Jersey Rest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FA286-FD91-46DE-9D9C-94FD8DF02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759552"/>
            <a:ext cx="4599941" cy="1851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B13BFC-D49D-4543-A8A0-BDFFDB4B8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3750673"/>
            <a:ext cx="4497071" cy="2145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8FBEA3-5100-41D2-8049-06135FE5DADC}"/>
              </a:ext>
            </a:extLst>
          </p:cNvPr>
          <p:cNvSpPr txBox="1"/>
          <p:nvPr/>
        </p:nvSpPr>
        <p:spPr>
          <a:xfrm>
            <a:off x="5992178" y="3180397"/>
            <a:ext cx="9633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vs Post</a:t>
            </a:r>
          </a:p>
        </p:txBody>
      </p:sp>
    </p:spTree>
    <p:extLst>
      <p:ext uri="{BB962C8B-B14F-4D97-AF65-F5344CB8AC3E}">
        <p14:creationId xmlns:p14="http://schemas.microsoft.com/office/powerpoint/2010/main" val="15555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048703"/>
            <a:ext cx="6447501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Jersey Rest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ECB3D-19BA-4A9C-9F3F-B88C292E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988820"/>
            <a:ext cx="5614988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1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048703"/>
            <a:ext cx="6447501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Jersey Rest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FBEA3-5100-41D2-8049-06135FE5DADC}"/>
              </a:ext>
            </a:extLst>
          </p:cNvPr>
          <p:cNvSpPr txBox="1"/>
          <p:nvPr/>
        </p:nvSpPr>
        <p:spPr>
          <a:xfrm>
            <a:off x="5992178" y="3180397"/>
            <a:ext cx="9633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Put vs Delete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A2564-8114-48E5-8A21-62A89FC5C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76" y="2173129"/>
            <a:ext cx="5464969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4AC033-B32F-4715-B174-B90097A5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5" y="2483141"/>
            <a:ext cx="3255497" cy="1747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 dirty="0">
                <a:solidFill>
                  <a:srgbClr val="C00000"/>
                </a:solidFill>
              </a:rPr>
              <a:t>C</a:t>
            </a:r>
            <a:r>
              <a:rPr lang="en-US" sz="5000" dirty="0"/>
              <a:t>ontroller</a:t>
            </a:r>
            <a:br>
              <a:rPr lang="en-US" sz="5000" dirty="0"/>
            </a:br>
            <a:br>
              <a:rPr lang="en-US" sz="1800" dirty="0"/>
            </a:br>
            <a:r>
              <a:rPr lang="en-US" sz="1800" dirty="0"/>
              <a:t>(Spring rest service)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8D891-006D-4A1D-8D77-2481B56F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61" y="3476017"/>
            <a:ext cx="4961684" cy="33367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EB847C-70A7-4174-967D-7BDB6C13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26" y="169855"/>
            <a:ext cx="4965290" cy="31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3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Mapping Methods</a:t>
            </a:r>
            <a:br>
              <a:rPr lang="en-US" dirty="0"/>
            </a:br>
            <a:r>
              <a:rPr lang="en-US" sz="2000" dirty="0"/>
              <a:t>(rest service http methods)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(method = </a:t>
            </a:r>
            <a:r>
              <a:rPr lang="en-US" dirty="0" err="1"/>
              <a:t>RequestMethod.GET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Get</a:t>
            </a:r>
            <a:r>
              <a:rPr lang="en-US" dirty="0" err="1"/>
              <a:t>Mapping</a:t>
            </a:r>
            <a:r>
              <a:rPr lang="en-US" dirty="0"/>
              <a:t> --- Retrieve/Read Data (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)</a:t>
            </a:r>
          </a:p>
          <a:p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Put</a:t>
            </a:r>
            <a:r>
              <a:rPr lang="en-US" dirty="0" err="1"/>
              <a:t>Mapping</a:t>
            </a:r>
            <a:r>
              <a:rPr lang="en-US" dirty="0"/>
              <a:t> --- Update data (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)</a:t>
            </a:r>
          </a:p>
          <a:p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Post</a:t>
            </a:r>
            <a:r>
              <a:rPr lang="en-US" dirty="0" err="1"/>
              <a:t>Mapping</a:t>
            </a:r>
            <a:r>
              <a:rPr lang="en-US" dirty="0"/>
              <a:t> --- Add new data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)</a:t>
            </a:r>
          </a:p>
          <a:p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Delete</a:t>
            </a:r>
            <a:r>
              <a:rPr lang="en-US" dirty="0" err="1"/>
              <a:t>Mapping</a:t>
            </a:r>
            <a:r>
              <a:rPr lang="en-US" dirty="0"/>
              <a:t> --- delete existing data 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Note: those methods are just contract based– they don’t enforce the action. Meaning you can create new using Post method, but it is against the design principle.</a:t>
            </a:r>
          </a:p>
        </p:txBody>
      </p:sp>
    </p:spTree>
    <p:extLst>
      <p:ext uri="{BB962C8B-B14F-4D97-AF65-F5344CB8AC3E}">
        <p14:creationId xmlns:p14="http://schemas.microsoft.com/office/powerpoint/2010/main" val="364906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5EC2-54AA-4B2A-BAF9-09A479A7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6194"/>
          </a:xfrm>
        </p:spPr>
        <p:txBody>
          <a:bodyPr/>
          <a:lstStyle/>
          <a:p>
            <a:r>
              <a:rPr lang="en-US" dirty="0"/>
              <a:t>Request Mapping: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0E94-1EA9-4D72-8F28-8396A5003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88614"/>
            <a:ext cx="7796170" cy="216059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URL composition</a:t>
            </a:r>
          </a:p>
          <a:p>
            <a:pPr lvl="1"/>
            <a:r>
              <a:rPr lang="en-US" dirty="0"/>
              <a:t>path, domain, </a:t>
            </a:r>
            <a:r>
              <a:rPr lang="en-US" b="1" dirty="0"/>
              <a:t>path variable</a:t>
            </a:r>
            <a:r>
              <a:rPr lang="en-US" dirty="0"/>
              <a:t>, </a:t>
            </a:r>
            <a:r>
              <a:rPr lang="en-US" b="1" dirty="0"/>
              <a:t>query parameter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http://localhost:8080/user/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{id}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/load?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minAge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=20</a:t>
            </a:r>
            <a:r>
              <a:rPr lang="en-US" dirty="0"/>
              <a:t>&amp;</a:t>
            </a:r>
            <a:r>
              <a:rPr lang="en-US" dirty="0">
                <a:solidFill>
                  <a:srgbClr val="FF0000"/>
                </a:solidFill>
              </a:rPr>
              <a:t>lastName</a:t>
            </a:r>
            <a:r>
              <a:rPr lang="en-US" dirty="0"/>
              <a:t>=Stark;</a:t>
            </a:r>
          </a:p>
          <a:p>
            <a:pPr lvl="2"/>
            <a:r>
              <a:rPr lang="en-US" dirty="0">
                <a:hlinkClick r:id="rId3"/>
              </a:rPr>
              <a:t>http://localhost:8080/user/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2</a:t>
            </a:r>
            <a:r>
              <a:rPr lang="en-US" dirty="0">
                <a:hlinkClick r:id="rId3"/>
              </a:rPr>
              <a:t>/load?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minAge</a:t>
            </a:r>
            <a:r>
              <a:rPr lang="en-US" dirty="0">
                <a:hlinkClick r:id="rId3"/>
              </a:rPr>
              <a:t>=20&amp;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lastName</a:t>
            </a:r>
            <a:r>
              <a:rPr lang="en-US" dirty="0">
                <a:hlinkClick r:id="rId3"/>
              </a:rPr>
              <a:t>=Stark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Corresponding GET mapping: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AA42F-F065-441B-9F4D-FA351DA54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07" y="3649212"/>
            <a:ext cx="6067251" cy="22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5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5EC2-54AA-4B2A-BAF9-09A479A7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8375010" cy="766194"/>
          </a:xfrm>
        </p:spPr>
        <p:txBody>
          <a:bodyPr>
            <a:normAutofit/>
          </a:bodyPr>
          <a:lstStyle/>
          <a:p>
            <a:r>
              <a:rPr lang="en-US" dirty="0"/>
              <a:t>Request Mapping: PUT, Post, Delete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727F7-EF9D-4639-B270-AF8ADF09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75794"/>
            <a:ext cx="7131747" cy="44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76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On-screen Show (4:3)</PresentationFormat>
  <Paragraphs>133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Trebuchet MS</vt:lpstr>
      <vt:lpstr>Wingdings</vt:lpstr>
      <vt:lpstr>Wingdings 3</vt:lpstr>
      <vt:lpstr>Facet</vt:lpstr>
      <vt:lpstr>MVC</vt:lpstr>
      <vt:lpstr>Contents</vt:lpstr>
      <vt:lpstr>Jersey Rest Service</vt:lpstr>
      <vt:lpstr>Jersey Rest Service</vt:lpstr>
      <vt:lpstr>Jersey Rest Service</vt:lpstr>
      <vt:lpstr>Controller  (Spring rest service)</vt:lpstr>
      <vt:lpstr>Request Mapping Methods (rest service http methods)</vt:lpstr>
      <vt:lpstr>Request Mapping: GET</vt:lpstr>
      <vt:lpstr>Request Mapping: PUT, Post, Delete</vt:lpstr>
      <vt:lpstr>Http Method Return Type</vt:lpstr>
      <vt:lpstr>@Controller vs @RestController</vt:lpstr>
      <vt:lpstr>Rest: Spring vs Jersey</vt:lpstr>
      <vt:lpstr>Model  (Spring rest service)</vt:lpstr>
      <vt:lpstr>View  (Spring rest service)</vt:lpstr>
      <vt:lpstr>HttpHeader &amp; Content Negotiation</vt:lpstr>
      <vt:lpstr>Cookie vs Session</vt:lpstr>
      <vt:lpstr>CORS : cross origin resource sharing (fine-grained class/method level)</vt:lpstr>
      <vt:lpstr>CORS : cross origin resource shareing (global level)</vt:lpstr>
      <vt:lpstr>Http Error Code</vt:lpstr>
      <vt:lpstr>Spring MVC Fundamentals: DispatcherServlet</vt:lpstr>
      <vt:lpstr>DispatcherServlet</vt:lpstr>
      <vt:lpstr>Web.xml</vt:lpstr>
      <vt:lpstr>Demo &amp; Postman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Andy Chen</dc:creator>
  <cp:lastModifiedBy>Andy Chen</cp:lastModifiedBy>
  <cp:revision>13</cp:revision>
  <dcterms:created xsi:type="dcterms:W3CDTF">2019-05-15T15:16:11Z</dcterms:created>
  <dcterms:modified xsi:type="dcterms:W3CDTF">2019-05-16T15:58:16Z</dcterms:modified>
</cp:coreProperties>
</file>