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1" r:id="rId4"/>
    <p:sldId id="262" r:id="rId5"/>
    <p:sldId id="263" r:id="rId6"/>
    <p:sldId id="264" r:id="rId7"/>
    <p:sldId id="259" r:id="rId8"/>
    <p:sldId id="272" r:id="rId9"/>
    <p:sldId id="270" r:id="rId10"/>
    <p:sldId id="265" r:id="rId11"/>
    <p:sldId id="266" r:id="rId12"/>
    <p:sldId id="260" r:id="rId13"/>
    <p:sldId id="267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84944" autoAdjust="0"/>
  </p:normalViewPr>
  <p:slideViewPr>
    <p:cSldViewPr snapToGrid="0">
      <p:cViewPr varScale="1">
        <p:scale>
          <a:sx n="73" d="100"/>
          <a:sy n="73" d="100"/>
        </p:scale>
        <p:origin x="13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7D67E-4B58-4045-9D7A-2A3146F2289B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AE8B2-994A-4552-9CCE-37BF2DC1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7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99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6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2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0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64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SQL::  https://www.w3schools.com/sql/default.asp</a:t>
            </a:r>
          </a:p>
          <a:p>
            <a:endParaRPr lang="en-US" dirty="0"/>
          </a:p>
          <a:p>
            <a:r>
              <a:rPr lang="en-US" dirty="0"/>
              <a:t>PL/SQL:: https://www.tutorialspoint.com/plsql/index.htm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3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27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7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3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70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58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AE8B2-994A-4552-9CCE-37BF2DC10F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8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320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23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235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5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42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3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2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0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3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5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3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0AAB1-FE9E-4196-BD41-09EE7BF1C4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8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AAB1-FE9E-4196-BD41-09EE7BF1C401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7EF37F-1473-41F3-ABDF-98A9C79EF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toftesting.com/interviewSection/sql-queries-for-interview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3A88-3D8F-4332-A714-5093C6DEC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J2EE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45763-78F1-46C2-8520-D9CA1B9D6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</a:t>
            </a:r>
          </a:p>
        </p:txBody>
      </p:sp>
    </p:spTree>
    <p:extLst>
      <p:ext uri="{BB962C8B-B14F-4D97-AF65-F5344CB8AC3E}">
        <p14:creationId xmlns:p14="http://schemas.microsoft.com/office/powerpoint/2010/main" val="2146584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950B-AEEC-4409-A257-6294E5A4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140"/>
          </a:xfrm>
        </p:spPr>
        <p:txBody>
          <a:bodyPr/>
          <a:lstStyle/>
          <a:p>
            <a:r>
              <a:rPr lang="en-US" dirty="0"/>
              <a:t>Git rebase vs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0373-0BFF-4C35-8463-E52FFE3EA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0181"/>
            <a:ext cx="2477346" cy="400049"/>
          </a:xfrm>
        </p:spPr>
        <p:txBody>
          <a:bodyPr/>
          <a:lstStyle/>
          <a:p>
            <a:r>
              <a:rPr lang="en-US" dirty="0"/>
              <a:t>Git rebase, merge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0A64B0-9790-406F-BEE3-ECF45713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94692"/>
            <a:ext cx="3604260" cy="3597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1A167A-0CA9-4C4A-A56F-0E52B5934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302" y="2394692"/>
            <a:ext cx="1884724" cy="35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4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AB55-8E07-47D7-ABCF-1A6F596E4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7730"/>
          </a:xfrm>
        </p:spPr>
        <p:txBody>
          <a:bodyPr/>
          <a:lstStyle/>
          <a:p>
            <a:r>
              <a:rPr lang="en-US" dirty="0"/>
              <a:t>CICD</a:t>
            </a:r>
          </a:p>
        </p:txBody>
      </p:sp>
      <p:pic>
        <p:nvPicPr>
          <p:cNvPr id="2050" name="Picture 2" descr="https://www.edureka.co/blog/content/ver.1531719070/uploads/2018/07/Asset-36-1.png">
            <a:extLst>
              <a:ext uri="{FF2B5EF4-FFF2-40B4-BE49-F238E27FC236}">
                <a16:creationId xmlns:a16="http://schemas.microsoft.com/office/drawing/2014/main" id="{0B186DC1-195F-4F72-9C57-239CAB6D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20" y="2020215"/>
            <a:ext cx="7655100" cy="362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43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5A4D-DAF8-4C96-B052-56E4C1FC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270"/>
            <a:ext cx="8596668" cy="670560"/>
          </a:xfrm>
        </p:spPr>
        <p:txBody>
          <a:bodyPr/>
          <a:lstStyle/>
          <a:p>
            <a:r>
              <a:rPr lang="en-US" dirty="0"/>
              <a:t>Jersey Rest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ECB3D-19BA-4A9C-9F3F-B88C292E1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08760"/>
            <a:ext cx="74866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1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5A4D-DAF8-4C96-B052-56E4C1FC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270"/>
            <a:ext cx="8596668" cy="670560"/>
          </a:xfrm>
        </p:spPr>
        <p:txBody>
          <a:bodyPr>
            <a:normAutofit/>
          </a:bodyPr>
          <a:lstStyle/>
          <a:p>
            <a:r>
              <a:rPr lang="en-US" dirty="0"/>
              <a:t>Jersey Rest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FA286-FD91-46DE-9D9C-94FD8DF02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03069"/>
            <a:ext cx="6133254" cy="2469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B13BFC-D49D-4543-A8A0-BDFFDB4B8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857896"/>
            <a:ext cx="5996094" cy="28610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8FBEA3-5100-41D2-8049-06135FE5DADC}"/>
              </a:ext>
            </a:extLst>
          </p:cNvPr>
          <p:cNvSpPr txBox="1"/>
          <p:nvPr/>
        </p:nvSpPr>
        <p:spPr>
          <a:xfrm>
            <a:off x="7989570" y="3097530"/>
            <a:ext cx="128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vs Post</a:t>
            </a:r>
          </a:p>
        </p:txBody>
      </p:sp>
    </p:spTree>
    <p:extLst>
      <p:ext uri="{BB962C8B-B14F-4D97-AF65-F5344CB8AC3E}">
        <p14:creationId xmlns:p14="http://schemas.microsoft.com/office/powerpoint/2010/main" val="155551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5A4D-DAF8-4C96-B052-56E4C1FC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5270"/>
            <a:ext cx="8596668" cy="670560"/>
          </a:xfrm>
        </p:spPr>
        <p:txBody>
          <a:bodyPr>
            <a:normAutofit/>
          </a:bodyPr>
          <a:lstStyle/>
          <a:p>
            <a:r>
              <a:rPr lang="en-US" dirty="0"/>
              <a:t>Jersey Rest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FBEA3-5100-41D2-8049-06135FE5DADC}"/>
              </a:ext>
            </a:extLst>
          </p:cNvPr>
          <p:cNvSpPr txBox="1"/>
          <p:nvPr/>
        </p:nvSpPr>
        <p:spPr>
          <a:xfrm>
            <a:off x="7989570" y="3097530"/>
            <a:ext cx="1284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vs Delete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A2564-8114-48E5-8A21-62A89FC5C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" y="1754505"/>
            <a:ext cx="72866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8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43E7-226C-4A4F-86F3-EB9DE0DB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4A493-B1CA-4CC2-8200-4B1CD235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8867775" cy="517207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9420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1E91-4389-45D2-8639-B562A31A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5619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1E89A-B43B-4225-B113-DF70E296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119"/>
            <a:ext cx="8596668" cy="4896143"/>
          </a:xfrm>
        </p:spPr>
        <p:txBody>
          <a:bodyPr/>
          <a:lstStyle/>
          <a:p>
            <a:r>
              <a:rPr lang="en-US" dirty="0"/>
              <a:t>Database(RDBMS / *NoSQL*) – SQL, PLSQL</a:t>
            </a:r>
          </a:p>
          <a:p>
            <a:r>
              <a:rPr lang="en-US" dirty="0"/>
              <a:t>JDBC</a:t>
            </a:r>
          </a:p>
          <a:p>
            <a:r>
              <a:rPr lang="en-US" dirty="0"/>
              <a:t>Jersey Rest Service</a:t>
            </a:r>
          </a:p>
          <a:p>
            <a:r>
              <a:rPr lang="en-US" dirty="0"/>
              <a:t>Front-End technologies</a:t>
            </a:r>
          </a:p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CICD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4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406B-A2D7-4857-95E5-41FB01D4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5A65D-B015-44AD-A267-3BABACFAF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7301"/>
            <a:ext cx="8596668" cy="4784062"/>
          </a:xfrm>
        </p:spPr>
        <p:txBody>
          <a:bodyPr/>
          <a:lstStyle/>
          <a:p>
            <a:r>
              <a:rPr lang="en-US" dirty="0"/>
              <a:t>Primary Key, Foreign Key, Unique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D7C6E-A1C9-4743-B27D-6CDF1A8F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35" y="1982457"/>
            <a:ext cx="4429125" cy="166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527455-C324-48AA-85DC-CBDFEE54F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35" y="4297033"/>
            <a:ext cx="4552950" cy="561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EB34A4-CAFB-4A79-A334-5C7A466D0183}"/>
              </a:ext>
            </a:extLst>
          </p:cNvPr>
          <p:cNvSpPr txBox="1"/>
          <p:nvPr/>
        </p:nvSpPr>
        <p:spPr>
          <a:xfrm>
            <a:off x="677334" y="5383530"/>
            <a:ext cx="677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Interview Question: difference between them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EFF5C2-C2A2-4053-BB19-07F303D7E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422" y="1753857"/>
            <a:ext cx="4752975" cy="1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999386-4FF2-4419-B829-5E386BE87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184" y="4058584"/>
            <a:ext cx="4743450" cy="7715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79547D-BB64-40BD-B194-5CFFD5ABE862}"/>
              </a:ext>
            </a:extLst>
          </p:cNvPr>
          <p:cNvCxnSpPr/>
          <p:nvPr/>
        </p:nvCxnSpPr>
        <p:spPr>
          <a:xfrm>
            <a:off x="5875020" y="1753857"/>
            <a:ext cx="0" cy="350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2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42F5-8CA2-4995-BFFC-D7DF5DB9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234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9AA0D-D446-47CB-A794-DC68A8DF9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5834"/>
            <a:ext cx="8596668" cy="3880773"/>
          </a:xfrm>
        </p:spPr>
        <p:txBody>
          <a:bodyPr/>
          <a:lstStyle/>
          <a:p>
            <a:r>
              <a:rPr lang="en-US" dirty="0"/>
              <a:t>Type of Joins (inner join, left join, right join, full outer join)</a:t>
            </a:r>
          </a:p>
        </p:txBody>
      </p:sp>
      <p:pic>
        <p:nvPicPr>
          <p:cNvPr id="1026" name="Picture 2" descr="SQL INNER JOIN">
            <a:extLst>
              <a:ext uri="{FF2B5EF4-FFF2-40B4-BE49-F238E27FC236}">
                <a16:creationId xmlns:a16="http://schemas.microsoft.com/office/drawing/2014/main" id="{C189AC21-628A-498E-971F-4119D15A6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68" y="1979295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QL LEFT JOIN">
            <a:extLst>
              <a:ext uri="{FF2B5EF4-FFF2-40B4-BE49-F238E27FC236}">
                <a16:creationId xmlns:a16="http://schemas.microsoft.com/office/drawing/2014/main" id="{B3FB4645-C765-40FD-AE6B-5E68AC8F3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9295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RIGHT JOIN">
            <a:extLst>
              <a:ext uri="{FF2B5EF4-FFF2-40B4-BE49-F238E27FC236}">
                <a16:creationId xmlns:a16="http://schemas.microsoft.com/office/drawing/2014/main" id="{5E7FA6EB-66E9-4E91-9E24-D52E48048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068" y="3809763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L FULL OUTER JOIN">
            <a:extLst>
              <a:ext uri="{FF2B5EF4-FFF2-40B4-BE49-F238E27FC236}">
                <a16:creationId xmlns:a16="http://schemas.microsoft.com/office/drawing/2014/main" id="{62F54D3F-1256-40C7-A567-868E28CE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09762"/>
            <a:ext cx="19050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6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AEC-9F46-4F48-910C-480C8EF0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5290"/>
            <a:ext cx="8596668" cy="69342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A710-5A11-4702-9219-022AADA5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8711"/>
            <a:ext cx="8596668" cy="4932652"/>
          </a:xfrm>
        </p:spPr>
        <p:txBody>
          <a:bodyPr/>
          <a:lstStyle/>
          <a:p>
            <a:r>
              <a:rPr lang="en-US" dirty="0"/>
              <a:t>Normalization vs De-normalization</a:t>
            </a:r>
          </a:p>
          <a:p>
            <a:endParaRPr lang="en-US" dirty="0"/>
          </a:p>
        </p:txBody>
      </p:sp>
      <p:pic>
        <p:nvPicPr>
          <p:cNvPr id="1026" name="Picture 2" descr="Image result for database normalization vs denormalization">
            <a:extLst>
              <a:ext uri="{FF2B5EF4-FFF2-40B4-BE49-F238E27FC236}">
                <a16:creationId xmlns:a16="http://schemas.microsoft.com/office/drawing/2014/main" id="{F48772FA-CFB8-448B-9A49-4E6ACF555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14" y="1748789"/>
            <a:ext cx="6867525" cy="476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81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CAEC-9F46-4F48-910C-480C8EF06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5290"/>
            <a:ext cx="8596668" cy="69342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A710-5A11-4702-9219-022AADA5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8710"/>
            <a:ext cx="8596668" cy="3589019"/>
          </a:xfrm>
        </p:spPr>
        <p:txBody>
          <a:bodyPr/>
          <a:lstStyle/>
          <a:p>
            <a:r>
              <a:rPr lang="en-US" dirty="0" err="1"/>
              <a:t>Clob</a:t>
            </a:r>
            <a:r>
              <a:rPr lang="en-US" dirty="0"/>
              <a:t> vs Blob</a:t>
            </a:r>
          </a:p>
          <a:p>
            <a:r>
              <a:rPr lang="en-US" dirty="0"/>
              <a:t>Truncate vs Delete vs Drop</a:t>
            </a:r>
          </a:p>
          <a:p>
            <a:r>
              <a:rPr lang="en-US" dirty="0"/>
              <a:t>View vs </a:t>
            </a:r>
            <a:r>
              <a:rPr lang="en-US" dirty="0" err="1"/>
              <a:t>Materalized</a:t>
            </a:r>
            <a:r>
              <a:rPr lang="en-US" dirty="0"/>
              <a:t> View vs 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https://artoftesting.com/interviewSection/sql-queries-for-interview.html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52F5A-D391-4C07-9DA0-B6E7875CE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402" y="3623310"/>
            <a:ext cx="70770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6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2DB7-1AD8-4BFB-90F1-05B928FB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5561-74D5-4D13-9D94-10E00646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4978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61D9B-431B-4719-B6FD-1CC6CD77F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973" y="1270000"/>
            <a:ext cx="5127959" cy="538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3617B-CC47-4E84-962C-76BB7824A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032" y="1270000"/>
            <a:ext cx="5127959" cy="5307189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71E58A-5EE8-468B-917B-36EFC25C67DE}"/>
              </a:ext>
            </a:extLst>
          </p:cNvPr>
          <p:cNvSpPr/>
          <p:nvPr/>
        </p:nvSpPr>
        <p:spPr>
          <a:xfrm>
            <a:off x="5455920" y="1051560"/>
            <a:ext cx="746760" cy="137160"/>
          </a:xfrm>
          <a:custGeom>
            <a:avLst/>
            <a:gdLst>
              <a:gd name="connsiteX0" fmla="*/ 0 w 746760"/>
              <a:gd name="connsiteY0" fmla="*/ 137160 h 137160"/>
              <a:gd name="connsiteX1" fmla="*/ 76200 w 746760"/>
              <a:gd name="connsiteY1" fmla="*/ 91440 h 137160"/>
              <a:gd name="connsiteX2" fmla="*/ 121920 w 746760"/>
              <a:gd name="connsiteY2" fmla="*/ 76200 h 137160"/>
              <a:gd name="connsiteX3" fmla="*/ 167640 w 746760"/>
              <a:gd name="connsiteY3" fmla="*/ 45720 h 137160"/>
              <a:gd name="connsiteX4" fmla="*/ 259080 w 746760"/>
              <a:gd name="connsiteY4" fmla="*/ 0 h 137160"/>
              <a:gd name="connsiteX5" fmla="*/ 533400 w 746760"/>
              <a:gd name="connsiteY5" fmla="*/ 15240 h 137160"/>
              <a:gd name="connsiteX6" fmla="*/ 716280 w 746760"/>
              <a:gd name="connsiteY6" fmla="*/ 106680 h 137160"/>
              <a:gd name="connsiteX7" fmla="*/ 746760 w 746760"/>
              <a:gd name="connsiteY7" fmla="*/ 12192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6760" h="137160">
                <a:moveTo>
                  <a:pt x="0" y="137160"/>
                </a:moveTo>
                <a:cubicBezTo>
                  <a:pt x="25400" y="121920"/>
                  <a:pt x="49706" y="104687"/>
                  <a:pt x="76200" y="91440"/>
                </a:cubicBezTo>
                <a:cubicBezTo>
                  <a:pt x="90568" y="84256"/>
                  <a:pt x="107552" y="83384"/>
                  <a:pt x="121920" y="76200"/>
                </a:cubicBezTo>
                <a:cubicBezTo>
                  <a:pt x="138303" y="68009"/>
                  <a:pt x="151257" y="53911"/>
                  <a:pt x="167640" y="45720"/>
                </a:cubicBezTo>
                <a:cubicBezTo>
                  <a:pt x="293833" y="-17376"/>
                  <a:pt x="128053" y="87351"/>
                  <a:pt x="259080" y="0"/>
                </a:cubicBezTo>
                <a:cubicBezTo>
                  <a:pt x="350520" y="5080"/>
                  <a:pt x="442526" y="3881"/>
                  <a:pt x="533400" y="15240"/>
                </a:cubicBezTo>
                <a:cubicBezTo>
                  <a:pt x="635550" y="28009"/>
                  <a:pt x="625520" y="61300"/>
                  <a:pt x="716280" y="106680"/>
                </a:cubicBezTo>
                <a:lnTo>
                  <a:pt x="746760" y="1219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9B9088-FF3E-48D2-A1AC-3771EBC8D96A}"/>
              </a:ext>
            </a:extLst>
          </p:cNvPr>
          <p:cNvSpPr/>
          <p:nvPr/>
        </p:nvSpPr>
        <p:spPr>
          <a:xfrm>
            <a:off x="6127668" y="1104405"/>
            <a:ext cx="71251" cy="83730"/>
          </a:xfrm>
          <a:custGeom>
            <a:avLst/>
            <a:gdLst>
              <a:gd name="connsiteX0" fmla="*/ 35626 w 71251"/>
              <a:gd name="connsiteY0" fmla="*/ 0 h 83730"/>
              <a:gd name="connsiteX1" fmla="*/ 71251 w 71251"/>
              <a:gd name="connsiteY1" fmla="*/ 59377 h 83730"/>
              <a:gd name="connsiteX2" fmla="*/ 0 w 71251"/>
              <a:gd name="connsiteY2" fmla="*/ 83127 h 83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51" h="83730">
                <a:moveTo>
                  <a:pt x="35626" y="0"/>
                </a:moveTo>
                <a:cubicBezTo>
                  <a:pt x="47501" y="19792"/>
                  <a:pt x="71251" y="36296"/>
                  <a:pt x="71251" y="59377"/>
                </a:cubicBezTo>
                <a:cubicBezTo>
                  <a:pt x="71251" y="89714"/>
                  <a:pt x="12034" y="83127"/>
                  <a:pt x="0" y="831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7C8A-F379-4CF9-8646-DAE35AB8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5742"/>
          </a:xfrm>
        </p:spPr>
        <p:txBody>
          <a:bodyPr/>
          <a:lstStyle/>
          <a:p>
            <a:r>
              <a:rPr lang="en-US" dirty="0"/>
              <a:t>RDBMS vs NoSQL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463E7D-D9A3-4AB5-BBA6-3FEE3DDB8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5528"/>
              </p:ext>
            </p:extLst>
          </p:nvPr>
        </p:nvGraphicFramePr>
        <p:xfrm>
          <a:off x="677334" y="1445342"/>
          <a:ext cx="9331906" cy="400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5953">
                  <a:extLst>
                    <a:ext uri="{9D8B030D-6E8A-4147-A177-3AD203B41FA5}">
                      <a16:colId xmlns:a16="http://schemas.microsoft.com/office/drawing/2014/main" val="3448089151"/>
                    </a:ext>
                  </a:extLst>
                </a:gridCol>
                <a:gridCol w="4665953">
                  <a:extLst>
                    <a:ext uri="{9D8B030D-6E8A-4147-A177-3AD203B41FA5}">
                      <a16:colId xmlns:a16="http://schemas.microsoft.com/office/drawing/2014/main" val="1086082340"/>
                    </a:ext>
                  </a:extLst>
                </a:gridCol>
              </a:tblGrid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Relational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NoSQL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981386"/>
                  </a:ext>
                </a:extLst>
              </a:tr>
              <a:tr h="793070">
                <a:tc>
                  <a:txBody>
                    <a:bodyPr/>
                    <a:lstStyle/>
                    <a:p>
                      <a:r>
                        <a:rPr lang="en-US" dirty="0"/>
                        <a:t>Structure Data (table based)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Unstructured Data (document, column 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56973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Supports 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support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507727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Store Medium to Large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Huge Amount of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20526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Relative Fixed Query Language (SQL)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 Query languages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260268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Performance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60274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Design Principle: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Principle: 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648421"/>
                  </a:ext>
                </a:extLst>
              </a:tr>
              <a:tr h="459477">
                <a:tc>
                  <a:txBody>
                    <a:bodyPr/>
                    <a:lstStyle/>
                    <a:p>
                      <a:r>
                        <a:rPr lang="en-US" dirty="0"/>
                        <a:t>Example: MySQL, Oracle, 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Example: MongoDB, Cassandra, </a:t>
                      </a:r>
                      <a:r>
                        <a:rPr lang="en-US" dirty="0" err="1"/>
                        <a:t>Reddis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904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0FBC82-60C5-4919-8E79-8F6D07BA4C5D}"/>
              </a:ext>
            </a:extLst>
          </p:cNvPr>
          <p:cNvSpPr txBox="1"/>
          <p:nvPr/>
        </p:nvSpPr>
        <p:spPr>
          <a:xfrm>
            <a:off x="861848" y="5770179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Question: Which one to choose?</a:t>
            </a:r>
          </a:p>
        </p:txBody>
      </p:sp>
    </p:spTree>
    <p:extLst>
      <p:ext uri="{BB962C8B-B14F-4D97-AF65-F5344CB8AC3E}">
        <p14:creationId xmlns:p14="http://schemas.microsoft.com/office/powerpoint/2010/main" val="154344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90FF4-8533-43FA-A763-009A2186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714"/>
          </a:xfrm>
        </p:spPr>
        <p:txBody>
          <a:bodyPr/>
          <a:lstStyle/>
          <a:p>
            <a:r>
              <a:rPr lang="en-US" dirty="0"/>
              <a:t>MongoDB vs Cassandra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306F2-A95F-45CF-A4AE-2D4598735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3"/>
            <a:ext cx="10307823" cy="4759787"/>
          </a:xfrm>
        </p:spPr>
        <p:txBody>
          <a:bodyPr/>
          <a:lstStyle/>
          <a:p>
            <a:r>
              <a:rPr lang="en-US" dirty="0"/>
              <a:t>NoSQL vs SQL -&gt; which one to choose?</a:t>
            </a:r>
          </a:p>
          <a:p>
            <a:pPr lvl="1"/>
            <a:r>
              <a:rPr lang="en-US" dirty="0"/>
              <a:t>NoSQL -&gt; document/column based </a:t>
            </a:r>
            <a:r>
              <a:rPr lang="en-US" dirty="0">
                <a:solidFill>
                  <a:srgbClr val="FF0000"/>
                </a:solidFill>
              </a:rPr>
              <a:t>UNSTRUCTURED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NoSQL :</a:t>
            </a:r>
          </a:p>
          <a:p>
            <a:pPr lvl="2"/>
            <a:r>
              <a:rPr lang="en-US" dirty="0"/>
              <a:t>1. NoSQL is good at handling unstructured data, large amount of documents</a:t>
            </a:r>
          </a:p>
          <a:p>
            <a:pPr lvl="2"/>
            <a:r>
              <a:rPr lang="en-US" dirty="0"/>
              <a:t>2. NoSQL is not ideal for </a:t>
            </a:r>
            <a:r>
              <a:rPr lang="en-US" dirty="0">
                <a:solidFill>
                  <a:srgbClr val="FF0000"/>
                </a:solidFill>
              </a:rPr>
              <a:t>transaction</a:t>
            </a:r>
            <a:r>
              <a:rPr lang="en-US" dirty="0"/>
              <a:t> handling – not good for accounting related data</a:t>
            </a:r>
          </a:p>
          <a:p>
            <a:pPr marL="1371600" lvl="3" indent="0">
              <a:buNone/>
            </a:pPr>
            <a:r>
              <a:rPr lang="en-US" dirty="0"/>
              <a:t>ACID – Atomicity, Consistency, Isolation, Durability</a:t>
            </a:r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/>
              <a:t>Common NoSQL </a:t>
            </a:r>
            <a:r>
              <a:rPr lang="en-US" dirty="0" err="1"/>
              <a:t>db</a:t>
            </a:r>
            <a:r>
              <a:rPr lang="en-US" dirty="0"/>
              <a:t> to learn: MongoDB, </a:t>
            </a:r>
            <a:r>
              <a:rPr lang="en-US" b="1" dirty="0"/>
              <a:t>Cassandra</a:t>
            </a:r>
            <a:r>
              <a:rPr lang="en-US" dirty="0"/>
              <a:t>, Couchbase, Redis</a:t>
            </a:r>
          </a:p>
          <a:p>
            <a:pPr lvl="1"/>
            <a:r>
              <a:rPr lang="en-US" dirty="0"/>
              <a:t>NoSQL CAP theorem</a:t>
            </a:r>
          </a:p>
          <a:p>
            <a:pPr lvl="2"/>
            <a:r>
              <a:rPr lang="en-US" b="1" dirty="0"/>
              <a:t>C</a:t>
            </a:r>
            <a:r>
              <a:rPr lang="en-US" dirty="0"/>
              <a:t>onsistency – data are equivalent to all requests regardless of which server the requests are sent to</a:t>
            </a:r>
          </a:p>
          <a:p>
            <a:pPr lvl="2"/>
            <a:r>
              <a:rPr lang="en-US" b="1" dirty="0"/>
              <a:t>A</a:t>
            </a:r>
            <a:r>
              <a:rPr lang="en-US" dirty="0"/>
              <a:t>vailability – System will always responds to a request even with old data</a:t>
            </a:r>
          </a:p>
          <a:p>
            <a:pPr lvl="2"/>
            <a:r>
              <a:rPr lang="en-US" b="1" dirty="0"/>
              <a:t>P</a:t>
            </a:r>
            <a:r>
              <a:rPr lang="en-US" dirty="0"/>
              <a:t>artition Tolerance – even if one partition fails, it won’t affect the system and requests</a:t>
            </a:r>
          </a:p>
          <a:p>
            <a:pPr lvl="1"/>
            <a:r>
              <a:rPr lang="en-US" dirty="0"/>
              <a:t>MongoDB vs Cassandra</a:t>
            </a:r>
          </a:p>
        </p:txBody>
      </p:sp>
    </p:spTree>
    <p:extLst>
      <p:ext uri="{BB962C8B-B14F-4D97-AF65-F5344CB8AC3E}">
        <p14:creationId xmlns:p14="http://schemas.microsoft.com/office/powerpoint/2010/main" val="15942816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365</Words>
  <Application>Microsoft Office PowerPoint</Application>
  <PresentationFormat>Widescreen</PresentationFormat>
  <Paragraphs>79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J2EE</vt:lpstr>
      <vt:lpstr>Contents</vt:lpstr>
      <vt:lpstr>Database</vt:lpstr>
      <vt:lpstr>Database</vt:lpstr>
      <vt:lpstr>Database</vt:lpstr>
      <vt:lpstr>Database</vt:lpstr>
      <vt:lpstr>JDBC</vt:lpstr>
      <vt:lpstr>RDBMS vs NoSQL</vt:lpstr>
      <vt:lpstr>MongoDB vs Cassandra</vt:lpstr>
      <vt:lpstr>Git rebase vs merge</vt:lpstr>
      <vt:lpstr>CICD</vt:lpstr>
      <vt:lpstr>Jersey Rest Service</vt:lpstr>
      <vt:lpstr>Jersey Rest Service</vt:lpstr>
      <vt:lpstr>Jersey Rest Service</vt:lpstr>
      <vt:lpstr>Architecture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JEE</dc:title>
  <dc:creator>Andy Chen</dc:creator>
  <cp:lastModifiedBy>Andy Chen</cp:lastModifiedBy>
  <cp:revision>40</cp:revision>
  <dcterms:created xsi:type="dcterms:W3CDTF">2019-01-14T16:04:35Z</dcterms:created>
  <dcterms:modified xsi:type="dcterms:W3CDTF">2019-05-09T15:50:23Z</dcterms:modified>
</cp:coreProperties>
</file>