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啟明 李" initials="啟明" lastIdx="1" clrIdx="0">
    <p:extLst>
      <p:ext uri="{19B8F6BF-5375-455C-9EA6-DF929625EA0E}">
        <p15:presenceInfo xmlns:p15="http://schemas.microsoft.com/office/powerpoint/2012/main" userId="b1446d5db80837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9T16:22:05.56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9T16:22:05.56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9T16:22:05.56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9T16:22:05.56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9T16:22:05.56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9T16:22:05.56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478A6-DB15-44E5-83A4-6161D5CFB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F1B37D-EDE7-4DB8-81CB-0F318C9F5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3A60F-9072-4AE9-90AC-1D14AFFE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99BD-B8DD-4E3D-A184-7FC4A8D928B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8D599-C851-4E2F-BA15-B5E94735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712C7-AED6-4FB9-8D93-90D845F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EDC1-4592-40DB-9EB5-BBBAA8C8A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23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3F4F6-332E-4CB3-99D2-F0A822A0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9DB21F-9B27-486A-82BA-FDD3A7AE5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2DB62-0533-4365-8F4F-F5B90447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99BD-B8DD-4E3D-A184-7FC4A8D928B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EDBC6-F439-4A99-A2E2-B6C2B3B7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C49E4-0A3E-45E2-83F6-75067E85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EDC1-4592-40DB-9EB5-BBBAA8C8A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2BAADB-06EC-48ED-AFCC-226DE2E1E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85CD21-F12E-4DB8-A140-3F56ADB9B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F25CC-5ABE-4DEE-8CBF-CF16CF44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99BD-B8DD-4E3D-A184-7FC4A8D928B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C27B3-8365-4501-B059-9618F29D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9AD5F-3C40-4C67-B9AF-B1541009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EDC1-4592-40DB-9EB5-BBBAA8C8A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7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37872-133A-41FA-95E9-27D5437C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2E0CB-6872-412C-94D1-053EB28C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9805D-02AE-4349-BAAD-B8AC31E2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99BD-B8DD-4E3D-A184-7FC4A8D928B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66991-F142-4729-A122-AF6D44A5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C22A2-0140-42A8-87D6-DD8766C8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EDC1-4592-40DB-9EB5-BBBAA8C8A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3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F1383-4199-49F5-9E4D-ACBB9AEE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A722A5-04EE-46EC-847A-7A6410747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9FC35-5CC9-4E01-9C11-1E38A824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99BD-B8DD-4E3D-A184-7FC4A8D928B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EFA9E-6D5F-40B5-BC29-9262414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26B39-1BDB-44C2-9CB1-3AC6DFED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EDC1-4592-40DB-9EB5-BBBAA8C8A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38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96BDA-5F58-4BCF-9E6F-E81A3E11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59302-C422-4EE4-9F55-822A1471E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73760A-1222-4FE9-97BA-1654202CF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1BC23E-3632-4696-A983-6B8400CB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99BD-B8DD-4E3D-A184-7FC4A8D928B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FFDA0C-C15D-4B73-9009-08890691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D28504-274A-4EA5-9FD4-B37A16C0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EDC1-4592-40DB-9EB5-BBBAA8C8A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5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1BFB1-1826-4116-BBC0-51145ADB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588BCF-A3ED-4A1E-8B38-97A2A4081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488B00-6F0C-49E2-91D6-D104178B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095547-39A5-40BE-9412-992096EE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A0B688-A0E3-4F44-A2AC-5CDED51E9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66963C-DB40-42C5-BA96-2B7C0E1F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99BD-B8DD-4E3D-A184-7FC4A8D928B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62B3A0-75AF-444F-97B7-855BEB7A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3B47EA-09FC-498E-9851-44409F5C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EDC1-4592-40DB-9EB5-BBBAA8C8A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6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027C6-3A27-40F1-98CC-4DE0434E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0CC92F-F04B-4F60-8561-3C38B4C4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99BD-B8DD-4E3D-A184-7FC4A8D928B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A3DFAF-111F-4A99-A45F-EC495246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EF6074-C576-45D9-A6B7-3F17C813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EDC1-4592-40DB-9EB5-BBBAA8C8A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75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53E859-A46F-4DE2-BB0C-E9F7E54B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99BD-B8DD-4E3D-A184-7FC4A8D928B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4F03AE-1BCC-4DEF-A580-291D2F3C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B61114-FB54-49BA-A455-6DA8C924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EDC1-4592-40DB-9EB5-BBBAA8C8A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02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B9DB-7A0F-42EF-AAE9-8F460BEE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E00BA-E3F2-4757-B176-C9C11C80A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C68450-E9C2-4F60-8B2D-FE10B1146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CC9A12-5D55-4FAB-AD82-AE65BD86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99BD-B8DD-4E3D-A184-7FC4A8D928B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42161C-B9B4-49D5-A901-FA99E857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C2F6A6-CC84-4DD2-BC49-2D839E6E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EDC1-4592-40DB-9EB5-BBBAA8C8A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09566-A003-40C0-B3E4-4BB2F24F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2200FD-3E77-468B-AB68-585B7771E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23E304-9890-4EB7-A5DC-CD1D68ABB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3B787F-130B-434E-B2F7-911C40E6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99BD-B8DD-4E3D-A184-7FC4A8D928B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93F80-01CC-4FCD-A294-FB81696A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DEC5D9-1E3C-4F82-85DD-87816F9F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EDC1-4592-40DB-9EB5-BBBAA8C8A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1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8460E0-C849-4EDF-99B3-47372D91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F65614-2689-4189-900B-C425D1586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60335-F561-46A8-8886-54024035D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999BD-B8DD-4E3D-A184-7FC4A8D928B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6D7B3-93D9-47C5-A56F-913986AF8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F840E-3FE3-4E86-A784-78F9C160B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AEDC1-4592-40DB-9EB5-BBBAA8C8A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95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trezpy.readthedocs.io/en/mast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94C9F-0C11-49C5-A42A-DC98BBE1D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Enterzpy</a:t>
            </a:r>
            <a:r>
              <a:rPr lang="zh-CN" altLang="en-US" dirty="0"/>
              <a:t>使用报告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D09A33-1D94-4982-9371-E4BECA721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李啟明</a:t>
            </a:r>
          </a:p>
        </p:txBody>
      </p:sp>
    </p:spTree>
    <p:extLst>
      <p:ext uri="{BB962C8B-B14F-4D97-AF65-F5344CB8AC3E}">
        <p14:creationId xmlns:p14="http://schemas.microsoft.com/office/powerpoint/2010/main" val="11198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A3ED1-E7CC-4540-AD92-2CECA7F7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021"/>
            <a:ext cx="10515600" cy="5781942"/>
          </a:xfrm>
        </p:spPr>
        <p:txBody>
          <a:bodyPr/>
          <a:lstStyle/>
          <a:p>
            <a:r>
              <a:rPr lang="zh-CN" altLang="en-US" dirty="0"/>
              <a:t>需求：利用</a:t>
            </a:r>
            <a:r>
              <a:rPr lang="en-US" altLang="zh-CN" dirty="0" err="1"/>
              <a:t>Entrezpy</a:t>
            </a:r>
            <a:r>
              <a:rPr lang="zh-CN" altLang="en-US" dirty="0"/>
              <a:t>从</a:t>
            </a:r>
            <a:r>
              <a:rPr lang="en-US" altLang="zh-CN" dirty="0" err="1"/>
              <a:t>pubmed</a:t>
            </a:r>
            <a:r>
              <a:rPr lang="zh-CN" altLang="en-US" dirty="0"/>
              <a:t>获取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日至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日发表在</a:t>
            </a:r>
            <a:r>
              <a:rPr lang="en-US" altLang="zh-CN" dirty="0"/>
              <a:t>nature</a:t>
            </a:r>
            <a:r>
              <a:rPr lang="zh-CN" altLang="en-US" dirty="0"/>
              <a:t>的文章信息，将检索结果以</a:t>
            </a:r>
            <a:r>
              <a:rPr lang="en-US" altLang="zh-CN" dirty="0"/>
              <a:t>xml</a:t>
            </a:r>
            <a:r>
              <a:rPr lang="zh-CN" altLang="en-US" dirty="0"/>
              <a:t>格式存储。</a:t>
            </a:r>
            <a:endParaRPr lang="en-US" altLang="zh-CN" dirty="0"/>
          </a:p>
          <a:p>
            <a:r>
              <a:rPr lang="zh-CN" altLang="en-US" dirty="0"/>
              <a:t>参考：官方文档</a:t>
            </a:r>
            <a:r>
              <a:rPr lang="en-US" altLang="zh-CN" dirty="0">
                <a:hlinkClick r:id="rId2"/>
              </a:rPr>
              <a:t>https://entrezpy.readthedocs.io/en/master/</a:t>
            </a:r>
            <a:endParaRPr lang="en-US" altLang="zh-CN" dirty="0"/>
          </a:p>
          <a:p>
            <a:r>
              <a:rPr lang="zh-CN" altLang="en-US" sz="2400" dirty="0"/>
              <a:t>依据文档描述：软件分为管道模块</a:t>
            </a:r>
            <a:r>
              <a:rPr lang="en-US" altLang="zh-CN" sz="2400" dirty="0"/>
              <a:t>conduit</a:t>
            </a:r>
            <a:r>
              <a:rPr lang="zh-CN" altLang="en-US" sz="2400" dirty="0"/>
              <a:t>和以下几个基本模块。</a:t>
            </a:r>
            <a:endParaRPr lang="en-US" altLang="zh-CN" sz="2400" dirty="0"/>
          </a:p>
          <a:p>
            <a:pPr lvl="1"/>
            <a:r>
              <a:rPr lang="en-US" altLang="zh-CN" dirty="0" err="1"/>
              <a:t>Esearch</a:t>
            </a:r>
            <a:endParaRPr lang="en-US" altLang="zh-CN" dirty="0"/>
          </a:p>
          <a:p>
            <a:pPr lvl="1"/>
            <a:r>
              <a:rPr lang="en-US" altLang="zh-CN" dirty="0" err="1"/>
              <a:t>Efetch</a:t>
            </a:r>
            <a:endParaRPr lang="en-US" altLang="zh-CN" dirty="0"/>
          </a:p>
          <a:p>
            <a:pPr lvl="1"/>
            <a:r>
              <a:rPr lang="en-US" altLang="zh-CN" dirty="0" err="1"/>
              <a:t>Elink</a:t>
            </a:r>
            <a:endParaRPr lang="en-US" altLang="zh-CN" dirty="0"/>
          </a:p>
          <a:p>
            <a:pPr lvl="1"/>
            <a:r>
              <a:rPr lang="en-US" altLang="zh-CN" dirty="0" err="1"/>
              <a:t>Esummary</a:t>
            </a:r>
            <a:endParaRPr lang="en-US" altLang="zh-CN" dirty="0"/>
          </a:p>
          <a:p>
            <a:pPr lvl="1"/>
            <a:r>
              <a:rPr lang="en-US" altLang="zh-CN" dirty="0" err="1"/>
              <a:t>Epost</a:t>
            </a:r>
            <a:endParaRPr lang="en-US" altLang="zh-CN" dirty="0"/>
          </a:p>
          <a:p>
            <a:r>
              <a:rPr lang="zh-CN" altLang="en-US" dirty="0"/>
              <a:t>管道模块可以缓存查询结果并连接各个模块，代码比较简单。</a:t>
            </a:r>
            <a:endParaRPr lang="en-US" altLang="zh-CN" dirty="0"/>
          </a:p>
          <a:p>
            <a:r>
              <a:rPr lang="zh-CN" altLang="en-US" dirty="0"/>
              <a:t>也可以利用</a:t>
            </a:r>
            <a:r>
              <a:rPr lang="en-US" altLang="zh-CN" dirty="0" err="1"/>
              <a:t>Esearch</a:t>
            </a:r>
            <a:r>
              <a:rPr lang="zh-CN" altLang="en-US" dirty="0"/>
              <a:t>获取查询的</a:t>
            </a:r>
            <a:r>
              <a:rPr lang="en-US" altLang="zh-CN" dirty="0"/>
              <a:t>id</a:t>
            </a:r>
            <a:r>
              <a:rPr lang="zh-CN" altLang="en-US" dirty="0"/>
              <a:t>列表</a:t>
            </a:r>
            <a:r>
              <a:rPr lang="en-US" altLang="zh-CN" dirty="0"/>
              <a:t>,</a:t>
            </a:r>
            <a:r>
              <a:rPr lang="zh-CN" altLang="en-US" dirty="0"/>
              <a:t>然后用</a:t>
            </a:r>
            <a:r>
              <a:rPr lang="en-US" altLang="zh-CN" dirty="0" err="1"/>
              <a:t>Efetch</a:t>
            </a:r>
            <a:r>
              <a:rPr lang="zh-CN" altLang="en-US" dirty="0"/>
              <a:t>下载结果。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436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A3ED1-E7CC-4540-AD92-2CECA7F7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021"/>
            <a:ext cx="10515600" cy="5781942"/>
          </a:xfrm>
        </p:spPr>
        <p:txBody>
          <a:bodyPr/>
          <a:lstStyle/>
          <a:p>
            <a:r>
              <a:rPr lang="zh-CN" altLang="en-US" dirty="0"/>
              <a:t>方式一：利用</a:t>
            </a:r>
            <a:r>
              <a:rPr lang="en-US" altLang="zh-CN" dirty="0"/>
              <a:t>conduit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上面文档给出的示例，只需要修改几个参数即可</a:t>
            </a:r>
            <a:r>
              <a:rPr lang="en-US" altLang="zh-CN" dirty="0"/>
              <a:t>: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BE142B-EF6B-4A75-9309-BEDCF5719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3" y="1197179"/>
            <a:ext cx="9315450" cy="1771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B22CE1-2C65-44F7-97BC-893FC34A4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23" y="3552000"/>
            <a:ext cx="6769380" cy="30478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D60A90-E5AC-429D-84C7-8211CAE26F96}"/>
              </a:ext>
            </a:extLst>
          </p:cNvPr>
          <p:cNvSpPr txBox="1"/>
          <p:nvPr/>
        </p:nvSpPr>
        <p:spPr>
          <a:xfrm>
            <a:off x="8097926" y="4145204"/>
            <a:ext cx="3145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共计</a:t>
            </a:r>
            <a:r>
              <a:rPr lang="en-US" altLang="zh-CN" sz="2800" dirty="0"/>
              <a:t>1033</a:t>
            </a:r>
            <a:r>
              <a:rPr lang="zh-CN" altLang="en-US" sz="2800" dirty="0"/>
              <a:t>条结果，存储在</a:t>
            </a:r>
            <a:r>
              <a:rPr lang="en-US" altLang="zh-CN" sz="2800" dirty="0"/>
              <a:t>test.xml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451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A3ED1-E7CC-4540-AD92-2CECA7F7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021"/>
            <a:ext cx="10515600" cy="5781942"/>
          </a:xfrm>
        </p:spPr>
        <p:txBody>
          <a:bodyPr/>
          <a:lstStyle/>
          <a:p>
            <a:r>
              <a:rPr lang="zh-CN" altLang="en-US" dirty="0"/>
              <a:t>方式二：</a:t>
            </a:r>
            <a:r>
              <a:rPr lang="en-US" altLang="zh-CN" dirty="0" err="1"/>
              <a:t>Eserch+Efetch</a:t>
            </a:r>
            <a:r>
              <a:rPr lang="zh-CN" altLang="en-US" dirty="0"/>
              <a:t>：文档描述存在错误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D9A5C3-80E9-4286-BEF6-0625FFBD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4128"/>
            <a:ext cx="7204498" cy="528885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EDD585B-29D8-4B6B-A119-36F4D3424A56}"/>
              </a:ext>
            </a:extLst>
          </p:cNvPr>
          <p:cNvCxnSpPr/>
          <p:nvPr/>
        </p:nvCxnSpPr>
        <p:spPr>
          <a:xfrm flipV="1">
            <a:off x="5113325" y="1770278"/>
            <a:ext cx="2757830" cy="183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DABC3CD-950D-4841-8E0C-54DDEF8BC250}"/>
              </a:ext>
            </a:extLst>
          </p:cNvPr>
          <p:cNvSpPr txBox="1"/>
          <p:nvPr/>
        </p:nvSpPr>
        <p:spPr>
          <a:xfrm>
            <a:off x="8222285" y="1360627"/>
            <a:ext cx="300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类不能直接</a:t>
            </a:r>
            <a:r>
              <a:rPr lang="en-US" altLang="zh-CN" dirty="0"/>
              <a:t>import</a:t>
            </a:r>
            <a:r>
              <a:rPr lang="zh-CN" altLang="en-US" dirty="0"/>
              <a:t>，去掉</a:t>
            </a:r>
            <a:r>
              <a:rPr lang="en-US" altLang="zh-CN" dirty="0" err="1"/>
              <a:t>Esearcher</a:t>
            </a:r>
            <a:r>
              <a:rPr lang="zh-CN" altLang="en-US" dirty="0"/>
              <a:t>或</a:t>
            </a:r>
            <a:r>
              <a:rPr lang="en-US" altLang="zh-CN" dirty="0"/>
              <a:t>from…import…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D47C558-3DC8-421A-ABA2-23E7406AE6F6}"/>
              </a:ext>
            </a:extLst>
          </p:cNvPr>
          <p:cNvCxnSpPr/>
          <p:nvPr/>
        </p:nvCxnSpPr>
        <p:spPr>
          <a:xfrm flipV="1">
            <a:off x="5413248" y="2955341"/>
            <a:ext cx="2728570" cy="2472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D92CBF7-D4D0-4C89-BA72-2B81158499B1}"/>
              </a:ext>
            </a:extLst>
          </p:cNvPr>
          <p:cNvSpPr txBox="1"/>
          <p:nvPr/>
        </p:nvSpPr>
        <p:spPr>
          <a:xfrm>
            <a:off x="8222285" y="2604211"/>
            <a:ext cx="2845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NCBI</a:t>
            </a:r>
            <a:r>
              <a:rPr lang="zh-CN" altLang="en-US" dirty="0"/>
              <a:t>声明</a:t>
            </a:r>
            <a:r>
              <a:rPr lang="en-US" altLang="zh-CN" dirty="0" err="1"/>
              <a:t>Eutils</a:t>
            </a:r>
            <a:r>
              <a:rPr lang="zh-CN" altLang="en-US" dirty="0"/>
              <a:t>中</a:t>
            </a:r>
            <a:r>
              <a:rPr lang="en-US" altLang="zh-CN" dirty="0" err="1"/>
              <a:t>Esearch</a:t>
            </a:r>
            <a:r>
              <a:rPr lang="zh-CN" altLang="en-US" dirty="0"/>
              <a:t>的参数</a:t>
            </a:r>
            <a:r>
              <a:rPr lang="en-US" altLang="zh-CN" dirty="0"/>
              <a:t>term</a:t>
            </a:r>
            <a:r>
              <a:rPr lang="zh-CN" altLang="en-US" dirty="0"/>
              <a:t>是必填项，缺失。</a:t>
            </a:r>
            <a:endParaRPr lang="en-US" altLang="zh-CN" dirty="0"/>
          </a:p>
          <a:p>
            <a:r>
              <a:rPr lang="zh-CN" altLang="en-US" dirty="0"/>
              <a:t>不需要</a:t>
            </a:r>
            <a:r>
              <a:rPr lang="en-US" altLang="zh-CN" dirty="0"/>
              <a:t>id</a:t>
            </a:r>
            <a:r>
              <a:rPr lang="zh-CN" altLang="en-US" dirty="0"/>
              <a:t>列表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D26922-5EFD-4144-81C0-54F5FB639106}"/>
              </a:ext>
            </a:extLst>
          </p:cNvPr>
          <p:cNvSpPr/>
          <p:nvPr/>
        </p:nvSpPr>
        <p:spPr>
          <a:xfrm>
            <a:off x="1214323" y="5859475"/>
            <a:ext cx="6437376" cy="256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44985DD-01B6-4CF1-BC82-3E75C0F764EA}"/>
              </a:ext>
            </a:extLst>
          </p:cNvPr>
          <p:cNvCxnSpPr>
            <a:stCxn id="13" idx="3"/>
          </p:cNvCxnSpPr>
          <p:nvPr/>
        </p:nvCxnSpPr>
        <p:spPr>
          <a:xfrm flipV="1">
            <a:off x="7651699" y="4985651"/>
            <a:ext cx="1016813" cy="100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0BD614A-4D58-4F02-99A9-A18D6C82AEB1}"/>
              </a:ext>
            </a:extLst>
          </p:cNvPr>
          <p:cNvSpPr txBox="1"/>
          <p:nvPr/>
        </p:nvSpPr>
        <p:spPr>
          <a:xfrm>
            <a:off x="8737642" y="4666377"/>
            <a:ext cx="3087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</a:t>
            </a:r>
            <a:r>
              <a:rPr lang="en-US" altLang="zh-CN" dirty="0" err="1"/>
              <a:t>Esearch</a:t>
            </a:r>
            <a:r>
              <a:rPr lang="zh-CN" altLang="en-US" dirty="0"/>
              <a:t>不存在这几个</a:t>
            </a:r>
            <a:r>
              <a:rPr lang="en-US" altLang="zh-CN" dirty="0"/>
              <a:t>attribute</a:t>
            </a:r>
            <a:r>
              <a:rPr lang="zh-CN" altLang="en-US" dirty="0"/>
              <a:t>，查看源码发现应该为</a:t>
            </a:r>
            <a:r>
              <a:rPr lang="en-US" altLang="zh-CN" dirty="0" err="1"/>
              <a:t>analyzer.result.count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526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6549D65-50AB-4D9C-8E90-CF957307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84" y="1360627"/>
            <a:ext cx="7602053" cy="5185787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A3ED1-E7CC-4540-AD92-2CECA7F7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021"/>
            <a:ext cx="10515600" cy="5781942"/>
          </a:xfrm>
        </p:spPr>
        <p:txBody>
          <a:bodyPr/>
          <a:lstStyle/>
          <a:p>
            <a:r>
              <a:rPr lang="zh-CN" altLang="en-US" dirty="0"/>
              <a:t>方式二：</a:t>
            </a:r>
            <a:r>
              <a:rPr lang="en-US" altLang="zh-CN" dirty="0" err="1"/>
              <a:t>Eserch+Efetch</a:t>
            </a:r>
            <a:r>
              <a:rPr lang="zh-CN" altLang="en-US" dirty="0"/>
              <a:t>：文档描述存在错误</a:t>
            </a:r>
            <a:endParaRPr lang="en-US" altLang="zh-CN" dirty="0"/>
          </a:p>
          <a:p>
            <a:endParaRPr lang="en-US" altLang="zh-CN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EDD585B-29D8-4B6B-A119-36F4D3424A56}"/>
              </a:ext>
            </a:extLst>
          </p:cNvPr>
          <p:cNvCxnSpPr/>
          <p:nvPr/>
        </p:nvCxnSpPr>
        <p:spPr>
          <a:xfrm flipV="1">
            <a:off x="5113325" y="1770278"/>
            <a:ext cx="2757830" cy="183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DABC3CD-950D-4841-8E0C-54DDEF8BC250}"/>
              </a:ext>
            </a:extLst>
          </p:cNvPr>
          <p:cNvSpPr txBox="1"/>
          <p:nvPr/>
        </p:nvSpPr>
        <p:spPr>
          <a:xfrm>
            <a:off x="8222286" y="1360627"/>
            <a:ext cx="221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类不能直接</a:t>
            </a:r>
            <a:r>
              <a:rPr lang="en-US" altLang="zh-CN" dirty="0"/>
              <a:t>import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D47C558-3DC8-421A-ABA2-23E7406AE6F6}"/>
              </a:ext>
            </a:extLst>
          </p:cNvPr>
          <p:cNvCxnSpPr/>
          <p:nvPr/>
        </p:nvCxnSpPr>
        <p:spPr>
          <a:xfrm flipV="1">
            <a:off x="5413248" y="2955341"/>
            <a:ext cx="2728570" cy="2472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D92CBF7-D4D0-4C89-BA72-2B81158499B1}"/>
              </a:ext>
            </a:extLst>
          </p:cNvPr>
          <p:cNvSpPr txBox="1"/>
          <p:nvPr/>
        </p:nvSpPr>
        <p:spPr>
          <a:xfrm>
            <a:off x="8222285" y="2604211"/>
            <a:ext cx="284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D26922-5EFD-4144-81C0-54F5FB639106}"/>
              </a:ext>
            </a:extLst>
          </p:cNvPr>
          <p:cNvSpPr/>
          <p:nvPr/>
        </p:nvSpPr>
        <p:spPr>
          <a:xfrm>
            <a:off x="1214323" y="5859475"/>
            <a:ext cx="6437376" cy="256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44985DD-01B6-4CF1-BC82-3E75C0F764EA}"/>
              </a:ext>
            </a:extLst>
          </p:cNvPr>
          <p:cNvCxnSpPr>
            <a:stCxn id="13" idx="3"/>
          </p:cNvCxnSpPr>
          <p:nvPr/>
        </p:nvCxnSpPr>
        <p:spPr>
          <a:xfrm flipV="1">
            <a:off x="7651699" y="4985651"/>
            <a:ext cx="1016813" cy="100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0BD614A-4D58-4F02-99A9-A18D6C82AEB1}"/>
              </a:ext>
            </a:extLst>
          </p:cNvPr>
          <p:cNvSpPr txBox="1"/>
          <p:nvPr/>
        </p:nvSpPr>
        <p:spPr>
          <a:xfrm>
            <a:off x="8586960" y="4563241"/>
            <a:ext cx="3087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Eftcher</a:t>
            </a:r>
            <a:r>
              <a:rPr lang="zh-CN" altLang="en-US" dirty="0"/>
              <a:t>不存在</a:t>
            </a:r>
            <a:r>
              <a:rPr lang="en-US" altLang="zh-CN" dirty="0"/>
              <a:t>count</a:t>
            </a:r>
            <a:r>
              <a:rPr lang="zh-CN" altLang="en-US" dirty="0"/>
              <a:t>，</a:t>
            </a:r>
            <a:r>
              <a:rPr lang="en-US" altLang="zh-CN" dirty="0" err="1"/>
              <a:t>retmax</a:t>
            </a:r>
            <a:r>
              <a:rPr lang="zh-CN" altLang="en-US" dirty="0"/>
              <a:t>等等。查看源码，这里只需要</a:t>
            </a:r>
            <a:r>
              <a:rPr lang="en-US" altLang="zh-CN" dirty="0" err="1"/>
              <a:t>analyzer.get_result</a:t>
            </a:r>
            <a:r>
              <a:rPr lang="en-US" altLang="zh-CN" dirty="0"/>
              <a:t>()</a:t>
            </a:r>
            <a:r>
              <a:rPr lang="zh-CN" altLang="en-US" dirty="0"/>
              <a:t>即可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4336E3-A174-43A9-8521-7F1F67D49563}"/>
              </a:ext>
            </a:extLst>
          </p:cNvPr>
          <p:cNvSpPr/>
          <p:nvPr/>
        </p:nvSpPr>
        <p:spPr>
          <a:xfrm>
            <a:off x="8240640" y="2683064"/>
            <a:ext cx="33211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Efetch</a:t>
            </a:r>
            <a:r>
              <a:rPr lang="zh-CN" altLang="en-US" dirty="0"/>
              <a:t>参数和</a:t>
            </a:r>
            <a:r>
              <a:rPr lang="en-US" altLang="zh-CN" dirty="0" err="1"/>
              <a:t>Esearch</a:t>
            </a:r>
            <a:r>
              <a:rPr lang="zh-CN" altLang="en-US" dirty="0"/>
              <a:t>有区别，这里居然直接</a:t>
            </a:r>
            <a:r>
              <a:rPr lang="en-US" altLang="zh-CN" dirty="0"/>
              <a:t>copy</a:t>
            </a:r>
            <a:r>
              <a:rPr lang="zh-CN" altLang="en-US" dirty="0"/>
              <a:t>了</a:t>
            </a:r>
            <a:r>
              <a:rPr lang="en-US" altLang="zh-CN" dirty="0" err="1"/>
              <a:t>Esearch</a:t>
            </a:r>
            <a:r>
              <a:rPr lang="zh-CN" altLang="en-US" dirty="0"/>
              <a:t>的说明，仅仅改了几个词</a:t>
            </a:r>
            <a:endParaRPr lang="en-US" altLang="zh-CN" dirty="0"/>
          </a:p>
          <a:p>
            <a:r>
              <a:rPr lang="en-US" altLang="zh-CN" dirty="0"/>
              <a:t>Tool</a:t>
            </a:r>
            <a:r>
              <a:rPr lang="zh-CN" altLang="en-US" dirty="0"/>
              <a:t>关键词可有可无，</a:t>
            </a:r>
            <a:r>
              <a:rPr lang="en-US" altLang="zh-CN" dirty="0"/>
              <a:t>NCBI</a:t>
            </a:r>
            <a:r>
              <a:rPr lang="zh-CN" altLang="en-US" dirty="0"/>
              <a:t>也没有声明需要这个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621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197F5D-FF53-4A2D-B028-B5784B0A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02" y="1214592"/>
            <a:ext cx="6111932" cy="5441907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A3ED1-E7CC-4540-AD92-2CECA7F7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021"/>
            <a:ext cx="10515600" cy="5781942"/>
          </a:xfrm>
        </p:spPr>
        <p:txBody>
          <a:bodyPr/>
          <a:lstStyle/>
          <a:p>
            <a:r>
              <a:rPr lang="zh-CN" altLang="en-US" dirty="0"/>
              <a:t>方式二：</a:t>
            </a:r>
            <a:r>
              <a:rPr lang="en-US" altLang="zh-CN" dirty="0" err="1"/>
              <a:t>Eserch+Efetch</a:t>
            </a:r>
            <a:r>
              <a:rPr lang="zh-CN" altLang="en-US" dirty="0"/>
              <a:t>：文档存在意义不明内容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D26922-5EFD-4144-81C0-54F5FB639106}"/>
              </a:ext>
            </a:extLst>
          </p:cNvPr>
          <p:cNvSpPr/>
          <p:nvPr/>
        </p:nvSpPr>
        <p:spPr>
          <a:xfrm>
            <a:off x="1214324" y="5192177"/>
            <a:ext cx="3218688" cy="762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936DF3E-B773-4DA3-A3A8-9CBF0A65BFCD}"/>
              </a:ext>
            </a:extLst>
          </p:cNvPr>
          <p:cNvCxnSpPr/>
          <p:nvPr/>
        </p:nvCxnSpPr>
        <p:spPr>
          <a:xfrm flipV="1">
            <a:off x="4498848" y="1492301"/>
            <a:ext cx="3057754" cy="39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3AB7087-49F7-44AC-A3D1-BCCD89DB3739}"/>
              </a:ext>
            </a:extLst>
          </p:cNvPr>
          <p:cNvSpPr txBox="1"/>
          <p:nvPr/>
        </p:nvSpPr>
        <p:spPr>
          <a:xfrm>
            <a:off x="7758990" y="1214592"/>
            <a:ext cx="272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介绍</a:t>
            </a:r>
            <a:r>
              <a:rPr lang="en-US" altLang="zh-CN" dirty="0" err="1"/>
              <a:t>Efetch</a:t>
            </a:r>
            <a:r>
              <a:rPr lang="zh-CN" altLang="en-US" dirty="0"/>
              <a:t>的部分还有</a:t>
            </a:r>
            <a:r>
              <a:rPr lang="en-US" altLang="zh-CN" dirty="0" err="1"/>
              <a:t>Esearcher</a:t>
            </a:r>
            <a:r>
              <a:rPr lang="zh-CN" altLang="en-US" dirty="0"/>
              <a:t>的重复内容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87E998E-473F-4D7D-B66B-E22F75FC0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034" y="3592012"/>
            <a:ext cx="4816138" cy="189826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789952A-D684-4594-9FDA-73C0F31D369F}"/>
              </a:ext>
            </a:extLst>
          </p:cNvPr>
          <p:cNvSpPr txBox="1"/>
          <p:nvPr/>
        </p:nvSpPr>
        <p:spPr>
          <a:xfrm>
            <a:off x="7521936" y="3101326"/>
            <a:ext cx="272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意义不明的</a:t>
            </a:r>
            <a:r>
              <a:rPr lang="en-US" altLang="zh-CN" dirty="0"/>
              <a:t>result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55900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A3ED1-E7CC-4540-AD92-2CECA7F7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021"/>
            <a:ext cx="10002926" cy="5917997"/>
          </a:xfrm>
        </p:spPr>
        <p:txBody>
          <a:bodyPr/>
          <a:lstStyle/>
          <a:p>
            <a:r>
              <a:rPr lang="zh-CN" altLang="en-US" dirty="0"/>
              <a:t>方式二：</a:t>
            </a:r>
            <a:r>
              <a:rPr lang="en-US" altLang="zh-CN" dirty="0" err="1"/>
              <a:t>get_result</a:t>
            </a:r>
            <a:r>
              <a:rPr lang="en-US" altLang="zh-CN" dirty="0"/>
              <a:t>()</a:t>
            </a:r>
            <a:r>
              <a:rPr lang="zh-CN" altLang="en-US" dirty="0"/>
              <a:t>把结果直接打印到屏幕上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不管是方式一还是方式二，都是通过</a:t>
            </a:r>
            <a:r>
              <a:rPr lang="en-US" altLang="zh-CN" dirty="0" err="1"/>
              <a:t>get_result</a:t>
            </a:r>
            <a:r>
              <a:rPr lang="en-US" altLang="zh-CN" dirty="0"/>
              <a:t>()</a:t>
            </a:r>
            <a:r>
              <a:rPr lang="zh-CN" altLang="en-US" dirty="0"/>
              <a:t>函数返回查询结果。但这个函数是直接把</a:t>
            </a:r>
            <a:r>
              <a:rPr lang="en-US" altLang="zh-CN" dirty="0"/>
              <a:t>xml</a:t>
            </a:r>
            <a:r>
              <a:rPr lang="zh-CN" altLang="en-US" dirty="0"/>
              <a:t>文件的内容打印到屏幕上。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所以把屏幕输出重定向到文件中就得到了</a:t>
            </a:r>
            <a:r>
              <a:rPr lang="en-US" altLang="zh-CN" dirty="0"/>
              <a:t>xml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方式一得到的文件命名为</a:t>
            </a:r>
            <a:r>
              <a:rPr lang="en-US" altLang="zh-CN" dirty="0"/>
              <a:t>test.xml</a:t>
            </a:r>
            <a:r>
              <a:rPr lang="zh-CN" altLang="en-US" dirty="0"/>
              <a:t>，方式二得到的文件命名为</a:t>
            </a:r>
            <a:r>
              <a:rPr lang="en-US" altLang="zh-CN" dirty="0"/>
              <a:t>test1.xml</a:t>
            </a:r>
            <a:r>
              <a:rPr lang="zh-CN" altLang="en-US" dirty="0"/>
              <a:t>，二者是完全一致的。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787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A3ED1-E7CC-4540-AD92-2CECA7F7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021"/>
            <a:ext cx="10002926" cy="5917997"/>
          </a:xfrm>
        </p:spPr>
        <p:txBody>
          <a:bodyPr>
            <a:normAutofit/>
          </a:bodyPr>
          <a:lstStyle/>
          <a:p>
            <a:r>
              <a:rPr lang="zh-CN" altLang="en-US" dirty="0"/>
              <a:t>方式三：从</a:t>
            </a:r>
            <a:r>
              <a:rPr lang="en-US" altLang="zh-CN" dirty="0"/>
              <a:t>PubMed</a:t>
            </a:r>
            <a:r>
              <a:rPr lang="zh-CN" altLang="en-US" dirty="0"/>
              <a:t>下载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最终得到的结果为</a:t>
            </a:r>
            <a:r>
              <a:rPr lang="en-US" altLang="zh-CN" sz="2400" dirty="0"/>
              <a:t>pubmed_result.xml</a:t>
            </a:r>
            <a:r>
              <a:rPr lang="zh-CN" altLang="en-US" sz="2400" dirty="0"/>
              <a:t>其内容和方式一、二一致。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7B0361-9203-44B9-94A2-D2F1EFC50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24" y="1254456"/>
            <a:ext cx="10790871" cy="38881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58DAB13-C245-4A6E-8C21-DA0BD6CBF5FC}"/>
              </a:ext>
            </a:extLst>
          </p:cNvPr>
          <p:cNvSpPr/>
          <p:nvPr/>
        </p:nvSpPr>
        <p:spPr>
          <a:xfrm>
            <a:off x="651053" y="3957523"/>
            <a:ext cx="1697126" cy="541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878B17-2228-4515-92C5-3976E8221177}"/>
              </a:ext>
            </a:extLst>
          </p:cNvPr>
          <p:cNvSpPr/>
          <p:nvPr/>
        </p:nvSpPr>
        <p:spPr>
          <a:xfrm>
            <a:off x="7242048" y="3357677"/>
            <a:ext cx="2494483" cy="782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5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408</Words>
  <Application>Microsoft Office PowerPoint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Enterzpy使用报告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Enterzpy使用报告</dc:title>
  <dc:creator>啟明 李</dc:creator>
  <cp:lastModifiedBy>啟明 李</cp:lastModifiedBy>
  <cp:revision>11</cp:revision>
  <dcterms:created xsi:type="dcterms:W3CDTF">2019-09-09T05:57:59Z</dcterms:created>
  <dcterms:modified xsi:type="dcterms:W3CDTF">2019-09-09T09:15:36Z</dcterms:modified>
</cp:coreProperties>
</file>