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28" r:id="rId2"/>
    <p:sldId id="32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385E8-73D3-4745-BCAB-39501466C5CA}"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A42D8-BA92-40CD-B5BA-E036CB15CE43}" type="slidenum">
              <a:rPr lang="en-US" smtClean="0"/>
              <a:t>‹#›</a:t>
            </a:fld>
            <a:endParaRPr lang="en-US"/>
          </a:p>
        </p:txBody>
      </p:sp>
    </p:spTree>
    <p:extLst>
      <p:ext uri="{BB962C8B-B14F-4D97-AF65-F5344CB8AC3E}">
        <p14:creationId xmlns:p14="http://schemas.microsoft.com/office/powerpoint/2010/main" val="253676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3652E4-9BDE-4BB4-813A-161322CF2C53}" type="slidenum">
              <a:rPr lang="en-US" smtClean="0"/>
              <a:t>1</a:t>
            </a:fld>
            <a:endParaRPr lang="en-US"/>
          </a:p>
        </p:txBody>
      </p:sp>
    </p:spTree>
    <p:extLst>
      <p:ext uri="{BB962C8B-B14F-4D97-AF65-F5344CB8AC3E}">
        <p14:creationId xmlns:p14="http://schemas.microsoft.com/office/powerpoint/2010/main" val="184410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B765-D6BB-7671-710E-F313244C1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D7FFA-225B-40FC-6E17-5EBD8BE9D9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C822C-BF6D-2C78-49E3-51F731B3F5A0}"/>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5" name="Footer Placeholder 4">
            <a:extLst>
              <a:ext uri="{FF2B5EF4-FFF2-40B4-BE49-F238E27FC236}">
                <a16:creationId xmlns:a16="http://schemas.microsoft.com/office/drawing/2014/main" id="{F7201590-B73F-27EB-375F-4E110C38B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8E528-C3FA-C164-3C24-9B01580E2645}"/>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208459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2D72-57EA-D976-F975-28A5BD95E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888B1B-9E0C-912A-7F81-DB33EFB60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B95DA-B18C-7BCB-4906-2275ACE3ED06}"/>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5" name="Footer Placeholder 4">
            <a:extLst>
              <a:ext uri="{FF2B5EF4-FFF2-40B4-BE49-F238E27FC236}">
                <a16:creationId xmlns:a16="http://schemas.microsoft.com/office/drawing/2014/main" id="{2907CB90-2F55-AAC5-2D9A-F9BBB3F6E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FFA9D-FCBD-98F5-00A3-A97FB5AFB720}"/>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374808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FA0BF-1757-01E0-E2A9-5DBDBC13E3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E4B06-7F90-A1F1-3F0E-E84D53FE3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9738A-A959-A3EE-2B83-AD11A69DD3B5}"/>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5" name="Footer Placeholder 4">
            <a:extLst>
              <a:ext uri="{FF2B5EF4-FFF2-40B4-BE49-F238E27FC236}">
                <a16:creationId xmlns:a16="http://schemas.microsoft.com/office/drawing/2014/main" id="{8572C736-F7B7-693F-2EBB-43ADC8BFC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AE1BE-026A-17F9-029F-23E45267B366}"/>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146987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0424-AFAD-F50B-6295-8EBB28A191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D0ABD-4B6B-48CC-1B4B-DE6E9D03A1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03FDA-F1AA-C954-8E6A-C5C4A69ED37E}"/>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5" name="Footer Placeholder 4">
            <a:extLst>
              <a:ext uri="{FF2B5EF4-FFF2-40B4-BE49-F238E27FC236}">
                <a16:creationId xmlns:a16="http://schemas.microsoft.com/office/drawing/2014/main" id="{25E4B714-8A0B-9084-D271-6354CB61E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1F5AB-182F-DA8C-0DC5-7EFC415D6777}"/>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254956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A152-C02E-825B-27CF-F400F792F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3B5D29-567D-1D27-1C56-851ADFF8E1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AAF83A-2A4C-6166-E370-A17B110AB58F}"/>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5" name="Footer Placeholder 4">
            <a:extLst>
              <a:ext uri="{FF2B5EF4-FFF2-40B4-BE49-F238E27FC236}">
                <a16:creationId xmlns:a16="http://schemas.microsoft.com/office/drawing/2014/main" id="{E4CA517B-F491-3A9F-D3A3-239CBC307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C44AA-E971-84C6-BCBE-F987C909E87B}"/>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349945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FE24-8686-8A4C-70BD-B230F6E03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FCEE25-43E0-287F-9508-F712C9655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D86183-A352-A715-A29C-DD5FE7A1A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60AF37-8F86-6D98-DFA0-4979B3423F29}"/>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6" name="Footer Placeholder 5">
            <a:extLst>
              <a:ext uri="{FF2B5EF4-FFF2-40B4-BE49-F238E27FC236}">
                <a16:creationId xmlns:a16="http://schemas.microsoft.com/office/drawing/2014/main" id="{D3C94E82-60B4-3886-6B8A-347AFFDEF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2109E-3316-4115-047C-E1659A4C27DC}"/>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86206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CFB9-2990-3BDD-FDFE-B69C4333BF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EC1A2F-D906-182C-418B-113D18F70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B1ACC-7BE8-1556-34E6-AC6A4CB29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2FD5A-0698-A136-2A42-090FB85250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A5472-5D37-56CC-DCD2-9CF8C80EE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291CD7-D1AE-CBAC-252A-CE3877642799}"/>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8" name="Footer Placeholder 7">
            <a:extLst>
              <a:ext uri="{FF2B5EF4-FFF2-40B4-BE49-F238E27FC236}">
                <a16:creationId xmlns:a16="http://schemas.microsoft.com/office/drawing/2014/main" id="{99831625-8B84-592F-459D-A67F1831EA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D2D4DD-53DF-93FF-45AC-0B53CA61C4D5}"/>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98716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8D95-642F-EA0D-73F8-2A272F51E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11B735-7AC5-845C-0117-8733D0B72233}"/>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4" name="Footer Placeholder 3">
            <a:extLst>
              <a:ext uri="{FF2B5EF4-FFF2-40B4-BE49-F238E27FC236}">
                <a16:creationId xmlns:a16="http://schemas.microsoft.com/office/drawing/2014/main" id="{AD64CBBF-D12C-1440-761B-0FAA6A60A6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459023-49FB-D167-F675-3C067E718A6F}"/>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234756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8C7AE-2044-E9C4-316A-87F2F514FD46}"/>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3" name="Footer Placeholder 2">
            <a:extLst>
              <a:ext uri="{FF2B5EF4-FFF2-40B4-BE49-F238E27FC236}">
                <a16:creationId xmlns:a16="http://schemas.microsoft.com/office/drawing/2014/main" id="{F045884B-23F2-EF5D-823C-698276952B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D1C00-003A-1B2A-5E36-5A6F6E43949E}"/>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38296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C9B5-A5FA-39D7-25E0-DDE9733CD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4E6783-9CFD-D02A-9E4E-A99C22FB2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66F03-5FC7-DF07-5047-751823146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606A6-BFBE-338D-9EA1-5C0D57E98700}"/>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6" name="Footer Placeholder 5">
            <a:extLst>
              <a:ext uri="{FF2B5EF4-FFF2-40B4-BE49-F238E27FC236}">
                <a16:creationId xmlns:a16="http://schemas.microsoft.com/office/drawing/2014/main" id="{7EF06110-97AB-A365-207B-CEF40D8BD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8EBEA8-9C11-A7C4-E9EE-342CCBC8F1F1}"/>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81034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C463-DD58-BD0B-51FE-A13CEC1C0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77EFA9-1BFF-A58A-48ED-F8550718C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34D6FB-8898-8F90-662C-8D0EB4451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723F0-68B5-B4DC-D9B1-3314D3D1BF3E}"/>
              </a:ext>
            </a:extLst>
          </p:cNvPr>
          <p:cNvSpPr>
            <a:spLocks noGrp="1"/>
          </p:cNvSpPr>
          <p:nvPr>
            <p:ph type="dt" sz="half" idx="10"/>
          </p:nvPr>
        </p:nvSpPr>
        <p:spPr/>
        <p:txBody>
          <a:bodyPr/>
          <a:lstStyle/>
          <a:p>
            <a:fld id="{5B123C24-C9FB-4E8B-BCF2-754D51923193}" type="datetimeFigureOut">
              <a:rPr lang="en-US" smtClean="0"/>
              <a:t>5/23/2023</a:t>
            </a:fld>
            <a:endParaRPr lang="en-US"/>
          </a:p>
        </p:txBody>
      </p:sp>
      <p:sp>
        <p:nvSpPr>
          <p:cNvPr id="6" name="Footer Placeholder 5">
            <a:extLst>
              <a:ext uri="{FF2B5EF4-FFF2-40B4-BE49-F238E27FC236}">
                <a16:creationId xmlns:a16="http://schemas.microsoft.com/office/drawing/2014/main" id="{529FBADC-0D45-B86C-C05C-C833DF80D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71EB6-F4A8-64D2-A498-AECB6BED443E}"/>
              </a:ext>
            </a:extLst>
          </p:cNvPr>
          <p:cNvSpPr>
            <a:spLocks noGrp="1"/>
          </p:cNvSpPr>
          <p:nvPr>
            <p:ph type="sldNum" sz="quarter" idx="12"/>
          </p:nvPr>
        </p:nvSpPr>
        <p:spPr/>
        <p:txBody>
          <a:bodyPr/>
          <a:lstStyle/>
          <a:p>
            <a:fld id="{DD18773C-958B-4FD3-8B67-9E3039046743}" type="slidenum">
              <a:rPr lang="en-US" smtClean="0"/>
              <a:t>‹#›</a:t>
            </a:fld>
            <a:endParaRPr lang="en-US"/>
          </a:p>
        </p:txBody>
      </p:sp>
    </p:spTree>
    <p:extLst>
      <p:ext uri="{BB962C8B-B14F-4D97-AF65-F5344CB8AC3E}">
        <p14:creationId xmlns:p14="http://schemas.microsoft.com/office/powerpoint/2010/main" val="240569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20A8A-CEC7-8516-C931-95FA11A85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212AA2-4241-9318-425B-A622FD400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1F2A8-1E1E-CD67-8038-8513BE024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23C24-C9FB-4E8B-BCF2-754D51923193}" type="datetimeFigureOut">
              <a:rPr lang="en-US" smtClean="0"/>
              <a:t>5/23/2023</a:t>
            </a:fld>
            <a:endParaRPr lang="en-US"/>
          </a:p>
        </p:txBody>
      </p:sp>
      <p:sp>
        <p:nvSpPr>
          <p:cNvPr id="5" name="Footer Placeholder 4">
            <a:extLst>
              <a:ext uri="{FF2B5EF4-FFF2-40B4-BE49-F238E27FC236}">
                <a16:creationId xmlns:a16="http://schemas.microsoft.com/office/drawing/2014/main" id="{8900EAB9-281B-6A2F-D5FE-0AB677A27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193BAE-DFD5-5576-6E89-5A01B3797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8773C-958B-4FD3-8B67-9E3039046743}" type="slidenum">
              <a:rPr lang="en-US" smtClean="0"/>
              <a:t>‹#›</a:t>
            </a:fld>
            <a:endParaRPr lang="en-US"/>
          </a:p>
        </p:txBody>
      </p:sp>
    </p:spTree>
    <p:extLst>
      <p:ext uri="{BB962C8B-B14F-4D97-AF65-F5344CB8AC3E}">
        <p14:creationId xmlns:p14="http://schemas.microsoft.com/office/powerpoint/2010/main" val="3257151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alberta-ca.zoom.us/j/94318536877?pwd=TkFUYjdmOUJtdnU5TmJQSWVldnZ3Zz0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ualberta-ca.zoom.us/j/94318536877?pwd=TkFUYjdmOUJtdnU5TmJQSWVldnZ3Zz09#succ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8724-2AE2-E9C5-AA0B-D9421B1D6F30}"/>
              </a:ext>
            </a:extLst>
          </p:cNvPr>
          <p:cNvSpPr>
            <a:spLocks noGrp="1"/>
          </p:cNvSpPr>
          <p:nvPr>
            <p:ph type="title"/>
          </p:nvPr>
        </p:nvSpPr>
        <p:spPr/>
        <p:txBody>
          <a:bodyPr/>
          <a:lstStyle/>
          <a:p>
            <a:r>
              <a:rPr lang="en-US" dirty="0"/>
              <a:t>Greetings to students</a:t>
            </a:r>
          </a:p>
        </p:txBody>
      </p:sp>
      <p:sp>
        <p:nvSpPr>
          <p:cNvPr id="3" name="Content Placeholder 2">
            <a:extLst>
              <a:ext uri="{FF2B5EF4-FFF2-40B4-BE49-F238E27FC236}">
                <a16:creationId xmlns:a16="http://schemas.microsoft.com/office/drawing/2014/main" id="{81A95BCE-B0EA-3803-4ECB-059226699DFE}"/>
              </a:ext>
            </a:extLst>
          </p:cNvPr>
          <p:cNvSpPr>
            <a:spLocks noGrp="1"/>
          </p:cNvSpPr>
          <p:nvPr>
            <p:ph idx="1"/>
          </p:nvPr>
        </p:nvSpPr>
        <p:spPr>
          <a:xfrm>
            <a:off x="838200" y="1268964"/>
            <a:ext cx="10515600" cy="5589036"/>
          </a:xfrm>
        </p:spPr>
        <p:txBody>
          <a:bodyPr>
            <a:normAutofit fontScale="92500" lnSpcReduction="20000"/>
          </a:bodyPr>
          <a:lstStyle/>
          <a:p>
            <a:r>
              <a:rPr lang="en-US" sz="2000" dirty="0"/>
              <a:t>Hello and welcome to Principles of Biostatistics, part II: statistical modeling with data! Thank you, Samantha for your kind and informative introduction. </a:t>
            </a:r>
          </a:p>
          <a:p>
            <a:r>
              <a:rPr lang="en-US" sz="2000" dirty="0"/>
              <a:t>As you know, Katie is your instructor for section I and I am your instructor for section II. We are here to support you every step of the way. Please don't hesitate to reach out to us if you have any questions or concerns. Let's have a wonderful time together!</a:t>
            </a:r>
          </a:p>
          <a:p>
            <a:r>
              <a:rPr lang="en-US" sz="2000" dirty="0"/>
              <a:t>You've heard a lot about this class. Now, I'd want to introduce myself briefly since you may </a:t>
            </a:r>
            <a:r>
              <a:rPr lang="en-US" altLang="zh-CN" sz="2000" dirty="0"/>
              <a:t>want to know a bit about who this guy is</a:t>
            </a:r>
            <a:r>
              <a:rPr lang="en-US" sz="2000" dirty="0"/>
              <a:t>. My name is Qing Li and I usually go by Leah. I come from China and I am a fifth-year Ph.D. </a:t>
            </a:r>
            <a:r>
              <a:rPr lang="en-US" sz="2000" dirty="0" err="1"/>
              <a:t>candiate</a:t>
            </a:r>
            <a:r>
              <a:rPr lang="en-US" sz="2000" dirty="0"/>
              <a:t> at the University of Calgary's Cummings School of Medicine. My undergraduate and master's degrees are in bioengineering, and I have my PhD study in bioinformatics. I had extensive training in statistics and data engineering during my Ph.D. studies. My research focuses on developing innovative statistical tools to solve challenges in statistical genetics fields. I have rich expertise in managing large and high-dimensional data sets using machine learning and deep learning models. </a:t>
            </a:r>
          </a:p>
          <a:p>
            <a:r>
              <a:rPr lang="en-US" sz="2000" dirty="0"/>
              <a:t>This is the first time I teach this course and I really appreciate one health at Calgary give me such great opportunity. Since English is my second language, I will speak slowly and try my best to explain concepts clearly. However, if I miss something. Please feel free to interrupt me. I know many of you come to this class with some problems from your working background. Please don’t hesitate to bring them up during the course so we can have a quick discussion. However, due to the time limit, if the question is somehow complicated and it takes too long to be digested, I am sorry that we have to stop at certain point and we can circle back to it after the lecture is finished. </a:t>
            </a:r>
          </a:p>
          <a:p>
            <a:endParaRPr lang="en-US" sz="2000" dirty="0">
              <a:latin typeface="Calibri" panose="020F0502020204030204" pitchFamily="34" charset="0"/>
              <a:ea typeface="DengXia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2000" dirty="0">
                <a:hlinkClick r:id="rId3">
                  <a:extLst>
                    <a:ext uri="{A12FA001-AC4F-418D-AE19-62706E023703}">
                      <ahyp:hlinkClr xmlns:ahyp="http://schemas.microsoft.com/office/drawing/2018/hyperlinkcolor" val="tx"/>
                    </a:ext>
                  </a:extLst>
                </a:hlinkClick>
              </a:rPr>
              <a:t>ZOOM LINK</a:t>
            </a:r>
            <a:r>
              <a:rPr lang="en-CA" sz="2000" dirty="0"/>
              <a:t> | Passcode: biostat23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4">
                  <a:extLst>
                    <a:ext uri="{A12FA001-AC4F-418D-AE19-62706E023703}">
                      <ahyp:hlinkClr xmlns:ahyp="http://schemas.microsoft.com/office/drawing/2018/hyperlinkcolor" val="tx"/>
                    </a:ext>
                  </a:extLst>
                </a:hlinkClick>
              </a:rPr>
              <a:t>Launch Meeting - Zoom</a:t>
            </a:r>
            <a:endParaRPr lang="en-US" sz="2000" dirty="0"/>
          </a:p>
        </p:txBody>
      </p:sp>
    </p:spTree>
    <p:extLst>
      <p:ext uri="{BB962C8B-B14F-4D97-AF65-F5344CB8AC3E}">
        <p14:creationId xmlns:p14="http://schemas.microsoft.com/office/powerpoint/2010/main" val="823258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5EE9-AF33-44E7-212C-3DF80489EE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BBD2C5-C4A7-DA83-3910-D71809BB806C}"/>
              </a:ext>
            </a:extLst>
          </p:cNvPr>
          <p:cNvSpPr>
            <a:spLocks noGrp="1"/>
          </p:cNvSpPr>
          <p:nvPr>
            <p:ph idx="1"/>
          </p:nvPr>
        </p:nvSpPr>
        <p:spPr/>
        <p:txBody>
          <a:bodyPr>
            <a:normAutofit lnSpcReduction="10000"/>
          </a:bodyPr>
          <a:lstStyle/>
          <a:p>
            <a:r>
              <a:rPr lang="en-US" dirty="0"/>
              <a:t>A little bit of house keeping things before we start the lecture. How things work in section 2 is similar to section 1. So, for those who attended section 1, you know where to find lecture notes and where to pose your questions after class. However, for those who skip section 2, I can quickly show you where course materials are. I hope you all have slack installed in your computer. In slack, there are three channels, one for course recoding where we pose recoding so you can go back and visit it whenever you want. Another channel is named .. Last one but the most important is :. Here you can find the links to course materials and datasets we used in this course. </a:t>
            </a:r>
          </a:p>
          <a:p>
            <a:r>
              <a:rPr lang="en-US" sz="2800" dirty="0"/>
              <a:t>All </a:t>
            </a:r>
            <a:r>
              <a:rPr lang="en-US" dirty="0"/>
              <a:t>courses are delivered through zoom room and y</a:t>
            </a:r>
            <a:r>
              <a:rPr lang="en-US" sz="2800" dirty="0"/>
              <a:t>ou are also welcomed to pose your questions through zoom chat.</a:t>
            </a:r>
            <a:endParaRPr lang="en-US" dirty="0"/>
          </a:p>
          <a:p>
            <a:endParaRPr lang="en-US" dirty="0"/>
          </a:p>
          <a:p>
            <a:endParaRPr lang="en-US" dirty="0"/>
          </a:p>
        </p:txBody>
      </p:sp>
    </p:spTree>
    <p:extLst>
      <p:ext uri="{BB962C8B-B14F-4D97-AF65-F5344CB8AC3E}">
        <p14:creationId xmlns:p14="http://schemas.microsoft.com/office/powerpoint/2010/main" val="83208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529</Words>
  <Application>Microsoft Office PowerPoint</Application>
  <PresentationFormat>Widescreen</PresentationFormat>
  <Paragraphs>11</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Greetings to students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Greetings to students</dc:title>
  <dc:creator>li qing</dc:creator>
  <cp:lastModifiedBy>li qing</cp:lastModifiedBy>
  <cp:revision>6</cp:revision>
  <dcterms:created xsi:type="dcterms:W3CDTF">2023-05-23T01:56:23Z</dcterms:created>
  <dcterms:modified xsi:type="dcterms:W3CDTF">2023-05-23T20:37:22Z</dcterms:modified>
</cp:coreProperties>
</file>