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7" r:id="rId2"/>
    <p:sldId id="291" r:id="rId3"/>
    <p:sldId id="306" r:id="rId4"/>
    <p:sldId id="307" r:id="rId5"/>
    <p:sldId id="308" r:id="rId6"/>
    <p:sldId id="309" r:id="rId7"/>
    <p:sldId id="310" r:id="rId8"/>
    <p:sldId id="266" r:id="rId9"/>
    <p:sldId id="311" r:id="rId10"/>
    <p:sldId id="312" r:id="rId11"/>
    <p:sldId id="364" r:id="rId12"/>
    <p:sldId id="377" r:id="rId13"/>
    <p:sldId id="374" r:id="rId14"/>
    <p:sldId id="313" r:id="rId15"/>
    <p:sldId id="378" r:id="rId16"/>
    <p:sldId id="315" r:id="rId17"/>
    <p:sldId id="317" r:id="rId18"/>
    <p:sldId id="267" r:id="rId19"/>
    <p:sldId id="268" r:id="rId20"/>
    <p:sldId id="318" r:id="rId21"/>
    <p:sldId id="319" r:id="rId22"/>
    <p:sldId id="320" r:id="rId23"/>
    <p:sldId id="361" r:id="rId24"/>
    <p:sldId id="362" r:id="rId25"/>
    <p:sldId id="270" r:id="rId26"/>
    <p:sldId id="3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6"/>
    <p:restoredTop sz="96197"/>
  </p:normalViewPr>
  <p:slideViewPr>
    <p:cSldViewPr snapToGrid="0">
      <p:cViewPr varScale="1">
        <p:scale>
          <a:sx n="107" d="100"/>
          <a:sy n="107" d="100"/>
        </p:scale>
        <p:origin x="17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C6E15-9E38-5B46-BBFC-4D3FAD800CA3}" type="datetimeFigureOut">
              <a:rPr lang="en-US" smtClean="0"/>
              <a:t>3/13/23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ADD64-ADFA-4E49-904B-C6B0FCB91373}" type="slidenum">
              <a:rPr lang="en-US" smtClean="0"/>
              <a:t>‹#›</a:t>
            </a:fld>
            <a:endParaRPr lang="en-US"/>
          </a:p>
        </p:txBody>
      </p:sp>
    </p:spTree>
    <p:extLst>
      <p:ext uri="{BB962C8B-B14F-4D97-AF65-F5344CB8AC3E}">
        <p14:creationId xmlns:p14="http://schemas.microsoft.com/office/powerpoint/2010/main" val="305509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AB58301-8E47-694C-884E-80E9D5260CC5}" type="slidenum">
              <a:rPr lang="en-US" smtClean="0"/>
              <a:t>25</a:t>
            </a:fld>
            <a:endParaRPr lang="en-US"/>
          </a:p>
        </p:txBody>
      </p:sp>
    </p:spTree>
    <p:extLst>
      <p:ext uri="{BB962C8B-B14F-4D97-AF65-F5344CB8AC3E}">
        <p14:creationId xmlns:p14="http://schemas.microsoft.com/office/powerpoint/2010/main" val="132410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7350-7A17-D2B0-38BA-C5D6591660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BF36D4-D38F-6929-3B65-D38EEBC321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BEAF98-79C0-9AF6-0BE9-EE7BFD44AF25}"/>
              </a:ext>
            </a:extLst>
          </p:cNvPr>
          <p:cNvSpPr>
            <a:spLocks noGrp="1"/>
          </p:cNvSpPr>
          <p:nvPr>
            <p:ph type="dt" sz="half" idx="10"/>
          </p:nvPr>
        </p:nvSpPr>
        <p:spPr/>
        <p:txBody>
          <a:bodyPr/>
          <a:lstStyle/>
          <a:p>
            <a:fld id="{64B545F0-913D-3446-8139-50B51C755503}" type="datetimeFigureOut">
              <a:rPr lang="en-US" smtClean="0"/>
              <a:t>3/13/23</a:t>
            </a:fld>
            <a:endParaRPr lang="en-US"/>
          </a:p>
        </p:txBody>
      </p:sp>
      <p:sp>
        <p:nvSpPr>
          <p:cNvPr id="5" name="Footer Placeholder 4">
            <a:extLst>
              <a:ext uri="{FF2B5EF4-FFF2-40B4-BE49-F238E27FC236}">
                <a16:creationId xmlns:a16="http://schemas.microsoft.com/office/drawing/2014/main" id="{63A89E59-2638-A067-A8AE-A58B03764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56EBF-CD48-756C-1254-60E5A055A3CF}"/>
              </a:ext>
            </a:extLst>
          </p:cNvPr>
          <p:cNvSpPr>
            <a:spLocks noGrp="1"/>
          </p:cNvSpPr>
          <p:nvPr>
            <p:ph type="sldNum" sz="quarter" idx="12"/>
          </p:nvPr>
        </p:nvSpPr>
        <p:spPr/>
        <p:txBody>
          <a:bodyPr/>
          <a:lstStyle/>
          <a:p>
            <a:fld id="{12FD2A29-A3E3-EF41-BBE0-674DA17A33E2}" type="slidenum">
              <a:rPr lang="en-US" smtClean="0"/>
              <a:t>‹#›</a:t>
            </a:fld>
            <a:endParaRPr lang="en-US"/>
          </a:p>
        </p:txBody>
      </p:sp>
    </p:spTree>
    <p:extLst>
      <p:ext uri="{BB962C8B-B14F-4D97-AF65-F5344CB8AC3E}">
        <p14:creationId xmlns:p14="http://schemas.microsoft.com/office/powerpoint/2010/main" val="284816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ECDA-9DFB-08AB-9AC9-AB6EEC6E0E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1D5C76-6D2B-0222-CB61-863364D21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B7E31-502A-30DD-43B7-DFA8563B06D9}"/>
              </a:ext>
            </a:extLst>
          </p:cNvPr>
          <p:cNvSpPr>
            <a:spLocks noGrp="1"/>
          </p:cNvSpPr>
          <p:nvPr>
            <p:ph type="dt" sz="half" idx="10"/>
          </p:nvPr>
        </p:nvSpPr>
        <p:spPr/>
        <p:txBody>
          <a:bodyPr/>
          <a:lstStyle/>
          <a:p>
            <a:fld id="{64B545F0-913D-3446-8139-50B51C755503}" type="datetimeFigureOut">
              <a:rPr lang="en-US" smtClean="0"/>
              <a:t>3/13/23</a:t>
            </a:fld>
            <a:endParaRPr lang="en-US"/>
          </a:p>
        </p:txBody>
      </p:sp>
      <p:sp>
        <p:nvSpPr>
          <p:cNvPr id="5" name="Footer Placeholder 4">
            <a:extLst>
              <a:ext uri="{FF2B5EF4-FFF2-40B4-BE49-F238E27FC236}">
                <a16:creationId xmlns:a16="http://schemas.microsoft.com/office/drawing/2014/main" id="{F98D5E0C-1291-C738-EFF6-87B8BD2BA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485ED-E79E-AB55-8978-446B244263C0}"/>
              </a:ext>
            </a:extLst>
          </p:cNvPr>
          <p:cNvSpPr>
            <a:spLocks noGrp="1"/>
          </p:cNvSpPr>
          <p:nvPr>
            <p:ph type="sldNum" sz="quarter" idx="12"/>
          </p:nvPr>
        </p:nvSpPr>
        <p:spPr/>
        <p:txBody>
          <a:bodyPr/>
          <a:lstStyle/>
          <a:p>
            <a:fld id="{12FD2A29-A3E3-EF41-BBE0-674DA17A33E2}" type="slidenum">
              <a:rPr lang="en-US" smtClean="0"/>
              <a:t>‹#›</a:t>
            </a:fld>
            <a:endParaRPr lang="en-US"/>
          </a:p>
        </p:txBody>
      </p:sp>
    </p:spTree>
    <p:extLst>
      <p:ext uri="{BB962C8B-B14F-4D97-AF65-F5344CB8AC3E}">
        <p14:creationId xmlns:p14="http://schemas.microsoft.com/office/powerpoint/2010/main" val="47892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62B44A-6124-52AB-2047-519CF1D20A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A81BD0-4762-273B-FE2F-E485B60CA2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EF4E5-4888-7617-DE6A-6446828DAB85}"/>
              </a:ext>
            </a:extLst>
          </p:cNvPr>
          <p:cNvSpPr>
            <a:spLocks noGrp="1"/>
          </p:cNvSpPr>
          <p:nvPr>
            <p:ph type="dt" sz="half" idx="10"/>
          </p:nvPr>
        </p:nvSpPr>
        <p:spPr/>
        <p:txBody>
          <a:bodyPr/>
          <a:lstStyle/>
          <a:p>
            <a:fld id="{64B545F0-913D-3446-8139-50B51C755503}" type="datetimeFigureOut">
              <a:rPr lang="en-US" smtClean="0"/>
              <a:t>3/13/23</a:t>
            </a:fld>
            <a:endParaRPr lang="en-US"/>
          </a:p>
        </p:txBody>
      </p:sp>
      <p:sp>
        <p:nvSpPr>
          <p:cNvPr id="5" name="Footer Placeholder 4">
            <a:extLst>
              <a:ext uri="{FF2B5EF4-FFF2-40B4-BE49-F238E27FC236}">
                <a16:creationId xmlns:a16="http://schemas.microsoft.com/office/drawing/2014/main" id="{E0659FF2-54A2-C67D-FEC0-144315183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B9141-CEE1-DEE1-79B9-A1C0B1A60791}"/>
              </a:ext>
            </a:extLst>
          </p:cNvPr>
          <p:cNvSpPr>
            <a:spLocks noGrp="1"/>
          </p:cNvSpPr>
          <p:nvPr>
            <p:ph type="sldNum" sz="quarter" idx="12"/>
          </p:nvPr>
        </p:nvSpPr>
        <p:spPr/>
        <p:txBody>
          <a:bodyPr/>
          <a:lstStyle/>
          <a:p>
            <a:fld id="{12FD2A29-A3E3-EF41-BBE0-674DA17A33E2}" type="slidenum">
              <a:rPr lang="en-US" smtClean="0"/>
              <a:t>‹#›</a:t>
            </a:fld>
            <a:endParaRPr lang="en-US"/>
          </a:p>
        </p:txBody>
      </p:sp>
    </p:spTree>
    <p:extLst>
      <p:ext uri="{BB962C8B-B14F-4D97-AF65-F5344CB8AC3E}">
        <p14:creationId xmlns:p14="http://schemas.microsoft.com/office/powerpoint/2010/main" val="865643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1578279" y="1785343"/>
            <a:ext cx="7841294" cy="2342688"/>
          </a:xfrm>
          <a:prstGeom prst="rect">
            <a:avLst/>
          </a:prstGeom>
        </p:spPr>
        <p:txBody>
          <a:bodyPr anchor="b">
            <a:normAutofit/>
          </a:bodyPr>
          <a:lstStyle>
            <a:lvl1pPr algn="l">
              <a:lnSpc>
                <a:spcPts val="5600"/>
              </a:lnSpc>
              <a:defRPr sz="5400" b="1">
                <a:solidFill>
                  <a:schemeClr val="accent1"/>
                </a:solidFill>
                <a:latin typeface="+mn-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1578279" y="4128032"/>
            <a:ext cx="7841294" cy="714931"/>
          </a:xfrm>
          <a:prstGeom prst="rect">
            <a:avLst/>
          </a:prstGeom>
        </p:spPr>
        <p:txBody>
          <a:bodyPr/>
          <a:lstStyle>
            <a:lvl1pPr marL="0" indent="0" algn="l">
              <a:lnSpc>
                <a:spcPts val="26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1578279" y="4849226"/>
            <a:ext cx="7841294" cy="1125689"/>
          </a:xfrm>
          <a:prstGeom prst="rect">
            <a:avLst/>
          </a:prstGeom>
        </p:spPr>
        <p:txBody>
          <a:bodyPr anchor="b" anchorCtr="0">
            <a:noAutofit/>
          </a:bodyPr>
          <a:lstStyle>
            <a:lvl1pPr marL="0" indent="0">
              <a:lnSpc>
                <a:spcPts val="2000"/>
              </a:lnSpc>
              <a:spcBef>
                <a:spcPts val="0"/>
              </a:spcBef>
              <a:buNone/>
              <a:defRPr sz="1800">
                <a:solidFill>
                  <a:schemeClr val="tx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1578279" y="5981178"/>
            <a:ext cx="6586081" cy="521874"/>
          </a:xfrm>
          <a:prstGeom prst="rect">
            <a:avLst/>
          </a:prstGeom>
        </p:spPr>
        <p:txBody>
          <a:bodyPr>
            <a:normAutofit/>
          </a:bodyPr>
          <a:lstStyle>
            <a:lvl1pPr marL="0" indent="0">
              <a:spcBef>
                <a:spcPts val="0"/>
              </a:spcBef>
              <a:buNone/>
              <a:defRPr sz="1400" b="1">
                <a:solidFill>
                  <a:schemeClr val="accent3"/>
                </a:solidFill>
              </a:defRPr>
            </a:lvl1pPr>
          </a:lstStyle>
          <a:p>
            <a:pPr lvl="0"/>
            <a:r>
              <a:rPr lang="en-US" dirty="0"/>
              <a:t>Click to add date</a:t>
            </a:r>
          </a:p>
        </p:txBody>
      </p:sp>
    </p:spTree>
    <p:extLst>
      <p:ext uri="{BB962C8B-B14F-4D97-AF65-F5344CB8AC3E}">
        <p14:creationId xmlns:p14="http://schemas.microsoft.com/office/powerpoint/2010/main" val="1768185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B0E6B-4ED0-D064-1E6A-7A31D79F2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5EE028-D47E-0BC7-1F67-A1A6DA3D8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BA842-EBE6-2296-CEBD-433472A8870F}"/>
              </a:ext>
            </a:extLst>
          </p:cNvPr>
          <p:cNvSpPr>
            <a:spLocks noGrp="1"/>
          </p:cNvSpPr>
          <p:nvPr>
            <p:ph type="dt" sz="half" idx="10"/>
          </p:nvPr>
        </p:nvSpPr>
        <p:spPr/>
        <p:txBody>
          <a:bodyPr/>
          <a:lstStyle/>
          <a:p>
            <a:fld id="{64B545F0-913D-3446-8139-50B51C755503}" type="datetimeFigureOut">
              <a:rPr lang="en-US" smtClean="0"/>
              <a:t>3/13/23</a:t>
            </a:fld>
            <a:endParaRPr lang="en-US"/>
          </a:p>
        </p:txBody>
      </p:sp>
      <p:sp>
        <p:nvSpPr>
          <p:cNvPr id="5" name="Footer Placeholder 4">
            <a:extLst>
              <a:ext uri="{FF2B5EF4-FFF2-40B4-BE49-F238E27FC236}">
                <a16:creationId xmlns:a16="http://schemas.microsoft.com/office/drawing/2014/main" id="{20DB667E-168B-9204-12C1-36AD22B37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1CC0B-6AD2-4863-8FC5-D52A1FF7DFAC}"/>
              </a:ext>
            </a:extLst>
          </p:cNvPr>
          <p:cNvSpPr>
            <a:spLocks noGrp="1"/>
          </p:cNvSpPr>
          <p:nvPr>
            <p:ph type="sldNum" sz="quarter" idx="12"/>
          </p:nvPr>
        </p:nvSpPr>
        <p:spPr/>
        <p:txBody>
          <a:bodyPr/>
          <a:lstStyle/>
          <a:p>
            <a:fld id="{12FD2A29-A3E3-EF41-BBE0-674DA17A33E2}" type="slidenum">
              <a:rPr lang="en-US" smtClean="0"/>
              <a:t>‹#›</a:t>
            </a:fld>
            <a:endParaRPr lang="en-US"/>
          </a:p>
        </p:txBody>
      </p:sp>
    </p:spTree>
    <p:extLst>
      <p:ext uri="{BB962C8B-B14F-4D97-AF65-F5344CB8AC3E}">
        <p14:creationId xmlns:p14="http://schemas.microsoft.com/office/powerpoint/2010/main" val="211729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5B7D-531D-FA15-A9B5-AFD6C56C81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A6FC34-7474-4053-C72E-D4F635E196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09462-5B9B-CF8E-058B-1F5642A985BF}"/>
              </a:ext>
            </a:extLst>
          </p:cNvPr>
          <p:cNvSpPr>
            <a:spLocks noGrp="1"/>
          </p:cNvSpPr>
          <p:nvPr>
            <p:ph type="dt" sz="half" idx="10"/>
          </p:nvPr>
        </p:nvSpPr>
        <p:spPr/>
        <p:txBody>
          <a:bodyPr/>
          <a:lstStyle/>
          <a:p>
            <a:fld id="{64B545F0-913D-3446-8139-50B51C755503}" type="datetimeFigureOut">
              <a:rPr lang="en-US" smtClean="0"/>
              <a:t>3/13/23</a:t>
            </a:fld>
            <a:endParaRPr lang="en-US"/>
          </a:p>
        </p:txBody>
      </p:sp>
      <p:sp>
        <p:nvSpPr>
          <p:cNvPr id="5" name="Footer Placeholder 4">
            <a:extLst>
              <a:ext uri="{FF2B5EF4-FFF2-40B4-BE49-F238E27FC236}">
                <a16:creationId xmlns:a16="http://schemas.microsoft.com/office/drawing/2014/main" id="{0424367B-3C4B-3A75-4610-23A203D94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D8563-C384-BC25-DF0D-212E52A2A1FD}"/>
              </a:ext>
            </a:extLst>
          </p:cNvPr>
          <p:cNvSpPr>
            <a:spLocks noGrp="1"/>
          </p:cNvSpPr>
          <p:nvPr>
            <p:ph type="sldNum" sz="quarter" idx="12"/>
          </p:nvPr>
        </p:nvSpPr>
        <p:spPr/>
        <p:txBody>
          <a:bodyPr/>
          <a:lstStyle/>
          <a:p>
            <a:fld id="{12FD2A29-A3E3-EF41-BBE0-674DA17A33E2}" type="slidenum">
              <a:rPr lang="en-US" smtClean="0"/>
              <a:t>‹#›</a:t>
            </a:fld>
            <a:endParaRPr lang="en-US"/>
          </a:p>
        </p:txBody>
      </p:sp>
    </p:spTree>
    <p:extLst>
      <p:ext uri="{BB962C8B-B14F-4D97-AF65-F5344CB8AC3E}">
        <p14:creationId xmlns:p14="http://schemas.microsoft.com/office/powerpoint/2010/main" val="281222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19B4-E940-7998-0BB0-18B155CEA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EB4D3A-D82D-1DBB-86E8-6D0744ADD6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D46CB1-2DC7-CFA2-E7B3-6AA6700428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2DF598-07D0-BE43-16E0-82885C8356D4}"/>
              </a:ext>
            </a:extLst>
          </p:cNvPr>
          <p:cNvSpPr>
            <a:spLocks noGrp="1"/>
          </p:cNvSpPr>
          <p:nvPr>
            <p:ph type="dt" sz="half" idx="10"/>
          </p:nvPr>
        </p:nvSpPr>
        <p:spPr/>
        <p:txBody>
          <a:bodyPr/>
          <a:lstStyle/>
          <a:p>
            <a:fld id="{64B545F0-913D-3446-8139-50B51C755503}" type="datetimeFigureOut">
              <a:rPr lang="en-US" smtClean="0"/>
              <a:t>3/13/23</a:t>
            </a:fld>
            <a:endParaRPr lang="en-US"/>
          </a:p>
        </p:txBody>
      </p:sp>
      <p:sp>
        <p:nvSpPr>
          <p:cNvPr id="6" name="Footer Placeholder 5">
            <a:extLst>
              <a:ext uri="{FF2B5EF4-FFF2-40B4-BE49-F238E27FC236}">
                <a16:creationId xmlns:a16="http://schemas.microsoft.com/office/drawing/2014/main" id="{755F059D-BA53-13A2-487C-6D00A3C30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5BD5C-975E-8055-CEFB-2D663ED85FE9}"/>
              </a:ext>
            </a:extLst>
          </p:cNvPr>
          <p:cNvSpPr>
            <a:spLocks noGrp="1"/>
          </p:cNvSpPr>
          <p:nvPr>
            <p:ph type="sldNum" sz="quarter" idx="12"/>
          </p:nvPr>
        </p:nvSpPr>
        <p:spPr/>
        <p:txBody>
          <a:bodyPr/>
          <a:lstStyle/>
          <a:p>
            <a:fld id="{12FD2A29-A3E3-EF41-BBE0-674DA17A33E2}" type="slidenum">
              <a:rPr lang="en-US" smtClean="0"/>
              <a:t>‹#›</a:t>
            </a:fld>
            <a:endParaRPr lang="en-US"/>
          </a:p>
        </p:txBody>
      </p:sp>
    </p:spTree>
    <p:extLst>
      <p:ext uri="{BB962C8B-B14F-4D97-AF65-F5344CB8AC3E}">
        <p14:creationId xmlns:p14="http://schemas.microsoft.com/office/powerpoint/2010/main" val="92588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E1F9-CC85-5732-F985-12F61A09B9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3AAF82-5BD9-99C4-CD47-DBD7911B1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81232A-A904-FE90-FA2A-A915AB8C4C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865D17-F0D9-90C1-E3C8-A98043830E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DFFCB1-A293-DE9A-A39C-35504D48E5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6AAD05-6A43-3189-F904-5B40F726A391}"/>
              </a:ext>
            </a:extLst>
          </p:cNvPr>
          <p:cNvSpPr>
            <a:spLocks noGrp="1"/>
          </p:cNvSpPr>
          <p:nvPr>
            <p:ph type="dt" sz="half" idx="10"/>
          </p:nvPr>
        </p:nvSpPr>
        <p:spPr/>
        <p:txBody>
          <a:bodyPr/>
          <a:lstStyle/>
          <a:p>
            <a:fld id="{64B545F0-913D-3446-8139-50B51C755503}" type="datetimeFigureOut">
              <a:rPr lang="en-US" smtClean="0"/>
              <a:t>3/13/23</a:t>
            </a:fld>
            <a:endParaRPr lang="en-US"/>
          </a:p>
        </p:txBody>
      </p:sp>
      <p:sp>
        <p:nvSpPr>
          <p:cNvPr id="8" name="Footer Placeholder 7">
            <a:extLst>
              <a:ext uri="{FF2B5EF4-FFF2-40B4-BE49-F238E27FC236}">
                <a16:creationId xmlns:a16="http://schemas.microsoft.com/office/drawing/2014/main" id="{5ABDFDAB-FD45-4B26-87A0-C53EF091B4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6BBA92-1086-5BA0-820D-106A27EBFFB1}"/>
              </a:ext>
            </a:extLst>
          </p:cNvPr>
          <p:cNvSpPr>
            <a:spLocks noGrp="1"/>
          </p:cNvSpPr>
          <p:nvPr>
            <p:ph type="sldNum" sz="quarter" idx="12"/>
          </p:nvPr>
        </p:nvSpPr>
        <p:spPr/>
        <p:txBody>
          <a:bodyPr/>
          <a:lstStyle/>
          <a:p>
            <a:fld id="{12FD2A29-A3E3-EF41-BBE0-674DA17A33E2}" type="slidenum">
              <a:rPr lang="en-US" smtClean="0"/>
              <a:t>‹#›</a:t>
            </a:fld>
            <a:endParaRPr lang="en-US"/>
          </a:p>
        </p:txBody>
      </p:sp>
    </p:spTree>
    <p:extLst>
      <p:ext uri="{BB962C8B-B14F-4D97-AF65-F5344CB8AC3E}">
        <p14:creationId xmlns:p14="http://schemas.microsoft.com/office/powerpoint/2010/main" val="376528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055E-9116-2941-9C65-8F6B471DBC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C24BB3-38CC-4BB4-1616-874BB52E9112}"/>
              </a:ext>
            </a:extLst>
          </p:cNvPr>
          <p:cNvSpPr>
            <a:spLocks noGrp="1"/>
          </p:cNvSpPr>
          <p:nvPr>
            <p:ph type="dt" sz="half" idx="10"/>
          </p:nvPr>
        </p:nvSpPr>
        <p:spPr/>
        <p:txBody>
          <a:bodyPr/>
          <a:lstStyle/>
          <a:p>
            <a:fld id="{64B545F0-913D-3446-8139-50B51C755503}" type="datetimeFigureOut">
              <a:rPr lang="en-US" smtClean="0"/>
              <a:t>3/13/23</a:t>
            </a:fld>
            <a:endParaRPr lang="en-US"/>
          </a:p>
        </p:txBody>
      </p:sp>
      <p:sp>
        <p:nvSpPr>
          <p:cNvPr id="4" name="Footer Placeholder 3">
            <a:extLst>
              <a:ext uri="{FF2B5EF4-FFF2-40B4-BE49-F238E27FC236}">
                <a16:creationId xmlns:a16="http://schemas.microsoft.com/office/drawing/2014/main" id="{101F5D1F-4146-BED6-8313-6E07A6C23C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6B3576-7C99-B510-52FA-55D2736380CB}"/>
              </a:ext>
            </a:extLst>
          </p:cNvPr>
          <p:cNvSpPr>
            <a:spLocks noGrp="1"/>
          </p:cNvSpPr>
          <p:nvPr>
            <p:ph type="sldNum" sz="quarter" idx="12"/>
          </p:nvPr>
        </p:nvSpPr>
        <p:spPr/>
        <p:txBody>
          <a:bodyPr/>
          <a:lstStyle/>
          <a:p>
            <a:fld id="{12FD2A29-A3E3-EF41-BBE0-674DA17A33E2}" type="slidenum">
              <a:rPr lang="en-US" smtClean="0"/>
              <a:t>‹#›</a:t>
            </a:fld>
            <a:endParaRPr lang="en-US"/>
          </a:p>
        </p:txBody>
      </p:sp>
    </p:spTree>
    <p:extLst>
      <p:ext uri="{BB962C8B-B14F-4D97-AF65-F5344CB8AC3E}">
        <p14:creationId xmlns:p14="http://schemas.microsoft.com/office/powerpoint/2010/main" val="50276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C5B71-0E62-D988-0D1D-77BDDB26B78A}"/>
              </a:ext>
            </a:extLst>
          </p:cNvPr>
          <p:cNvSpPr>
            <a:spLocks noGrp="1"/>
          </p:cNvSpPr>
          <p:nvPr>
            <p:ph type="dt" sz="half" idx="10"/>
          </p:nvPr>
        </p:nvSpPr>
        <p:spPr/>
        <p:txBody>
          <a:bodyPr/>
          <a:lstStyle/>
          <a:p>
            <a:fld id="{64B545F0-913D-3446-8139-50B51C755503}" type="datetimeFigureOut">
              <a:rPr lang="en-US" smtClean="0"/>
              <a:t>3/13/23</a:t>
            </a:fld>
            <a:endParaRPr lang="en-US"/>
          </a:p>
        </p:txBody>
      </p:sp>
      <p:sp>
        <p:nvSpPr>
          <p:cNvPr id="3" name="Footer Placeholder 2">
            <a:extLst>
              <a:ext uri="{FF2B5EF4-FFF2-40B4-BE49-F238E27FC236}">
                <a16:creationId xmlns:a16="http://schemas.microsoft.com/office/drawing/2014/main" id="{FE23D562-0C29-C026-BC1B-E0112F9926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1071B2-3C7C-EF81-168E-F7B584C0EE35}"/>
              </a:ext>
            </a:extLst>
          </p:cNvPr>
          <p:cNvSpPr>
            <a:spLocks noGrp="1"/>
          </p:cNvSpPr>
          <p:nvPr>
            <p:ph type="sldNum" sz="quarter" idx="12"/>
          </p:nvPr>
        </p:nvSpPr>
        <p:spPr/>
        <p:txBody>
          <a:bodyPr/>
          <a:lstStyle/>
          <a:p>
            <a:fld id="{12FD2A29-A3E3-EF41-BBE0-674DA17A33E2}" type="slidenum">
              <a:rPr lang="en-US" smtClean="0"/>
              <a:t>‹#›</a:t>
            </a:fld>
            <a:endParaRPr lang="en-US"/>
          </a:p>
        </p:txBody>
      </p:sp>
    </p:spTree>
    <p:extLst>
      <p:ext uri="{BB962C8B-B14F-4D97-AF65-F5344CB8AC3E}">
        <p14:creationId xmlns:p14="http://schemas.microsoft.com/office/powerpoint/2010/main" val="273663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699C-5DC7-9645-0FED-F8B928B27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6DBC94-A791-FF8F-B244-D138660C6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18B884-81D0-F45E-EF08-213B7104D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0432B-06BB-B0A6-E671-92357AAB71A3}"/>
              </a:ext>
            </a:extLst>
          </p:cNvPr>
          <p:cNvSpPr>
            <a:spLocks noGrp="1"/>
          </p:cNvSpPr>
          <p:nvPr>
            <p:ph type="dt" sz="half" idx="10"/>
          </p:nvPr>
        </p:nvSpPr>
        <p:spPr/>
        <p:txBody>
          <a:bodyPr/>
          <a:lstStyle/>
          <a:p>
            <a:fld id="{64B545F0-913D-3446-8139-50B51C755503}" type="datetimeFigureOut">
              <a:rPr lang="en-US" smtClean="0"/>
              <a:t>3/13/23</a:t>
            </a:fld>
            <a:endParaRPr lang="en-US"/>
          </a:p>
        </p:txBody>
      </p:sp>
      <p:sp>
        <p:nvSpPr>
          <p:cNvPr id="6" name="Footer Placeholder 5">
            <a:extLst>
              <a:ext uri="{FF2B5EF4-FFF2-40B4-BE49-F238E27FC236}">
                <a16:creationId xmlns:a16="http://schemas.microsoft.com/office/drawing/2014/main" id="{D9E6F1A9-D8DD-7DB1-C0BA-7A947A120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B70FE-83DF-3D01-B444-29A94000E763}"/>
              </a:ext>
            </a:extLst>
          </p:cNvPr>
          <p:cNvSpPr>
            <a:spLocks noGrp="1"/>
          </p:cNvSpPr>
          <p:nvPr>
            <p:ph type="sldNum" sz="quarter" idx="12"/>
          </p:nvPr>
        </p:nvSpPr>
        <p:spPr/>
        <p:txBody>
          <a:bodyPr/>
          <a:lstStyle/>
          <a:p>
            <a:fld id="{12FD2A29-A3E3-EF41-BBE0-674DA17A33E2}" type="slidenum">
              <a:rPr lang="en-US" smtClean="0"/>
              <a:t>‹#›</a:t>
            </a:fld>
            <a:endParaRPr lang="en-US"/>
          </a:p>
        </p:txBody>
      </p:sp>
    </p:spTree>
    <p:extLst>
      <p:ext uri="{BB962C8B-B14F-4D97-AF65-F5344CB8AC3E}">
        <p14:creationId xmlns:p14="http://schemas.microsoft.com/office/powerpoint/2010/main" val="496545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917E-1610-2767-C6FE-6B66B70E8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D37DD9-1BB8-4BF8-250D-7A829B61EF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3882B-0810-CC18-8FA3-C38920812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EDAEE3-469E-2956-0B92-AE59FEF706F0}"/>
              </a:ext>
            </a:extLst>
          </p:cNvPr>
          <p:cNvSpPr>
            <a:spLocks noGrp="1"/>
          </p:cNvSpPr>
          <p:nvPr>
            <p:ph type="dt" sz="half" idx="10"/>
          </p:nvPr>
        </p:nvSpPr>
        <p:spPr/>
        <p:txBody>
          <a:bodyPr/>
          <a:lstStyle/>
          <a:p>
            <a:fld id="{64B545F0-913D-3446-8139-50B51C755503}" type="datetimeFigureOut">
              <a:rPr lang="en-US" smtClean="0"/>
              <a:t>3/13/23</a:t>
            </a:fld>
            <a:endParaRPr lang="en-US"/>
          </a:p>
        </p:txBody>
      </p:sp>
      <p:sp>
        <p:nvSpPr>
          <p:cNvPr id="6" name="Footer Placeholder 5">
            <a:extLst>
              <a:ext uri="{FF2B5EF4-FFF2-40B4-BE49-F238E27FC236}">
                <a16:creationId xmlns:a16="http://schemas.microsoft.com/office/drawing/2014/main" id="{A882AEF6-F0B5-9488-9A83-63620D235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40FD40-B2CB-8D1C-E115-85BE96855E41}"/>
              </a:ext>
            </a:extLst>
          </p:cNvPr>
          <p:cNvSpPr>
            <a:spLocks noGrp="1"/>
          </p:cNvSpPr>
          <p:nvPr>
            <p:ph type="sldNum" sz="quarter" idx="12"/>
          </p:nvPr>
        </p:nvSpPr>
        <p:spPr/>
        <p:txBody>
          <a:bodyPr/>
          <a:lstStyle/>
          <a:p>
            <a:fld id="{12FD2A29-A3E3-EF41-BBE0-674DA17A33E2}" type="slidenum">
              <a:rPr lang="en-US" smtClean="0"/>
              <a:t>‹#›</a:t>
            </a:fld>
            <a:endParaRPr lang="en-US"/>
          </a:p>
        </p:txBody>
      </p:sp>
    </p:spTree>
    <p:extLst>
      <p:ext uri="{BB962C8B-B14F-4D97-AF65-F5344CB8AC3E}">
        <p14:creationId xmlns:p14="http://schemas.microsoft.com/office/powerpoint/2010/main" val="331036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0A84C0-AD66-FA53-BCB2-192E78A93C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AD8EAD-4295-E111-90F7-8EA18A85B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24596-D33D-6CA6-46EF-8BAD96359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545F0-913D-3446-8139-50B51C755503}" type="datetimeFigureOut">
              <a:rPr lang="en-US" smtClean="0"/>
              <a:t>3/13/23</a:t>
            </a:fld>
            <a:endParaRPr lang="en-US"/>
          </a:p>
        </p:txBody>
      </p:sp>
      <p:sp>
        <p:nvSpPr>
          <p:cNvPr id="5" name="Footer Placeholder 4">
            <a:extLst>
              <a:ext uri="{FF2B5EF4-FFF2-40B4-BE49-F238E27FC236}">
                <a16:creationId xmlns:a16="http://schemas.microsoft.com/office/drawing/2014/main" id="{784507B6-029E-E7D7-79B2-E3FDE1017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7D0359-9914-6A63-C7E1-A023679AF9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D2A29-A3E3-EF41-BBE0-674DA17A33E2}" type="slidenum">
              <a:rPr lang="en-US" smtClean="0"/>
              <a:t>‹#›</a:t>
            </a:fld>
            <a:endParaRPr lang="en-US"/>
          </a:p>
        </p:txBody>
      </p:sp>
    </p:spTree>
    <p:extLst>
      <p:ext uri="{BB962C8B-B14F-4D97-AF65-F5344CB8AC3E}">
        <p14:creationId xmlns:p14="http://schemas.microsoft.com/office/powerpoint/2010/main" val="243080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3E932DF-6BEC-8349-9E3C-C74C19687D56}"/>
              </a:ext>
            </a:extLst>
          </p:cNvPr>
          <p:cNvSpPr>
            <a:spLocks noGrp="1"/>
          </p:cNvSpPr>
          <p:nvPr>
            <p:ph type="body" sz="quarter" idx="10"/>
          </p:nvPr>
        </p:nvSpPr>
        <p:spPr>
          <a:xfrm>
            <a:off x="1578279" y="4128032"/>
            <a:ext cx="9310300" cy="1846883"/>
          </a:xfrm>
        </p:spPr>
        <p:txBody>
          <a:bodyPr/>
          <a:lstStyle/>
          <a:p>
            <a:pPr algn="r"/>
            <a:r>
              <a:rPr lang="en-US" b="1" dirty="0"/>
              <a:t>Dr. Qingrun Zhang</a:t>
            </a:r>
          </a:p>
          <a:p>
            <a:pPr algn="r"/>
            <a:r>
              <a:rPr lang="en-US" b="1" i="1" dirty="0"/>
              <a:t>Assistant Professor</a:t>
            </a:r>
          </a:p>
          <a:p>
            <a:pPr algn="r"/>
            <a:r>
              <a:rPr lang="en-US" b="1" dirty="0"/>
              <a:t>Department of Mathematics and Statistics</a:t>
            </a:r>
          </a:p>
          <a:p>
            <a:pPr algn="r"/>
            <a:r>
              <a:rPr lang="en-US" b="1" dirty="0"/>
              <a:t>University of Calgary</a:t>
            </a:r>
          </a:p>
          <a:p>
            <a:endParaRPr lang="en-US" dirty="0"/>
          </a:p>
        </p:txBody>
      </p:sp>
      <p:sp>
        <p:nvSpPr>
          <p:cNvPr id="3" name="TextBox 2">
            <a:extLst>
              <a:ext uri="{FF2B5EF4-FFF2-40B4-BE49-F238E27FC236}">
                <a16:creationId xmlns:a16="http://schemas.microsoft.com/office/drawing/2014/main" id="{F77742EF-2BBE-45A5-BAE9-D3FDBE8FCDD7}"/>
              </a:ext>
            </a:extLst>
          </p:cNvPr>
          <p:cNvSpPr txBox="1"/>
          <p:nvPr/>
        </p:nvSpPr>
        <p:spPr>
          <a:xfrm>
            <a:off x="965894" y="2817963"/>
            <a:ext cx="10022873" cy="1569660"/>
          </a:xfrm>
          <a:prstGeom prst="rect">
            <a:avLst/>
          </a:prstGeom>
          <a:noFill/>
        </p:spPr>
        <p:txBody>
          <a:bodyPr wrap="none" rtlCol="0">
            <a:spAutoFit/>
          </a:bodyPr>
          <a:lstStyle/>
          <a:p>
            <a:pPr algn="ctr"/>
            <a:r>
              <a:rPr lang="en-CA" sz="4800" b="1" dirty="0">
                <a:solidFill>
                  <a:schemeClr val="accent2">
                    <a:lumMod val="75000"/>
                  </a:schemeClr>
                </a:solidFill>
                <a:latin typeface="+mj-lt"/>
              </a:rPr>
              <a:t>Data 603 Statistical Modelling with Data</a:t>
            </a:r>
          </a:p>
          <a:p>
            <a:pPr algn="ctr"/>
            <a:r>
              <a:rPr lang="en-CA" sz="4800" b="1" dirty="0">
                <a:solidFill>
                  <a:schemeClr val="accent2">
                    <a:lumMod val="75000"/>
                  </a:schemeClr>
                </a:solidFill>
                <a:latin typeface="+mj-lt"/>
              </a:rPr>
              <a:t>(Week </a:t>
            </a:r>
            <a:r>
              <a:rPr lang="en-US" altLang="zh-CN" sz="4800" b="1" dirty="0">
                <a:solidFill>
                  <a:schemeClr val="accent2">
                    <a:lumMod val="75000"/>
                  </a:schemeClr>
                </a:solidFill>
                <a:latin typeface="+mj-lt"/>
              </a:rPr>
              <a:t>3</a:t>
            </a:r>
            <a:r>
              <a:rPr lang="en-CA" sz="4800" b="1" dirty="0">
                <a:solidFill>
                  <a:schemeClr val="accent2">
                    <a:lumMod val="75000"/>
                  </a:schemeClr>
                </a:solidFill>
                <a:latin typeface="+mj-lt"/>
              </a:rPr>
              <a:t>)</a:t>
            </a:r>
          </a:p>
        </p:txBody>
      </p:sp>
    </p:spTree>
    <p:extLst>
      <p:ext uri="{BB962C8B-B14F-4D97-AF65-F5344CB8AC3E}">
        <p14:creationId xmlns:p14="http://schemas.microsoft.com/office/powerpoint/2010/main" val="368241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DA5054-27F1-478F-B408-ACACA519F7FA}"/>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Title 2">
            <a:extLst>
              <a:ext uri="{FF2B5EF4-FFF2-40B4-BE49-F238E27FC236}">
                <a16:creationId xmlns:a16="http://schemas.microsoft.com/office/drawing/2014/main" id="{FCF9B37A-F335-4127-83C9-D93737C4A6C4}"/>
              </a:ext>
            </a:extLst>
          </p:cNvPr>
          <p:cNvSpPr>
            <a:spLocks noGrp="1"/>
          </p:cNvSpPr>
          <p:nvPr>
            <p:ph type="title"/>
          </p:nvPr>
        </p:nvSpPr>
        <p:spPr/>
        <p:txBody>
          <a:bodyPr/>
          <a:lstStyle/>
          <a:p>
            <a:pPr algn="ctr"/>
            <a:r>
              <a:rPr lang="en-CA" b="1" dirty="0">
                <a:solidFill>
                  <a:schemeClr val="accent1"/>
                </a:solidFill>
              </a:rPr>
              <a:t>Adjusted R</a:t>
            </a:r>
            <a:r>
              <a:rPr lang="en-CA" b="1" baseline="30000" dirty="0">
                <a:solidFill>
                  <a:schemeClr val="accent1"/>
                </a:solidFill>
              </a:rPr>
              <a:t>2</a:t>
            </a:r>
          </a:p>
        </p:txBody>
      </p:sp>
      <p:sp>
        <p:nvSpPr>
          <p:cNvPr id="4" name="Slide Number Placeholder 3">
            <a:extLst>
              <a:ext uri="{FF2B5EF4-FFF2-40B4-BE49-F238E27FC236}">
                <a16:creationId xmlns:a16="http://schemas.microsoft.com/office/drawing/2014/main" id="{CB9AD72B-6272-438B-8F1E-FADE8980E8EC}"/>
              </a:ext>
            </a:extLst>
          </p:cNvPr>
          <p:cNvSpPr>
            <a:spLocks noGrp="1"/>
          </p:cNvSpPr>
          <p:nvPr>
            <p:ph type="sldNum" sz="quarter" idx="12"/>
          </p:nvPr>
        </p:nvSpPr>
        <p:spPr/>
        <p:txBody>
          <a:bodyPr vert="horz" lIns="91440" tIns="45720" rIns="91440" bIns="45720" rtlCol="0" anchor="ctr">
            <a:normAutofit/>
          </a:bodyPr>
          <a:lstStyle/>
          <a:p>
            <a:pPr>
              <a:spcAft>
                <a:spcPts val="600"/>
              </a:spcAft>
            </a:pPr>
            <a:fld id="{5C35FCF4-C3EF-BD43-82E0-05BC237DAD2A}" type="slidenum">
              <a:rPr lang="en-US">
                <a:solidFill>
                  <a:srgbClr val="FFFFFF"/>
                </a:solidFill>
              </a:rPr>
              <a:pPr>
                <a:spcAft>
                  <a:spcPts val="600"/>
                </a:spcAft>
              </a:pPr>
              <a:t>10</a:t>
            </a:fld>
            <a:endParaRPr lang="en-US">
              <a:solidFill>
                <a:srgbClr val="FFFFFF"/>
              </a:solidFill>
            </a:endParaRPr>
          </a:p>
        </p:txBody>
      </p:sp>
      <p:sp>
        <p:nvSpPr>
          <p:cNvPr id="7" name="Content Placeholder 6">
            <a:extLst>
              <a:ext uri="{FF2B5EF4-FFF2-40B4-BE49-F238E27FC236}">
                <a16:creationId xmlns:a16="http://schemas.microsoft.com/office/drawing/2014/main" id="{25724A03-9FFE-4DC2-BD58-6506F741B802}"/>
              </a:ext>
            </a:extLst>
          </p:cNvPr>
          <p:cNvSpPr>
            <a:spLocks noGrp="1"/>
          </p:cNvSpPr>
          <p:nvPr>
            <p:ph idx="1"/>
          </p:nvPr>
        </p:nvSpPr>
        <p:spPr/>
        <p:txBody>
          <a:bodyPr/>
          <a:lstStyle/>
          <a:p>
            <a:r>
              <a:rPr lang="en-CA" dirty="0"/>
              <a:t>Adjusted 𝑅</a:t>
            </a:r>
            <a:r>
              <a:rPr lang="en-CA" baseline="30000" dirty="0"/>
              <a:t>2</a:t>
            </a:r>
            <a:r>
              <a:rPr lang="en-CA" dirty="0"/>
              <a:t> or RMSE Criterion</a:t>
            </a:r>
          </a:p>
          <a:p>
            <a:endParaRPr lang="en-CA" dirty="0"/>
          </a:p>
        </p:txBody>
      </p:sp>
      <p:pic>
        <p:nvPicPr>
          <p:cNvPr id="6" name="Picture 5" descr="Diagram, text&#10;&#10;Description automatically generated">
            <a:extLst>
              <a:ext uri="{FF2B5EF4-FFF2-40B4-BE49-F238E27FC236}">
                <a16:creationId xmlns:a16="http://schemas.microsoft.com/office/drawing/2014/main" id="{E9F9E54A-8B9C-4641-A099-24C712B82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60" y="2397308"/>
            <a:ext cx="5654282" cy="4120174"/>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2A0AC7-841F-B544-B0F9-0894BA9582A8}"/>
                  </a:ext>
                </a:extLst>
              </p:cNvPr>
              <p:cNvSpPr txBox="1"/>
              <p:nvPr/>
            </p:nvSpPr>
            <p:spPr>
              <a:xfrm>
                <a:off x="5638799" y="2816086"/>
                <a:ext cx="6049618" cy="8819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800" i="1" smtClean="0">
                              <a:latin typeface="Cambria Math" panose="02040503050406030204" pitchFamily="18" charset="0"/>
                            </a:rPr>
                          </m:ctrlPr>
                        </m:sSubSupPr>
                        <m:e>
                          <m:r>
                            <a:rPr lang="en-CA" sz="2800" b="0" i="1" smtClean="0">
                              <a:latin typeface="Cambria Math" panose="02040503050406030204" pitchFamily="18" charset="0"/>
                            </a:rPr>
                            <m:t>𝑅</m:t>
                          </m:r>
                        </m:e>
                        <m:sub>
                          <m:r>
                            <a:rPr lang="en-CA" sz="2800" b="0" i="1" smtClean="0">
                              <a:latin typeface="Cambria Math" panose="02040503050406030204" pitchFamily="18" charset="0"/>
                            </a:rPr>
                            <m:t>𝑎</m:t>
                          </m:r>
                        </m:sub>
                        <m:sup>
                          <m:r>
                            <a:rPr lang="en-CA" sz="2800" b="0" i="1" smtClean="0">
                              <a:latin typeface="Cambria Math" panose="02040503050406030204" pitchFamily="18" charset="0"/>
                            </a:rPr>
                            <m:t>2</m:t>
                          </m:r>
                        </m:sup>
                      </m:sSubSup>
                      <m:r>
                        <a:rPr lang="en-CA" sz="2800" b="0" i="1" smtClean="0">
                          <a:latin typeface="Cambria Math" panose="02040503050406030204" pitchFamily="18" charset="0"/>
                        </a:rPr>
                        <m:t>=</m:t>
                      </m:r>
                      <m:sSup>
                        <m:sSupPr>
                          <m:ctrlPr>
                            <a:rPr lang="en-CA" sz="2800" b="0" i="1" smtClean="0">
                              <a:latin typeface="Cambria Math" panose="02040503050406030204" pitchFamily="18" charset="0"/>
                            </a:rPr>
                          </m:ctrlPr>
                        </m:sSupPr>
                        <m:e>
                          <m:r>
                            <a:rPr lang="en-CA" sz="2800" b="0" i="1" smtClean="0">
                              <a:latin typeface="Cambria Math" panose="02040503050406030204" pitchFamily="18" charset="0"/>
                            </a:rPr>
                            <m:t>𝑅</m:t>
                          </m:r>
                        </m:e>
                        <m:sup>
                          <m:r>
                            <a:rPr lang="en-CA" sz="2800" b="0" i="1" smtClean="0">
                              <a:latin typeface="Cambria Math" panose="02040503050406030204" pitchFamily="18" charset="0"/>
                            </a:rPr>
                            <m:t>2</m:t>
                          </m:r>
                        </m:sup>
                      </m:sSup>
                      <m:r>
                        <a:rPr lang="en-CA" sz="2800" b="0" i="1" smtClean="0">
                          <a:latin typeface="Cambria Math" panose="02040503050406030204" pitchFamily="18" charset="0"/>
                        </a:rPr>
                        <m:t>−</m:t>
                      </m:r>
                      <m:d>
                        <m:dPr>
                          <m:ctrlPr>
                            <a:rPr lang="en-CA" sz="2800" b="0" i="1" smtClean="0">
                              <a:latin typeface="Cambria Math" panose="02040503050406030204" pitchFamily="18" charset="0"/>
                            </a:rPr>
                          </m:ctrlPr>
                        </m:dPr>
                        <m:e>
                          <m:f>
                            <m:fPr>
                              <m:ctrlPr>
                                <a:rPr lang="en-CA" sz="2800" b="0" i="1" smtClean="0">
                                  <a:latin typeface="Cambria Math" panose="02040503050406030204" pitchFamily="18" charset="0"/>
                                </a:rPr>
                              </m:ctrlPr>
                            </m:fPr>
                            <m:num>
                              <m:r>
                                <a:rPr lang="en-CA" sz="2800" b="0" i="1" smtClean="0">
                                  <a:latin typeface="Cambria Math" panose="02040503050406030204" pitchFamily="18" charset="0"/>
                                </a:rPr>
                                <m:t>𝑝</m:t>
                              </m:r>
                              <m:r>
                                <a:rPr lang="en-CA" sz="2800" b="0" i="1" smtClean="0">
                                  <a:latin typeface="Cambria Math" panose="02040503050406030204" pitchFamily="18" charset="0"/>
                                </a:rPr>
                                <m:t>−1</m:t>
                              </m:r>
                            </m:num>
                            <m:den>
                              <m:r>
                                <a:rPr lang="en-CA" sz="2800" b="0" i="1" smtClean="0">
                                  <a:latin typeface="Cambria Math" panose="02040503050406030204" pitchFamily="18" charset="0"/>
                                </a:rPr>
                                <m:t>𝑛</m:t>
                              </m:r>
                              <m:r>
                                <a:rPr lang="en-CA" sz="2800" b="0" i="1" smtClean="0">
                                  <a:latin typeface="Cambria Math" panose="02040503050406030204" pitchFamily="18" charset="0"/>
                                </a:rPr>
                                <m:t>−</m:t>
                              </m:r>
                              <m:r>
                                <a:rPr lang="en-CA" sz="2800" b="0" i="1" smtClean="0">
                                  <a:latin typeface="Cambria Math" panose="02040503050406030204" pitchFamily="18" charset="0"/>
                                </a:rPr>
                                <m:t>𝑝</m:t>
                              </m:r>
                            </m:den>
                          </m:f>
                        </m:e>
                      </m:d>
                      <m:d>
                        <m:dPr>
                          <m:ctrlPr>
                            <a:rPr lang="en-CA" sz="2800" b="0" i="1" smtClean="0">
                              <a:latin typeface="Cambria Math" panose="02040503050406030204" pitchFamily="18" charset="0"/>
                            </a:rPr>
                          </m:ctrlPr>
                        </m:dPr>
                        <m:e>
                          <m:r>
                            <a:rPr lang="en-CA" sz="2800" b="0" i="1" smtClean="0">
                              <a:latin typeface="Cambria Math" panose="02040503050406030204" pitchFamily="18" charset="0"/>
                            </a:rPr>
                            <m:t>1−</m:t>
                          </m:r>
                          <m:sSup>
                            <m:sSupPr>
                              <m:ctrlPr>
                                <a:rPr lang="en-CA" sz="2800" b="0" i="1" smtClean="0">
                                  <a:latin typeface="Cambria Math" panose="02040503050406030204" pitchFamily="18" charset="0"/>
                                </a:rPr>
                              </m:ctrlPr>
                            </m:sSupPr>
                            <m:e>
                              <m:r>
                                <a:rPr lang="en-CA" sz="2800" b="0" i="1" smtClean="0">
                                  <a:latin typeface="Cambria Math" panose="02040503050406030204" pitchFamily="18" charset="0"/>
                                </a:rPr>
                                <m:t>𝑅</m:t>
                              </m:r>
                            </m:e>
                            <m:sup>
                              <m:r>
                                <a:rPr lang="en-CA" sz="2800" b="0" i="1" smtClean="0">
                                  <a:latin typeface="Cambria Math" panose="02040503050406030204" pitchFamily="18" charset="0"/>
                                </a:rPr>
                                <m:t>2</m:t>
                              </m:r>
                            </m:sup>
                          </m:sSup>
                        </m:e>
                      </m:d>
                    </m:oMath>
                  </m:oMathPara>
                </a14:m>
                <a:endParaRPr lang="en-US" sz="2800" dirty="0"/>
              </a:p>
            </p:txBody>
          </p:sp>
        </mc:Choice>
        <mc:Fallback xmlns="">
          <p:sp>
            <p:nvSpPr>
              <p:cNvPr id="5" name="TextBox 4">
                <a:extLst>
                  <a:ext uri="{FF2B5EF4-FFF2-40B4-BE49-F238E27FC236}">
                    <a16:creationId xmlns:a16="http://schemas.microsoft.com/office/drawing/2014/main" id="{CC2A0AC7-841F-B544-B0F9-0894BA9582A8}"/>
                  </a:ext>
                </a:extLst>
              </p:cNvPr>
              <p:cNvSpPr txBox="1">
                <a:spLocks noRot="1" noChangeAspect="1" noMove="1" noResize="1" noEditPoints="1" noAdjustHandles="1" noChangeArrowheads="1" noChangeShapeType="1" noTextEdit="1"/>
              </p:cNvSpPr>
              <p:nvPr/>
            </p:nvSpPr>
            <p:spPr>
              <a:xfrm>
                <a:off x="5638799" y="2816086"/>
                <a:ext cx="6049618" cy="881973"/>
              </a:xfrm>
              <a:prstGeom prst="rect">
                <a:avLst/>
              </a:prstGeom>
              <a:blipFill>
                <a:blip r:embed="rId4"/>
                <a:stretch>
                  <a:fillRect t="-1408" b="-11268"/>
                </a:stretch>
              </a:blipFill>
            </p:spPr>
            <p:txBody>
              <a:bodyPr/>
              <a:lstStyle/>
              <a:p>
                <a:r>
                  <a:rPr lang="en-US">
                    <a:noFill/>
                  </a:rPr>
                  <a:t> </a:t>
                </a:r>
              </a:p>
            </p:txBody>
          </p:sp>
        </mc:Fallback>
      </mc:AlternateContent>
    </p:spTree>
    <p:extLst>
      <p:ext uri="{BB962C8B-B14F-4D97-AF65-F5344CB8AC3E}">
        <p14:creationId xmlns:p14="http://schemas.microsoft.com/office/powerpoint/2010/main" val="3151142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DA5054-27F1-478F-B408-ACACA519F7FA}"/>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Title 2">
            <a:extLst>
              <a:ext uri="{FF2B5EF4-FFF2-40B4-BE49-F238E27FC236}">
                <a16:creationId xmlns:a16="http://schemas.microsoft.com/office/drawing/2014/main" id="{FCF9B37A-F335-4127-83C9-D93737C4A6C4}"/>
              </a:ext>
            </a:extLst>
          </p:cNvPr>
          <p:cNvSpPr>
            <a:spLocks noGrp="1"/>
          </p:cNvSpPr>
          <p:nvPr>
            <p:ph type="title"/>
          </p:nvPr>
        </p:nvSpPr>
        <p:spPr/>
        <p:txBody>
          <a:bodyPr/>
          <a:lstStyle/>
          <a:p>
            <a:pPr algn="ctr"/>
            <a:r>
              <a:rPr lang="en-CA" b="1" dirty="0">
                <a:solidFill>
                  <a:schemeClr val="accent1"/>
                </a:solidFill>
              </a:rPr>
              <a:t>AIC (Akaike’s information criterion)</a:t>
            </a:r>
          </a:p>
        </p:txBody>
      </p:sp>
      <p:sp>
        <p:nvSpPr>
          <p:cNvPr id="4" name="Slide Number Placeholder 3">
            <a:extLst>
              <a:ext uri="{FF2B5EF4-FFF2-40B4-BE49-F238E27FC236}">
                <a16:creationId xmlns:a16="http://schemas.microsoft.com/office/drawing/2014/main" id="{CB9AD72B-6272-438B-8F1E-FADE8980E8EC}"/>
              </a:ext>
            </a:extLst>
          </p:cNvPr>
          <p:cNvSpPr>
            <a:spLocks noGrp="1"/>
          </p:cNvSpPr>
          <p:nvPr>
            <p:ph type="sldNum" sz="quarter" idx="12"/>
          </p:nvPr>
        </p:nvSpPr>
        <p:spPr/>
        <p:txBody>
          <a:bodyPr vert="horz" lIns="91440" tIns="45720" rIns="91440" bIns="45720" rtlCol="0" anchor="ctr">
            <a:normAutofit/>
          </a:bodyPr>
          <a:lstStyle/>
          <a:p>
            <a:pPr>
              <a:spcAft>
                <a:spcPts val="600"/>
              </a:spcAft>
            </a:pPr>
            <a:fld id="{5C35FCF4-C3EF-BD43-82E0-05BC237DAD2A}" type="slidenum">
              <a:rPr lang="en-US">
                <a:solidFill>
                  <a:srgbClr val="FFFFFF"/>
                </a:solidFill>
              </a:rPr>
              <a:pPr>
                <a:spcAft>
                  <a:spcPts val="600"/>
                </a:spcAft>
              </a:pPr>
              <a:t>11</a:t>
            </a:fld>
            <a:endParaRPr lang="en-US">
              <a:solidFill>
                <a:srgbClr val="FFFFFF"/>
              </a:solidFill>
            </a:endParaRP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25724A03-9FFE-4DC2-BD58-6506F741B802}"/>
                  </a:ext>
                </a:extLst>
              </p:cNvPr>
              <p:cNvSpPr>
                <a:spLocks noGrp="1"/>
              </p:cNvSpPr>
              <p:nvPr>
                <p:ph idx="1"/>
              </p:nvPr>
            </p:nvSpPr>
            <p:spPr>
              <a:xfrm>
                <a:off x="838200" y="1825625"/>
                <a:ext cx="8196470" cy="4351338"/>
              </a:xfrm>
            </p:spPr>
            <p:txBody>
              <a:bodyPr>
                <a:normAutofit/>
              </a:bodyPr>
              <a:lstStyle/>
              <a:p>
                <a:r>
                  <a:rPr lang="en-CA" dirty="0"/>
                  <a:t>Akaike’s information criterion estimates the relative information lost by a given model. </a:t>
                </a:r>
              </a:p>
              <a:p>
                <a:endParaRPr lang="en-CA" dirty="0"/>
              </a:p>
              <a:p>
                <a:pPr marL="0" indent="0">
                  <a:buNone/>
                </a:pPr>
                <a14:m>
                  <m:oMathPara xmlns:m="http://schemas.openxmlformats.org/officeDocument/2006/math">
                    <m:oMathParaPr>
                      <m:jc m:val="center"/>
                    </m:oMathParaPr>
                    <m:oMath xmlns:m="http://schemas.openxmlformats.org/officeDocument/2006/math">
                      <m:r>
                        <a:rPr lang="en-CA" b="0" i="1" smtClean="0">
                          <a:latin typeface="Cambria Math" panose="02040503050406030204" pitchFamily="18" charset="0"/>
                        </a:rPr>
                        <m:t>𝐴𝐼𝐶</m:t>
                      </m:r>
                      <m:r>
                        <a:rPr lang="en-CA" b="0" i="1" smtClean="0">
                          <a:latin typeface="Cambria Math" panose="02040503050406030204" pitchFamily="18" charset="0"/>
                        </a:rPr>
                        <m:t>=−2</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ln</m:t>
                          </m:r>
                        </m:fName>
                        <m:e>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𝐿</m:t>
                              </m:r>
                            </m:e>
                          </m:acc>
                          <m:r>
                            <a:rPr lang="en-CA" b="0" i="1" smtClean="0">
                              <a:latin typeface="Cambria Math" panose="02040503050406030204" pitchFamily="18" charset="0"/>
                            </a:rPr>
                            <m:t>)</m:t>
                          </m:r>
                        </m:e>
                      </m:func>
                      <m:r>
                        <a:rPr lang="en-CA" b="0" i="1" smtClean="0">
                          <a:latin typeface="Cambria Math" panose="02040503050406030204" pitchFamily="18" charset="0"/>
                        </a:rPr>
                        <m:t>+2</m:t>
                      </m:r>
                      <m:r>
                        <a:rPr lang="en-CA" b="0" i="1" smtClean="0">
                          <a:latin typeface="Cambria Math" panose="02040503050406030204" pitchFamily="18" charset="0"/>
                        </a:rPr>
                        <m:t>𝑝</m:t>
                      </m:r>
                    </m:oMath>
                  </m:oMathPara>
                </a14:m>
                <a:endParaRPr lang="en-CA" dirty="0"/>
              </a:p>
              <a:p>
                <a:endParaRPr lang="en-CA" dirty="0"/>
              </a:p>
              <a:p>
                <a:endParaRPr lang="en-CA" dirty="0"/>
              </a:p>
              <a:p>
                <a:endParaRPr lang="en-CA" dirty="0"/>
              </a:p>
              <a:p>
                <a:r>
                  <a:rPr lang="en-CA" dirty="0"/>
                  <a:t>Models with smaller values of AIC are preferred. </a:t>
                </a:r>
              </a:p>
              <a:p>
                <a:endParaRPr lang="en-CA" dirty="0"/>
              </a:p>
              <a:p>
                <a:endParaRPr lang="en-CA" dirty="0"/>
              </a:p>
            </p:txBody>
          </p:sp>
        </mc:Choice>
        <mc:Fallback xmlns="">
          <p:sp>
            <p:nvSpPr>
              <p:cNvPr id="7" name="Content Placeholder 6">
                <a:extLst>
                  <a:ext uri="{FF2B5EF4-FFF2-40B4-BE49-F238E27FC236}">
                    <a16:creationId xmlns:a16="http://schemas.microsoft.com/office/drawing/2014/main" id="{25724A03-9FFE-4DC2-BD58-6506F741B802}"/>
                  </a:ext>
                </a:extLst>
              </p:cNvPr>
              <p:cNvSpPr>
                <a:spLocks noGrp="1" noRot="1" noChangeAspect="1" noMove="1" noResize="1" noEditPoints="1" noAdjustHandles="1" noChangeArrowheads="1" noChangeShapeType="1" noTextEdit="1"/>
              </p:cNvSpPr>
              <p:nvPr>
                <p:ph idx="1"/>
              </p:nvPr>
            </p:nvSpPr>
            <p:spPr>
              <a:xfrm>
                <a:off x="838200" y="1825625"/>
                <a:ext cx="8196470" cy="4351338"/>
              </a:xfrm>
              <a:blipFill>
                <a:blip r:embed="rId3"/>
                <a:stretch>
                  <a:fillRect l="-1393" t="-2326"/>
                </a:stretch>
              </a:blipFill>
            </p:spPr>
            <p:txBody>
              <a:bodyPr/>
              <a:lstStyle/>
              <a:p>
                <a:r>
                  <a:rPr lang="en-US">
                    <a:noFill/>
                  </a:rPr>
                  <a:t> </a:t>
                </a:r>
              </a:p>
            </p:txBody>
          </p:sp>
        </mc:Fallback>
      </mc:AlternateContent>
      <p:pic>
        <p:nvPicPr>
          <p:cNvPr id="9" name="Picture 8" descr="Text&#10;&#10;Description automatically generated">
            <a:extLst>
              <a:ext uri="{FF2B5EF4-FFF2-40B4-BE49-F238E27FC236}">
                <a16:creationId xmlns:a16="http://schemas.microsoft.com/office/drawing/2014/main" id="{C4411B85-5CC9-A2D0-B8E6-8AC3C4EFDF8F}"/>
              </a:ext>
            </a:extLst>
          </p:cNvPr>
          <p:cNvPicPr>
            <a:picLocks noChangeAspect="1"/>
          </p:cNvPicPr>
          <p:nvPr/>
        </p:nvPicPr>
        <p:blipFill>
          <a:blip r:embed="rId4"/>
          <a:stretch>
            <a:fillRect/>
          </a:stretch>
        </p:blipFill>
        <p:spPr>
          <a:xfrm>
            <a:off x="2956880" y="3889901"/>
            <a:ext cx="3959109" cy="1016323"/>
          </a:xfrm>
          <a:prstGeom prst="rect">
            <a:avLst/>
          </a:prstGeom>
        </p:spPr>
      </p:pic>
    </p:spTree>
    <p:extLst>
      <p:ext uri="{BB962C8B-B14F-4D97-AF65-F5344CB8AC3E}">
        <p14:creationId xmlns:p14="http://schemas.microsoft.com/office/powerpoint/2010/main" val="147402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6849-56A9-D7AF-D414-4748A111C215}"/>
              </a:ext>
            </a:extLst>
          </p:cNvPr>
          <p:cNvSpPr>
            <a:spLocks noGrp="1"/>
          </p:cNvSpPr>
          <p:nvPr>
            <p:ph type="title"/>
          </p:nvPr>
        </p:nvSpPr>
        <p:spPr/>
        <p:txBody>
          <a:bodyPr/>
          <a:lstStyle/>
          <a:p>
            <a:pPr algn="ctr"/>
            <a:r>
              <a:rPr lang="en-US" b="1" dirty="0">
                <a:solidFill>
                  <a:schemeClr val="accent1"/>
                </a:solidFill>
              </a:rPr>
              <a:t>Wait, what is the “L” in the formula?!</a:t>
            </a:r>
          </a:p>
        </p:txBody>
      </p:sp>
      <p:pic>
        <p:nvPicPr>
          <p:cNvPr id="4" name="Picture 3" descr="Chart&#10;&#10;Description automatically generated with low confidence">
            <a:extLst>
              <a:ext uri="{FF2B5EF4-FFF2-40B4-BE49-F238E27FC236}">
                <a16:creationId xmlns:a16="http://schemas.microsoft.com/office/drawing/2014/main" id="{49083B16-EB87-FF45-FCCE-E658BC1CD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284" y="3264283"/>
            <a:ext cx="4279219" cy="2040923"/>
          </a:xfrm>
          <a:prstGeom prst="rect">
            <a:avLst/>
          </a:prstGeom>
        </p:spPr>
      </p:pic>
      <p:pic>
        <p:nvPicPr>
          <p:cNvPr id="5" name="Picture 4">
            <a:extLst>
              <a:ext uri="{FF2B5EF4-FFF2-40B4-BE49-F238E27FC236}">
                <a16:creationId xmlns:a16="http://schemas.microsoft.com/office/drawing/2014/main" id="{E28698ED-6E1B-A827-D404-CBC524C68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1524" y="3020561"/>
            <a:ext cx="4055016" cy="2685434"/>
          </a:xfrm>
          <a:prstGeom prst="rect">
            <a:avLst/>
          </a:prstGeom>
        </p:spPr>
      </p:pic>
      <p:sp>
        <p:nvSpPr>
          <p:cNvPr id="6" name="TextBox 5">
            <a:extLst>
              <a:ext uri="{FF2B5EF4-FFF2-40B4-BE49-F238E27FC236}">
                <a16:creationId xmlns:a16="http://schemas.microsoft.com/office/drawing/2014/main" id="{AF765D1F-2BF9-9D94-7978-6A8C7ADA2E5C}"/>
              </a:ext>
            </a:extLst>
          </p:cNvPr>
          <p:cNvSpPr txBox="1"/>
          <p:nvPr/>
        </p:nvSpPr>
        <p:spPr>
          <a:xfrm>
            <a:off x="1540565" y="1608997"/>
            <a:ext cx="8173071" cy="1323439"/>
          </a:xfrm>
          <a:prstGeom prst="rect">
            <a:avLst/>
          </a:prstGeom>
          <a:noFill/>
        </p:spPr>
        <p:txBody>
          <a:bodyPr wrap="none" rtlCol="0">
            <a:spAutoFit/>
          </a:bodyPr>
          <a:lstStyle/>
          <a:p>
            <a:r>
              <a:rPr lang="en-US" sz="4000" dirty="0">
                <a:solidFill>
                  <a:srgbClr val="00B050"/>
                </a:solidFill>
              </a:rPr>
              <a:t>L = Likelihood (</a:t>
            </a:r>
            <a:r>
              <a:rPr lang="en-US" sz="4000" dirty="0" err="1">
                <a:solidFill>
                  <a:srgbClr val="00B050"/>
                </a:solidFill>
              </a:rPr>
              <a:t>w.r.t.</a:t>
            </a:r>
            <a:r>
              <a:rPr lang="en-US" sz="4000" dirty="0">
                <a:solidFill>
                  <a:srgbClr val="00B050"/>
                </a:solidFill>
              </a:rPr>
              <a:t> parameters)</a:t>
            </a:r>
          </a:p>
          <a:p>
            <a:r>
              <a:rPr lang="en-US" sz="4000" dirty="0">
                <a:solidFill>
                  <a:srgbClr val="00B050"/>
                </a:solidFill>
              </a:rPr>
              <a:t>   = how likely we can observe the data</a:t>
            </a:r>
          </a:p>
        </p:txBody>
      </p:sp>
      <p:sp>
        <p:nvSpPr>
          <p:cNvPr id="7" name="TextBox 6">
            <a:extLst>
              <a:ext uri="{FF2B5EF4-FFF2-40B4-BE49-F238E27FC236}">
                <a16:creationId xmlns:a16="http://schemas.microsoft.com/office/drawing/2014/main" id="{B24E22B2-022B-2D89-23C1-1BEFC023096B}"/>
              </a:ext>
            </a:extLst>
          </p:cNvPr>
          <p:cNvSpPr txBox="1"/>
          <p:nvPr/>
        </p:nvSpPr>
        <p:spPr>
          <a:xfrm>
            <a:off x="1749287" y="5963478"/>
            <a:ext cx="8967519" cy="646331"/>
          </a:xfrm>
          <a:prstGeom prst="rect">
            <a:avLst/>
          </a:prstGeom>
          <a:noFill/>
        </p:spPr>
        <p:txBody>
          <a:bodyPr wrap="none" rtlCol="0">
            <a:spAutoFit/>
          </a:bodyPr>
          <a:lstStyle/>
          <a:p>
            <a:r>
              <a:rPr lang="en-US" sz="3600" dirty="0">
                <a:solidFill>
                  <a:srgbClr val="FF0000"/>
                </a:solidFill>
              </a:rPr>
              <a:t>Question: likelihood on what? Y? X? residual? </a:t>
            </a:r>
          </a:p>
        </p:txBody>
      </p:sp>
    </p:spTree>
    <p:extLst>
      <p:ext uri="{BB962C8B-B14F-4D97-AF65-F5344CB8AC3E}">
        <p14:creationId xmlns:p14="http://schemas.microsoft.com/office/powerpoint/2010/main" val="266661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DA5054-27F1-478F-B408-ACACA519F7FA}"/>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Title 2">
            <a:extLst>
              <a:ext uri="{FF2B5EF4-FFF2-40B4-BE49-F238E27FC236}">
                <a16:creationId xmlns:a16="http://schemas.microsoft.com/office/drawing/2014/main" id="{FCF9B37A-F335-4127-83C9-D93737C4A6C4}"/>
              </a:ext>
            </a:extLst>
          </p:cNvPr>
          <p:cNvSpPr>
            <a:spLocks noGrp="1"/>
          </p:cNvSpPr>
          <p:nvPr>
            <p:ph type="title"/>
          </p:nvPr>
        </p:nvSpPr>
        <p:spPr/>
        <p:txBody>
          <a:bodyPr/>
          <a:lstStyle/>
          <a:p>
            <a:pPr algn="ctr"/>
            <a:r>
              <a:rPr lang="en-CA" b="1" dirty="0">
                <a:solidFill>
                  <a:schemeClr val="accent1"/>
                </a:solidFill>
              </a:rPr>
              <a:t>BIC (Bayesian information criterion)</a:t>
            </a:r>
          </a:p>
        </p:txBody>
      </p:sp>
      <p:sp>
        <p:nvSpPr>
          <p:cNvPr id="4" name="Slide Number Placeholder 3">
            <a:extLst>
              <a:ext uri="{FF2B5EF4-FFF2-40B4-BE49-F238E27FC236}">
                <a16:creationId xmlns:a16="http://schemas.microsoft.com/office/drawing/2014/main" id="{CB9AD72B-6272-438B-8F1E-FADE8980E8EC}"/>
              </a:ext>
            </a:extLst>
          </p:cNvPr>
          <p:cNvSpPr>
            <a:spLocks noGrp="1"/>
          </p:cNvSpPr>
          <p:nvPr>
            <p:ph type="sldNum" sz="quarter" idx="12"/>
          </p:nvPr>
        </p:nvSpPr>
        <p:spPr/>
        <p:txBody>
          <a:bodyPr vert="horz" lIns="91440" tIns="45720" rIns="91440" bIns="45720" rtlCol="0" anchor="ctr">
            <a:normAutofit/>
          </a:bodyPr>
          <a:lstStyle/>
          <a:p>
            <a:pPr>
              <a:spcAft>
                <a:spcPts val="600"/>
              </a:spcAft>
            </a:pPr>
            <a:fld id="{5C35FCF4-C3EF-BD43-82E0-05BC237DAD2A}" type="slidenum">
              <a:rPr lang="en-US">
                <a:solidFill>
                  <a:srgbClr val="FFFFFF"/>
                </a:solidFill>
              </a:rPr>
              <a:pPr>
                <a:spcAft>
                  <a:spcPts val="600"/>
                </a:spcAft>
              </a:pPr>
              <a:t>13</a:t>
            </a:fld>
            <a:endParaRPr lang="en-US">
              <a:solidFill>
                <a:srgbClr val="FFFFFF"/>
              </a:solidFill>
            </a:endParaRP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25724A03-9FFE-4DC2-BD58-6506F741B802}"/>
                  </a:ext>
                </a:extLst>
              </p:cNvPr>
              <p:cNvSpPr>
                <a:spLocks noGrp="1"/>
              </p:cNvSpPr>
              <p:nvPr>
                <p:ph idx="1"/>
              </p:nvPr>
            </p:nvSpPr>
            <p:spPr>
              <a:xfrm>
                <a:off x="838199" y="1825625"/>
                <a:ext cx="5473149" cy="4351338"/>
              </a:xfrm>
            </p:spPr>
            <p:txBody>
              <a:bodyPr>
                <a:normAutofit/>
              </a:bodyPr>
              <a:lstStyle/>
              <a:p>
                <a:r>
                  <a:rPr lang="en-CA" dirty="0"/>
                  <a:t>Akaike’s information criterion estimates the relative information lost by a given model. </a:t>
                </a:r>
              </a:p>
              <a:p>
                <a:endParaRPr lang="en-CA" dirty="0"/>
              </a:p>
              <a:p>
                <a:pPr marL="0" indent="0">
                  <a:buNone/>
                </a:pPr>
                <a14:m>
                  <m:oMathPara xmlns:m="http://schemas.openxmlformats.org/officeDocument/2006/math">
                    <m:oMathParaPr>
                      <m:jc m:val="center"/>
                    </m:oMathParaPr>
                    <m:oMath xmlns:m="http://schemas.openxmlformats.org/officeDocument/2006/math">
                      <m:r>
                        <a:rPr lang="en-CA" b="0" i="1" smtClean="0">
                          <a:latin typeface="Cambria Math" panose="02040503050406030204" pitchFamily="18" charset="0"/>
                        </a:rPr>
                        <m:t>𝐵𝐼𝐶</m:t>
                      </m:r>
                      <m:r>
                        <a:rPr lang="en-CA" b="0" i="1" smtClean="0">
                          <a:latin typeface="Cambria Math" panose="02040503050406030204" pitchFamily="18" charset="0"/>
                        </a:rPr>
                        <m:t>=−2</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ln</m:t>
                          </m:r>
                        </m:fName>
                        <m:e>
                          <m:d>
                            <m:dPr>
                              <m:ctrlPr>
                                <a:rPr lang="en-CA" b="0" i="1" smtClean="0">
                                  <a:latin typeface="Cambria Math" panose="02040503050406030204" pitchFamily="18" charset="0"/>
                                </a:rPr>
                              </m:ctrlPr>
                            </m:d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𝐿</m:t>
                                  </m:r>
                                </m:e>
                              </m:acc>
                            </m:e>
                          </m:d>
                        </m:e>
                      </m:func>
                      <m:r>
                        <a:rPr lang="en-CA" b="0" i="1" smtClean="0">
                          <a:latin typeface="Cambria Math" panose="02040503050406030204" pitchFamily="18" charset="0"/>
                        </a:rPr>
                        <m:t>+2</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ln</m:t>
                          </m:r>
                        </m:fName>
                        <m:e>
                          <m:d>
                            <m:dPr>
                              <m:ctrlPr>
                                <a:rPr lang="en-CA" b="0" i="1" smtClean="0">
                                  <a:latin typeface="Cambria Math" panose="02040503050406030204" pitchFamily="18" charset="0"/>
                                </a:rPr>
                              </m:ctrlPr>
                            </m:dPr>
                            <m:e>
                              <m:r>
                                <a:rPr lang="en-CA" b="0" i="1" smtClean="0">
                                  <a:latin typeface="Cambria Math" panose="02040503050406030204" pitchFamily="18" charset="0"/>
                                </a:rPr>
                                <m:t>𝑛</m:t>
                              </m:r>
                            </m:e>
                          </m:d>
                        </m:e>
                      </m:func>
                      <m:r>
                        <a:rPr lang="en-CA" b="0" i="1" smtClean="0">
                          <a:latin typeface="Cambria Math" panose="02040503050406030204" pitchFamily="18" charset="0"/>
                        </a:rPr>
                        <m:t>𝑝</m:t>
                      </m:r>
                    </m:oMath>
                  </m:oMathPara>
                </a14:m>
                <a:endParaRPr lang="en-CA" dirty="0"/>
              </a:p>
              <a:p>
                <a:pPr marL="0" indent="0">
                  <a:buNone/>
                </a:pPr>
                <a:endParaRPr lang="en-CA" dirty="0"/>
              </a:p>
              <a:p>
                <a:r>
                  <a:rPr lang="en-CA" dirty="0"/>
                  <a:t>Models with small values of BIC are preferred. </a:t>
                </a:r>
              </a:p>
              <a:p>
                <a:endParaRPr lang="en-CA" dirty="0"/>
              </a:p>
              <a:p>
                <a:endParaRPr lang="en-CA" dirty="0"/>
              </a:p>
            </p:txBody>
          </p:sp>
        </mc:Choice>
        <mc:Fallback xmlns="">
          <p:sp>
            <p:nvSpPr>
              <p:cNvPr id="7" name="Content Placeholder 6">
                <a:extLst>
                  <a:ext uri="{FF2B5EF4-FFF2-40B4-BE49-F238E27FC236}">
                    <a16:creationId xmlns:a16="http://schemas.microsoft.com/office/drawing/2014/main" id="{25724A03-9FFE-4DC2-BD58-6506F741B802}"/>
                  </a:ext>
                </a:extLst>
              </p:cNvPr>
              <p:cNvSpPr>
                <a:spLocks noGrp="1" noRot="1" noChangeAspect="1" noMove="1" noResize="1" noEditPoints="1" noAdjustHandles="1" noChangeArrowheads="1" noChangeShapeType="1" noTextEdit="1"/>
              </p:cNvSpPr>
              <p:nvPr>
                <p:ph idx="1"/>
              </p:nvPr>
            </p:nvSpPr>
            <p:spPr>
              <a:xfrm>
                <a:off x="838199" y="1825625"/>
                <a:ext cx="5473149" cy="4351338"/>
              </a:xfrm>
              <a:blipFill>
                <a:blip r:embed="rId3"/>
                <a:stretch>
                  <a:fillRect l="-1852" t="-2326" r="-926"/>
                </a:stretch>
              </a:blipFill>
            </p:spPr>
            <p:txBody>
              <a:bodyPr/>
              <a:lstStyle/>
              <a:p>
                <a:r>
                  <a:rPr lang="en-US">
                    <a:noFill/>
                  </a:rPr>
                  <a:t> </a:t>
                </a:r>
              </a:p>
            </p:txBody>
          </p:sp>
        </mc:Fallback>
      </mc:AlternateContent>
      <p:pic>
        <p:nvPicPr>
          <p:cNvPr id="6" name="Picture 5" descr="Graphical user interface, text, application&#10;&#10;Description automatically generated">
            <a:extLst>
              <a:ext uri="{FF2B5EF4-FFF2-40B4-BE49-F238E27FC236}">
                <a16:creationId xmlns:a16="http://schemas.microsoft.com/office/drawing/2014/main" id="{702DE755-891B-1290-23DA-900877002834}"/>
              </a:ext>
            </a:extLst>
          </p:cNvPr>
          <p:cNvPicPr>
            <a:picLocks noChangeAspect="1"/>
          </p:cNvPicPr>
          <p:nvPr/>
        </p:nvPicPr>
        <p:blipFill>
          <a:blip r:embed="rId4"/>
          <a:stretch>
            <a:fillRect/>
          </a:stretch>
        </p:blipFill>
        <p:spPr>
          <a:xfrm>
            <a:off x="6542919" y="2862471"/>
            <a:ext cx="5080157" cy="3357354"/>
          </a:xfrm>
          <a:prstGeom prst="rect">
            <a:avLst/>
          </a:prstGeom>
        </p:spPr>
      </p:pic>
      <p:pic>
        <p:nvPicPr>
          <p:cNvPr id="8" name="Picture 7" descr="Text&#10;&#10;Description automatically generated">
            <a:extLst>
              <a:ext uri="{FF2B5EF4-FFF2-40B4-BE49-F238E27FC236}">
                <a16:creationId xmlns:a16="http://schemas.microsoft.com/office/drawing/2014/main" id="{9C1AD6BC-90D4-956E-03B7-78AB83C0449A}"/>
              </a:ext>
            </a:extLst>
          </p:cNvPr>
          <p:cNvPicPr>
            <a:picLocks noChangeAspect="1"/>
          </p:cNvPicPr>
          <p:nvPr/>
        </p:nvPicPr>
        <p:blipFill>
          <a:blip r:embed="rId5"/>
          <a:stretch>
            <a:fillRect/>
          </a:stretch>
        </p:blipFill>
        <p:spPr>
          <a:xfrm>
            <a:off x="6542919" y="1701663"/>
            <a:ext cx="2283029" cy="665300"/>
          </a:xfrm>
          <a:prstGeom prst="rect">
            <a:avLst/>
          </a:prstGeom>
        </p:spPr>
      </p:pic>
      <p:pic>
        <p:nvPicPr>
          <p:cNvPr id="10" name="Picture 9" descr="Text&#10;&#10;Description automatically generated">
            <a:extLst>
              <a:ext uri="{FF2B5EF4-FFF2-40B4-BE49-F238E27FC236}">
                <a16:creationId xmlns:a16="http://schemas.microsoft.com/office/drawing/2014/main" id="{35FCCE64-B5FB-9AB0-98EF-84B22437644F}"/>
              </a:ext>
            </a:extLst>
          </p:cNvPr>
          <p:cNvPicPr>
            <a:picLocks noChangeAspect="1"/>
          </p:cNvPicPr>
          <p:nvPr/>
        </p:nvPicPr>
        <p:blipFill>
          <a:blip r:embed="rId6"/>
          <a:stretch>
            <a:fillRect/>
          </a:stretch>
        </p:blipFill>
        <p:spPr>
          <a:xfrm>
            <a:off x="9152802" y="1762449"/>
            <a:ext cx="2712344" cy="494652"/>
          </a:xfrm>
          <a:prstGeom prst="rect">
            <a:avLst/>
          </a:prstGeom>
        </p:spPr>
      </p:pic>
    </p:spTree>
    <p:extLst>
      <p:ext uri="{BB962C8B-B14F-4D97-AF65-F5344CB8AC3E}">
        <p14:creationId xmlns:p14="http://schemas.microsoft.com/office/powerpoint/2010/main" val="307714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DA5054-27F1-478F-B408-ACACA519F7FA}"/>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Title 2">
            <a:extLst>
              <a:ext uri="{FF2B5EF4-FFF2-40B4-BE49-F238E27FC236}">
                <a16:creationId xmlns:a16="http://schemas.microsoft.com/office/drawing/2014/main" id="{FCF9B37A-F335-4127-83C9-D93737C4A6C4}"/>
              </a:ext>
            </a:extLst>
          </p:cNvPr>
          <p:cNvSpPr>
            <a:spLocks noGrp="1"/>
          </p:cNvSpPr>
          <p:nvPr>
            <p:ph type="title"/>
          </p:nvPr>
        </p:nvSpPr>
        <p:spPr/>
        <p:txBody>
          <a:bodyPr/>
          <a:lstStyle/>
          <a:p>
            <a:pPr algn="ctr"/>
            <a:r>
              <a:rPr lang="en-CA" b="1" dirty="0" err="1">
                <a:solidFill>
                  <a:schemeClr val="accent1"/>
                </a:solidFill>
              </a:rPr>
              <a:t>Mallows’s</a:t>
            </a:r>
            <a:r>
              <a:rPr lang="en-CA" b="1" dirty="0">
                <a:solidFill>
                  <a:schemeClr val="accent1"/>
                </a:solidFill>
              </a:rPr>
              <a:t> C</a:t>
            </a:r>
            <a:r>
              <a:rPr lang="en-CA" b="1" baseline="-25000" dirty="0">
                <a:solidFill>
                  <a:schemeClr val="accent1"/>
                </a:solidFill>
              </a:rPr>
              <a:t>p </a:t>
            </a:r>
            <a:r>
              <a:rPr lang="en-CA" b="1" dirty="0">
                <a:solidFill>
                  <a:schemeClr val="accent1"/>
                </a:solidFill>
              </a:rPr>
              <a:t>Criterion</a:t>
            </a:r>
          </a:p>
        </p:txBody>
      </p:sp>
      <p:sp>
        <p:nvSpPr>
          <p:cNvPr id="4" name="Slide Number Placeholder 3">
            <a:extLst>
              <a:ext uri="{FF2B5EF4-FFF2-40B4-BE49-F238E27FC236}">
                <a16:creationId xmlns:a16="http://schemas.microsoft.com/office/drawing/2014/main" id="{CB9AD72B-6272-438B-8F1E-FADE8980E8EC}"/>
              </a:ext>
            </a:extLst>
          </p:cNvPr>
          <p:cNvSpPr>
            <a:spLocks noGrp="1"/>
          </p:cNvSpPr>
          <p:nvPr>
            <p:ph type="sldNum" sz="quarter" idx="12"/>
          </p:nvPr>
        </p:nvSpPr>
        <p:spPr/>
        <p:txBody>
          <a:bodyPr vert="horz" lIns="91440" tIns="45720" rIns="91440" bIns="45720" rtlCol="0" anchor="ctr">
            <a:normAutofit/>
          </a:bodyPr>
          <a:lstStyle/>
          <a:p>
            <a:pPr>
              <a:spcAft>
                <a:spcPts val="600"/>
              </a:spcAft>
            </a:pPr>
            <a:fld id="{5C35FCF4-C3EF-BD43-82E0-05BC237DAD2A}" type="slidenum">
              <a:rPr lang="en-US">
                <a:solidFill>
                  <a:srgbClr val="FFFFFF"/>
                </a:solidFill>
              </a:rPr>
              <a:pPr>
                <a:spcAft>
                  <a:spcPts val="600"/>
                </a:spcAft>
              </a:pPr>
              <a:t>14</a:t>
            </a:fld>
            <a:endParaRPr lang="en-US">
              <a:solidFill>
                <a:srgbClr val="FFFFFF"/>
              </a:solidFill>
            </a:endParaRP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25724A03-9FFE-4DC2-BD58-6506F741B802}"/>
                  </a:ext>
                </a:extLst>
              </p:cNvPr>
              <p:cNvSpPr>
                <a:spLocks noGrp="1"/>
              </p:cNvSpPr>
              <p:nvPr>
                <p:ph idx="1"/>
              </p:nvPr>
            </p:nvSpPr>
            <p:spPr/>
            <p:txBody>
              <a:bodyPr>
                <a:normAutofit fontScale="92500" lnSpcReduction="20000"/>
              </a:bodyPr>
              <a:lstStyle/>
              <a:p>
                <a:r>
                  <a:rPr lang="en-CA" dirty="0"/>
                  <a:t>Mallows’s </a:t>
                </a:r>
                <a:r>
                  <a:rPr lang="en-CA" i="1" dirty="0"/>
                  <a:t>C</a:t>
                </a:r>
                <a:r>
                  <a:rPr lang="en-CA" i="1" baseline="-25000" dirty="0"/>
                  <a:t>p</a:t>
                </a:r>
                <a:r>
                  <a:rPr lang="en-CA" dirty="0"/>
                  <a:t> addresses the issue of</a:t>
                </a:r>
                <a:r>
                  <a:rPr lang="zh-CN" altLang="en-US" dirty="0"/>
                  <a:t> </a:t>
                </a:r>
                <a:r>
                  <a:rPr lang="en-US" altLang="zh-CN" dirty="0"/>
                  <a:t>overfitting.</a:t>
                </a:r>
                <a:r>
                  <a:rPr lang="zh-CN" altLang="en-US" dirty="0"/>
                  <a:t> </a:t>
                </a:r>
                <a:endParaRPr lang="en-CA" altLang="zh-CN" dirty="0"/>
              </a:p>
              <a:p>
                <a:endParaRPr lang="en-CA" dirty="0"/>
              </a:p>
              <a:p>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𝐶</m:t>
                          </m:r>
                        </m:e>
                        <m:sub>
                          <m:r>
                            <a:rPr lang="en-CA" b="0" i="1" smtClean="0">
                              <a:latin typeface="Cambria Math" panose="02040503050406030204" pitchFamily="18" charset="0"/>
                            </a:rPr>
                            <m:t>𝑝</m:t>
                          </m:r>
                        </m:sub>
                      </m:sSub>
                      <m:r>
                        <a:rPr lang="en-CA" b="0" i="1" smtClean="0">
                          <a:latin typeface="Cambria Math" panose="02040503050406030204" pitchFamily="18" charset="0"/>
                        </a:rPr>
                        <m:t>=</m:t>
                      </m:r>
                      <m:f>
                        <m:fPr>
                          <m:ctrlPr>
                            <a:rPr lang="en-CA" b="0" i="1" smtClean="0">
                              <a:latin typeface="Cambria Math" panose="02040503050406030204" pitchFamily="18" charset="0"/>
                            </a:rPr>
                          </m:ctrlPr>
                        </m:fPr>
                        <m:num>
                          <m:sSub>
                            <m:sSubPr>
                              <m:ctrlPr>
                                <a:rPr lang="en-CA" b="0" i="1" smtClean="0">
                                  <a:latin typeface="Cambria Math" panose="02040503050406030204" pitchFamily="18" charset="0"/>
                                </a:rPr>
                              </m:ctrlPr>
                            </m:sSubPr>
                            <m:e>
                              <m:r>
                                <a:rPr lang="en-CA" b="0" i="1" smtClean="0">
                                  <a:latin typeface="Cambria Math" panose="02040503050406030204" pitchFamily="18" charset="0"/>
                                </a:rPr>
                                <m:t>𝑆𝑆𝐸</m:t>
                              </m:r>
                            </m:e>
                            <m:sub>
                              <m:r>
                                <a:rPr lang="en-CA" b="0" i="1" smtClean="0">
                                  <a:latin typeface="Cambria Math" panose="02040503050406030204" pitchFamily="18" charset="0"/>
                                </a:rPr>
                                <m:t>𝑝</m:t>
                              </m:r>
                            </m:sub>
                          </m:sSub>
                        </m:num>
                        <m:den>
                          <m:sSubSup>
                            <m:sSubSupPr>
                              <m:ctrlPr>
                                <a:rPr lang="en-CA" b="0" i="1" smtClean="0">
                                  <a:latin typeface="Cambria Math" panose="02040503050406030204" pitchFamily="18" charset="0"/>
                                </a:rPr>
                              </m:ctrlPr>
                            </m:sSubSupPr>
                            <m:e>
                              <m:acc>
                                <m:accPr>
                                  <m:chr m:val="̂"/>
                                  <m:ctrlPr>
                                    <a:rPr lang="en-CA" b="0" i="1" smtClean="0">
                                      <a:latin typeface="Cambria Math" panose="02040503050406030204" pitchFamily="18" charset="0"/>
                                    </a:rPr>
                                  </m:ctrlPr>
                                </m:accPr>
                                <m:e>
                                  <m:r>
                                    <a:rPr lang="en-CA" b="0" i="1" smtClean="0">
                                      <a:latin typeface="Cambria Math" panose="02040503050406030204" pitchFamily="18" charset="0"/>
                                      <a:ea typeface="Cambria Math" panose="02040503050406030204" pitchFamily="18" charset="0"/>
                                    </a:rPr>
                                    <m:t>𝜎</m:t>
                                  </m:r>
                                </m:e>
                              </m:acc>
                            </m:e>
                            <m:sub>
                              <m:r>
                                <a:rPr lang="en-CA" b="0" i="1" smtClean="0">
                                  <a:latin typeface="Cambria Math" panose="02040503050406030204" pitchFamily="18" charset="0"/>
                                  <a:ea typeface="Cambria Math" panose="02040503050406030204" pitchFamily="18" charset="0"/>
                                </a:rPr>
                                <m:t>𝜀</m:t>
                              </m:r>
                            </m:sub>
                            <m:sup>
                              <m:r>
                                <a:rPr lang="en-CA" b="0" i="1" smtClean="0">
                                  <a:latin typeface="Cambria Math" panose="02040503050406030204" pitchFamily="18" charset="0"/>
                                </a:rPr>
                                <m:t>2</m:t>
                              </m:r>
                            </m:sup>
                          </m:sSubSup>
                        </m:den>
                      </m:f>
                      <m:r>
                        <a:rPr lang="en-CA" b="0" i="1" smtClean="0">
                          <a:latin typeface="Cambria Math" panose="02040503050406030204" pitchFamily="18" charset="0"/>
                        </a:rPr>
                        <m:t>−</m:t>
                      </m:r>
                      <m:r>
                        <a:rPr lang="en-CA" b="0" i="1" smtClean="0">
                          <a:latin typeface="Cambria Math" panose="02040503050406030204" pitchFamily="18" charset="0"/>
                        </a:rPr>
                        <m:t>𝑛</m:t>
                      </m:r>
                      <m:r>
                        <a:rPr lang="en-CA" b="0" i="1" smtClean="0">
                          <a:latin typeface="Cambria Math" panose="02040503050406030204" pitchFamily="18" charset="0"/>
                        </a:rPr>
                        <m:t>+2</m:t>
                      </m:r>
                      <m:r>
                        <a:rPr lang="en-CA" b="0" i="1" smtClean="0">
                          <a:latin typeface="Cambria Math" panose="02040503050406030204" pitchFamily="18" charset="0"/>
                        </a:rPr>
                        <m:t>𝑝</m:t>
                      </m:r>
                      <m:r>
                        <a:rPr lang="en-CA" b="0" i="1" smtClean="0">
                          <a:latin typeface="Cambria Math" panose="02040503050406030204" pitchFamily="18" charset="0"/>
                        </a:rPr>
                        <m:t>=</m:t>
                      </m:r>
                      <m:f>
                        <m:fPr>
                          <m:ctrlPr>
                            <a:rPr lang="en-CA" b="0" i="1" smtClean="0">
                              <a:latin typeface="Cambria Math" panose="02040503050406030204" pitchFamily="18" charset="0"/>
                            </a:rPr>
                          </m:ctrlPr>
                        </m:fPr>
                        <m:num>
                          <m:sSub>
                            <m:sSubPr>
                              <m:ctrlPr>
                                <a:rPr lang="en-CA" b="0" i="1" smtClean="0">
                                  <a:latin typeface="Cambria Math" panose="02040503050406030204" pitchFamily="18" charset="0"/>
                                </a:rPr>
                              </m:ctrlPr>
                            </m:sSubPr>
                            <m:e>
                              <m:r>
                                <a:rPr lang="en-CA" b="0" i="1" smtClean="0">
                                  <a:latin typeface="Cambria Math" panose="02040503050406030204" pitchFamily="18" charset="0"/>
                                </a:rPr>
                                <m:t>𝑆𝑆𝐸</m:t>
                              </m:r>
                            </m:e>
                            <m:sub>
                              <m:r>
                                <a:rPr lang="en-CA" b="0" i="1" smtClean="0">
                                  <a:latin typeface="Cambria Math" panose="02040503050406030204" pitchFamily="18" charset="0"/>
                                </a:rPr>
                                <m:t>𝑝</m:t>
                              </m:r>
                            </m:sub>
                          </m:sSub>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𝑀𝑆𝐸</m:t>
                              </m:r>
                            </m:e>
                            <m:sub>
                              <m:r>
                                <a:rPr lang="en-CA" b="0" i="1" smtClean="0">
                                  <a:latin typeface="Cambria Math" panose="02040503050406030204" pitchFamily="18" charset="0"/>
                                </a:rPr>
                                <m:t>𝑘</m:t>
                              </m:r>
                            </m:sub>
                          </m:sSub>
                        </m:den>
                      </m:f>
                      <m:r>
                        <a:rPr lang="en-CA" b="0" i="1" smtClean="0">
                          <a:latin typeface="Cambria Math" panose="02040503050406030204" pitchFamily="18" charset="0"/>
                        </a:rPr>
                        <m:t>−</m:t>
                      </m:r>
                      <m:r>
                        <a:rPr lang="en-CA" b="0" i="1" smtClean="0">
                          <a:latin typeface="Cambria Math" panose="02040503050406030204" pitchFamily="18" charset="0"/>
                        </a:rPr>
                        <m:t>𝑛</m:t>
                      </m:r>
                      <m:r>
                        <a:rPr lang="en-CA" b="0" i="1" smtClean="0">
                          <a:latin typeface="Cambria Math" panose="02040503050406030204" pitchFamily="18" charset="0"/>
                        </a:rPr>
                        <m:t>+2</m:t>
                      </m:r>
                      <m:r>
                        <a:rPr lang="en-CA" b="0" i="1" smtClean="0">
                          <a:latin typeface="Cambria Math" panose="02040503050406030204" pitchFamily="18" charset="0"/>
                        </a:rPr>
                        <m:t>𝑝</m:t>
                      </m:r>
                    </m:oMath>
                  </m:oMathPara>
                </a14:m>
                <a:endParaRPr lang="en-CA" dirty="0"/>
              </a:p>
              <a:p>
                <a:pPr marL="0" indent="0">
                  <a:buNone/>
                </a:pPr>
                <a:endParaRPr lang="en-CA" dirty="0"/>
              </a:p>
              <a:p>
                <a:r>
                  <a:rPr lang="en-CA" dirty="0"/>
                  <a:t>Here, p full model parameter numbers, k is the subset model with k adjustable model parameters, n is the sample size</a:t>
                </a:r>
              </a:p>
              <a:p>
                <a:r>
                  <a:rPr lang="en-CA" dirty="0"/>
                  <a:t>If the subset model is correct, the C</a:t>
                </a:r>
                <a:r>
                  <a:rPr lang="en-CA" baseline="-25000" dirty="0"/>
                  <a:t>p</a:t>
                </a:r>
                <a:r>
                  <a:rPr lang="en-CA" dirty="0"/>
                  <a:t> should be about equal to p(smaller is better)</a:t>
                </a:r>
              </a:p>
              <a:p>
                <a:r>
                  <a:rPr lang="en-CA" dirty="0"/>
                  <a:t>Only useful when n &gt;&gt;k</a:t>
                </a:r>
              </a:p>
              <a:p>
                <a:endParaRPr lang="en-CA" dirty="0"/>
              </a:p>
            </p:txBody>
          </p:sp>
        </mc:Choice>
        <mc:Fallback xmlns="">
          <p:sp>
            <p:nvSpPr>
              <p:cNvPr id="7" name="Content Placeholder 6">
                <a:extLst>
                  <a:ext uri="{FF2B5EF4-FFF2-40B4-BE49-F238E27FC236}">
                    <a16:creationId xmlns:a16="http://schemas.microsoft.com/office/drawing/2014/main" id="{25724A03-9FFE-4DC2-BD58-6506F741B802}"/>
                  </a:ext>
                </a:extLst>
              </p:cNvPr>
              <p:cNvSpPr>
                <a:spLocks noGrp="1" noRot="1" noChangeAspect="1" noMove="1" noResize="1" noEditPoints="1" noAdjustHandles="1" noChangeArrowheads="1" noChangeShapeType="1" noTextEdit="1"/>
              </p:cNvSpPr>
              <p:nvPr>
                <p:ph idx="1"/>
              </p:nvPr>
            </p:nvSpPr>
            <p:spPr>
              <a:blipFill>
                <a:blip r:embed="rId3"/>
                <a:stretch>
                  <a:fillRect l="-965" t="-348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0FC66E6-A407-FC43-A5BC-38FD7248314D}"/>
              </a:ext>
            </a:extLst>
          </p:cNvPr>
          <p:cNvCxnSpPr>
            <a:cxnSpLocks/>
          </p:cNvCxnSpPr>
          <p:nvPr/>
        </p:nvCxnSpPr>
        <p:spPr>
          <a:xfrm flipH="1">
            <a:off x="7526215" y="2391508"/>
            <a:ext cx="884255" cy="4823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4BE008-3940-8A4C-9CF8-17877C16651F}"/>
                  </a:ext>
                </a:extLst>
              </p:cNvPr>
              <p:cNvSpPr txBox="1"/>
              <p:nvPr/>
            </p:nvSpPr>
            <p:spPr>
              <a:xfrm>
                <a:off x="8510954" y="2206842"/>
                <a:ext cx="2061846" cy="369332"/>
              </a:xfrm>
              <a:prstGeom prst="rect">
                <a:avLst/>
              </a:prstGeom>
              <a:noFill/>
              <a:ln w="19050">
                <a:solidFill>
                  <a:srgbClr val="FF0000"/>
                </a:solidFill>
              </a:ln>
            </p:spPr>
            <p:txBody>
              <a:bodyPr wrap="none" rtlCol="0">
                <a:spAutoFit/>
              </a:bodyPr>
              <a:lstStyle/>
              <a:p>
                <a:r>
                  <a:rPr lang="en-US" altLang="zh-CN" dirty="0"/>
                  <a:t>An</a:t>
                </a:r>
                <a:r>
                  <a:rPr lang="zh-CN" altLang="en-US" dirty="0"/>
                  <a:t> </a:t>
                </a:r>
                <a:r>
                  <a:rPr lang="en-US" altLang="zh-CN" dirty="0"/>
                  <a:t>estimation</a:t>
                </a:r>
                <a:r>
                  <a:rPr lang="zh-CN" altLang="en-US" dirty="0"/>
                  <a:t> </a:t>
                </a:r>
                <a:r>
                  <a:rPr lang="en-US" altLang="zh-CN" dirty="0"/>
                  <a:t>for</a:t>
                </a:r>
                <a:r>
                  <a:rPr lang="zh-CN" altLang="en-US" dirty="0"/>
                  <a:t> </a:t>
                </a:r>
                <a14:m>
                  <m:oMath xmlns:m="http://schemas.openxmlformats.org/officeDocument/2006/math">
                    <m:r>
                      <m:rPr>
                        <m:sty m:val="p"/>
                      </m:rPr>
                      <a:rPr lang="el-GR" altLang="zh-CN" b="0" i="1" smtClean="0">
                        <a:latin typeface="Cambria Math" panose="02040503050406030204" pitchFamily="18" charset="0"/>
                        <a:ea typeface="Cambria Math" panose="02040503050406030204" pitchFamily="18" charset="0"/>
                      </a:rPr>
                      <m:t>χ</m:t>
                    </m:r>
                    <m:r>
                      <a:rPr lang="en-US" altLang="zh-CN" b="0" i="1" baseline="30000" smtClean="0">
                        <a:latin typeface="Cambria Math" panose="02040503050406030204" pitchFamily="18" charset="0"/>
                      </a:rPr>
                      <m:t>2</m:t>
                    </m:r>
                  </m:oMath>
                </a14:m>
                <a:endParaRPr lang="en-US" baseline="30000" dirty="0"/>
              </a:p>
            </p:txBody>
          </p:sp>
        </mc:Choice>
        <mc:Fallback xmlns="">
          <p:sp>
            <p:nvSpPr>
              <p:cNvPr id="11" name="TextBox 10">
                <a:extLst>
                  <a:ext uri="{FF2B5EF4-FFF2-40B4-BE49-F238E27FC236}">
                    <a16:creationId xmlns:a16="http://schemas.microsoft.com/office/drawing/2014/main" id="{4A4BE008-3940-8A4C-9CF8-17877C16651F}"/>
                  </a:ext>
                </a:extLst>
              </p:cNvPr>
              <p:cNvSpPr txBox="1">
                <a:spLocks noRot="1" noChangeAspect="1" noMove="1" noResize="1" noEditPoints="1" noAdjustHandles="1" noChangeArrowheads="1" noChangeShapeType="1" noTextEdit="1"/>
              </p:cNvSpPr>
              <p:nvPr/>
            </p:nvSpPr>
            <p:spPr>
              <a:xfrm>
                <a:off x="8510954" y="2206842"/>
                <a:ext cx="2061846" cy="369332"/>
              </a:xfrm>
              <a:prstGeom prst="rect">
                <a:avLst/>
              </a:prstGeom>
              <a:blipFill>
                <a:blip r:embed="rId4"/>
                <a:stretch>
                  <a:fillRect l="-1818" t="-6250" b="-18750"/>
                </a:stretch>
              </a:blipFill>
              <a:ln w="190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3444124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4D75-BA2F-07F7-956C-7404ADFDCC3A}"/>
              </a:ext>
            </a:extLst>
          </p:cNvPr>
          <p:cNvSpPr>
            <a:spLocks noGrp="1"/>
          </p:cNvSpPr>
          <p:nvPr>
            <p:ph type="title"/>
          </p:nvPr>
        </p:nvSpPr>
        <p:spPr/>
        <p:txBody>
          <a:bodyPr/>
          <a:lstStyle/>
          <a:p>
            <a:r>
              <a:rPr lang="en-CA" b="1" dirty="0" err="1">
                <a:solidFill>
                  <a:schemeClr val="accent1"/>
                </a:solidFill>
              </a:rPr>
              <a:t>Mallows’s</a:t>
            </a:r>
            <a:r>
              <a:rPr lang="en-CA" b="1" dirty="0">
                <a:solidFill>
                  <a:schemeClr val="accent1"/>
                </a:solidFill>
              </a:rPr>
              <a:t> C</a:t>
            </a:r>
            <a:r>
              <a:rPr lang="en-CA" b="1" baseline="-25000" dirty="0">
                <a:solidFill>
                  <a:schemeClr val="accent1"/>
                </a:solidFill>
              </a:rPr>
              <a:t>p </a:t>
            </a:r>
            <a:r>
              <a:rPr lang="en-CA" b="1" dirty="0">
                <a:solidFill>
                  <a:schemeClr val="accent1"/>
                </a:solidFill>
              </a:rPr>
              <a:t>Criterion</a:t>
            </a:r>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F0D46E29-D080-E1DA-6E4D-DEAA347E29FD}"/>
              </a:ext>
            </a:extLst>
          </p:cNvPr>
          <p:cNvPicPr>
            <a:picLocks noChangeAspect="1"/>
          </p:cNvPicPr>
          <p:nvPr/>
        </p:nvPicPr>
        <p:blipFill>
          <a:blip r:embed="rId2"/>
          <a:stretch>
            <a:fillRect/>
          </a:stretch>
        </p:blipFill>
        <p:spPr>
          <a:xfrm>
            <a:off x="715617" y="1593254"/>
            <a:ext cx="11269090" cy="3773875"/>
          </a:xfrm>
          <a:prstGeom prst="rect">
            <a:avLst/>
          </a:prstGeom>
        </p:spPr>
      </p:pic>
    </p:spTree>
    <p:extLst>
      <p:ext uri="{BB962C8B-B14F-4D97-AF65-F5344CB8AC3E}">
        <p14:creationId xmlns:p14="http://schemas.microsoft.com/office/powerpoint/2010/main" val="373829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DA5054-27F1-478F-B408-ACACA519F7FA}"/>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Title 2">
            <a:extLst>
              <a:ext uri="{FF2B5EF4-FFF2-40B4-BE49-F238E27FC236}">
                <a16:creationId xmlns:a16="http://schemas.microsoft.com/office/drawing/2014/main" id="{FCF9B37A-F335-4127-83C9-D93737C4A6C4}"/>
              </a:ext>
            </a:extLst>
          </p:cNvPr>
          <p:cNvSpPr>
            <a:spLocks noGrp="1"/>
          </p:cNvSpPr>
          <p:nvPr>
            <p:ph type="title"/>
          </p:nvPr>
        </p:nvSpPr>
        <p:spPr/>
        <p:txBody>
          <a:bodyPr/>
          <a:lstStyle/>
          <a:p>
            <a:pPr algn="ctr"/>
            <a:r>
              <a:rPr lang="en-CA" b="1" dirty="0" err="1">
                <a:solidFill>
                  <a:schemeClr val="accent1"/>
                </a:solidFill>
              </a:rPr>
              <a:t>Mallows’s</a:t>
            </a:r>
            <a:r>
              <a:rPr lang="en-CA" b="1" dirty="0">
                <a:solidFill>
                  <a:schemeClr val="accent1"/>
                </a:solidFill>
              </a:rPr>
              <a:t> C</a:t>
            </a:r>
            <a:r>
              <a:rPr lang="en-CA" b="1" baseline="-25000" dirty="0">
                <a:solidFill>
                  <a:schemeClr val="accent1"/>
                </a:solidFill>
              </a:rPr>
              <a:t>p</a:t>
            </a:r>
          </a:p>
        </p:txBody>
      </p:sp>
      <p:sp>
        <p:nvSpPr>
          <p:cNvPr id="4" name="Slide Number Placeholder 3">
            <a:extLst>
              <a:ext uri="{FF2B5EF4-FFF2-40B4-BE49-F238E27FC236}">
                <a16:creationId xmlns:a16="http://schemas.microsoft.com/office/drawing/2014/main" id="{CB9AD72B-6272-438B-8F1E-FADE8980E8EC}"/>
              </a:ext>
            </a:extLst>
          </p:cNvPr>
          <p:cNvSpPr>
            <a:spLocks noGrp="1"/>
          </p:cNvSpPr>
          <p:nvPr>
            <p:ph type="sldNum" sz="quarter" idx="12"/>
          </p:nvPr>
        </p:nvSpPr>
        <p:spPr/>
        <p:txBody>
          <a:bodyPr vert="horz" lIns="91440" tIns="45720" rIns="91440" bIns="45720" rtlCol="0" anchor="ctr">
            <a:normAutofit/>
          </a:bodyPr>
          <a:lstStyle/>
          <a:p>
            <a:pPr>
              <a:spcAft>
                <a:spcPts val="600"/>
              </a:spcAft>
            </a:pPr>
            <a:fld id="{5C35FCF4-C3EF-BD43-82E0-05BC237DAD2A}" type="slidenum">
              <a:rPr lang="en-US">
                <a:solidFill>
                  <a:srgbClr val="FFFFFF"/>
                </a:solidFill>
              </a:rPr>
              <a:pPr>
                <a:spcAft>
                  <a:spcPts val="600"/>
                </a:spcAft>
              </a:pPr>
              <a:t>16</a:t>
            </a:fld>
            <a:endParaRPr lang="en-US">
              <a:solidFill>
                <a:srgbClr val="FFFFFF"/>
              </a:solidFill>
            </a:endParaRPr>
          </a:p>
        </p:txBody>
      </p:sp>
      <p:pic>
        <p:nvPicPr>
          <p:cNvPr id="6" name="Content Placeholder 5" descr="Chart, scatter chart&#10;&#10;Description automatically generated">
            <a:extLst>
              <a:ext uri="{FF2B5EF4-FFF2-40B4-BE49-F238E27FC236}">
                <a16:creationId xmlns:a16="http://schemas.microsoft.com/office/drawing/2014/main" id="{C476A307-E50F-5C47-9F85-C3DB7B6FC0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172" y="1006457"/>
            <a:ext cx="4457312" cy="5271128"/>
          </a:xfrm>
        </p:spPr>
      </p:pic>
      <p:pic>
        <p:nvPicPr>
          <p:cNvPr id="10" name="Picture 9" descr="A picture containing letter&#10;&#10;Description automatically generated">
            <a:extLst>
              <a:ext uri="{FF2B5EF4-FFF2-40B4-BE49-F238E27FC236}">
                <a16:creationId xmlns:a16="http://schemas.microsoft.com/office/drawing/2014/main" id="{20274F6F-1B5E-1B4E-84FB-43D9327FE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8058" y="6277585"/>
            <a:ext cx="6816132" cy="465861"/>
          </a:xfrm>
          <a:prstGeom prst="rect">
            <a:avLst/>
          </a:prstGeom>
        </p:spPr>
      </p:pic>
      <p:sp>
        <p:nvSpPr>
          <p:cNvPr id="11" name="TextBox 10">
            <a:extLst>
              <a:ext uri="{FF2B5EF4-FFF2-40B4-BE49-F238E27FC236}">
                <a16:creationId xmlns:a16="http://schemas.microsoft.com/office/drawing/2014/main" id="{C61A96AB-CEE9-0E48-B399-702B0CA6CC2C}"/>
              </a:ext>
            </a:extLst>
          </p:cNvPr>
          <p:cNvSpPr txBox="1"/>
          <p:nvPr/>
        </p:nvSpPr>
        <p:spPr>
          <a:xfrm>
            <a:off x="4996124" y="1603609"/>
            <a:ext cx="640697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Model with k parameters,  calculate Cp for every subset model</a:t>
            </a:r>
          </a:p>
          <a:p>
            <a:pPr marL="285750" indent="-285750">
              <a:buFont typeface="Arial" panose="020B0604020202020204" pitchFamily="34" charset="0"/>
              <a:buChar char="•"/>
            </a:pPr>
            <a:r>
              <a:rPr lang="en-US" sz="2400" dirty="0"/>
              <a:t>If Cp &lt; p, it is a good candidate model</a:t>
            </a:r>
          </a:p>
        </p:txBody>
      </p:sp>
    </p:spTree>
    <p:extLst>
      <p:ext uri="{BB962C8B-B14F-4D97-AF65-F5344CB8AC3E}">
        <p14:creationId xmlns:p14="http://schemas.microsoft.com/office/powerpoint/2010/main" val="3393976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A10AC6F-D73C-4E49-8F25-ACFF1E73CBB4}"/>
              </a:ext>
            </a:extLst>
          </p:cNvPr>
          <p:cNvSpPr>
            <a:spLocks noGrp="1"/>
          </p:cNvSpPr>
          <p:nvPr>
            <p:ph type="title"/>
          </p:nvPr>
        </p:nvSpPr>
        <p:spPr>
          <a:xfrm>
            <a:off x="449578" y="560881"/>
            <a:ext cx="9795638" cy="654970"/>
          </a:xfrm>
        </p:spPr>
        <p:txBody>
          <a:bodyPr vert="horz" lIns="91440" tIns="45720" rIns="91440" bIns="45720" rtlCol="0" anchor="b">
            <a:normAutofit/>
          </a:bodyPr>
          <a:lstStyle/>
          <a:p>
            <a:pPr algn="ctr">
              <a:lnSpc>
                <a:spcPct val="90000"/>
              </a:lnSpc>
            </a:pPr>
            <a:r>
              <a:rPr lang="en-US" sz="4000" b="1" dirty="0">
                <a:solidFill>
                  <a:srgbClr val="0070C0"/>
                </a:solidFill>
                <a:latin typeface="+mj-lt"/>
              </a:rPr>
              <a:t>All Possible Regressions Selection Procedure</a:t>
            </a:r>
          </a:p>
        </p:txBody>
      </p:sp>
      <p:pic>
        <p:nvPicPr>
          <p:cNvPr id="7" name="Picture 6">
            <a:extLst>
              <a:ext uri="{FF2B5EF4-FFF2-40B4-BE49-F238E27FC236}">
                <a16:creationId xmlns:a16="http://schemas.microsoft.com/office/drawing/2014/main" id="{E7E68940-FEAB-4A20-BD9A-22D04392DF23}"/>
              </a:ext>
            </a:extLst>
          </p:cNvPr>
          <p:cNvPicPr>
            <a:picLocks noChangeAspect="1"/>
          </p:cNvPicPr>
          <p:nvPr/>
        </p:nvPicPr>
        <p:blipFill>
          <a:blip r:embed="rId2"/>
          <a:stretch>
            <a:fillRect/>
          </a:stretch>
        </p:blipFill>
        <p:spPr>
          <a:xfrm>
            <a:off x="343277" y="1514839"/>
            <a:ext cx="5751198" cy="3939570"/>
          </a:xfrm>
          <a:prstGeom prst="rect">
            <a:avLst/>
          </a:prstGeom>
        </p:spPr>
      </p:pic>
      <p:pic>
        <p:nvPicPr>
          <p:cNvPr id="8" name="Picture 7">
            <a:extLst>
              <a:ext uri="{FF2B5EF4-FFF2-40B4-BE49-F238E27FC236}">
                <a16:creationId xmlns:a16="http://schemas.microsoft.com/office/drawing/2014/main" id="{2AAB38E3-D097-4FE5-B94C-B6AA7B9BB738}"/>
              </a:ext>
            </a:extLst>
          </p:cNvPr>
          <p:cNvPicPr>
            <a:picLocks noChangeAspect="1"/>
          </p:cNvPicPr>
          <p:nvPr/>
        </p:nvPicPr>
        <p:blipFill>
          <a:blip r:embed="rId3"/>
          <a:stretch>
            <a:fillRect/>
          </a:stretch>
        </p:blipFill>
        <p:spPr>
          <a:xfrm>
            <a:off x="6059156" y="1494133"/>
            <a:ext cx="5890199" cy="3961159"/>
          </a:xfrm>
          <a:prstGeom prst="rect">
            <a:avLst/>
          </a:prstGeom>
        </p:spPr>
      </p:pic>
      <p:sp>
        <p:nvSpPr>
          <p:cNvPr id="4" name="Slide Number Placeholder 3">
            <a:extLst>
              <a:ext uri="{FF2B5EF4-FFF2-40B4-BE49-F238E27FC236}">
                <a16:creationId xmlns:a16="http://schemas.microsoft.com/office/drawing/2014/main" id="{0BD16DD7-798D-4615-8A66-A33E216D021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C35FCF4-C3EF-BD43-82E0-05BC237DAD2A}" type="slidenum">
              <a:rPr lang="en-US" sz="1200" smtClean="0">
                <a:solidFill>
                  <a:schemeClr val="tx1">
                    <a:tint val="75000"/>
                  </a:schemeClr>
                </a:solidFill>
              </a:rPr>
              <a:pPr>
                <a:spcAft>
                  <a:spcPts val="600"/>
                </a:spcAft>
              </a:pPr>
              <a:t>17</a:t>
            </a:fld>
            <a:endParaRPr lang="en-US" sz="1200">
              <a:solidFill>
                <a:schemeClr val="tx1">
                  <a:tint val="75000"/>
                </a:schemeClr>
              </a:solidFill>
            </a:endParaRPr>
          </a:p>
        </p:txBody>
      </p:sp>
      <p:pic>
        <p:nvPicPr>
          <p:cNvPr id="9" name="Picture 8">
            <a:extLst>
              <a:ext uri="{FF2B5EF4-FFF2-40B4-BE49-F238E27FC236}">
                <a16:creationId xmlns:a16="http://schemas.microsoft.com/office/drawing/2014/main" id="{649BF6E4-27E6-4F0D-A044-6ACF5909888E}"/>
              </a:ext>
            </a:extLst>
          </p:cNvPr>
          <p:cNvPicPr>
            <a:picLocks noChangeAspect="1"/>
          </p:cNvPicPr>
          <p:nvPr/>
        </p:nvPicPr>
        <p:blipFill>
          <a:blip r:embed="rId4"/>
          <a:stretch>
            <a:fillRect/>
          </a:stretch>
        </p:blipFill>
        <p:spPr>
          <a:xfrm>
            <a:off x="10493312" y="328822"/>
            <a:ext cx="1456044" cy="1188480"/>
          </a:xfrm>
          <a:prstGeom prst="rect">
            <a:avLst/>
          </a:prstGeom>
        </p:spPr>
      </p:pic>
    </p:spTree>
    <p:extLst>
      <p:ext uri="{BB962C8B-B14F-4D97-AF65-F5344CB8AC3E}">
        <p14:creationId xmlns:p14="http://schemas.microsoft.com/office/powerpoint/2010/main" val="1828695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68733A-7A55-4AEB-A8AF-76C450A3A6A9}"/>
              </a:ext>
            </a:extLst>
          </p:cNvPr>
          <p:cNvSpPr>
            <a:spLocks noGrp="1"/>
          </p:cNvSpPr>
          <p:nvPr>
            <p:ph type="sldNum" sz="quarter" idx="12"/>
          </p:nvPr>
        </p:nvSpPr>
        <p:spPr/>
        <p:txBody>
          <a:bodyPr/>
          <a:lstStyle/>
          <a:p>
            <a:fld id="{5C35FCF4-C3EF-BD43-82E0-05BC237DAD2A}" type="slidenum">
              <a:rPr lang="en-US" smtClean="0"/>
              <a:pPr/>
              <a:t>18</a:t>
            </a:fld>
            <a:endParaRPr lang="en-US" dirty="0"/>
          </a:p>
        </p:txBody>
      </p:sp>
      <p:sp>
        <p:nvSpPr>
          <p:cNvPr id="5" name="Title 2">
            <a:extLst>
              <a:ext uri="{FF2B5EF4-FFF2-40B4-BE49-F238E27FC236}">
                <a16:creationId xmlns:a16="http://schemas.microsoft.com/office/drawing/2014/main" id="{BFA5AB34-12D1-49D0-8178-05B8270B7E91}"/>
              </a:ext>
            </a:extLst>
          </p:cNvPr>
          <p:cNvSpPr>
            <a:spLocks noGrp="1"/>
          </p:cNvSpPr>
          <p:nvPr>
            <p:ph type="title"/>
          </p:nvPr>
        </p:nvSpPr>
        <p:spPr>
          <a:xfrm>
            <a:off x="2421731" y="2559869"/>
            <a:ext cx="7348538" cy="989012"/>
          </a:xfrm>
        </p:spPr>
        <p:txBody>
          <a:bodyPr>
            <a:normAutofit/>
          </a:bodyPr>
          <a:lstStyle/>
          <a:p>
            <a:pPr algn="ctr"/>
            <a:r>
              <a:rPr lang="en-CA" sz="4400" b="1" dirty="0">
                <a:solidFill>
                  <a:srgbClr val="0070C0"/>
                </a:solidFill>
                <a:latin typeface="+mj-lt"/>
              </a:rPr>
              <a:t>In-Class Practice Problem 13</a:t>
            </a:r>
          </a:p>
        </p:txBody>
      </p:sp>
    </p:spTree>
    <p:extLst>
      <p:ext uri="{BB962C8B-B14F-4D97-AF65-F5344CB8AC3E}">
        <p14:creationId xmlns:p14="http://schemas.microsoft.com/office/powerpoint/2010/main" val="362626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BBEC2-55CC-48A1-B973-EED43364A13B}"/>
              </a:ext>
            </a:extLst>
          </p:cNvPr>
          <p:cNvSpPr>
            <a:spLocks noGrp="1"/>
          </p:cNvSpPr>
          <p:nvPr>
            <p:ph idx="1"/>
          </p:nvPr>
        </p:nvSpPr>
        <p:spPr>
          <a:xfrm>
            <a:off x="929392" y="2016868"/>
            <a:ext cx="10565921" cy="1412132"/>
          </a:xfrm>
        </p:spPr>
        <p:txBody>
          <a:bodyPr/>
          <a:lstStyle/>
          <a:p>
            <a:pPr marL="0" indent="0">
              <a:buNone/>
            </a:pPr>
            <a:r>
              <a:rPr lang="en-US" sz="2000" b="0" i="0" dirty="0">
                <a:solidFill>
                  <a:srgbClr val="333333"/>
                </a:solidFill>
                <a:effectLst/>
              </a:rPr>
              <a:t>After using model selection by automatic methods or all possible regression methods, we might not have the best fit model yet, as we consider only main effects on independent variables. After eliminating some variables that are not important out of the model, </a:t>
            </a:r>
            <a:r>
              <a:rPr lang="en-US" sz="2000" b="1" i="0" dirty="0">
                <a:solidFill>
                  <a:srgbClr val="333333"/>
                </a:solidFill>
                <a:effectLst/>
              </a:rPr>
              <a:t>we consider interaction terms and/or high order multiple regression model to improve the model.</a:t>
            </a:r>
            <a:endParaRPr lang="en-CA" sz="2000" b="1" dirty="0"/>
          </a:p>
        </p:txBody>
      </p:sp>
      <p:sp>
        <p:nvSpPr>
          <p:cNvPr id="4" name="Slide Number Placeholder 3">
            <a:extLst>
              <a:ext uri="{FF2B5EF4-FFF2-40B4-BE49-F238E27FC236}">
                <a16:creationId xmlns:a16="http://schemas.microsoft.com/office/drawing/2014/main" id="{5427C155-017A-452C-9FAB-9B5BE7111C95}"/>
              </a:ext>
            </a:extLst>
          </p:cNvPr>
          <p:cNvSpPr>
            <a:spLocks noGrp="1"/>
          </p:cNvSpPr>
          <p:nvPr>
            <p:ph type="sldNum" sz="quarter" idx="12"/>
          </p:nvPr>
        </p:nvSpPr>
        <p:spPr/>
        <p:txBody>
          <a:bodyPr/>
          <a:lstStyle/>
          <a:p>
            <a:fld id="{5C35FCF4-C3EF-BD43-82E0-05BC237DAD2A}" type="slidenum">
              <a:rPr lang="en-US" smtClean="0"/>
              <a:pPr/>
              <a:t>19</a:t>
            </a:fld>
            <a:endParaRPr lang="en-US" dirty="0"/>
          </a:p>
        </p:txBody>
      </p:sp>
      <p:sp>
        <p:nvSpPr>
          <p:cNvPr id="6" name="TextBox 5">
            <a:extLst>
              <a:ext uri="{FF2B5EF4-FFF2-40B4-BE49-F238E27FC236}">
                <a16:creationId xmlns:a16="http://schemas.microsoft.com/office/drawing/2014/main" id="{055FA590-7C46-4CCD-83F4-D86D7260BBBE}"/>
              </a:ext>
            </a:extLst>
          </p:cNvPr>
          <p:cNvSpPr txBox="1"/>
          <p:nvPr/>
        </p:nvSpPr>
        <p:spPr>
          <a:xfrm>
            <a:off x="752370" y="626738"/>
            <a:ext cx="8562451" cy="769441"/>
          </a:xfrm>
          <a:prstGeom prst="rect">
            <a:avLst/>
          </a:prstGeom>
          <a:noFill/>
        </p:spPr>
        <p:txBody>
          <a:bodyPr wrap="square">
            <a:spAutoFit/>
          </a:bodyPr>
          <a:lstStyle/>
          <a:p>
            <a:pPr algn="l"/>
            <a:r>
              <a:rPr lang="en-US" sz="4400" b="0" i="0" dirty="0">
                <a:solidFill>
                  <a:srgbClr val="0070C0"/>
                </a:solidFill>
                <a:effectLst/>
              </a:rPr>
              <a:t>Improvement of the model chosen.</a:t>
            </a:r>
          </a:p>
        </p:txBody>
      </p:sp>
    </p:spTree>
    <p:extLst>
      <p:ext uri="{BB962C8B-B14F-4D97-AF65-F5344CB8AC3E}">
        <p14:creationId xmlns:p14="http://schemas.microsoft.com/office/powerpoint/2010/main" val="111559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7742EF-2BBE-45A5-BAE9-D3FDBE8FCDD7}"/>
              </a:ext>
            </a:extLst>
          </p:cNvPr>
          <p:cNvSpPr txBox="1"/>
          <p:nvPr/>
        </p:nvSpPr>
        <p:spPr>
          <a:xfrm>
            <a:off x="1898298" y="2817963"/>
            <a:ext cx="8158067" cy="1538883"/>
          </a:xfrm>
          <a:prstGeom prst="rect">
            <a:avLst/>
          </a:prstGeom>
          <a:noFill/>
        </p:spPr>
        <p:txBody>
          <a:bodyPr wrap="none" rtlCol="0">
            <a:spAutoFit/>
          </a:bodyPr>
          <a:lstStyle/>
          <a:p>
            <a:pPr algn="ctr"/>
            <a:r>
              <a:rPr lang="en-CA" sz="4800" dirty="0">
                <a:solidFill>
                  <a:srgbClr val="0070C0"/>
                </a:solidFill>
              </a:rPr>
              <a:t>MULTIPLE LINEAR REGRESSION</a:t>
            </a:r>
          </a:p>
          <a:p>
            <a:pPr algn="ctr"/>
            <a:endParaRPr lang="en-CA" dirty="0">
              <a:solidFill>
                <a:srgbClr val="0070C0"/>
              </a:solidFill>
            </a:endParaRPr>
          </a:p>
          <a:p>
            <a:r>
              <a:rPr lang="en-CA" sz="2800" dirty="0"/>
              <a:t> </a:t>
            </a:r>
            <a:r>
              <a:rPr lang="en-CA" sz="2800" dirty="0">
                <a:solidFill>
                  <a:srgbClr val="0070C0"/>
                </a:solidFill>
              </a:rPr>
              <a:t>PART III: MODEL SELECTION</a:t>
            </a:r>
          </a:p>
        </p:txBody>
      </p:sp>
    </p:spTree>
    <p:extLst>
      <p:ext uri="{BB962C8B-B14F-4D97-AF65-F5344CB8AC3E}">
        <p14:creationId xmlns:p14="http://schemas.microsoft.com/office/powerpoint/2010/main" val="2730283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EE2F7562-0F97-A957-841A-E5C5FCFD09D8}"/>
              </a:ext>
            </a:extLst>
          </p:cNvPr>
          <p:cNvPicPr>
            <a:picLocks noChangeAspect="1"/>
          </p:cNvPicPr>
          <p:nvPr/>
        </p:nvPicPr>
        <p:blipFill>
          <a:blip r:embed="rId2"/>
          <a:stretch>
            <a:fillRect/>
          </a:stretch>
        </p:blipFill>
        <p:spPr>
          <a:xfrm>
            <a:off x="1862078" y="258404"/>
            <a:ext cx="7772400" cy="6341191"/>
          </a:xfrm>
          <a:prstGeom prst="rect">
            <a:avLst/>
          </a:prstGeom>
        </p:spPr>
      </p:pic>
    </p:spTree>
    <p:extLst>
      <p:ext uri="{BB962C8B-B14F-4D97-AF65-F5344CB8AC3E}">
        <p14:creationId xmlns:p14="http://schemas.microsoft.com/office/powerpoint/2010/main" val="3499283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202E0BDB-6116-5E13-DDA4-668BFC9F920A}"/>
              </a:ext>
            </a:extLst>
          </p:cNvPr>
          <p:cNvPicPr>
            <a:picLocks noChangeAspect="1"/>
          </p:cNvPicPr>
          <p:nvPr/>
        </p:nvPicPr>
        <p:blipFill>
          <a:blip r:embed="rId2"/>
          <a:stretch>
            <a:fillRect/>
          </a:stretch>
        </p:blipFill>
        <p:spPr>
          <a:xfrm>
            <a:off x="2453049" y="0"/>
            <a:ext cx="7285902" cy="6858000"/>
          </a:xfrm>
          <a:prstGeom prst="rect">
            <a:avLst/>
          </a:prstGeom>
        </p:spPr>
      </p:pic>
    </p:spTree>
    <p:extLst>
      <p:ext uri="{BB962C8B-B14F-4D97-AF65-F5344CB8AC3E}">
        <p14:creationId xmlns:p14="http://schemas.microsoft.com/office/powerpoint/2010/main" val="3238273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with medium confidence">
            <a:extLst>
              <a:ext uri="{FF2B5EF4-FFF2-40B4-BE49-F238E27FC236}">
                <a16:creationId xmlns:a16="http://schemas.microsoft.com/office/drawing/2014/main" id="{AD786B65-3ADC-7D67-1112-0D6282EDCB8E}"/>
              </a:ext>
            </a:extLst>
          </p:cNvPr>
          <p:cNvPicPr>
            <a:picLocks noChangeAspect="1"/>
          </p:cNvPicPr>
          <p:nvPr/>
        </p:nvPicPr>
        <p:blipFill>
          <a:blip r:embed="rId2"/>
          <a:stretch>
            <a:fillRect/>
          </a:stretch>
        </p:blipFill>
        <p:spPr>
          <a:xfrm>
            <a:off x="2978305" y="0"/>
            <a:ext cx="6235390" cy="6858000"/>
          </a:xfrm>
          <a:prstGeom prst="rect">
            <a:avLst/>
          </a:prstGeom>
        </p:spPr>
      </p:pic>
    </p:spTree>
    <p:extLst>
      <p:ext uri="{BB962C8B-B14F-4D97-AF65-F5344CB8AC3E}">
        <p14:creationId xmlns:p14="http://schemas.microsoft.com/office/powerpoint/2010/main" val="4285356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0A1A50-6782-754A-AAC1-3744DD641ECC}"/>
              </a:ext>
            </a:extLst>
          </p:cNvPr>
          <p:cNvSpPr>
            <a:spLocks noGrp="1"/>
          </p:cNvSpPr>
          <p:nvPr>
            <p:ph type="sldNum" sz="quarter" idx="12"/>
          </p:nvPr>
        </p:nvSpPr>
        <p:spPr/>
        <p:txBody>
          <a:bodyPr/>
          <a:lstStyle/>
          <a:p>
            <a:fld id="{7A1B9984-7521-4654-A226-A807E81EE154}" type="slidenum">
              <a:rPr lang="en-CA" smtClean="0"/>
              <a:t>23</a:t>
            </a:fld>
            <a:endParaRPr lang="en-CA"/>
          </a:p>
        </p:txBody>
      </p:sp>
      <p:pic>
        <p:nvPicPr>
          <p:cNvPr id="5" name="Picture 4">
            <a:extLst>
              <a:ext uri="{FF2B5EF4-FFF2-40B4-BE49-F238E27FC236}">
                <a16:creationId xmlns:a16="http://schemas.microsoft.com/office/drawing/2014/main" id="{1AF008DD-D62F-0A4D-9921-01C9300ED919}"/>
              </a:ext>
            </a:extLst>
          </p:cNvPr>
          <p:cNvPicPr>
            <a:picLocks noChangeAspect="1"/>
          </p:cNvPicPr>
          <p:nvPr/>
        </p:nvPicPr>
        <p:blipFill>
          <a:blip r:embed="rId2"/>
          <a:stretch>
            <a:fillRect/>
          </a:stretch>
        </p:blipFill>
        <p:spPr>
          <a:xfrm>
            <a:off x="1409424" y="1521359"/>
            <a:ext cx="7020898" cy="5017553"/>
          </a:xfrm>
          <a:prstGeom prst="rect">
            <a:avLst/>
          </a:prstGeom>
        </p:spPr>
      </p:pic>
      <p:pic>
        <p:nvPicPr>
          <p:cNvPr id="8" name="Picture 7">
            <a:extLst>
              <a:ext uri="{FF2B5EF4-FFF2-40B4-BE49-F238E27FC236}">
                <a16:creationId xmlns:a16="http://schemas.microsoft.com/office/drawing/2014/main" id="{FA0B93C9-B588-0367-0AB9-48BA4B8879AC}"/>
              </a:ext>
            </a:extLst>
          </p:cNvPr>
          <p:cNvPicPr>
            <a:picLocks noChangeAspect="1"/>
          </p:cNvPicPr>
          <p:nvPr/>
        </p:nvPicPr>
        <p:blipFill>
          <a:blip r:embed="rId3"/>
          <a:stretch>
            <a:fillRect/>
          </a:stretch>
        </p:blipFill>
        <p:spPr>
          <a:xfrm>
            <a:off x="1409424" y="319088"/>
            <a:ext cx="7772400" cy="813390"/>
          </a:xfrm>
          <a:prstGeom prst="rect">
            <a:avLst/>
          </a:prstGeom>
        </p:spPr>
      </p:pic>
    </p:spTree>
    <p:extLst>
      <p:ext uri="{BB962C8B-B14F-4D97-AF65-F5344CB8AC3E}">
        <p14:creationId xmlns:p14="http://schemas.microsoft.com/office/powerpoint/2010/main" val="2836499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 table&#10;&#10;Description automatically generated">
            <a:extLst>
              <a:ext uri="{FF2B5EF4-FFF2-40B4-BE49-F238E27FC236}">
                <a16:creationId xmlns:a16="http://schemas.microsoft.com/office/drawing/2014/main" id="{9FD54CD8-927C-F398-F133-58A2E0082C98}"/>
              </a:ext>
            </a:extLst>
          </p:cNvPr>
          <p:cNvPicPr>
            <a:picLocks noChangeAspect="1"/>
          </p:cNvPicPr>
          <p:nvPr/>
        </p:nvPicPr>
        <p:blipFill>
          <a:blip r:embed="rId2"/>
          <a:stretch>
            <a:fillRect/>
          </a:stretch>
        </p:blipFill>
        <p:spPr>
          <a:xfrm>
            <a:off x="1952364" y="0"/>
            <a:ext cx="7772400" cy="6431925"/>
          </a:xfrm>
          <a:prstGeom prst="rect">
            <a:avLst/>
          </a:prstGeom>
        </p:spPr>
      </p:pic>
    </p:spTree>
    <p:extLst>
      <p:ext uri="{BB962C8B-B14F-4D97-AF65-F5344CB8AC3E}">
        <p14:creationId xmlns:p14="http://schemas.microsoft.com/office/powerpoint/2010/main" val="2667613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47B27C-CB34-4AD7-A3B1-75B61280A561}"/>
              </a:ext>
            </a:extLst>
          </p:cNvPr>
          <p:cNvSpPr>
            <a:spLocks noGrp="1"/>
          </p:cNvSpPr>
          <p:nvPr>
            <p:ph type="sldNum" sz="quarter" idx="12"/>
          </p:nvPr>
        </p:nvSpPr>
        <p:spPr/>
        <p:txBody>
          <a:bodyPr/>
          <a:lstStyle/>
          <a:p>
            <a:fld id="{5C35FCF4-C3EF-BD43-82E0-05BC237DAD2A}" type="slidenum">
              <a:rPr lang="en-US" smtClean="0"/>
              <a:pPr/>
              <a:t>25</a:t>
            </a:fld>
            <a:endParaRPr lang="en-US" dirty="0"/>
          </a:p>
        </p:txBody>
      </p:sp>
      <p:sp>
        <p:nvSpPr>
          <p:cNvPr id="5" name="Title 2">
            <a:extLst>
              <a:ext uri="{FF2B5EF4-FFF2-40B4-BE49-F238E27FC236}">
                <a16:creationId xmlns:a16="http://schemas.microsoft.com/office/drawing/2014/main" id="{CA57E2B3-8E56-4762-A1B7-CE8BDF7F9B53}"/>
              </a:ext>
            </a:extLst>
          </p:cNvPr>
          <p:cNvSpPr>
            <a:spLocks noGrp="1"/>
          </p:cNvSpPr>
          <p:nvPr>
            <p:ph type="title"/>
          </p:nvPr>
        </p:nvSpPr>
        <p:spPr>
          <a:xfrm>
            <a:off x="561975" y="463550"/>
            <a:ext cx="9725025" cy="1033463"/>
          </a:xfrm>
        </p:spPr>
        <p:txBody>
          <a:bodyPr>
            <a:normAutofit/>
          </a:bodyPr>
          <a:lstStyle/>
          <a:p>
            <a:pPr algn="ctr"/>
            <a:r>
              <a:rPr lang="en-CA" sz="4400" b="1" dirty="0">
                <a:solidFill>
                  <a:srgbClr val="0070C0"/>
                </a:solidFill>
                <a:latin typeface="+mj-lt"/>
              </a:rPr>
              <a:t>In-Class Practice Problem 15</a:t>
            </a:r>
          </a:p>
        </p:txBody>
      </p:sp>
      <p:sp>
        <p:nvSpPr>
          <p:cNvPr id="7" name="TextBox 6">
            <a:extLst>
              <a:ext uri="{FF2B5EF4-FFF2-40B4-BE49-F238E27FC236}">
                <a16:creationId xmlns:a16="http://schemas.microsoft.com/office/drawing/2014/main" id="{37DA8C4B-458C-439D-ADAF-04934DDEEA31}"/>
              </a:ext>
            </a:extLst>
          </p:cNvPr>
          <p:cNvSpPr txBox="1"/>
          <p:nvPr/>
        </p:nvSpPr>
        <p:spPr>
          <a:xfrm>
            <a:off x="963385" y="1237351"/>
            <a:ext cx="10562073" cy="5078313"/>
          </a:xfrm>
          <a:prstGeom prst="rect">
            <a:avLst/>
          </a:prstGeom>
          <a:noFill/>
        </p:spPr>
        <p:txBody>
          <a:bodyPr wrap="square">
            <a:spAutoFit/>
          </a:bodyPr>
          <a:lstStyle/>
          <a:p>
            <a:pPr algn="l"/>
            <a:r>
              <a:rPr lang="en-US" b="0" i="0" dirty="0">
                <a:solidFill>
                  <a:srgbClr val="333333"/>
                </a:solidFill>
                <a:effectLst/>
              </a:rPr>
              <a:t>Clerical staff work hours. In any production process in which one or more workers are engaged in a variety of tasks, the total time spent in production varies as a function of the size of the work pool and the level of output of the various activities.</a:t>
            </a:r>
          </a:p>
          <a:p>
            <a:pPr algn="l"/>
            <a:endParaRPr lang="en-US" b="0" i="0" dirty="0">
              <a:solidFill>
                <a:srgbClr val="333333"/>
              </a:solidFill>
              <a:effectLst/>
            </a:endParaRPr>
          </a:p>
          <a:p>
            <a:pPr algn="l"/>
            <a:r>
              <a:rPr lang="en-US" b="0" i="0" dirty="0">
                <a:solidFill>
                  <a:srgbClr val="333333"/>
                </a:solidFill>
                <a:effectLst/>
              </a:rPr>
              <a:t>For example, in a large metropolitan department store, the number of hours worked (Y) per day by the clerical staff may depend on the following</a:t>
            </a:r>
          </a:p>
          <a:p>
            <a:pPr algn="l"/>
            <a:r>
              <a:rPr lang="en-US" b="0" i="0" dirty="0">
                <a:solidFill>
                  <a:srgbClr val="333333"/>
                </a:solidFill>
                <a:effectLst/>
              </a:rPr>
              <a:t>variables:</a:t>
            </a:r>
          </a:p>
          <a:p>
            <a:pPr algn="l"/>
            <a:r>
              <a:rPr lang="en-US" b="0" i="0" dirty="0">
                <a:solidFill>
                  <a:srgbClr val="333333"/>
                </a:solidFill>
                <a:effectLst/>
              </a:rPr>
              <a:t>X1 = Number of pieces of mail processed (open, sort, etc.)</a:t>
            </a:r>
          </a:p>
          <a:p>
            <a:pPr algn="l"/>
            <a:r>
              <a:rPr lang="en-US" b="0" i="0" dirty="0">
                <a:solidFill>
                  <a:srgbClr val="333333"/>
                </a:solidFill>
                <a:effectLst/>
              </a:rPr>
              <a:t>X2 = Number of money orders and gift certificates sold,</a:t>
            </a:r>
          </a:p>
          <a:p>
            <a:pPr algn="l"/>
            <a:r>
              <a:rPr lang="en-US" b="0" i="0" dirty="0">
                <a:solidFill>
                  <a:srgbClr val="333333"/>
                </a:solidFill>
                <a:effectLst/>
              </a:rPr>
              <a:t>X3 = Number of window payments (customer charge accounts) transacted ,</a:t>
            </a:r>
          </a:p>
          <a:p>
            <a:pPr algn="l"/>
            <a:r>
              <a:rPr lang="en-US" b="0" i="0" dirty="0">
                <a:solidFill>
                  <a:srgbClr val="333333"/>
                </a:solidFill>
                <a:effectLst/>
              </a:rPr>
              <a:t>X4 = Number of change order transactions processed ,</a:t>
            </a:r>
          </a:p>
          <a:p>
            <a:pPr algn="l"/>
            <a:r>
              <a:rPr lang="en-US" b="0" i="0" dirty="0">
                <a:solidFill>
                  <a:srgbClr val="333333"/>
                </a:solidFill>
                <a:effectLst/>
              </a:rPr>
              <a:t>X5 = Number of checks cashed ,</a:t>
            </a:r>
          </a:p>
          <a:p>
            <a:pPr algn="l"/>
            <a:r>
              <a:rPr lang="en-US" b="0" i="0" dirty="0">
                <a:solidFill>
                  <a:srgbClr val="333333"/>
                </a:solidFill>
                <a:effectLst/>
              </a:rPr>
              <a:t>X6 = Number of pieces of miscellaneous mail processed on an ‘’as available’’ basis , and</a:t>
            </a:r>
          </a:p>
          <a:p>
            <a:pPr algn="l"/>
            <a:r>
              <a:rPr lang="en-US" b="0" i="0" dirty="0">
                <a:solidFill>
                  <a:srgbClr val="333333"/>
                </a:solidFill>
                <a:effectLst/>
              </a:rPr>
              <a:t>X7 = Number of bus tickets sold</a:t>
            </a:r>
          </a:p>
          <a:p>
            <a:pPr algn="l"/>
            <a:r>
              <a:rPr lang="en-US" b="0" i="0" dirty="0">
                <a:solidFill>
                  <a:srgbClr val="333333"/>
                </a:solidFill>
                <a:effectLst/>
              </a:rPr>
              <a:t>The data are provided in </a:t>
            </a:r>
            <a:r>
              <a:rPr lang="en-US" b="1" i="0" dirty="0">
                <a:solidFill>
                  <a:srgbClr val="333333"/>
                </a:solidFill>
                <a:effectLst/>
              </a:rPr>
              <a:t>CLERICAL.csv</a:t>
            </a:r>
            <a:r>
              <a:rPr lang="en-US" b="0" i="0" dirty="0">
                <a:solidFill>
                  <a:srgbClr val="333333"/>
                </a:solidFill>
                <a:effectLst/>
              </a:rPr>
              <a:t> file count for these activities on each of 52 working days. </a:t>
            </a:r>
          </a:p>
          <a:p>
            <a:pPr algn="l"/>
            <a:endParaRPr lang="en-US" dirty="0">
              <a:solidFill>
                <a:srgbClr val="333333"/>
              </a:solidFill>
            </a:endParaRPr>
          </a:p>
          <a:p>
            <a:pPr algn="l"/>
            <a:r>
              <a:rPr lang="en-US" b="0" i="0" dirty="0">
                <a:solidFill>
                  <a:srgbClr val="333333"/>
                </a:solidFill>
                <a:effectLst/>
              </a:rPr>
              <a:t>Conduct a Stepwise Regression Procedure and All-Possible-Regressions procedure of the data using R software package.</a:t>
            </a:r>
          </a:p>
        </p:txBody>
      </p:sp>
    </p:spTree>
    <p:extLst>
      <p:ext uri="{BB962C8B-B14F-4D97-AF65-F5344CB8AC3E}">
        <p14:creationId xmlns:p14="http://schemas.microsoft.com/office/powerpoint/2010/main" val="1264288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122D-167E-24AC-BAC9-83F270294BE3}"/>
              </a:ext>
            </a:extLst>
          </p:cNvPr>
          <p:cNvSpPr>
            <a:spLocks noGrp="1"/>
          </p:cNvSpPr>
          <p:nvPr>
            <p:ph type="title"/>
          </p:nvPr>
        </p:nvSpPr>
        <p:spPr/>
        <p:txBody>
          <a:bodyPr/>
          <a:lstStyle/>
          <a:p>
            <a:r>
              <a:rPr lang="en-US" dirty="0"/>
              <a:t>The end of TOPIC 3</a:t>
            </a:r>
          </a:p>
        </p:txBody>
      </p:sp>
      <p:sp>
        <p:nvSpPr>
          <p:cNvPr id="5" name="Content Placeholder 4">
            <a:extLst>
              <a:ext uri="{FF2B5EF4-FFF2-40B4-BE49-F238E27FC236}">
                <a16:creationId xmlns:a16="http://schemas.microsoft.com/office/drawing/2014/main" id="{0E0E011B-23B9-4040-4240-56AD12B3AB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726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DA5054-27F1-478F-B408-ACACA519F7FA}"/>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Title 2">
            <a:extLst>
              <a:ext uri="{FF2B5EF4-FFF2-40B4-BE49-F238E27FC236}">
                <a16:creationId xmlns:a16="http://schemas.microsoft.com/office/drawing/2014/main" id="{FCF9B37A-F335-4127-83C9-D93737C4A6C4}"/>
              </a:ext>
            </a:extLst>
          </p:cNvPr>
          <p:cNvSpPr>
            <a:spLocks noGrp="1"/>
          </p:cNvSpPr>
          <p:nvPr>
            <p:ph type="title"/>
          </p:nvPr>
        </p:nvSpPr>
        <p:spPr/>
        <p:txBody>
          <a:bodyPr/>
          <a:lstStyle/>
          <a:p>
            <a:pPr algn="ctr"/>
            <a:r>
              <a:rPr lang="en-CA" b="1" dirty="0">
                <a:solidFill>
                  <a:schemeClr val="accent1"/>
                </a:solidFill>
              </a:rPr>
              <a:t>Model Selection</a:t>
            </a:r>
          </a:p>
        </p:txBody>
      </p:sp>
      <p:sp>
        <p:nvSpPr>
          <p:cNvPr id="4" name="Slide Number Placeholder 3">
            <a:extLst>
              <a:ext uri="{FF2B5EF4-FFF2-40B4-BE49-F238E27FC236}">
                <a16:creationId xmlns:a16="http://schemas.microsoft.com/office/drawing/2014/main" id="{CB9AD72B-6272-438B-8F1E-FADE8980E8EC}"/>
              </a:ext>
            </a:extLst>
          </p:cNvPr>
          <p:cNvSpPr>
            <a:spLocks noGrp="1"/>
          </p:cNvSpPr>
          <p:nvPr>
            <p:ph type="sldNum" sz="quarter" idx="12"/>
          </p:nvPr>
        </p:nvSpPr>
        <p:spPr/>
        <p:txBody>
          <a:bodyPr vert="horz" lIns="91440" tIns="45720" rIns="91440" bIns="45720" rtlCol="0" anchor="ctr">
            <a:normAutofit/>
          </a:bodyPr>
          <a:lstStyle/>
          <a:p>
            <a:pPr>
              <a:spcAft>
                <a:spcPts val="600"/>
              </a:spcAft>
            </a:pPr>
            <a:fld id="{5C35FCF4-C3EF-BD43-82E0-05BC237DAD2A}" type="slidenum">
              <a:rPr lang="en-US">
                <a:solidFill>
                  <a:srgbClr val="FFFFFF"/>
                </a:solidFill>
              </a:rPr>
              <a:pPr>
                <a:spcAft>
                  <a:spcPts val="600"/>
                </a:spcAft>
              </a:pPr>
              <a:t>3</a:t>
            </a:fld>
            <a:endParaRPr lang="en-US">
              <a:solidFill>
                <a:srgbClr val="FFFFFF"/>
              </a:solidFill>
            </a:endParaRPr>
          </a:p>
        </p:txBody>
      </p:sp>
      <p:sp>
        <p:nvSpPr>
          <p:cNvPr id="7" name="Content Placeholder 6">
            <a:extLst>
              <a:ext uri="{FF2B5EF4-FFF2-40B4-BE49-F238E27FC236}">
                <a16:creationId xmlns:a16="http://schemas.microsoft.com/office/drawing/2014/main" id="{25724A03-9FFE-4DC2-BD58-6506F741B802}"/>
              </a:ext>
            </a:extLst>
          </p:cNvPr>
          <p:cNvSpPr>
            <a:spLocks noGrp="1"/>
          </p:cNvSpPr>
          <p:nvPr>
            <p:ph idx="1"/>
          </p:nvPr>
        </p:nvSpPr>
        <p:spPr/>
        <p:txBody>
          <a:bodyPr/>
          <a:lstStyle/>
          <a:p>
            <a:r>
              <a:rPr lang="en-CA" dirty="0"/>
              <a:t>Stepwise model selection methods</a:t>
            </a:r>
          </a:p>
          <a:p>
            <a:pPr lvl="1"/>
            <a:r>
              <a:rPr lang="en-CA" dirty="0"/>
              <a:t>Forward Selection</a:t>
            </a:r>
          </a:p>
          <a:p>
            <a:pPr lvl="1"/>
            <a:r>
              <a:rPr lang="en-CA" dirty="0"/>
              <a:t>Backwards Elimination</a:t>
            </a:r>
          </a:p>
          <a:p>
            <a:r>
              <a:rPr lang="en-CA" dirty="0"/>
              <a:t>Criteria for model selection</a:t>
            </a:r>
          </a:p>
          <a:p>
            <a:pPr lvl="1"/>
            <a:r>
              <a:rPr lang="en-CA" dirty="0"/>
              <a:t>p-values</a:t>
            </a:r>
          </a:p>
          <a:p>
            <a:pPr lvl="1"/>
            <a:r>
              <a:rPr lang="en-CA" dirty="0"/>
              <a:t>R</a:t>
            </a:r>
            <a:r>
              <a:rPr lang="en-CA" baseline="30000" dirty="0"/>
              <a:t>2</a:t>
            </a:r>
            <a:r>
              <a:rPr lang="en-CA" dirty="0"/>
              <a:t>, adjusted R</a:t>
            </a:r>
            <a:r>
              <a:rPr lang="en-CA" baseline="30000" dirty="0"/>
              <a:t>2</a:t>
            </a:r>
            <a:r>
              <a:rPr lang="en-CA" dirty="0"/>
              <a:t> </a:t>
            </a:r>
          </a:p>
          <a:p>
            <a:pPr lvl="1"/>
            <a:r>
              <a:rPr lang="en-CA" dirty="0" err="1"/>
              <a:t>Mallows’s</a:t>
            </a:r>
            <a:r>
              <a:rPr lang="en-CA" dirty="0"/>
              <a:t> Cp Criterion</a:t>
            </a:r>
          </a:p>
          <a:p>
            <a:pPr lvl="1"/>
            <a:r>
              <a:rPr lang="en-CA" dirty="0"/>
              <a:t>AIC (Akaike’s information criterion)</a:t>
            </a:r>
          </a:p>
          <a:p>
            <a:pPr lvl="1"/>
            <a:endParaRPr lang="en-CA" dirty="0"/>
          </a:p>
        </p:txBody>
      </p:sp>
    </p:spTree>
    <p:extLst>
      <p:ext uri="{BB962C8B-B14F-4D97-AF65-F5344CB8AC3E}">
        <p14:creationId xmlns:p14="http://schemas.microsoft.com/office/powerpoint/2010/main" val="207774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DA5054-27F1-478F-B408-ACACA519F7FA}"/>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Title 2">
            <a:extLst>
              <a:ext uri="{FF2B5EF4-FFF2-40B4-BE49-F238E27FC236}">
                <a16:creationId xmlns:a16="http://schemas.microsoft.com/office/drawing/2014/main" id="{FCF9B37A-F335-4127-83C9-D93737C4A6C4}"/>
              </a:ext>
            </a:extLst>
          </p:cNvPr>
          <p:cNvSpPr>
            <a:spLocks noGrp="1"/>
          </p:cNvSpPr>
          <p:nvPr>
            <p:ph type="title"/>
          </p:nvPr>
        </p:nvSpPr>
        <p:spPr/>
        <p:txBody>
          <a:bodyPr/>
          <a:lstStyle/>
          <a:p>
            <a:pPr algn="ctr"/>
            <a:r>
              <a:rPr lang="en-CA" b="1" dirty="0">
                <a:solidFill>
                  <a:schemeClr val="accent1"/>
                </a:solidFill>
              </a:rPr>
              <a:t>Stepwise Regression-Forward Selection</a:t>
            </a:r>
          </a:p>
        </p:txBody>
      </p:sp>
      <p:sp>
        <p:nvSpPr>
          <p:cNvPr id="4" name="Slide Number Placeholder 3">
            <a:extLst>
              <a:ext uri="{FF2B5EF4-FFF2-40B4-BE49-F238E27FC236}">
                <a16:creationId xmlns:a16="http://schemas.microsoft.com/office/drawing/2014/main" id="{CB9AD72B-6272-438B-8F1E-FADE8980E8EC}"/>
              </a:ext>
            </a:extLst>
          </p:cNvPr>
          <p:cNvSpPr>
            <a:spLocks noGrp="1"/>
          </p:cNvSpPr>
          <p:nvPr>
            <p:ph type="sldNum" sz="quarter" idx="12"/>
          </p:nvPr>
        </p:nvSpPr>
        <p:spPr/>
        <p:txBody>
          <a:bodyPr vert="horz" lIns="91440" tIns="45720" rIns="91440" bIns="45720" rtlCol="0" anchor="ctr">
            <a:normAutofit/>
          </a:bodyPr>
          <a:lstStyle/>
          <a:p>
            <a:pPr>
              <a:spcAft>
                <a:spcPts val="600"/>
              </a:spcAft>
            </a:pPr>
            <a:fld id="{5C35FCF4-C3EF-BD43-82E0-05BC237DAD2A}" type="slidenum">
              <a:rPr lang="en-US">
                <a:solidFill>
                  <a:srgbClr val="FFFFFF"/>
                </a:solidFill>
              </a:rPr>
              <a:pPr>
                <a:spcAft>
                  <a:spcPts val="600"/>
                </a:spcAft>
              </a:pPr>
              <a:t>4</a:t>
            </a:fld>
            <a:endParaRPr lang="en-US">
              <a:solidFill>
                <a:srgbClr val="FFFFFF"/>
              </a:solidFill>
            </a:endParaRPr>
          </a:p>
        </p:txBody>
      </p:sp>
      <p:sp>
        <p:nvSpPr>
          <p:cNvPr id="7" name="Content Placeholder 6">
            <a:extLst>
              <a:ext uri="{FF2B5EF4-FFF2-40B4-BE49-F238E27FC236}">
                <a16:creationId xmlns:a16="http://schemas.microsoft.com/office/drawing/2014/main" id="{25724A03-9FFE-4DC2-BD58-6506F741B802}"/>
              </a:ext>
            </a:extLst>
          </p:cNvPr>
          <p:cNvSpPr>
            <a:spLocks noGrp="1"/>
          </p:cNvSpPr>
          <p:nvPr>
            <p:ph idx="1"/>
          </p:nvPr>
        </p:nvSpPr>
        <p:spPr/>
        <p:txBody>
          <a:bodyPr/>
          <a:lstStyle/>
          <a:p>
            <a:r>
              <a:rPr lang="en-CA" b="1" dirty="0"/>
              <a:t>Step 1 </a:t>
            </a:r>
            <a:r>
              <a:rPr lang="en-CA" dirty="0"/>
              <a:t>The software program fits all possible one-variable models of the form </a:t>
            </a:r>
          </a:p>
          <a:p>
            <a:endParaRPr lang="en-CA" dirty="0"/>
          </a:p>
          <a:p>
            <a:endParaRPr lang="en-CA" dirty="0"/>
          </a:p>
          <a:p>
            <a:r>
              <a:rPr lang="en-CA" dirty="0"/>
              <a:t>The independent variable that produces the largest (absolute) t -value is then declared the best one-variable predictor of 𝑌. Call this independent variable 𝑋</a:t>
            </a:r>
            <a:r>
              <a:rPr lang="en-CA" baseline="-25000" dirty="0"/>
              <a:t>1</a:t>
            </a:r>
            <a:r>
              <a:rPr lang="en-CA" dirty="0"/>
              <a:t>. </a:t>
            </a:r>
          </a:p>
          <a:p>
            <a:endParaRPr lang="en-CA" dirty="0"/>
          </a:p>
        </p:txBody>
      </p:sp>
      <p:pic>
        <p:nvPicPr>
          <p:cNvPr id="6" name="Picture 5" descr="A picture containing clock&#10;&#10;Description automatically generated">
            <a:extLst>
              <a:ext uri="{FF2B5EF4-FFF2-40B4-BE49-F238E27FC236}">
                <a16:creationId xmlns:a16="http://schemas.microsoft.com/office/drawing/2014/main" id="{622EFA1E-9760-464D-B82C-B99FD18A3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2119" y="2702169"/>
            <a:ext cx="4135595" cy="927610"/>
          </a:xfrm>
          <a:prstGeom prst="rect">
            <a:avLst/>
          </a:prstGeom>
        </p:spPr>
      </p:pic>
    </p:spTree>
    <p:extLst>
      <p:ext uri="{BB962C8B-B14F-4D97-AF65-F5344CB8AC3E}">
        <p14:creationId xmlns:p14="http://schemas.microsoft.com/office/powerpoint/2010/main" val="356412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DA5054-27F1-478F-B408-ACACA519F7FA}"/>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Title 2">
            <a:extLst>
              <a:ext uri="{FF2B5EF4-FFF2-40B4-BE49-F238E27FC236}">
                <a16:creationId xmlns:a16="http://schemas.microsoft.com/office/drawing/2014/main" id="{FCF9B37A-F335-4127-83C9-D93737C4A6C4}"/>
              </a:ext>
            </a:extLst>
          </p:cNvPr>
          <p:cNvSpPr>
            <a:spLocks noGrp="1"/>
          </p:cNvSpPr>
          <p:nvPr>
            <p:ph type="title"/>
          </p:nvPr>
        </p:nvSpPr>
        <p:spPr/>
        <p:txBody>
          <a:bodyPr/>
          <a:lstStyle/>
          <a:p>
            <a:pPr algn="ctr"/>
            <a:r>
              <a:rPr lang="en-CA" b="1" dirty="0">
                <a:solidFill>
                  <a:schemeClr val="accent1"/>
                </a:solidFill>
              </a:rPr>
              <a:t>Stepwise regression forward selection</a:t>
            </a:r>
          </a:p>
        </p:txBody>
      </p:sp>
      <p:sp>
        <p:nvSpPr>
          <p:cNvPr id="4" name="Slide Number Placeholder 3">
            <a:extLst>
              <a:ext uri="{FF2B5EF4-FFF2-40B4-BE49-F238E27FC236}">
                <a16:creationId xmlns:a16="http://schemas.microsoft.com/office/drawing/2014/main" id="{CB9AD72B-6272-438B-8F1E-FADE8980E8EC}"/>
              </a:ext>
            </a:extLst>
          </p:cNvPr>
          <p:cNvSpPr>
            <a:spLocks noGrp="1"/>
          </p:cNvSpPr>
          <p:nvPr>
            <p:ph type="sldNum" sz="quarter" idx="12"/>
          </p:nvPr>
        </p:nvSpPr>
        <p:spPr/>
        <p:txBody>
          <a:bodyPr vert="horz" lIns="91440" tIns="45720" rIns="91440" bIns="45720" rtlCol="0" anchor="ctr">
            <a:normAutofit/>
          </a:bodyPr>
          <a:lstStyle/>
          <a:p>
            <a:pPr>
              <a:spcAft>
                <a:spcPts val="600"/>
              </a:spcAft>
            </a:pPr>
            <a:fld id="{5C35FCF4-C3EF-BD43-82E0-05BC237DAD2A}" type="slidenum">
              <a:rPr lang="en-US">
                <a:solidFill>
                  <a:srgbClr val="FFFFFF"/>
                </a:solidFill>
              </a:rPr>
              <a:pPr>
                <a:spcAft>
                  <a:spcPts val="600"/>
                </a:spcAft>
              </a:pPr>
              <a:t>5</a:t>
            </a:fld>
            <a:endParaRPr lang="en-US">
              <a:solidFill>
                <a:srgbClr val="FFFFFF"/>
              </a:solidFill>
            </a:endParaRPr>
          </a:p>
        </p:txBody>
      </p:sp>
      <p:sp>
        <p:nvSpPr>
          <p:cNvPr id="7" name="Content Placeholder 6">
            <a:extLst>
              <a:ext uri="{FF2B5EF4-FFF2-40B4-BE49-F238E27FC236}">
                <a16:creationId xmlns:a16="http://schemas.microsoft.com/office/drawing/2014/main" id="{25724A03-9FFE-4DC2-BD58-6506F741B802}"/>
              </a:ext>
            </a:extLst>
          </p:cNvPr>
          <p:cNvSpPr>
            <a:spLocks noGrp="1"/>
          </p:cNvSpPr>
          <p:nvPr>
            <p:ph idx="1"/>
          </p:nvPr>
        </p:nvSpPr>
        <p:spPr/>
        <p:txBody>
          <a:bodyPr>
            <a:normAutofit lnSpcReduction="10000"/>
          </a:bodyPr>
          <a:lstStyle/>
          <a:p>
            <a:r>
              <a:rPr lang="en-CA" b="1" dirty="0"/>
              <a:t>Step 2 </a:t>
            </a:r>
            <a:r>
              <a:rPr lang="en-CA" dirty="0"/>
              <a:t>The stepwise program now begins to search through the remaining (𝑝−1) independent variables for the best two-variable model of the form </a:t>
            </a:r>
          </a:p>
          <a:p>
            <a:endParaRPr lang="en-CA" dirty="0"/>
          </a:p>
          <a:p>
            <a:endParaRPr lang="en-CA" dirty="0"/>
          </a:p>
          <a:p>
            <a:r>
              <a:rPr lang="en-CA" dirty="0"/>
              <a:t>This is done by fitting all two-variable models containing 𝑋</a:t>
            </a:r>
            <a:r>
              <a:rPr lang="en-CA" baseline="-25000" dirty="0"/>
              <a:t>1</a:t>
            </a:r>
            <a:r>
              <a:rPr lang="en-CA" dirty="0"/>
              <a:t> and each of the other (𝑝−1) options for the second variable 𝑋</a:t>
            </a:r>
            <a:r>
              <a:rPr lang="en-CA" baseline="-25000" dirty="0"/>
              <a:t>𝑖</a:t>
            </a:r>
            <a:r>
              <a:rPr lang="en-CA" dirty="0"/>
              <a:t>. The t-values for the test 𝐻</a:t>
            </a:r>
            <a:r>
              <a:rPr lang="en-CA" baseline="-25000" dirty="0"/>
              <a:t>0</a:t>
            </a:r>
            <a:r>
              <a:rPr lang="en-CA" dirty="0"/>
              <a:t>:𝛽</a:t>
            </a:r>
            <a:r>
              <a:rPr lang="en-CA" baseline="-25000" dirty="0"/>
              <a:t>2</a:t>
            </a:r>
            <a:r>
              <a:rPr lang="en-CA" dirty="0"/>
              <a:t>=0 are computed for each of the 𝑝−1 models (corresponding to the remaining independent variables, 𝑋</a:t>
            </a:r>
            <a:r>
              <a:rPr lang="en-CA" baseline="-25000" dirty="0"/>
              <a:t>𝑖</a:t>
            </a:r>
            <a:r>
              <a:rPr lang="en-CA" dirty="0"/>
              <a:t>,𝑖=2,3,...,𝑝−1), and the variable having the largest 𝑡 is retained. Call this variable 𝑋</a:t>
            </a:r>
            <a:r>
              <a:rPr lang="en-CA" baseline="-25000" dirty="0"/>
              <a:t>2</a:t>
            </a:r>
            <a:r>
              <a:rPr lang="en-CA" dirty="0"/>
              <a:t>. </a:t>
            </a:r>
          </a:p>
          <a:p>
            <a:endParaRPr lang="en-CA" dirty="0"/>
          </a:p>
          <a:p>
            <a:endParaRPr lang="en-CA" dirty="0"/>
          </a:p>
        </p:txBody>
      </p:sp>
      <p:grpSp>
        <p:nvGrpSpPr>
          <p:cNvPr id="10" name="Group 9">
            <a:extLst>
              <a:ext uri="{FF2B5EF4-FFF2-40B4-BE49-F238E27FC236}">
                <a16:creationId xmlns:a16="http://schemas.microsoft.com/office/drawing/2014/main" id="{1B2F6008-46FE-D743-9FED-1978FBEB5EA2}"/>
              </a:ext>
            </a:extLst>
          </p:cNvPr>
          <p:cNvGrpSpPr/>
          <p:nvPr/>
        </p:nvGrpSpPr>
        <p:grpSpPr>
          <a:xfrm>
            <a:off x="2800990" y="2988128"/>
            <a:ext cx="5215269" cy="881743"/>
            <a:chOff x="2800990" y="2988128"/>
            <a:chExt cx="5215269" cy="881743"/>
          </a:xfrm>
        </p:grpSpPr>
        <p:pic>
          <p:nvPicPr>
            <p:cNvPr id="6" name="Picture 5" descr="A picture containing text, clock&#10;&#10;Description automatically generated">
              <a:extLst>
                <a:ext uri="{FF2B5EF4-FFF2-40B4-BE49-F238E27FC236}">
                  <a16:creationId xmlns:a16="http://schemas.microsoft.com/office/drawing/2014/main" id="{8DC9EF32-7ABC-6440-8081-9C255F531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482" y="2988128"/>
              <a:ext cx="4743777" cy="881743"/>
            </a:xfrm>
            <a:prstGeom prst="rect">
              <a:avLst/>
            </a:prstGeom>
          </p:spPr>
        </p:pic>
        <p:pic>
          <p:nvPicPr>
            <p:cNvPr id="9" name="Picture 8">
              <a:extLst>
                <a:ext uri="{FF2B5EF4-FFF2-40B4-BE49-F238E27FC236}">
                  <a16:creationId xmlns:a16="http://schemas.microsoft.com/office/drawing/2014/main" id="{8E8365F8-A9E1-304C-BA02-59829A2E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0990" y="3104104"/>
              <a:ext cx="942984" cy="549311"/>
            </a:xfrm>
            <a:prstGeom prst="rect">
              <a:avLst/>
            </a:prstGeom>
          </p:spPr>
        </p:pic>
      </p:grpSp>
    </p:spTree>
    <p:extLst>
      <p:ext uri="{BB962C8B-B14F-4D97-AF65-F5344CB8AC3E}">
        <p14:creationId xmlns:p14="http://schemas.microsoft.com/office/powerpoint/2010/main" val="304948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DA5054-27F1-478F-B408-ACACA519F7FA}"/>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Title 2">
            <a:extLst>
              <a:ext uri="{FF2B5EF4-FFF2-40B4-BE49-F238E27FC236}">
                <a16:creationId xmlns:a16="http://schemas.microsoft.com/office/drawing/2014/main" id="{FCF9B37A-F335-4127-83C9-D93737C4A6C4}"/>
              </a:ext>
            </a:extLst>
          </p:cNvPr>
          <p:cNvSpPr>
            <a:spLocks noGrp="1"/>
          </p:cNvSpPr>
          <p:nvPr>
            <p:ph type="title"/>
          </p:nvPr>
        </p:nvSpPr>
        <p:spPr/>
        <p:txBody>
          <a:bodyPr/>
          <a:lstStyle/>
          <a:p>
            <a:pPr algn="ctr"/>
            <a:r>
              <a:rPr lang="en-CA" b="1" dirty="0">
                <a:solidFill>
                  <a:schemeClr val="accent1"/>
                </a:solidFill>
              </a:rPr>
              <a:t>Stepwise Regression Forward Selection</a:t>
            </a:r>
          </a:p>
        </p:txBody>
      </p:sp>
      <p:sp>
        <p:nvSpPr>
          <p:cNvPr id="4" name="Slide Number Placeholder 3">
            <a:extLst>
              <a:ext uri="{FF2B5EF4-FFF2-40B4-BE49-F238E27FC236}">
                <a16:creationId xmlns:a16="http://schemas.microsoft.com/office/drawing/2014/main" id="{CB9AD72B-6272-438B-8F1E-FADE8980E8EC}"/>
              </a:ext>
            </a:extLst>
          </p:cNvPr>
          <p:cNvSpPr>
            <a:spLocks noGrp="1"/>
          </p:cNvSpPr>
          <p:nvPr>
            <p:ph type="sldNum" sz="quarter" idx="12"/>
          </p:nvPr>
        </p:nvSpPr>
        <p:spPr/>
        <p:txBody>
          <a:bodyPr vert="horz" lIns="91440" tIns="45720" rIns="91440" bIns="45720" rtlCol="0" anchor="ctr">
            <a:normAutofit/>
          </a:bodyPr>
          <a:lstStyle/>
          <a:p>
            <a:pPr>
              <a:spcAft>
                <a:spcPts val="600"/>
              </a:spcAft>
            </a:pPr>
            <a:fld id="{5C35FCF4-C3EF-BD43-82E0-05BC237DAD2A}" type="slidenum">
              <a:rPr lang="en-US">
                <a:solidFill>
                  <a:srgbClr val="FFFFFF"/>
                </a:solidFill>
              </a:rPr>
              <a:pPr>
                <a:spcAft>
                  <a:spcPts val="600"/>
                </a:spcAft>
              </a:pPr>
              <a:t>6</a:t>
            </a:fld>
            <a:endParaRPr lang="en-US">
              <a:solidFill>
                <a:srgbClr val="FFFFFF"/>
              </a:solidFill>
            </a:endParaRP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25724A03-9FFE-4DC2-BD58-6506F741B802}"/>
                  </a:ext>
                </a:extLst>
              </p:cNvPr>
              <p:cNvSpPr>
                <a:spLocks noGrp="1"/>
              </p:cNvSpPr>
              <p:nvPr>
                <p:ph idx="1"/>
              </p:nvPr>
            </p:nvSpPr>
            <p:spPr/>
            <p:txBody>
              <a:bodyPr/>
              <a:lstStyle/>
              <a:p>
                <a:r>
                  <a:rPr lang="en-CA" dirty="0"/>
                  <a:t>Before proceeding to Step 3, the stepwise routine will go back and check the t-value of</a:t>
                </a:r>
                <a:r>
                  <a:rPr lang="en-CA" baseline="-25000" dirty="0"/>
                  <a:t> </a:t>
                </a:r>
                <a:r>
                  <a:rPr lang="en-CA" dirty="0"/>
                  <a:t> </a:t>
                </a:r>
                <a14:m>
                  <m:oMath xmlns:m="http://schemas.openxmlformats.org/officeDocument/2006/math">
                    <m:acc>
                      <m:accPr>
                        <m:chr m:val="̂"/>
                        <m:ctrlPr>
                          <a:rPr lang="en-CA" i="1" smtClean="0">
                            <a:latin typeface="Cambria Math" panose="02040503050406030204" pitchFamily="18" charset="0"/>
                          </a:rPr>
                        </m:ctrlPr>
                      </m:accPr>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e>
                    </m:acc>
                  </m:oMath>
                </a14:m>
                <a:r>
                  <a:rPr lang="en-CA" dirty="0"/>
                  <a:t>after </a:t>
                </a:r>
                <a14:m>
                  <m:oMath xmlns:m="http://schemas.openxmlformats.org/officeDocument/2006/math">
                    <m:acc>
                      <m:accPr>
                        <m:chr m:val="̂"/>
                        <m:ctrlPr>
                          <a:rPr lang="en-CA" i="1" smtClean="0">
                            <a:latin typeface="Cambria Math" panose="02040503050406030204" pitchFamily="18" charset="0"/>
                          </a:rPr>
                        </m:ctrlPr>
                      </m:accPr>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2</m:t>
                            </m:r>
                          </m:sub>
                        </m:sSub>
                      </m:e>
                    </m:acc>
                    <m:r>
                      <a:rPr lang="en-CA" b="0" i="1" smtClean="0">
                        <a:latin typeface="Cambria Math" panose="02040503050406030204" pitchFamily="18" charset="0"/>
                      </a:rPr>
                      <m:t>𝑋</m:t>
                    </m:r>
                    <m:r>
                      <a:rPr lang="en-CA" b="0" i="1" baseline="-25000" smtClean="0">
                        <a:latin typeface="Cambria Math" panose="02040503050406030204" pitchFamily="18" charset="0"/>
                      </a:rPr>
                      <m:t>2</m:t>
                    </m:r>
                  </m:oMath>
                </a14:m>
                <a:r>
                  <a:rPr lang="en-CA" dirty="0"/>
                  <a:t> has been added to the model. If the t-value has become nonsignificant at some specified 𝛼 level (say 𝛼=0.3), the variable 𝑋</a:t>
                </a:r>
                <a:r>
                  <a:rPr lang="en-CA" baseline="-25000" dirty="0"/>
                  <a:t>1</a:t>
                </a:r>
                <a:r>
                  <a:rPr lang="en-CA" dirty="0"/>
                  <a:t> is removed and a search is made for the independent variable with a 𝛽 parameter that will yield the most significant t-value in the presence of </a:t>
                </a:r>
                <a14:m>
                  <m:oMath xmlns:m="http://schemas.openxmlformats.org/officeDocument/2006/math">
                    <m:acc>
                      <m:accPr>
                        <m:chr m:val="̂"/>
                        <m:ctrlPr>
                          <a:rPr lang="en-CA" i="1" smtClean="0">
                            <a:latin typeface="Cambria Math" panose="02040503050406030204" pitchFamily="18" charset="0"/>
                          </a:rPr>
                        </m:ctrlPr>
                      </m:accPr>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2</m:t>
                            </m:r>
                          </m:sub>
                        </m:sSub>
                      </m:e>
                    </m:acc>
                    <m:sSub>
                      <m:sSubPr>
                        <m:ctrlPr>
                          <a:rPr lang="en-CA"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2</m:t>
                        </m:r>
                      </m:sub>
                    </m:sSub>
                  </m:oMath>
                </a14:m>
                <a:r>
                  <a:rPr lang="en-CA" dirty="0"/>
                  <a:t>. </a:t>
                </a:r>
              </a:p>
              <a:p>
                <a:r>
                  <a:rPr lang="en-CA" b="1" dirty="0"/>
                  <a:t>Step 3 </a:t>
                </a:r>
                <a:r>
                  <a:rPr lang="en-CA" dirty="0"/>
                  <a:t>The stepwise regression procedure now checks for a third independent variable to include in the model with 𝑋</a:t>
                </a:r>
                <a:r>
                  <a:rPr lang="en-CA" baseline="-25000" dirty="0"/>
                  <a:t>1</a:t>
                </a:r>
                <a:r>
                  <a:rPr lang="en-CA" dirty="0"/>
                  <a:t> and 𝑋</a:t>
                </a:r>
                <a:r>
                  <a:rPr lang="en-CA" baseline="-25000" dirty="0"/>
                  <a:t>2</a:t>
                </a:r>
                <a:r>
                  <a:rPr lang="en-CA" dirty="0"/>
                  <a:t>. That is, we seek the best model of the form </a:t>
                </a:r>
              </a:p>
              <a:p>
                <a:endParaRPr lang="en-CA" dirty="0"/>
              </a:p>
            </p:txBody>
          </p:sp>
        </mc:Choice>
        <mc:Fallback xmlns="">
          <p:sp>
            <p:nvSpPr>
              <p:cNvPr id="7" name="Content Placeholder 6">
                <a:extLst>
                  <a:ext uri="{FF2B5EF4-FFF2-40B4-BE49-F238E27FC236}">
                    <a16:creationId xmlns:a16="http://schemas.microsoft.com/office/drawing/2014/main" id="{25724A03-9FFE-4DC2-BD58-6506F741B802}"/>
                  </a:ext>
                </a:extLst>
              </p:cNvPr>
              <p:cNvSpPr>
                <a:spLocks noGrp="1" noRot="1" noChangeAspect="1" noMove="1" noResize="1" noEditPoints="1" noAdjustHandles="1" noChangeArrowheads="1" noChangeShapeType="1" noTextEdit="1"/>
              </p:cNvSpPr>
              <p:nvPr>
                <p:ph idx="1"/>
              </p:nvPr>
            </p:nvSpPr>
            <p:spPr>
              <a:blipFill>
                <a:blip r:embed="rId3"/>
                <a:stretch>
                  <a:fillRect l="-1086" t="-2326" r="-1448"/>
                </a:stretch>
              </a:blipFill>
            </p:spPr>
            <p:txBody>
              <a:bodyPr/>
              <a:lstStyle/>
              <a:p>
                <a:r>
                  <a:rPr lang="en-US">
                    <a:noFill/>
                  </a:rPr>
                  <a:t> </a:t>
                </a:r>
              </a:p>
            </p:txBody>
          </p:sp>
        </mc:Fallback>
      </mc:AlternateContent>
      <p:pic>
        <p:nvPicPr>
          <p:cNvPr id="6" name="Picture 5" descr="A picture containing clock, watch&#10;&#10;Description automatically generated">
            <a:extLst>
              <a:ext uri="{FF2B5EF4-FFF2-40B4-BE49-F238E27FC236}">
                <a16:creationId xmlns:a16="http://schemas.microsoft.com/office/drawing/2014/main" id="{A06169E7-F6A0-A24D-8F41-549F123BF4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7583" y="5580063"/>
            <a:ext cx="4572000" cy="596900"/>
          </a:xfrm>
          <a:prstGeom prst="rect">
            <a:avLst/>
          </a:prstGeom>
        </p:spPr>
      </p:pic>
    </p:spTree>
    <p:extLst>
      <p:ext uri="{BB962C8B-B14F-4D97-AF65-F5344CB8AC3E}">
        <p14:creationId xmlns:p14="http://schemas.microsoft.com/office/powerpoint/2010/main" val="113117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DA5054-27F1-478F-B408-ACACA519F7FA}"/>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Title 2">
            <a:extLst>
              <a:ext uri="{FF2B5EF4-FFF2-40B4-BE49-F238E27FC236}">
                <a16:creationId xmlns:a16="http://schemas.microsoft.com/office/drawing/2014/main" id="{FCF9B37A-F335-4127-83C9-D93737C4A6C4}"/>
              </a:ext>
            </a:extLst>
          </p:cNvPr>
          <p:cNvSpPr>
            <a:spLocks noGrp="1"/>
          </p:cNvSpPr>
          <p:nvPr>
            <p:ph type="title"/>
          </p:nvPr>
        </p:nvSpPr>
        <p:spPr/>
        <p:txBody>
          <a:bodyPr/>
          <a:lstStyle/>
          <a:p>
            <a:pPr algn="ctr"/>
            <a:r>
              <a:rPr lang="en-CA" b="1" dirty="0">
                <a:solidFill>
                  <a:schemeClr val="accent1"/>
                </a:solidFill>
              </a:rPr>
              <a:t>Backward Elimination Procedure</a:t>
            </a:r>
          </a:p>
        </p:txBody>
      </p:sp>
      <p:sp>
        <p:nvSpPr>
          <p:cNvPr id="4" name="Slide Number Placeholder 3">
            <a:extLst>
              <a:ext uri="{FF2B5EF4-FFF2-40B4-BE49-F238E27FC236}">
                <a16:creationId xmlns:a16="http://schemas.microsoft.com/office/drawing/2014/main" id="{CB9AD72B-6272-438B-8F1E-FADE8980E8EC}"/>
              </a:ext>
            </a:extLst>
          </p:cNvPr>
          <p:cNvSpPr>
            <a:spLocks noGrp="1"/>
          </p:cNvSpPr>
          <p:nvPr>
            <p:ph type="sldNum" sz="quarter" idx="12"/>
          </p:nvPr>
        </p:nvSpPr>
        <p:spPr/>
        <p:txBody>
          <a:bodyPr vert="horz" lIns="91440" tIns="45720" rIns="91440" bIns="45720" rtlCol="0" anchor="ctr">
            <a:normAutofit/>
          </a:bodyPr>
          <a:lstStyle/>
          <a:p>
            <a:pPr>
              <a:spcAft>
                <a:spcPts val="600"/>
              </a:spcAft>
            </a:pPr>
            <a:fld id="{5C35FCF4-C3EF-BD43-82E0-05BC237DAD2A}" type="slidenum">
              <a:rPr lang="en-US">
                <a:solidFill>
                  <a:srgbClr val="FFFFFF"/>
                </a:solidFill>
              </a:rPr>
              <a:pPr>
                <a:spcAft>
                  <a:spcPts val="600"/>
                </a:spcAft>
              </a:pPr>
              <a:t>7</a:t>
            </a:fld>
            <a:endParaRPr lang="en-US">
              <a:solidFill>
                <a:srgbClr val="FFFFFF"/>
              </a:solidFill>
            </a:endParaRPr>
          </a:p>
        </p:txBody>
      </p:sp>
      <p:sp>
        <p:nvSpPr>
          <p:cNvPr id="7" name="Content Placeholder 6">
            <a:extLst>
              <a:ext uri="{FF2B5EF4-FFF2-40B4-BE49-F238E27FC236}">
                <a16:creationId xmlns:a16="http://schemas.microsoft.com/office/drawing/2014/main" id="{25724A03-9FFE-4DC2-BD58-6506F741B802}"/>
              </a:ext>
            </a:extLst>
          </p:cNvPr>
          <p:cNvSpPr>
            <a:spLocks noGrp="1"/>
          </p:cNvSpPr>
          <p:nvPr>
            <p:ph idx="1"/>
          </p:nvPr>
        </p:nvSpPr>
        <p:spPr/>
        <p:txBody>
          <a:bodyPr>
            <a:normAutofit fontScale="92500" lnSpcReduction="10000"/>
          </a:bodyPr>
          <a:lstStyle/>
          <a:p>
            <a:r>
              <a:rPr lang="en-CA" dirty="0"/>
              <a:t>Step1: The Backward procedure initially fits a model containing terms for all potential independent variables </a:t>
            </a:r>
          </a:p>
          <a:p>
            <a:endParaRPr lang="en-CA" dirty="0"/>
          </a:p>
          <a:p>
            <a:endParaRPr lang="en-CA" dirty="0"/>
          </a:p>
          <a:p>
            <a:r>
              <a:rPr lang="en-CA" dirty="0"/>
              <a:t>The variable with the smallest t (or F) statistic for testing 𝐻0:𝛽𝑖=0 is identified and dropped from the model if the t-value is less than some specified critical value or p-value more than a cut-off </a:t>
            </a:r>
          </a:p>
          <a:p>
            <a:r>
              <a:rPr lang="en-CA" dirty="0"/>
              <a:t>The model with the remaining (𝑝−1) independent variables is fit in step 2, and again, the variable associated with the smallest nonsignificant t-value is dropped. This process is repeated until no further nonsignificant independent variables can be found. </a:t>
            </a:r>
          </a:p>
          <a:p>
            <a:endParaRPr lang="en-CA" dirty="0"/>
          </a:p>
          <a:p>
            <a:endParaRPr lang="en-CA" dirty="0"/>
          </a:p>
        </p:txBody>
      </p:sp>
      <p:grpSp>
        <p:nvGrpSpPr>
          <p:cNvPr id="10" name="Group 9">
            <a:extLst>
              <a:ext uri="{FF2B5EF4-FFF2-40B4-BE49-F238E27FC236}">
                <a16:creationId xmlns:a16="http://schemas.microsoft.com/office/drawing/2014/main" id="{2D59F2AF-12C9-5F4C-9F4B-A5CE98783613}"/>
              </a:ext>
            </a:extLst>
          </p:cNvPr>
          <p:cNvGrpSpPr/>
          <p:nvPr/>
        </p:nvGrpSpPr>
        <p:grpSpPr>
          <a:xfrm>
            <a:off x="3118758" y="3022600"/>
            <a:ext cx="5029200" cy="406400"/>
            <a:chOff x="4686300" y="3225800"/>
            <a:chExt cx="5029200" cy="406400"/>
          </a:xfrm>
        </p:grpSpPr>
        <p:pic>
          <p:nvPicPr>
            <p:cNvPr id="6" name="Picture 5" descr="Icon&#10;&#10;Description automatically generated">
              <a:extLst>
                <a:ext uri="{FF2B5EF4-FFF2-40B4-BE49-F238E27FC236}">
                  <a16:creationId xmlns:a16="http://schemas.microsoft.com/office/drawing/2014/main" id="{59FD5A0E-78AA-6E40-91E8-381D9A348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300" y="3225800"/>
              <a:ext cx="2819400" cy="406400"/>
            </a:xfrm>
            <a:prstGeom prst="rect">
              <a:avLst/>
            </a:prstGeom>
          </p:spPr>
        </p:pic>
        <p:pic>
          <p:nvPicPr>
            <p:cNvPr id="9" name="Picture 8" descr="Icon&#10;&#10;Description automatically generated">
              <a:extLst>
                <a:ext uri="{FF2B5EF4-FFF2-40B4-BE49-F238E27FC236}">
                  <a16:creationId xmlns:a16="http://schemas.microsoft.com/office/drawing/2014/main" id="{04F49F8C-6466-054F-85AC-263C90D15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5700" y="3225800"/>
              <a:ext cx="2209800" cy="381000"/>
            </a:xfrm>
            <a:prstGeom prst="rect">
              <a:avLst/>
            </a:prstGeom>
          </p:spPr>
        </p:pic>
      </p:grpSp>
    </p:spTree>
    <p:extLst>
      <p:ext uri="{BB962C8B-B14F-4D97-AF65-F5344CB8AC3E}">
        <p14:creationId xmlns:p14="http://schemas.microsoft.com/office/powerpoint/2010/main" val="180046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A10AC6F-D73C-4E49-8F25-ACFF1E73CBB4}"/>
              </a:ext>
            </a:extLst>
          </p:cNvPr>
          <p:cNvSpPr>
            <a:spLocks noGrp="1"/>
          </p:cNvSpPr>
          <p:nvPr>
            <p:ph type="title"/>
          </p:nvPr>
        </p:nvSpPr>
        <p:spPr>
          <a:xfrm>
            <a:off x="449578" y="560881"/>
            <a:ext cx="9795638" cy="654970"/>
          </a:xfrm>
        </p:spPr>
        <p:txBody>
          <a:bodyPr vert="horz" lIns="91440" tIns="45720" rIns="91440" bIns="45720" rtlCol="0" anchor="b">
            <a:normAutofit/>
          </a:bodyPr>
          <a:lstStyle/>
          <a:p>
            <a:pPr algn="ctr">
              <a:lnSpc>
                <a:spcPct val="90000"/>
              </a:lnSpc>
            </a:pPr>
            <a:r>
              <a:rPr lang="en-US" sz="4000" b="1" dirty="0">
                <a:solidFill>
                  <a:srgbClr val="0070C0"/>
                </a:solidFill>
                <a:latin typeface="+mj-lt"/>
              </a:rPr>
              <a:t>All Possible Regressions Selection Procedure</a:t>
            </a:r>
          </a:p>
        </p:txBody>
      </p:sp>
      <p:pic>
        <p:nvPicPr>
          <p:cNvPr id="7" name="Picture 6">
            <a:extLst>
              <a:ext uri="{FF2B5EF4-FFF2-40B4-BE49-F238E27FC236}">
                <a16:creationId xmlns:a16="http://schemas.microsoft.com/office/drawing/2014/main" id="{E7E68940-FEAB-4A20-BD9A-22D04392DF23}"/>
              </a:ext>
            </a:extLst>
          </p:cNvPr>
          <p:cNvPicPr>
            <a:picLocks noChangeAspect="1"/>
          </p:cNvPicPr>
          <p:nvPr/>
        </p:nvPicPr>
        <p:blipFill>
          <a:blip r:embed="rId2"/>
          <a:stretch>
            <a:fillRect/>
          </a:stretch>
        </p:blipFill>
        <p:spPr>
          <a:xfrm>
            <a:off x="343277" y="1514839"/>
            <a:ext cx="5751198" cy="3939570"/>
          </a:xfrm>
          <a:prstGeom prst="rect">
            <a:avLst/>
          </a:prstGeom>
        </p:spPr>
      </p:pic>
      <p:pic>
        <p:nvPicPr>
          <p:cNvPr id="8" name="Picture 7">
            <a:extLst>
              <a:ext uri="{FF2B5EF4-FFF2-40B4-BE49-F238E27FC236}">
                <a16:creationId xmlns:a16="http://schemas.microsoft.com/office/drawing/2014/main" id="{2AAB38E3-D097-4FE5-B94C-B6AA7B9BB738}"/>
              </a:ext>
            </a:extLst>
          </p:cNvPr>
          <p:cNvPicPr>
            <a:picLocks noChangeAspect="1"/>
          </p:cNvPicPr>
          <p:nvPr/>
        </p:nvPicPr>
        <p:blipFill>
          <a:blip r:embed="rId3"/>
          <a:stretch>
            <a:fillRect/>
          </a:stretch>
        </p:blipFill>
        <p:spPr>
          <a:xfrm>
            <a:off x="6059156" y="1494133"/>
            <a:ext cx="5890199" cy="3961159"/>
          </a:xfrm>
          <a:prstGeom prst="rect">
            <a:avLst/>
          </a:prstGeom>
        </p:spPr>
      </p:pic>
      <p:sp>
        <p:nvSpPr>
          <p:cNvPr id="4" name="Slide Number Placeholder 3">
            <a:extLst>
              <a:ext uri="{FF2B5EF4-FFF2-40B4-BE49-F238E27FC236}">
                <a16:creationId xmlns:a16="http://schemas.microsoft.com/office/drawing/2014/main" id="{0BD16DD7-798D-4615-8A66-A33E216D021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C35FCF4-C3EF-BD43-82E0-05BC237DAD2A}" type="slidenum">
              <a:rPr lang="en-US" sz="1200" smtClean="0">
                <a:solidFill>
                  <a:schemeClr val="tx1">
                    <a:tint val="75000"/>
                  </a:schemeClr>
                </a:solidFill>
              </a:rPr>
              <a:pPr>
                <a:spcAft>
                  <a:spcPts val="600"/>
                </a:spcAft>
              </a:pPr>
              <a:t>8</a:t>
            </a:fld>
            <a:endParaRPr lang="en-US" sz="1200">
              <a:solidFill>
                <a:schemeClr val="tx1">
                  <a:tint val="75000"/>
                </a:schemeClr>
              </a:solidFill>
            </a:endParaRPr>
          </a:p>
        </p:txBody>
      </p:sp>
      <p:pic>
        <p:nvPicPr>
          <p:cNvPr id="9" name="Picture 8">
            <a:extLst>
              <a:ext uri="{FF2B5EF4-FFF2-40B4-BE49-F238E27FC236}">
                <a16:creationId xmlns:a16="http://schemas.microsoft.com/office/drawing/2014/main" id="{649BF6E4-27E6-4F0D-A044-6ACF5909888E}"/>
              </a:ext>
            </a:extLst>
          </p:cNvPr>
          <p:cNvPicPr>
            <a:picLocks noChangeAspect="1"/>
          </p:cNvPicPr>
          <p:nvPr/>
        </p:nvPicPr>
        <p:blipFill>
          <a:blip r:embed="rId4"/>
          <a:stretch>
            <a:fillRect/>
          </a:stretch>
        </p:blipFill>
        <p:spPr>
          <a:xfrm>
            <a:off x="10493312" y="328822"/>
            <a:ext cx="1456044" cy="1188480"/>
          </a:xfrm>
          <a:prstGeom prst="rect">
            <a:avLst/>
          </a:prstGeom>
        </p:spPr>
      </p:pic>
    </p:spTree>
    <p:extLst>
      <p:ext uri="{BB962C8B-B14F-4D97-AF65-F5344CB8AC3E}">
        <p14:creationId xmlns:p14="http://schemas.microsoft.com/office/powerpoint/2010/main" val="350971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DA5054-27F1-478F-B408-ACACA519F7FA}"/>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Title 2">
            <a:extLst>
              <a:ext uri="{FF2B5EF4-FFF2-40B4-BE49-F238E27FC236}">
                <a16:creationId xmlns:a16="http://schemas.microsoft.com/office/drawing/2014/main" id="{FCF9B37A-F335-4127-83C9-D93737C4A6C4}"/>
              </a:ext>
            </a:extLst>
          </p:cNvPr>
          <p:cNvSpPr>
            <a:spLocks noGrp="1"/>
          </p:cNvSpPr>
          <p:nvPr>
            <p:ph type="title"/>
          </p:nvPr>
        </p:nvSpPr>
        <p:spPr/>
        <p:txBody>
          <a:bodyPr/>
          <a:lstStyle/>
          <a:p>
            <a:pPr algn="ctr"/>
            <a:r>
              <a:rPr lang="en-CA" b="1" dirty="0">
                <a:solidFill>
                  <a:schemeClr val="accent1"/>
                </a:solidFill>
              </a:rPr>
              <a:t>Criteria for model selection</a:t>
            </a:r>
          </a:p>
        </p:txBody>
      </p:sp>
      <p:sp>
        <p:nvSpPr>
          <p:cNvPr id="4" name="Slide Number Placeholder 3">
            <a:extLst>
              <a:ext uri="{FF2B5EF4-FFF2-40B4-BE49-F238E27FC236}">
                <a16:creationId xmlns:a16="http://schemas.microsoft.com/office/drawing/2014/main" id="{CB9AD72B-6272-438B-8F1E-FADE8980E8EC}"/>
              </a:ext>
            </a:extLst>
          </p:cNvPr>
          <p:cNvSpPr>
            <a:spLocks noGrp="1"/>
          </p:cNvSpPr>
          <p:nvPr>
            <p:ph type="sldNum" sz="quarter" idx="12"/>
          </p:nvPr>
        </p:nvSpPr>
        <p:spPr/>
        <p:txBody>
          <a:bodyPr vert="horz" lIns="91440" tIns="45720" rIns="91440" bIns="45720" rtlCol="0" anchor="ctr">
            <a:normAutofit/>
          </a:bodyPr>
          <a:lstStyle/>
          <a:p>
            <a:pPr>
              <a:spcAft>
                <a:spcPts val="600"/>
              </a:spcAft>
            </a:pPr>
            <a:fld id="{5C35FCF4-C3EF-BD43-82E0-05BC237DAD2A}" type="slidenum">
              <a:rPr lang="en-US">
                <a:solidFill>
                  <a:srgbClr val="FFFFFF"/>
                </a:solidFill>
              </a:rPr>
              <a:pPr>
                <a:spcAft>
                  <a:spcPts val="600"/>
                </a:spcAft>
              </a:pPr>
              <a:t>9</a:t>
            </a:fld>
            <a:endParaRPr lang="en-US">
              <a:solidFill>
                <a:srgbClr val="FFFFFF"/>
              </a:solidFill>
            </a:endParaRPr>
          </a:p>
        </p:txBody>
      </p:sp>
      <p:sp>
        <p:nvSpPr>
          <p:cNvPr id="7" name="Content Placeholder 6">
            <a:extLst>
              <a:ext uri="{FF2B5EF4-FFF2-40B4-BE49-F238E27FC236}">
                <a16:creationId xmlns:a16="http://schemas.microsoft.com/office/drawing/2014/main" id="{25724A03-9FFE-4DC2-BD58-6506F741B802}"/>
              </a:ext>
            </a:extLst>
          </p:cNvPr>
          <p:cNvSpPr>
            <a:spLocks noGrp="1"/>
          </p:cNvSpPr>
          <p:nvPr>
            <p:ph idx="1"/>
          </p:nvPr>
        </p:nvSpPr>
        <p:spPr/>
        <p:txBody>
          <a:bodyPr/>
          <a:lstStyle/>
          <a:p>
            <a:r>
              <a:rPr lang="en-CA" dirty="0"/>
              <a:t>𝑅</a:t>
            </a:r>
            <a:r>
              <a:rPr lang="en-CA" baseline="30000" dirty="0"/>
              <a:t>2</a:t>
            </a:r>
            <a:r>
              <a:rPr lang="en-CA" dirty="0"/>
              <a:t> Criterion the multiple coefficient of determination </a:t>
            </a:r>
          </a:p>
          <a:p>
            <a:endParaRPr lang="en-CA" dirty="0"/>
          </a:p>
          <a:p>
            <a:pPr marL="0" indent="0">
              <a:buNone/>
            </a:pPr>
            <a:endParaRPr lang="en-CA" dirty="0"/>
          </a:p>
          <a:p>
            <a:pPr marL="0" indent="0">
              <a:buNone/>
            </a:pPr>
            <a:endParaRPr lang="en-CA" dirty="0"/>
          </a:p>
          <a:p>
            <a:endParaRPr lang="en-CA" dirty="0"/>
          </a:p>
          <a:p>
            <a:r>
              <a:rPr lang="en-CA" dirty="0"/>
              <a:t>R</a:t>
            </a:r>
            <a:r>
              <a:rPr lang="en-CA" baseline="30000" dirty="0"/>
              <a:t>2 </a:t>
            </a:r>
            <a:r>
              <a:rPr lang="en-CA" dirty="0"/>
              <a:t>will increase when independent variables are added to the model. Therefore, the model that includes all 𝑝 independent variables 𝐸(𝑌)=𝛽</a:t>
            </a:r>
            <a:r>
              <a:rPr lang="en-CA" baseline="-25000" dirty="0"/>
              <a:t>0</a:t>
            </a:r>
            <a:r>
              <a:rPr lang="en-CA" dirty="0"/>
              <a:t>+𝛽</a:t>
            </a:r>
            <a:r>
              <a:rPr lang="en-CA" baseline="-25000" dirty="0"/>
              <a:t>1</a:t>
            </a:r>
            <a:r>
              <a:rPr lang="en-CA" dirty="0"/>
              <a:t>𝑋</a:t>
            </a:r>
            <a:r>
              <a:rPr lang="en-CA" baseline="-25000" dirty="0"/>
              <a:t>1</a:t>
            </a:r>
            <a:r>
              <a:rPr lang="en-CA" dirty="0"/>
              <a:t>+𝛽</a:t>
            </a:r>
            <a:r>
              <a:rPr lang="en-CA" baseline="-25000" dirty="0"/>
              <a:t>2</a:t>
            </a:r>
            <a:r>
              <a:rPr lang="en-CA" dirty="0"/>
              <a:t>𝑋</a:t>
            </a:r>
            <a:r>
              <a:rPr lang="en-CA" baseline="-25000" dirty="0"/>
              <a:t>2</a:t>
            </a:r>
            <a:r>
              <a:rPr lang="en-CA" dirty="0"/>
              <a:t>+...+𝛽</a:t>
            </a:r>
            <a:r>
              <a:rPr lang="en-CA" baseline="-25000" dirty="0"/>
              <a:t>𝑝</a:t>
            </a:r>
            <a:r>
              <a:rPr lang="en-CA" dirty="0"/>
              <a:t>𝑋</a:t>
            </a:r>
            <a:r>
              <a:rPr lang="en-CA" baseline="-25000" dirty="0"/>
              <a:t>𝑝</a:t>
            </a:r>
            <a:r>
              <a:rPr lang="en-CA" dirty="0"/>
              <a:t> will yield the largest 𝑅</a:t>
            </a:r>
            <a:r>
              <a:rPr lang="en-CA" baseline="30000" dirty="0"/>
              <a:t>2</a:t>
            </a:r>
            <a:r>
              <a:rPr lang="en-CA" dirty="0"/>
              <a:t>. </a:t>
            </a:r>
          </a:p>
          <a:p>
            <a:endParaRPr lang="en-CA" dirty="0"/>
          </a:p>
        </p:txBody>
      </p:sp>
      <p:pic>
        <p:nvPicPr>
          <p:cNvPr id="6" name="Picture 5" descr="Text&#10;&#10;Description automatically generated">
            <a:extLst>
              <a:ext uri="{FF2B5EF4-FFF2-40B4-BE49-F238E27FC236}">
                <a16:creationId xmlns:a16="http://schemas.microsoft.com/office/drawing/2014/main" id="{67B17C7C-B329-DF4A-BA31-A2A6E3C2F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993" y="2438400"/>
            <a:ext cx="3910414" cy="1244948"/>
          </a:xfrm>
          <a:prstGeom prst="rect">
            <a:avLst/>
          </a:prstGeom>
        </p:spPr>
      </p:pic>
    </p:spTree>
    <p:extLst>
      <p:ext uri="{BB962C8B-B14F-4D97-AF65-F5344CB8AC3E}">
        <p14:creationId xmlns:p14="http://schemas.microsoft.com/office/powerpoint/2010/main" val="3864001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TotalTime>
  <Words>1052</Words>
  <Application>Microsoft Macintosh PowerPoint</Application>
  <PresentationFormat>Widescreen</PresentationFormat>
  <Paragraphs>118</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PowerPoint Presentation</vt:lpstr>
      <vt:lpstr>PowerPoint Presentation</vt:lpstr>
      <vt:lpstr>Model Selection</vt:lpstr>
      <vt:lpstr>Stepwise Regression-Forward Selection</vt:lpstr>
      <vt:lpstr>Stepwise regression forward selection</vt:lpstr>
      <vt:lpstr>Stepwise Regression Forward Selection</vt:lpstr>
      <vt:lpstr>Backward Elimination Procedure</vt:lpstr>
      <vt:lpstr>All Possible Regressions Selection Procedure</vt:lpstr>
      <vt:lpstr>Criteria for model selection</vt:lpstr>
      <vt:lpstr>Adjusted R2</vt:lpstr>
      <vt:lpstr>AIC (Akaike’s information criterion)</vt:lpstr>
      <vt:lpstr>Wait, what is the “L” in the formula?!</vt:lpstr>
      <vt:lpstr>BIC (Bayesian information criterion)</vt:lpstr>
      <vt:lpstr>Mallows’s Cp Criterion</vt:lpstr>
      <vt:lpstr>Mallows’s Cp Criterion</vt:lpstr>
      <vt:lpstr>Mallows’s Cp</vt:lpstr>
      <vt:lpstr>All Possible Regressions Selection Procedure</vt:lpstr>
      <vt:lpstr>In-Class Practice Problem 13</vt:lpstr>
      <vt:lpstr>PowerPoint Presentation</vt:lpstr>
      <vt:lpstr>PowerPoint Presentation</vt:lpstr>
      <vt:lpstr>PowerPoint Presentation</vt:lpstr>
      <vt:lpstr>PowerPoint Presentation</vt:lpstr>
      <vt:lpstr>PowerPoint Presentation</vt:lpstr>
      <vt:lpstr>PowerPoint Presentation</vt:lpstr>
      <vt:lpstr>In-Class Practice Problem 15</vt:lpstr>
      <vt:lpstr>The end of TOPIC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 Long</dc:creator>
  <cp:lastModifiedBy>Quan Long</cp:lastModifiedBy>
  <cp:revision>49</cp:revision>
  <dcterms:created xsi:type="dcterms:W3CDTF">2023-03-08T22:55:13Z</dcterms:created>
  <dcterms:modified xsi:type="dcterms:W3CDTF">2023-03-13T23:11:53Z</dcterms:modified>
</cp:coreProperties>
</file>