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9CDA-5C77-49C4-B983-A0C424DD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8D666-50E7-41F8-8313-E044D2AF8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8FC0-1394-450D-BF60-763D61B9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0514-4F69-4079-BCD6-2ACE715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CA15-8899-420B-950E-15A8929A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5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B1C-7205-4B4B-B896-11A76A13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B9FF-BAE3-47D5-989D-AA118264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AFE2-ABE5-4E41-8814-891DC949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4095-4208-445F-9CC9-27FB66F6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73D3-350C-4C42-91B3-8E8205E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0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E8245-E92B-4E22-8FEE-C43206C7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BDAE-4816-4006-A0A1-B9E38EE1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7E50-ECDA-44AB-8635-023DFE8C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7223-46FF-42FA-A87E-B75530AC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CF37-D1CD-4FD5-8F3D-C777C65A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3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532-C06E-4778-B8E1-D1952CF2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82B0-1735-42B3-99CE-2685FCD2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EFDD-A9C1-4AB9-A7E8-4CD7C5CA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96EF-68CB-48DE-9316-20067E6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A9F3-9703-47CB-987E-9469A231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9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36D0-4BB4-4F65-8CA1-65613045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D5EA-2DC6-4F52-8C77-34C8F111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6F3D-8AC4-4D41-9022-303F7ED7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531D-5D63-4AEB-B726-A31152EC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BCCD-3A52-4422-BEEA-67593103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9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5C2-4C40-4B8C-9220-60E66459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D4B7-68C3-4468-BB5B-6B3D1DC3E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E0A1F-9675-4A64-A29A-A7D03FDD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A441-F02B-48CD-BBC9-F5E252EE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41839-0281-4517-9E16-BB64E941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F563E-617C-43DA-8F37-E867690B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1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BE1-AE6E-449A-B034-AFD837DE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74D2-A8E9-4175-B3F0-48AA3A07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B01E-220F-47B5-A0B7-B41176A2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46A02-329D-45C8-A40A-3562B2CE0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9BF54-2361-4676-816E-21436D087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567F5-8990-4203-8CC2-EEB86DF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B834-E2FF-4821-8960-D915C770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C7986-83E4-458D-9271-2612DF8D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7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3A49-3310-465E-B172-22E0D58B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B050-1C69-4F19-8244-86EBC4DA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C81DA-62E6-4B39-8520-E00A458A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358A0-1FE6-4428-83E7-FB6250E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9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215-85E1-4F54-BC98-CF81FD36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34281-E736-4D8A-930E-B7F81B21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F686-AF66-41FC-86D3-5DE0B68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86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243C-FF8C-4A70-B47B-76DF9CB2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2189-0E63-44FC-9B57-38E7EC30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FA647-1863-405F-A0D1-1D99A72A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E5E19-6D01-4DDC-BBDB-5044735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860E4-60EC-4F3E-9557-CA236E52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E703-3584-4CD3-8BBE-9400F344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B0C-0F23-4519-951C-E8AFD59D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74DB5-09D5-4519-8392-04FAD094D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5EE2-72B0-48B2-9797-7D04C288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5A59C-F9D0-4DE3-A130-BAA74C6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2D03-C195-40E0-9117-5B48525D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14E84-D987-45ED-94B0-0900137F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88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A9531-EEA4-41CB-AB7F-0D9EDB55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1162-6E48-4444-9DB7-2F18F26A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6A1D-1F63-481E-8FD6-A90549C22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1429-D2F4-4EF6-ACDE-355149CCA070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49EC-6720-427E-9636-C48BC217F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213-7931-449E-B4C8-A890F3426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E39-F67A-428A-8218-65720C49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9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usalit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5947-38C0-4678-9FE8-F0730EE9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西瓜书习题</a:t>
            </a:r>
            <a:endParaRPr lang="en-CA" dirty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80F3F9B3-E1D3-4A3C-BF1B-ACA60B43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9" y="1493438"/>
            <a:ext cx="71913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972C2-673E-46A4-A630-45C84CA29B10}"/>
                  </a:ext>
                </a:extLst>
              </p:cNvPr>
              <p:cNvSpPr txBox="1"/>
              <p:nvPr/>
            </p:nvSpPr>
            <p:spPr>
              <a:xfrm>
                <a:off x="970431" y="2655892"/>
                <a:ext cx="2279665" cy="43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972C2-673E-46A4-A630-45C84CA29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1" y="2655892"/>
                <a:ext cx="2279665" cy="431080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E0B60B-9ACD-4AC0-AD95-22DF1555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17172"/>
              </p:ext>
            </p:extLst>
          </p:nvPr>
        </p:nvGraphicFramePr>
        <p:xfrm>
          <a:off x="87118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51216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0059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166465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CA" dirty="0"/>
                        <a:t>Ground</a:t>
                      </a:r>
                    </a:p>
                    <a:p>
                      <a:r>
                        <a:rPr lang="en-CA" dirty="0"/>
                        <a:t>Truth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Prediction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944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3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Positive(TP)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Negative(FN)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1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Positive(FP)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34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C732D6-0AE5-4074-8BAD-B2A1DA03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24136"/>
              </p:ext>
            </p:extLst>
          </p:nvPr>
        </p:nvGraphicFramePr>
        <p:xfrm>
          <a:off x="7509344" y="733112"/>
          <a:ext cx="457871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8">
                  <a:extLst>
                    <a:ext uri="{9D8B030D-6E8A-4147-A177-3AD203B41FA5}">
                      <a16:colId xmlns:a16="http://schemas.microsoft.com/office/drawing/2014/main" val="2357047795"/>
                    </a:ext>
                  </a:extLst>
                </a:gridCol>
                <a:gridCol w="3440022">
                  <a:extLst>
                    <a:ext uri="{9D8B030D-6E8A-4147-A177-3AD203B41FA5}">
                      <a16:colId xmlns:a16="http://schemas.microsoft.com/office/drawing/2014/main" val="349256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Sens </a:t>
                      </a:r>
                    </a:p>
                    <a:p>
                      <a:r>
                        <a:rPr lang="en-CA" dirty="0"/>
                        <a:t>(recall)</a:t>
                      </a:r>
                    </a:p>
                    <a:p>
                      <a:r>
                        <a:rPr lang="zh-CN" altLang="en-US" dirty="0"/>
                        <a:t>查全率</a:t>
                      </a:r>
                      <a:endParaRPr lang="en-CA" altLang="zh-CN" dirty="0"/>
                    </a:p>
                    <a:p>
                      <a:r>
                        <a:rPr lang="en-CA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 TP / (TP + FN), how pos are recovered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1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  <a:p>
                      <a:r>
                        <a:rPr lang="zh-CN" altLang="en-US" dirty="0"/>
                        <a:t>查准率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TP / (TP + FP), how we can trust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Specificity</a:t>
                      </a:r>
                    </a:p>
                    <a:p>
                      <a:r>
                        <a:rPr lang="en-CA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 TN / (TN + FP), how we are clear to Negative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Combined metric of recall and precision </a:t>
                      </a:r>
                      <a:r>
                        <a:rPr lang="en-CA" dirty="0">
                          <a:sym typeface="Wingdings" panose="05000000000000000000" pitchFamily="2" charset="2"/>
                        </a:rPr>
                        <a:t> 2*R*P / (R+P)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Micro vs</a:t>
                      </a:r>
                    </a:p>
                    <a:p>
                      <a:r>
                        <a:rPr lang="en-CA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Weighted by sample size</a:t>
                      </a:r>
                    </a:p>
                    <a:p>
                      <a:r>
                        <a:rPr lang="en-CA" dirty="0"/>
                        <a:t>Vs non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5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TN / (TN + 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6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1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E1F3-3778-46F8-B080-1DB70656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8. What is an outlier?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5E5D-FDEE-4FAE-84F3-0835C6A3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An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outlier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is a data point that differs significantly from other observations.</a:t>
            </a:r>
          </a:p>
          <a:p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Z-score/standard deviations: 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if we know that 99.7% of data in a data set lie within three standard deviations</a:t>
            </a:r>
            <a:br>
              <a:rPr lang="en-CA" dirty="0"/>
            </a:b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Interquartile Range (IQR)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less than Q1–1.5*IRQ or greater than Q3 + 1.5*IQR</a:t>
            </a:r>
          </a:p>
          <a:p>
            <a:endParaRPr lang="en-CA" dirty="0">
              <a:solidFill>
                <a:srgbClr val="292929"/>
              </a:solidFill>
              <a:latin typeface="charter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41EE-4C36-435C-BFA4-6D670694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9. How do you handle missing data? What imputation techniques do you recommend?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1724-4BE9-447F-BE2E-FD4A03D1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Delete rows with missing data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CA" dirty="0"/>
            </a:b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Predicting the missing values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CA" dirty="0"/>
            </a:b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Using an algorithm which supports missing values, like random forests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14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D2AC-9448-4414-A768-2CE27D5D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11. Explain likely differences between administrative datasets and datasets gathered from experimental studies. </a:t>
            </a:r>
            <a:br>
              <a:rPr lang="en-CA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2AB7-9B37-478F-A088-63F4191A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Administrative datasets are typically datasets used by governments or other organizations for non-statistical reasons.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regularly updated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may not capture all of the data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08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8453-7565-46F0-97C5-5386961B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notice a spike in uploads, What might you think is the cause of this, and how would you test it?</a:t>
            </a:r>
            <a:br>
              <a:rPr lang="en-CA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67B2-390C-42A2-9D73-1FFCCAC5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 new feature may have been implemented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process of uploading photos before was not intuitive and was improved</a:t>
            </a:r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costumes for Halloween.</a:t>
            </a:r>
          </a:p>
          <a:p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conduct hypothesis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46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251C1-40C1-4C4C-8BA9-EF7502804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4838"/>
                <a:ext cx="10515600" cy="5642125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CA" sz="1800" b="1" i="0" dirty="0">
                    <a:solidFill>
                      <a:srgbClr val="292929"/>
                    </a:solidFill>
                    <a:effectLst/>
                    <a:latin typeface="sohne"/>
                  </a:rPr>
                  <a:t>13. You’re about to get on a plane to Seattle. You want to know if you should bring an umbrella. You call 3 random friends of yours who live there and ask each independently if it’s raining. Each of your friends has a 2/3 chance of telling you the truth and a 1/3 chance of messing with you by lying. All 3 friends tell you that “Yes” it is raining. What is the probability that it’s actually raining in Seattle?</a:t>
                </a:r>
              </a:p>
              <a:p>
                <a:br>
                  <a:rPr lang="en-CA" dirty="0"/>
                </a:br>
                <a:r>
                  <a:rPr lang="en-CA" dirty="0"/>
                  <a:t>if raining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𝑟𝑒𝑎𝑙𝑙𝑦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𝑟𝑎𝑖𝑛𝑖𝑛𝑔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𝑡𝑜𝑙𝑑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𝑟𝑎𝑖𝑛𝑖𝑛𝑔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𝑡𝑜𝑙𝑑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CA" b="0" dirty="0"/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𝑟𝑒𝑎𝑙𝑙𝑦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𝑟𝑎𝑖𝑛𝑖𝑛𝑔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𝑡𝑜𝑙𝑑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𝑟𝑎𝑖𝑛𝑖𝑛𝑔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𝑡𝑜𝑙𝑑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𝑟𝑎𝑖𝑛𝑖𝑛𝑔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𝑟𝑟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𝑡𝑜𝑙𝑑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251C1-40C1-4C4C-8BA9-EF7502804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4838"/>
                <a:ext cx="10515600" cy="5642125"/>
              </a:xfrm>
              <a:blipFill>
                <a:blip r:embed="rId2"/>
                <a:stretch>
                  <a:fillRect l="-1043" t="-15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3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F8862-7E13-4C36-ABE1-D51A3E0CE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792"/>
                <a:ext cx="10515600" cy="5918171"/>
              </a:xfrm>
            </p:spPr>
            <p:txBody>
              <a:bodyPr>
                <a:normAutofit/>
              </a:bodyPr>
              <a:lstStyle/>
              <a:p>
                <a:r>
                  <a:rPr lang="en-CA" sz="1600" b="1" i="0" dirty="0">
                    <a:solidFill>
                      <a:srgbClr val="292929"/>
                    </a:solidFill>
                    <a:effectLst/>
                    <a:latin typeface="sohne"/>
                  </a:rPr>
                  <a:t>13. You’re about to get on a plane to Seattle. You want to know if you should bring an umbrella. You call 3 random friends of yours who live there and ask each independently if it’s raining. Each of your friends has a 2/3 chance of telling you the truth and a 1/3 chance of messing with you by lying. All 3 friends tell you that “Yes” it is raining. What is the probability that it’s actually raining in Seattle?</a:t>
                </a:r>
              </a:p>
              <a:p>
                <a:endParaRPr lang="en-CA" sz="1600" dirty="0"/>
              </a:p>
              <a:p>
                <a:r>
                  <a:rPr lang="en-CA" sz="1600" dirty="0"/>
                  <a:t>A : probability of raining 25%</a:t>
                </a:r>
              </a:p>
              <a:p>
                <a:r>
                  <a:rPr lang="en-CA" sz="1600" dirty="0"/>
                  <a:t>B: </a:t>
                </a:r>
                <a:r>
                  <a:rPr lang="en-CA" sz="1600" dirty="0" err="1"/>
                  <a:t>proba</a:t>
                </a:r>
                <a:r>
                  <a:rPr lang="en-CA" sz="1600" dirty="0"/>
                  <a:t> of 3 friends telling raining</a:t>
                </a:r>
              </a:p>
              <a:p>
                <a:r>
                  <a:rPr lang="en-CA" sz="1600" dirty="0"/>
                  <a:t>Want to know P(A|B), knowing :</a:t>
                </a:r>
              </a:p>
              <a:p>
                <a:r>
                  <a:rPr lang="en-CA" sz="1600" dirty="0"/>
                  <a:t>P(B|A)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CA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sz="1600" dirty="0"/>
                  <a:t> = 8 / 27</a:t>
                </a:r>
              </a:p>
              <a:p>
                <a:endParaRPr lang="en-CA" sz="1600" dirty="0"/>
              </a:p>
              <a:p>
                <a:r>
                  <a:rPr lang="en-CA" sz="1600" dirty="0"/>
                  <a:t>P(A|B) = P(B|A) * P(A) | P(B) let’s get P(B):</a:t>
                </a:r>
              </a:p>
              <a:p>
                <a:r>
                  <a:rPr lang="en-CA" sz="1600" dirty="0"/>
                  <a:t>P(B) = P(B|A)*P(A) + P(B| NOT A)*P(not A) = 0.25 * 8/ 27 + 0.75 * 1/27</a:t>
                </a:r>
              </a:p>
              <a:p>
                <a:r>
                  <a:rPr lang="en-CA" sz="1600" dirty="0">
                    <a:sym typeface="Wingdings" panose="05000000000000000000" pitchFamily="2" charset="2"/>
                  </a:rPr>
                  <a:t> P(A|B) = (8/27) * 0.25 / (0.25 * 8/27 + 0.75 * 1/ 27) = 8/(8+3) = 8/11</a:t>
                </a:r>
                <a:endParaRPr lang="en-CA" sz="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F8862-7E13-4C36-ABE1-D51A3E0CE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792"/>
                <a:ext cx="10515600" cy="5918171"/>
              </a:xfrm>
              <a:blipFill>
                <a:blip r:embed="rId2"/>
                <a:stretch>
                  <a:fillRect l="-232" t="-721" r="-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3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8862-7E13-4C36-ABE1-D51A3E0C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5918171"/>
          </a:xfrm>
        </p:spPr>
        <p:txBody>
          <a:bodyPr>
            <a:normAutofit/>
          </a:bodyPr>
          <a:lstStyle/>
          <a:p>
            <a:pPr algn="l"/>
            <a:r>
              <a:rPr lang="en-CA" sz="1600" b="1" i="0" dirty="0">
                <a:solidFill>
                  <a:srgbClr val="292929"/>
                </a:solidFill>
                <a:effectLst/>
                <a:latin typeface="sohne"/>
              </a:rPr>
              <a:t>13.</a:t>
            </a:r>
            <a:r>
              <a:rPr lang="en-CA" sz="1800" b="1" i="0" dirty="0">
                <a:solidFill>
                  <a:srgbClr val="292929"/>
                </a:solidFill>
                <a:effectLst/>
                <a:latin typeface="sohne"/>
              </a:rPr>
              <a:t> There’s one box — has 12 black and 12 red cards, 2nd box has 24 black and 24 red; if you want to draw 2 cards at random from one of the 2 boxes, which box has the higher probability of getting the same color? Can you tell intuitively why the 2nd box has a higher probability</a:t>
            </a:r>
          </a:p>
          <a:p>
            <a:pPr algn="l"/>
            <a:endParaRPr lang="en-CA" sz="1800" b="1" dirty="0">
              <a:solidFill>
                <a:srgbClr val="292929"/>
              </a:solidFill>
              <a:latin typeface="sohne"/>
            </a:endParaRPr>
          </a:p>
          <a:p>
            <a:pPr algn="l"/>
            <a:r>
              <a:rPr lang="en-CA" sz="1800" b="1" i="0" dirty="0">
                <a:solidFill>
                  <a:srgbClr val="292929"/>
                </a:solidFill>
                <a:effectLst/>
                <a:latin typeface="sohne"/>
              </a:rPr>
              <a:t>Second one, second chance = 23 / (23+ 24) if not (11 / 23) less than previous </a:t>
            </a:r>
            <a:r>
              <a:rPr lang="en-CA" sz="1800" b="1" i="0" dirty="0" err="1">
                <a:solidFill>
                  <a:srgbClr val="292929"/>
                </a:solidFill>
                <a:effectLst/>
                <a:latin typeface="sohne"/>
              </a:rPr>
              <a:t>proba</a:t>
            </a:r>
            <a:endParaRPr lang="en-CA" sz="1800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7561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9BE4-9A9C-4C9B-B11F-2F8EAC2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15. What is: lift, KPI, robustness, model fitting, design of experiments, 80/20 rule?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1EA4-E833-4E6D-BF5F-A842E06B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KPI: 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stands for Key Performance Indicator, which is a measurable metric used to determine how well a company is achieving its business objectives. </a:t>
            </a:r>
            <a:r>
              <a:rPr lang="en-CA" b="0" i="0" dirty="0" err="1">
                <a:solidFill>
                  <a:srgbClr val="292929"/>
                </a:solidFill>
                <a:effectLst/>
                <a:latin typeface="charter"/>
              </a:rPr>
              <a:t>Eg.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 error rate.</a:t>
            </a:r>
          </a:p>
          <a:p>
            <a:pPr algn="l"/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Robustness: 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generally robustness refers to a system’s ability to handle variability and remain effective.</a:t>
            </a:r>
          </a:p>
          <a:p>
            <a:pPr algn="l"/>
            <a:br>
              <a:rPr lang="en-CA" dirty="0"/>
            </a:br>
            <a:br>
              <a:rPr lang="en-CA" dirty="0"/>
            </a:b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80/20 rule: 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also known as the Pareto principle; states that 80% of the effects come from 20% of the causes. </a:t>
            </a:r>
            <a:r>
              <a:rPr lang="en-CA" b="0" i="0" dirty="0" err="1">
                <a:solidFill>
                  <a:srgbClr val="292929"/>
                </a:solidFill>
                <a:effectLst/>
                <a:latin typeface="charter"/>
              </a:rPr>
              <a:t>Eg.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 80% of sales come from 20% of customers.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A7C-E8FB-4DD5-BB7A-25F80038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19. Give an example where the median is a better measure than the mean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823B-218D-4B93-AD4F-50C1785B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When there are a number of outliers that positively or negatively skew the data.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996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8772-DEC7-4E1D-8370-954E9336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20. Given two fair dices, what is the probability of getting scores that sum to 4? to 8?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A2B5-C2BE-4D5C-8C26-2A6787A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P(sum = 4) = P(d1=1,d2 = 3)</a:t>
            </a:r>
          </a:p>
          <a:p>
            <a:r>
              <a:rPr lang="en-CA" dirty="0"/>
              <a:t>1,3 2,2 3,1 </a:t>
            </a:r>
            <a:r>
              <a:rPr lang="en-CA" dirty="0">
                <a:sym typeface="Wingdings" panose="05000000000000000000" pitchFamily="2" charset="2"/>
              </a:rPr>
              <a:t> 1/12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2,6 3,5 4,4 5,3 6,2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EA05-9158-4889-BBA0-6D9FB075B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70174"/>
              </p:ext>
            </p:extLst>
          </p:nvPr>
        </p:nvGraphicFramePr>
        <p:xfrm>
          <a:off x="724619" y="383236"/>
          <a:ext cx="1116258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860">
                  <a:extLst>
                    <a:ext uri="{9D8B030D-6E8A-4147-A177-3AD203B41FA5}">
                      <a16:colId xmlns:a16="http://schemas.microsoft.com/office/drawing/2014/main" val="4264418395"/>
                    </a:ext>
                  </a:extLst>
                </a:gridCol>
                <a:gridCol w="3720860">
                  <a:extLst>
                    <a:ext uri="{9D8B030D-6E8A-4147-A177-3AD203B41FA5}">
                      <a16:colId xmlns:a16="http://schemas.microsoft.com/office/drawing/2014/main" val="941772598"/>
                    </a:ext>
                  </a:extLst>
                </a:gridCol>
                <a:gridCol w="3720860">
                  <a:extLst>
                    <a:ext uri="{9D8B030D-6E8A-4147-A177-3AD203B41FA5}">
                      <a16:colId xmlns:a16="http://schemas.microsoft.com/office/drawing/2014/main" val="20618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9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Min−Max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Simpler to calculate</a:t>
                      </a:r>
                    </a:p>
                    <a:p>
                      <a:r>
                        <a:rPr lang="en-CA" dirty="0"/>
                        <a:t>No need to recalibrate if the new comer is not greater of less than max /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Sensitive to outlier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9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Z-score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sensitive to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More compute</a:t>
                      </a:r>
                    </a:p>
                    <a:p>
                      <a:r>
                        <a:rPr lang="en-CA" dirty="0"/>
                        <a:t>Recalibrate with new comers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3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6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F0FC-3F75-4DF6-9D1A-A38CE052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21. What is the Law of Large Numbers?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E534-FEFB-471F-BA4C-AF364029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The Law of Large Numbers is a theory that states that as the number of trials increases, the average of the result will become closer to the expected value.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17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5380-2D6B-43C8-8F3F-541FF810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22. How do you calculate the needed sample size?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5995-B4FE-4750-BF62-3949E90A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45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54A-1140-40CA-95E3-292A40F9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A/B Testing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392BD-A8BD-4D94-8C48-6F84E248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" y="1690688"/>
            <a:ext cx="3248127" cy="166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7460-6378-43EC-8828-3AC724DF2EDD}"/>
              </a:ext>
            </a:extLst>
          </p:cNvPr>
          <p:cNvSpPr txBox="1"/>
          <p:nvPr/>
        </p:nvSpPr>
        <p:spPr>
          <a:xfrm>
            <a:off x="4997728" y="525834"/>
            <a:ext cx="6737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可以快速迭代</a:t>
            </a:r>
            <a:endParaRPr lang="en-CA" altLang="zh-CN" dirty="0"/>
          </a:p>
          <a:p>
            <a:r>
              <a:rPr lang="en-CA" dirty="0"/>
              <a:t>50</a:t>
            </a:r>
            <a:r>
              <a:rPr lang="zh-CN" altLang="en-US" dirty="0"/>
              <a:t>人左右的公司</a:t>
            </a:r>
            <a:endParaRPr lang="en-CA" altLang="zh-CN" dirty="0"/>
          </a:p>
          <a:p>
            <a:r>
              <a:rPr lang="en-US" altLang="zh-CN" dirty="0"/>
              <a:t>Hypothesis test, </a:t>
            </a:r>
            <a:r>
              <a:rPr lang="zh-CN" altLang="en-US" dirty="0"/>
              <a:t>假设新的产品比旧的好一点</a:t>
            </a:r>
            <a:endParaRPr lang="en-CA" altLang="zh-CN" dirty="0"/>
          </a:p>
          <a:p>
            <a:r>
              <a:rPr lang="zh-CN" altLang="en-US" dirty="0"/>
              <a:t>迭代的一直提升自己的网站</a:t>
            </a:r>
            <a:endParaRPr lang="en-CA" altLang="zh-CN" dirty="0"/>
          </a:p>
          <a:p>
            <a:r>
              <a:rPr lang="en-CA" dirty="0"/>
              <a:t>A/B </a:t>
            </a:r>
            <a:r>
              <a:rPr lang="en-US" altLang="zh-CN" dirty="0"/>
              <a:t>testing </a:t>
            </a:r>
            <a:r>
              <a:rPr lang="zh-CN" altLang="en-US" dirty="0"/>
              <a:t>是和产品直接相关的，公司的</a:t>
            </a:r>
            <a:r>
              <a:rPr lang="en-US" altLang="zh-CN" dirty="0"/>
              <a:t>flow</a:t>
            </a:r>
            <a:r>
              <a:rPr lang="zh-CN" altLang="en-US" dirty="0"/>
              <a:t>，用一下产品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AF80F-D01C-4E11-BFB6-307E8CF272CC}"/>
              </a:ext>
            </a:extLst>
          </p:cNvPr>
          <p:cNvSpPr txBox="1"/>
          <p:nvPr/>
        </p:nvSpPr>
        <p:spPr>
          <a:xfrm>
            <a:off x="362309" y="3942272"/>
            <a:ext cx="11404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US" altLang="zh-CN" dirty="0" err="1"/>
              <a:t>tep</a:t>
            </a:r>
            <a:r>
              <a:rPr lang="en-US" altLang="zh-CN" dirty="0"/>
              <a:t>:</a:t>
            </a:r>
          </a:p>
          <a:p>
            <a:r>
              <a:rPr lang="en-US" dirty="0"/>
              <a:t>	1. </a:t>
            </a:r>
            <a:r>
              <a:rPr lang="zh-CN" altLang="en-US" dirty="0"/>
              <a:t>确定指标， </a:t>
            </a:r>
            <a:r>
              <a:rPr lang="en-US" altLang="zh-CN" dirty="0"/>
              <a:t>customer funnel</a:t>
            </a:r>
            <a:r>
              <a:rPr lang="zh-CN" altLang="en-US" dirty="0"/>
              <a:t>（漏斗）</a:t>
            </a:r>
            <a:r>
              <a:rPr lang="en-US" altLang="zh-CN" dirty="0"/>
              <a:t>. A/B test </a:t>
            </a:r>
            <a:r>
              <a:rPr lang="zh-CN" altLang="en-US" dirty="0"/>
              <a:t>怎么对指标产生影响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CA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journey toward the purchase of a good or service</a:t>
            </a:r>
          </a:p>
          <a:p>
            <a:r>
              <a:rPr lang="en-CA" b="1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CA" dirty="0"/>
              <a:t>2.</a:t>
            </a:r>
            <a:r>
              <a:rPr lang="en-US" altLang="zh-CN" dirty="0"/>
              <a:t>define a metric click through rate, conversion rate, renewal rate …</a:t>
            </a:r>
          </a:p>
          <a:p>
            <a:r>
              <a:rPr lang="en-US" dirty="0"/>
              <a:t>	3. form hypothesis, </a:t>
            </a:r>
            <a:r>
              <a:rPr lang="zh-CN" altLang="en-US" dirty="0"/>
              <a:t>实验的</a:t>
            </a:r>
            <a:r>
              <a:rPr lang="en-US" altLang="zh-CN" dirty="0"/>
              <a:t>idea</a:t>
            </a:r>
            <a:r>
              <a:rPr lang="zh-CN" altLang="en-US" dirty="0"/>
              <a:t>， </a:t>
            </a:r>
            <a:r>
              <a:rPr lang="en-US" altLang="zh-CN" dirty="0"/>
              <a:t>business insight</a:t>
            </a:r>
            <a:endParaRPr lang="en-US" dirty="0"/>
          </a:p>
          <a:p>
            <a:r>
              <a:rPr lang="en-US" dirty="0"/>
              <a:t>	4. Formulate test plan, make a target(5%?), select a region, app or website</a:t>
            </a:r>
          </a:p>
          <a:p>
            <a:r>
              <a:rPr lang="en-US" dirty="0"/>
              <a:t>	5. Create variation, </a:t>
            </a:r>
            <a:r>
              <a:rPr lang="zh-CN" altLang="en-US" dirty="0"/>
              <a:t>和其他部门合作</a:t>
            </a:r>
            <a:endParaRPr lang="en-CA" altLang="zh-CN" dirty="0"/>
          </a:p>
          <a:p>
            <a:r>
              <a:rPr lang="en-CA" dirty="0"/>
              <a:t>	6. </a:t>
            </a:r>
            <a:r>
              <a:rPr lang="en-US" altLang="zh-CN" dirty="0"/>
              <a:t>run experiment, chose alpha, chose power, chose sample size</a:t>
            </a:r>
          </a:p>
          <a:p>
            <a:r>
              <a:rPr lang="en-US" dirty="0"/>
              <a:t>	7. analyze result, </a:t>
            </a:r>
            <a:r>
              <a:rPr lang="zh-CN" altLang="en-US" dirty="0"/>
              <a:t>对其他的指标有没有影响</a:t>
            </a:r>
            <a:endParaRPr lang="en-US" dirty="0"/>
          </a:p>
          <a:p>
            <a:r>
              <a:rPr lang="en-US" dirty="0"/>
              <a:t>	8. conclude, should we use new interface. I</a:t>
            </a:r>
            <a:r>
              <a:rPr lang="en-US" altLang="zh-CN" dirty="0"/>
              <a:t>terative process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DD33E-8341-4900-94D8-50CA0F405610}"/>
              </a:ext>
            </a:extLst>
          </p:cNvPr>
          <p:cNvSpPr txBox="1"/>
          <p:nvPr/>
        </p:nvSpPr>
        <p:spPr>
          <a:xfrm>
            <a:off x="4824322" y="248966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A/B testing is a form of hypothesis testing and two-sample hypothesis testing to compare two versions, the control and variant, of a single variable. It is commonly used to improve and optimize user experience and marketing.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5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2E1D-2673-4B39-9733-23F73B28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A/B Testing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285D4-93E4-428C-8776-407C1D6E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770481"/>
            <a:ext cx="8391525" cy="446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62A9F-2537-4061-B719-AAA4DE91E0AA}"/>
              </a:ext>
            </a:extLst>
          </p:cNvPr>
          <p:cNvSpPr txBox="1"/>
          <p:nvPr/>
        </p:nvSpPr>
        <p:spPr>
          <a:xfrm>
            <a:off x="8940800" y="2103120"/>
            <a:ext cx="231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怎么确保每个</a:t>
            </a:r>
            <a:r>
              <a:rPr lang="en-US" altLang="zh-CN" dirty="0"/>
              <a:t>test</a:t>
            </a:r>
            <a:r>
              <a:rPr lang="zh-CN" altLang="en-US" dirty="0"/>
              <a:t>是独立的</a:t>
            </a:r>
            <a:r>
              <a:rPr lang="en-CA" altLang="zh-CN" dirty="0"/>
              <a:t>.</a:t>
            </a:r>
          </a:p>
          <a:p>
            <a:endParaRPr lang="en-CA" altLang="zh-CN" dirty="0"/>
          </a:p>
          <a:p>
            <a:r>
              <a:rPr lang="zh-CN" altLang="en-US" dirty="0"/>
              <a:t>完全独立</a:t>
            </a:r>
            <a:endParaRPr lang="en-CA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bucket</a:t>
            </a:r>
          </a:p>
          <a:p>
            <a:endParaRPr lang="en-US" dirty="0"/>
          </a:p>
          <a:p>
            <a:r>
              <a:rPr lang="en-US" altLang="zh-CN" dirty="0"/>
              <a:t>Beta, 1- beta</a:t>
            </a:r>
            <a:r>
              <a:rPr lang="zh-CN" altLang="en-US" dirty="0"/>
              <a:t>是</a:t>
            </a:r>
            <a:r>
              <a:rPr lang="en-US" altLang="zh-CN" dirty="0"/>
              <a:t>power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68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9F59-AD7D-426F-9442-8FC6B294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Coufounding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E11D2-A8B4-4665-B0E1-5A741333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39130" cy="464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00E17-23FD-4E46-974B-C154FBC56D8B}"/>
              </a:ext>
            </a:extLst>
          </p:cNvPr>
          <p:cNvSpPr txBox="1"/>
          <p:nvPr/>
        </p:nvSpPr>
        <p:spPr>
          <a:xfrm>
            <a:off x="6714227" y="2813516"/>
            <a:ext cx="449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variable that influences both the dependent variable and the independent variable, causing a spurious association, a mathematical relationship in which two or more variables are associated but not causally related.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76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217F-63A5-46DD-9572-8825394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 Machine Learning System Design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4D5E-20A4-4DC4-9B3D-F5E26ACC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09" y="1550374"/>
            <a:ext cx="9638982" cy="43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2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2DF8-FA0A-416E-BAAD-24231482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 Machine Learning System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A2F2-12BB-4F72-B0B9-B95BF57A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Break down problems into blocks</a:t>
            </a:r>
          </a:p>
          <a:p>
            <a:r>
              <a:rPr lang="en-CA" dirty="0"/>
              <a:t>What can be solved with ML and what not</a:t>
            </a:r>
          </a:p>
          <a:p>
            <a:r>
              <a:rPr lang="en-CA" dirty="0"/>
              <a:t>Define metrics</a:t>
            </a:r>
          </a:p>
          <a:p>
            <a:r>
              <a:rPr lang="en-CA" dirty="0"/>
              <a:t>Data cleaning, data preparation, logging, evaluation metrics, </a:t>
            </a:r>
            <a:r>
              <a:rPr lang="en-CA" dirty="0" err="1"/>
              <a:t>featutre</a:t>
            </a:r>
            <a:r>
              <a:rPr lang="en-CA" dirty="0"/>
              <a:t> </a:t>
            </a:r>
            <a:r>
              <a:rPr lang="en-CA" dirty="0" err="1"/>
              <a:t>sstore</a:t>
            </a:r>
            <a:endParaRPr lang="en-CA" dirty="0"/>
          </a:p>
          <a:p>
            <a:r>
              <a:rPr lang="en-CA" dirty="0"/>
              <a:t>Deploying? Complexity, leaderboard, Kaggle </a:t>
            </a:r>
          </a:p>
        </p:txBody>
      </p:sp>
    </p:spTree>
    <p:extLst>
      <p:ext uri="{BB962C8B-B14F-4D97-AF65-F5344CB8AC3E}">
        <p14:creationId xmlns:p14="http://schemas.microsoft.com/office/powerpoint/2010/main" val="18556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1B68C-B27C-4247-AB24-1E6EF6CE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57162"/>
            <a:ext cx="7239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F8150-4525-4DAA-A48E-CD6986F9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0938"/>
            <a:ext cx="12192000" cy="245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1051C-5D8F-461F-A9EC-592FECC5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4170195"/>
            <a:ext cx="12192000" cy="13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66625-7751-4544-B852-5EC748A7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" y="432752"/>
            <a:ext cx="4105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E4F-E57E-4750-83FA-39345279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630C-9A3D-4E68-87EA-2F93EBE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3367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18CB-2B75-48BB-B12F-84CADAE7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b="1" i="0" dirty="0">
                <a:solidFill>
                  <a:srgbClr val="292929"/>
                </a:solidFill>
                <a:effectLst/>
                <a:latin typeface="sohne"/>
              </a:rPr>
              <a:t>31. An HIV test has a sensitivity of 99.7% and a specificity of 98.5%. A subject from a population of prevalence 0.1% receives a positive test result. What is the precision of the test (</a:t>
            </a:r>
            <a:r>
              <a:rPr lang="en-CA" sz="2400" b="1" i="0" dirty="0" err="1">
                <a:solidFill>
                  <a:srgbClr val="292929"/>
                </a:solidFill>
                <a:effectLst/>
                <a:latin typeface="sohne"/>
              </a:rPr>
              <a:t>i.e</a:t>
            </a:r>
            <a:r>
              <a:rPr lang="en-CA" sz="2400" b="1" i="0" dirty="0">
                <a:solidFill>
                  <a:srgbClr val="292929"/>
                </a:solidFill>
                <a:effectLst/>
                <a:latin typeface="sohne"/>
              </a:rPr>
              <a:t> the probability he is HIV positive)?</a:t>
            </a:r>
            <a:br>
              <a:rPr lang="en-CA" sz="2400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CA" sz="2400" dirty="0"/>
            </a:b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11F50-AD9C-407F-8A82-2E28D05DEAE2}"/>
              </a:ext>
            </a:extLst>
          </p:cNvPr>
          <p:cNvSpPr txBox="1"/>
          <p:nvPr/>
        </p:nvSpPr>
        <p:spPr>
          <a:xfrm>
            <a:off x="715992" y="2087592"/>
            <a:ext cx="10049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A: has HIV </a:t>
            </a:r>
            <a:r>
              <a:rPr lang="en-CA" dirty="0">
                <a:sym typeface="Wingdings" panose="05000000000000000000" pitchFamily="2" charset="2"/>
              </a:rPr>
              <a:t> .1%</a:t>
            </a:r>
            <a:endParaRPr lang="en-CA" dirty="0"/>
          </a:p>
          <a:p>
            <a:r>
              <a:rPr lang="en-CA" dirty="0"/>
              <a:t>B: test positive  </a:t>
            </a:r>
            <a:r>
              <a:rPr lang="en-CA" dirty="0">
                <a:sym typeface="Wingdings" panose="05000000000000000000" pitchFamily="2" charset="2"/>
              </a:rPr>
              <a:t> P(B|A)*P(A) + P(B| not A)*P(not A) = </a:t>
            </a:r>
            <a:endParaRPr lang="en-CA" dirty="0"/>
          </a:p>
          <a:p>
            <a:r>
              <a:rPr lang="en-CA" dirty="0"/>
              <a:t>Sensitivity means P(B|A) = 99.7</a:t>
            </a:r>
          </a:p>
          <a:p>
            <a:r>
              <a:rPr lang="en-CA" dirty="0"/>
              <a:t>Specificity means P(not B|</a:t>
            </a:r>
            <a:r>
              <a:rPr lang="zh-CN" altLang="en-US" dirty="0"/>
              <a:t> </a:t>
            </a:r>
            <a:r>
              <a:rPr lang="en-CA" altLang="zh-CN" dirty="0"/>
              <a:t>not</a:t>
            </a:r>
            <a:r>
              <a:rPr lang="zh-CN" altLang="en-US" dirty="0"/>
              <a:t> </a:t>
            </a:r>
            <a:r>
              <a:rPr lang="en-CA" altLang="zh-CN" dirty="0"/>
              <a:t>A</a:t>
            </a:r>
            <a:r>
              <a:rPr lang="en-CA" dirty="0"/>
              <a:t>) = 98.5% </a:t>
            </a:r>
            <a:r>
              <a:rPr lang="en-CA" dirty="0">
                <a:sym typeface="Wingdings" panose="05000000000000000000" pitchFamily="2" charset="2"/>
              </a:rPr>
              <a:t> P(B| not A) = 1.5%</a:t>
            </a:r>
            <a:r>
              <a:rPr lang="en-CA" dirty="0"/>
              <a:t> </a:t>
            </a:r>
          </a:p>
          <a:p>
            <a:r>
              <a:rPr lang="en-CA" dirty="0"/>
              <a:t>P(A|B) = (P(B|A) * P(A)) / P(B) = 6.24%</a:t>
            </a:r>
          </a:p>
        </p:txBody>
      </p:sp>
    </p:spTree>
    <p:extLst>
      <p:ext uri="{BB962C8B-B14F-4D97-AF65-F5344CB8AC3E}">
        <p14:creationId xmlns:p14="http://schemas.microsoft.com/office/powerpoint/2010/main" val="127412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F27B-A189-4171-B800-610D5C81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i="0" dirty="0">
                <a:solidFill>
                  <a:srgbClr val="292929"/>
                </a:solidFill>
                <a:effectLst/>
                <a:latin typeface="sohne"/>
              </a:rPr>
              <a:t>32. You are running for office and your pollster polled hundred people. Sixty of them claimed they will vote for you. Can you relax?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CB27-6BF6-47CC-91C5-F2456FC2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altLang="zh-CN" dirty="0"/>
              <a:t>proper randomization</a:t>
            </a:r>
          </a:p>
          <a:p>
            <a:r>
              <a:rPr lang="en-US" dirty="0"/>
              <a:t>2. binomial </a:t>
            </a:r>
            <a:r>
              <a:rPr lang="en-US" dirty="0" err="1"/>
              <a:t>dist</a:t>
            </a:r>
            <a:r>
              <a:rPr lang="en-US" dirty="0"/>
              <a:t>, var: sqrt((1-p)*p/n)</a:t>
            </a:r>
          </a:p>
          <a:p>
            <a:r>
              <a:rPr lang="en-US" dirty="0"/>
              <a:t>0.6 +- 1.96 * sqrt((0.4)*0.6/100)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0202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2EAC-579F-45EB-B9F5-CD347AB2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b="1" i="0" dirty="0">
                <a:solidFill>
                  <a:srgbClr val="292929"/>
                </a:solidFill>
                <a:effectLst/>
                <a:latin typeface="sohne"/>
              </a:rPr>
              <a:t>34. The homicide rate in Scotland fell last year to 99 from 115 the year before. Is this reported change really noteworthy?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2067-EB55-4A29-8A02-D2710BE4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Poisson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 95% confidence interval implies a z score of 1.96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one standard deviation = sqrt(115) = 10.724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Therefore the confidence interval = 115+/- 21.45 = [93.55, 136.45]. Since 99 is within this confidence interval, we can assume that this change is not very noteworthy.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86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8C77-8F54-49FF-B5BC-A34E559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A8BB-B405-43D3-926B-04F96C9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Relationship between dependant and independent variables are linear, not quadric or sine cosine</a:t>
            </a:r>
          </a:p>
          <a:p>
            <a:r>
              <a:rPr lang="en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infer </a:t>
            </a:r>
            <a:r>
              <a:rPr lang="en-C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ausality"/>
              </a:rPr>
              <a:t>causal relationships</a:t>
            </a:r>
            <a:endParaRPr lang="en-CA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proxima_novaregular"/>
              </a:rPr>
              <a:t>When the output variable is continuous, then it is a regression problem whereas when it contains discrete values, it is a classification problem.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602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A6EB-CB07-4E6A-97EA-4A894D6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C2259-5AD9-4041-BA4A-B742821DB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907"/>
            <a:ext cx="10515600" cy="3171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AE884-6486-4261-933B-7802AC06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3581532"/>
            <a:ext cx="3638549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346-8F58-4A70-9810-F4F21092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1. How do you assess the statistical significance of an insight?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7039-353E-4E2C-AB55-2EF519FF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perform hypothesis testing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state the null hypothesis and alternative hypothesis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calculate the p-value</a:t>
            </a:r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the level of the significance (alpha) and if the p-value is less than the alpha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62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4F26-6C8B-4864-929A-E9CC27AD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.Explain what a long-tailed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D141-D3D6-48BB-B725-8C9689C4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long-tailed distribution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is a type of heavy-tailed distribution that has a tail (or tails) that drop off gradually slower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product sales (i.e. best selling products vs others).</a:t>
            </a:r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least frequently occurring values make up the majority of the population, more mindful of outliers</a:t>
            </a:r>
          </a:p>
          <a:p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conflicts with some machine learning techniques with the assumption that the data is normally distributed.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832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9842-CE23-4A29-9A77-BD582DA2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3. What is the Central Limit Theorem? Explain it. Why is it important?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5644-B5BF-4521-B341-AD47073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The central limit theorem states that the sampling distribution of the sample mean approaches a normal distribution as the sample size gets larger no matter what the shape of the population distribution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4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FD0D-0DF9-41EE-B33F-18F30F6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4. What is the statistical power?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A816-C7CF-4DC6-94AC-E75A83AC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‘Statistical power’ refers to the power of a binary hypothesis, which is the probability that the test rejects the null hypothesis given that the alternative hypothesis is true. [2]</a:t>
            </a:r>
          </a:p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300BF1-95CA-4DE0-8D52-91E8F90E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335337"/>
            <a:ext cx="7048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311A-DBE0-4550-8107-EFF544CA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5. Explain selection bias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AD8E-F925-4034-AB87-C5FB976A6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proper randomization is not achieved</a:t>
            </a: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resulting in a sample that is not representative of the population.</a:t>
            </a:r>
            <a:endParaRPr lang="en-CA" dirty="0">
              <a:solidFill>
                <a:srgbClr val="292929"/>
              </a:solidFill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significantly skew results and provide false insights about a particular population group.</a:t>
            </a:r>
          </a:p>
          <a:p>
            <a:endParaRPr lang="en-CA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time interval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: selecting a specific time frame that supports the desired conclusion. e.g. conducting a sales analysis near Christmas.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8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6FC4-8607-4DE2-82C3-1204171B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92929"/>
                </a:solidFill>
                <a:effectLst/>
                <a:latin typeface="sohne"/>
              </a:rPr>
              <a:t> Is mean imputation of missing data acceptable practice? Why or why not?</a:t>
            </a:r>
            <a:br>
              <a:rPr lang="en-CA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5873-A19F-4F69-94EB-A08C796D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Mean imputation 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is the practice of replacing null values in a data set with the mean of the data.</a:t>
            </a:r>
          </a:p>
          <a:p>
            <a:pPr algn="l"/>
            <a:endParaRPr lang="en-CA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Mean imputation is generally bad practice because it doesn’t take into account feature correlation.</a:t>
            </a:r>
          </a:p>
          <a:p>
            <a:pPr algn="l"/>
            <a:endParaRPr lang="en-CA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Second, mean imputation reduces the variance of the data and increases bias in our data. This leads to a less accurate model and a narrower confidence interval due to a smaller variance.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60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2115</Words>
  <Application>Microsoft Office PowerPoint</Application>
  <PresentationFormat>Widescreen</PresentationFormat>
  <Paragraphs>184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charter</vt:lpstr>
      <vt:lpstr>proxima_novaregular</vt:lpstr>
      <vt:lpstr>sohne</vt:lpstr>
      <vt:lpstr>Arial</vt:lpstr>
      <vt:lpstr>Arial</vt:lpstr>
      <vt:lpstr>Calibri</vt:lpstr>
      <vt:lpstr>Calibri Light</vt:lpstr>
      <vt:lpstr>Cambria Math</vt:lpstr>
      <vt:lpstr>Roboto</vt:lpstr>
      <vt:lpstr>Wingdings</vt:lpstr>
      <vt:lpstr>Office Theme</vt:lpstr>
      <vt:lpstr>西瓜书习题</vt:lpstr>
      <vt:lpstr>PowerPoint Presentation</vt:lpstr>
      <vt:lpstr>Statistic questions</vt:lpstr>
      <vt:lpstr>1. How do you assess the statistical significance of an insight?</vt:lpstr>
      <vt:lpstr>.Explain what a long-tailed distribution</vt:lpstr>
      <vt:lpstr>3. What is the Central Limit Theorem? Explain it. Why is it important? </vt:lpstr>
      <vt:lpstr>4. What is the statistical power?</vt:lpstr>
      <vt:lpstr>5. Explain selection bias</vt:lpstr>
      <vt:lpstr> Is mean imputation of missing data acceptable practice? Why or why not? </vt:lpstr>
      <vt:lpstr>8. What is an outlier? </vt:lpstr>
      <vt:lpstr>9. How do you handle missing data? What imputation techniques do you recommend?</vt:lpstr>
      <vt:lpstr>11. Explain likely differences between administrative datasets and datasets gathered from experimental studies.  </vt:lpstr>
      <vt:lpstr>notice a spike in uploads, What might you think is the cause of this, and how would you test it? </vt:lpstr>
      <vt:lpstr>PowerPoint Presentation</vt:lpstr>
      <vt:lpstr>PowerPoint Presentation</vt:lpstr>
      <vt:lpstr>PowerPoint Presentation</vt:lpstr>
      <vt:lpstr>15. What is: lift, KPI, robustness, model fitting, design of experiments, 80/20 rule?</vt:lpstr>
      <vt:lpstr>19. Give an example where the median is a better measure than the mean</vt:lpstr>
      <vt:lpstr>20. Given two fair dices, what is the probability of getting scores that sum to 4? to 8?</vt:lpstr>
      <vt:lpstr>21. What is the Law of Large Numbers?</vt:lpstr>
      <vt:lpstr>22. How do you calculate the needed sample size?</vt:lpstr>
      <vt:lpstr>A/B Testing</vt:lpstr>
      <vt:lpstr>A/B Testing</vt:lpstr>
      <vt:lpstr>Coufounding</vt:lpstr>
      <vt:lpstr> Machine Learning System Design</vt:lpstr>
      <vt:lpstr> Machine Learning System Design</vt:lpstr>
      <vt:lpstr>PowerPoint Presentation</vt:lpstr>
      <vt:lpstr>PowerPoint Presentation</vt:lpstr>
      <vt:lpstr>PowerPoint Presentation</vt:lpstr>
      <vt:lpstr>31. An HIV test has a sensitivity of 99.7% and a specificity of 98.5%. A subject from a population of prevalence 0.1% receives a positive test result. What is the precision of the test (i.e the probability he is HIV positive)?  </vt:lpstr>
      <vt:lpstr>32. You are running for office and your pollster polled hundred people. Sixty of them claimed they will vote for you. Can you relax?</vt:lpstr>
      <vt:lpstr>34. The homicide rate in Scotland fell last year to 99 from 115 the year before. Is this reported change really noteworthy?</vt:lpstr>
      <vt:lpstr>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Zilong Zhang</dc:creator>
  <cp:lastModifiedBy>Zilong Zhang</cp:lastModifiedBy>
  <cp:revision>5</cp:revision>
  <dcterms:created xsi:type="dcterms:W3CDTF">2022-02-14T21:47:17Z</dcterms:created>
  <dcterms:modified xsi:type="dcterms:W3CDTF">2022-02-19T21:03:25Z</dcterms:modified>
</cp:coreProperties>
</file>