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One</a:t>
            </a:r>
            <a:endParaRPr sz="30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Two</a:t>
            </a:r>
            <a:endParaRPr sz="30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Three</a:t>
            </a:r>
            <a:endParaRPr sz="30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Four</a:t>
            </a:r>
            <a:endParaRPr sz="30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007" y="1370625"/>
            <a:ext cx="9969501" cy="5257801"/>
          </a:xfrm>
          <a:prstGeom prst="rect">
            <a:avLst/>
          </a:prstGeom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1270000" y="6311900"/>
            <a:ext cx="10464800" cy="1270000"/>
          </a:xfrm>
          <a:prstGeom prst="rect">
            <a:avLst/>
          </a:prstGeom>
        </p:spPr>
        <p:txBody>
          <a:bodyPr/>
          <a:lstStyle>
            <a:lvl1pPr defTabSz="332993">
              <a:defRPr sz="410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4">
                <a:solidFill>
                  <a:srgbClr val="3E231A"/>
                </a:solidFill>
              </a:rPr>
              <a:t>CSCI 586 Final Project - Ontology Integration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524000" y="8153400"/>
            <a:ext cx="10464800" cy="1460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Team member: Li Qiu, Weiwei Zheng, Chien-Hsing Lu</a:t>
            </a:r>
          </a:p>
        </p:txBody>
      </p:sp>
      <p:sp>
        <p:nvSpPr>
          <p:cNvPr id="35" name="Shape 35"/>
          <p:cNvSpPr/>
          <p:nvPr/>
        </p:nvSpPr>
        <p:spPr>
          <a:xfrm>
            <a:off x="4745546" y="7391400"/>
            <a:ext cx="40217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Books and </a:t>
            </a:r>
            <a:r>
              <a:rPr sz="4000">
                <a:solidFill>
                  <a:srgbClr val="3E231A"/>
                </a:solidFill>
              </a:rPr>
              <a:t>Movies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Data Modeling</a:t>
            </a:r>
          </a:p>
        </p:txBody>
      </p:sp>
      <p:sp>
        <p:nvSpPr>
          <p:cNvPr id="105" name="Shape 105"/>
          <p:cNvSpPr/>
          <p:nvPr/>
        </p:nvSpPr>
        <p:spPr>
          <a:xfrm>
            <a:off x="993493" y="2441019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992810" y="2669619"/>
            <a:ext cx="1271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Thing</a:t>
            </a:r>
          </a:p>
        </p:txBody>
      </p:sp>
      <p:sp>
        <p:nvSpPr>
          <p:cNvPr id="107" name="Shape 107"/>
          <p:cNvSpPr/>
          <p:nvPr/>
        </p:nvSpPr>
        <p:spPr>
          <a:xfrm>
            <a:off x="2660069" y="2439629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2860848" y="2666838"/>
            <a:ext cx="18221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abstract</a:t>
            </a:r>
          </a:p>
        </p:txBody>
      </p:sp>
      <p:sp>
        <p:nvSpPr>
          <p:cNvPr id="109" name="Shape 109"/>
          <p:cNvSpPr/>
          <p:nvPr/>
        </p:nvSpPr>
        <p:spPr>
          <a:xfrm>
            <a:off x="2660069" y="3936143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2910185" y="4164221"/>
            <a:ext cx="172343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wikiLink</a:t>
            </a:r>
          </a:p>
        </p:txBody>
      </p:sp>
      <p:sp>
        <p:nvSpPr>
          <p:cNvPr id="111" name="Shape 111"/>
          <p:cNvSpPr/>
          <p:nvPr/>
        </p:nvSpPr>
        <p:spPr>
          <a:xfrm>
            <a:off x="5073953" y="2441019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5073953" y="2669619"/>
            <a:ext cx="13229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Movie</a:t>
            </a:r>
          </a:p>
        </p:txBody>
      </p:sp>
      <p:sp>
        <p:nvSpPr>
          <p:cNvPr id="113" name="Shape 113"/>
          <p:cNvSpPr/>
          <p:nvPr/>
        </p:nvSpPr>
        <p:spPr>
          <a:xfrm>
            <a:off x="6534176" y="2437891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6534176" y="3935448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6534176" y="5432570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6534176" y="6928563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6910016" y="2668403"/>
            <a:ext cx="11767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name</a:t>
            </a:r>
          </a:p>
        </p:txBody>
      </p:sp>
      <p:sp>
        <p:nvSpPr>
          <p:cNvPr id="118" name="Shape 118"/>
          <p:cNvSpPr/>
          <p:nvPr/>
        </p:nvSpPr>
        <p:spPr>
          <a:xfrm>
            <a:off x="6674122" y="4164221"/>
            <a:ext cx="194377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language</a:t>
            </a:r>
          </a:p>
        </p:txBody>
      </p:sp>
      <p:sp>
        <p:nvSpPr>
          <p:cNvPr id="119" name="Shape 119"/>
          <p:cNvSpPr/>
          <p:nvPr/>
        </p:nvSpPr>
        <p:spPr>
          <a:xfrm>
            <a:off x="6790543" y="5660996"/>
            <a:ext cx="1710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country</a:t>
            </a:r>
          </a:p>
        </p:txBody>
      </p:sp>
      <p:sp>
        <p:nvSpPr>
          <p:cNvPr id="120" name="Shape 120"/>
          <p:cNvSpPr/>
          <p:nvPr/>
        </p:nvSpPr>
        <p:spPr>
          <a:xfrm>
            <a:off x="6862538" y="7157163"/>
            <a:ext cx="15669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release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64061" y="3133888"/>
            <a:ext cx="395441" cy="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2" name="Shape 122"/>
          <p:cNvSpPr/>
          <p:nvPr/>
        </p:nvSpPr>
        <p:spPr>
          <a:xfrm>
            <a:off x="2264061" y="3421360"/>
            <a:ext cx="388966" cy="998054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3" name="Shape 123"/>
          <p:cNvSpPr/>
          <p:nvPr/>
        </p:nvSpPr>
        <p:spPr>
          <a:xfrm>
            <a:off x="10169923" y="3864854"/>
            <a:ext cx="357361" cy="35736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4" name="Shape 124"/>
          <p:cNvSpPr/>
          <p:nvPr/>
        </p:nvSpPr>
        <p:spPr>
          <a:xfrm>
            <a:off x="6296007" y="3646931"/>
            <a:ext cx="388885" cy="2105757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5" name="Shape 125"/>
          <p:cNvSpPr/>
          <p:nvPr/>
        </p:nvSpPr>
        <p:spPr>
          <a:xfrm>
            <a:off x="5948513" y="3689949"/>
            <a:ext cx="682993" cy="3629439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6" name="Shape 126"/>
          <p:cNvSpPr/>
          <p:nvPr/>
        </p:nvSpPr>
        <p:spPr>
          <a:xfrm>
            <a:off x="6304680" y="3133888"/>
            <a:ext cx="268771" cy="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7" name="Shape 127"/>
          <p:cNvSpPr/>
          <p:nvPr/>
        </p:nvSpPr>
        <p:spPr>
          <a:xfrm>
            <a:off x="9153732" y="2498888"/>
            <a:ext cx="149684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9153732" y="2727488"/>
            <a:ext cx="14968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Person</a:t>
            </a:r>
          </a:p>
        </p:txBody>
      </p:sp>
      <p:sp>
        <p:nvSpPr>
          <p:cNvPr id="129" name="Shape 129"/>
          <p:cNvSpPr/>
          <p:nvPr/>
        </p:nvSpPr>
        <p:spPr>
          <a:xfrm>
            <a:off x="10045689" y="4063656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0569165" y="4292256"/>
            <a:ext cx="11767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name</a:t>
            </a:r>
          </a:p>
        </p:txBody>
      </p:sp>
      <p:sp>
        <p:nvSpPr>
          <p:cNvPr id="131" name="Shape 131"/>
          <p:cNvSpPr/>
          <p:nvPr/>
        </p:nvSpPr>
        <p:spPr>
          <a:xfrm>
            <a:off x="6440352" y="3481260"/>
            <a:ext cx="384362" cy="619324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32" name="Shape 132"/>
          <p:cNvSpPr/>
          <p:nvPr/>
        </p:nvSpPr>
        <p:spPr>
          <a:xfrm>
            <a:off x="993493" y="5865001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007321" y="6093601"/>
            <a:ext cx="12423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Book</a:t>
            </a:r>
          </a:p>
        </p:txBody>
      </p:sp>
      <p:sp>
        <p:nvSpPr>
          <p:cNvPr id="134" name="Shape 134"/>
          <p:cNvSpPr/>
          <p:nvPr/>
        </p:nvSpPr>
        <p:spPr>
          <a:xfrm>
            <a:off x="2264061" y="6460046"/>
            <a:ext cx="395441" cy="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35" name="Shape 135"/>
          <p:cNvSpPr/>
          <p:nvPr/>
        </p:nvSpPr>
        <p:spPr>
          <a:xfrm>
            <a:off x="2660069" y="5865001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3183545" y="6093601"/>
            <a:ext cx="11767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name</a:t>
            </a:r>
          </a:p>
        </p:txBody>
      </p:sp>
      <p:sp>
        <p:nvSpPr>
          <p:cNvPr id="137" name="Shape 137"/>
          <p:cNvSpPr/>
          <p:nvPr/>
        </p:nvSpPr>
        <p:spPr>
          <a:xfrm>
            <a:off x="2660069" y="7652790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2800015" y="7881390"/>
            <a:ext cx="19437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language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2276872" y="6655307"/>
            <a:ext cx="367650" cy="1445907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4650" y="1357283"/>
            <a:ext cx="4787900" cy="7086601"/>
          </a:xfrm>
          <a:prstGeom prst="rect">
            <a:avLst/>
          </a:prstGeom>
        </p:spPr>
      </p:pic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Books &amp; Movies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Why we choose it?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Our goals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Build Ontology and model data from heterogeneous data source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Present our result on webpage with intuitive UI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Steps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Collecting data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Creating Ontology &amp; Data Modeling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Back-end &amp; UI design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Collecting Data</a:t>
            </a:r>
          </a:p>
        </p:txBody>
      </p:sp>
      <p:pic>
        <p:nvPicPr>
          <p:cNvPr id="48" name="Screen Shot 2015-04-11 at 6.20.0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9964" y="3000382"/>
            <a:ext cx="3785872" cy="375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Screen Shot 2015-04-11 at 6.24.5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6606" y="3000382"/>
            <a:ext cx="4930588" cy="375283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8084526" y="7010400"/>
            <a:ext cx="19645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SPARQL</a:t>
            </a:r>
          </a:p>
        </p:txBody>
      </p:sp>
      <p:sp>
        <p:nvSpPr>
          <p:cNvPr id="51" name="Shape 51"/>
          <p:cNvSpPr/>
          <p:nvPr/>
        </p:nvSpPr>
        <p:spPr>
          <a:xfrm>
            <a:off x="2809726" y="7010400"/>
            <a:ext cx="192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DBPedia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Collecting Data</a:t>
            </a:r>
          </a:p>
        </p:txBody>
      </p:sp>
      <p:pic>
        <p:nvPicPr>
          <p:cNvPr id="54" name="Screen Shot 2015-04-11 at 6.32.0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506" y="2859259"/>
            <a:ext cx="10331788" cy="44493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4504681" y="7538549"/>
            <a:ext cx="337118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Script For Book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Collecting Data</a:t>
            </a:r>
          </a:p>
        </p:txBody>
      </p:sp>
      <p:pic>
        <p:nvPicPr>
          <p:cNvPr id="58" name="Screen Shot 2015-04-11 at 6.34.3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042" y="2570650"/>
            <a:ext cx="7912695" cy="5343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4776514" y="8033310"/>
            <a:ext cx="3451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Script For Movie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Creating Ontology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Decide and build class hierarchy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Build object properties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Build data properties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Data Modeling</a:t>
            </a:r>
          </a:p>
        </p:txBody>
      </p:sp>
      <p:sp>
        <p:nvSpPr>
          <p:cNvPr id="65" name="Shape 65"/>
          <p:cNvSpPr/>
          <p:nvPr/>
        </p:nvSpPr>
        <p:spPr>
          <a:xfrm>
            <a:off x="1460322" y="3512509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1474150" y="3748071"/>
            <a:ext cx="12423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Book</a:t>
            </a:r>
          </a:p>
        </p:txBody>
      </p:sp>
      <p:sp>
        <p:nvSpPr>
          <p:cNvPr id="67" name="Shape 67"/>
          <p:cNvSpPr/>
          <p:nvPr/>
        </p:nvSpPr>
        <p:spPr>
          <a:xfrm>
            <a:off x="9851170" y="3813171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9824703" y="4041771"/>
            <a:ext cx="13229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Movie</a:t>
            </a:r>
          </a:p>
        </p:txBody>
      </p:sp>
      <p:sp>
        <p:nvSpPr>
          <p:cNvPr id="69" name="Shape 69"/>
          <p:cNvSpPr/>
          <p:nvPr/>
        </p:nvSpPr>
        <p:spPr>
          <a:xfrm>
            <a:off x="5034511" y="3143325"/>
            <a:ext cx="15037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5111658" y="3371925"/>
            <a:ext cx="1349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Genre</a:t>
            </a:r>
          </a:p>
        </p:txBody>
      </p:sp>
      <p:sp>
        <p:nvSpPr>
          <p:cNvPr id="71" name="Shape 71"/>
          <p:cNvSpPr/>
          <p:nvPr/>
        </p:nvSpPr>
        <p:spPr>
          <a:xfrm>
            <a:off x="5867399" y="5365421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5753980" y="5594021"/>
            <a:ext cx="14968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Person</a:t>
            </a:r>
          </a:p>
        </p:txBody>
      </p:sp>
      <p:sp>
        <p:nvSpPr>
          <p:cNvPr id="73" name="Shape 73"/>
          <p:cNvSpPr/>
          <p:nvPr/>
        </p:nvSpPr>
        <p:spPr>
          <a:xfrm>
            <a:off x="7137358" y="6612409"/>
            <a:ext cx="1688130" cy="575603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74" name="Shape 74"/>
          <p:cNvSpPr/>
          <p:nvPr/>
        </p:nvSpPr>
        <p:spPr>
          <a:xfrm flipH="1">
            <a:off x="4239157" y="6629144"/>
            <a:ext cx="1638286" cy="55089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75" name="Shape 75"/>
          <p:cNvSpPr/>
          <p:nvPr/>
        </p:nvSpPr>
        <p:spPr>
          <a:xfrm>
            <a:off x="6507362" y="6607850"/>
            <a:ext cx="1" cy="591924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76" name="Shape 76"/>
          <p:cNvSpPr/>
          <p:nvPr/>
        </p:nvSpPr>
        <p:spPr>
          <a:xfrm>
            <a:off x="3524881" y="7218333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5729753" y="7218333"/>
            <a:ext cx="158055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8219842" y="7218333"/>
            <a:ext cx="174804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3527200" y="7446933"/>
            <a:ext cx="129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Actor</a:t>
            </a:r>
          </a:p>
        </p:txBody>
      </p:sp>
      <p:sp>
        <p:nvSpPr>
          <p:cNvPr id="80" name="Shape 80"/>
          <p:cNvSpPr/>
          <p:nvPr/>
        </p:nvSpPr>
        <p:spPr>
          <a:xfrm>
            <a:off x="5729753" y="7446933"/>
            <a:ext cx="1580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Author</a:t>
            </a:r>
          </a:p>
        </p:txBody>
      </p:sp>
      <p:sp>
        <p:nvSpPr>
          <p:cNvPr id="81" name="Shape 81"/>
          <p:cNvSpPr/>
          <p:nvPr/>
        </p:nvSpPr>
        <p:spPr>
          <a:xfrm>
            <a:off x="8175668" y="7404039"/>
            <a:ext cx="18363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Director</a:t>
            </a:r>
          </a:p>
        </p:txBody>
      </p:sp>
      <p:pic>
        <p:nvPicPr>
          <p:cNvPr id="8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94667">
            <a:off x="2318440" y="5886357"/>
            <a:ext cx="3980656" cy="246565"/>
          </a:xfrm>
          <a:prstGeom prst="rect">
            <a:avLst/>
          </a:prstGeom>
        </p:spPr>
      </p:pic>
      <p:pic>
        <p:nvPicPr>
          <p:cNvPr id="84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6689030">
            <a:off x="8720018" y="6045751"/>
            <a:ext cx="2287870" cy="246564"/>
          </a:xfrm>
          <a:prstGeom prst="rect">
            <a:avLst/>
          </a:prstGeom>
        </p:spPr>
      </p:pic>
      <p:pic>
        <p:nvPicPr>
          <p:cNvPr id="8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7822308">
            <a:off x="3706112" y="6347986"/>
            <a:ext cx="1963904" cy="246564"/>
          </a:xfrm>
          <a:prstGeom prst="rect">
            <a:avLst/>
          </a:prstGeom>
        </p:spPr>
      </p:pic>
      <p:pic>
        <p:nvPicPr>
          <p:cNvPr id="10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70012" y="4295361"/>
            <a:ext cx="4648849" cy="1599411"/>
          </a:xfrm>
          <a:prstGeom prst="rect">
            <a:avLst/>
          </a:prstGeom>
        </p:spPr>
      </p:pic>
      <p:pic>
        <p:nvPicPr>
          <p:cNvPr id="8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525635">
            <a:off x="2780424" y="4051692"/>
            <a:ext cx="2295428" cy="246565"/>
          </a:xfrm>
          <a:prstGeom prst="rect">
            <a:avLst/>
          </a:prstGeom>
        </p:spPr>
      </p:pic>
      <p:sp>
        <p:nvSpPr>
          <p:cNvPr id="91" name="Shape 91"/>
          <p:cNvSpPr/>
          <p:nvPr/>
        </p:nvSpPr>
        <p:spPr>
          <a:xfrm>
            <a:off x="3293010" y="3371925"/>
            <a:ext cx="12559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genre</a:t>
            </a:r>
          </a:p>
        </p:txBody>
      </p:sp>
      <p:sp>
        <p:nvSpPr>
          <p:cNvPr id="92" name="Shape 92"/>
          <p:cNvSpPr/>
          <p:nvPr/>
        </p:nvSpPr>
        <p:spPr>
          <a:xfrm>
            <a:off x="1801492" y="5340343"/>
            <a:ext cx="149014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author</a:t>
            </a:r>
          </a:p>
        </p:txBody>
      </p:sp>
      <p:sp>
        <p:nvSpPr>
          <p:cNvPr id="93" name="Shape 93"/>
          <p:cNvSpPr/>
          <p:nvPr/>
        </p:nvSpPr>
        <p:spPr>
          <a:xfrm>
            <a:off x="7309333" y="4470400"/>
            <a:ext cx="168726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starring</a:t>
            </a:r>
          </a:p>
        </p:txBody>
      </p:sp>
      <p:sp>
        <p:nvSpPr>
          <p:cNvPr id="94" name="Shape 94"/>
          <p:cNvSpPr/>
          <p:nvPr/>
        </p:nvSpPr>
        <p:spPr>
          <a:xfrm>
            <a:off x="10076265" y="5871201"/>
            <a:ext cx="17357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director</a:t>
            </a:r>
          </a:p>
        </p:txBody>
      </p:sp>
      <p:sp>
        <p:nvSpPr>
          <p:cNvPr id="95" name="Shape 95"/>
          <p:cNvSpPr/>
          <p:nvPr/>
        </p:nvSpPr>
        <p:spPr>
          <a:xfrm>
            <a:off x="7521164" y="2116619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7520481" y="2345219"/>
            <a:ext cx="1271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Thing</a:t>
            </a:r>
          </a:p>
        </p:txBody>
      </p:sp>
      <p:sp>
        <p:nvSpPr>
          <p:cNvPr id="97" name="Shape 97"/>
          <p:cNvSpPr/>
          <p:nvPr/>
        </p:nvSpPr>
        <p:spPr>
          <a:xfrm>
            <a:off x="8814259" y="2772623"/>
            <a:ext cx="1677525" cy="102749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98" name="Shape 98"/>
          <p:cNvSpPr/>
          <p:nvPr/>
        </p:nvSpPr>
        <p:spPr>
          <a:xfrm flipH="1">
            <a:off x="6525354" y="3161141"/>
            <a:ext cx="924868" cy="383340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99" name="Shape 99"/>
          <p:cNvSpPr/>
          <p:nvPr/>
        </p:nvSpPr>
        <p:spPr>
          <a:xfrm flipH="1">
            <a:off x="6458048" y="3420904"/>
            <a:ext cx="1672865" cy="196712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00" name="Shape 100"/>
          <p:cNvSpPr/>
          <p:nvPr/>
        </p:nvSpPr>
        <p:spPr>
          <a:xfrm flipH="1">
            <a:off x="2218061" y="2410757"/>
            <a:ext cx="5280235" cy="1033949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