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63" r:id="rId3"/>
    <p:sldId id="256" r:id="rId4"/>
    <p:sldId id="257" r:id="rId5"/>
    <p:sldId id="262" r:id="rId6"/>
    <p:sldId id="259" r:id="rId7"/>
    <p:sldId id="258" r:id="rId8"/>
    <p:sldId id="264" r:id="rId9"/>
    <p:sldId id="266" r:id="rId10"/>
    <p:sldId id="267" r:id="rId11"/>
    <p:sldId id="265" r:id="rId12"/>
    <p:sldId id="26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82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sellaDiTesto 4">
            <a:extLst>
              <a:ext uri="{FF2B5EF4-FFF2-40B4-BE49-F238E27FC236}">
                <a16:creationId xmlns:a16="http://schemas.microsoft.com/office/drawing/2014/main" id="{62D21443-F89F-222B-1C3E-8A01F8B2649C}"/>
              </a:ext>
            </a:extLst>
          </p:cNvPr>
          <p:cNvSpPr txBox="1"/>
          <p:nvPr/>
        </p:nvSpPr>
        <p:spPr>
          <a:xfrm>
            <a:off x="729673" y="2281382"/>
            <a:ext cx="769389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t-IT" sz="4000" dirty="0" err="1"/>
              <a:t>Centralized</a:t>
            </a:r>
            <a:r>
              <a:rPr lang="it-IT" sz="4000" dirty="0"/>
              <a:t> Management of </a:t>
            </a:r>
            <a:r>
              <a:rPr lang="it-IT" sz="4000" dirty="0" err="1"/>
              <a:t>Liqo</a:t>
            </a:r>
            <a:r>
              <a:rPr lang="it-IT" sz="4000"/>
              <a:t> Provider-to-Provider </a:t>
            </a:r>
            <a:r>
              <a:rPr lang="it-IT" sz="4000" dirty="0"/>
              <a:t>Network </a:t>
            </a:r>
            <a:r>
              <a:rPr lang="it-IT" sz="4000" dirty="0" err="1"/>
              <a:t>Creation</a:t>
            </a:r>
            <a:endParaRPr lang="it-IT" sz="4000" dirty="0"/>
          </a:p>
        </p:txBody>
      </p:sp>
    </p:spTree>
    <p:extLst>
      <p:ext uri="{BB962C8B-B14F-4D97-AF65-F5344CB8AC3E}">
        <p14:creationId xmlns:p14="http://schemas.microsoft.com/office/powerpoint/2010/main" val="24275733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DB68E0-08F1-DE45-98AB-E517EE1560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626053D-C4C0-E869-277F-7A4EAD2B0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FCC </a:t>
            </a:r>
            <a:r>
              <a:rPr lang="it-IT" dirty="0" err="1"/>
              <a:t>example</a:t>
            </a:r>
            <a:r>
              <a:rPr lang="it-IT" dirty="0"/>
              <a:t> after connection</a:t>
            </a: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E3B52EA-19A8-9925-46A8-2C09D35A7B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320" y="1417638"/>
            <a:ext cx="6625359" cy="5088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829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1FE7830-0FC7-FB30-7904-EAFC18C96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Operator </a:t>
            </a:r>
            <a:r>
              <a:rPr lang="it-IT" dirty="0" err="1"/>
              <a:t>ForeignClusterConnector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C6D5A8F-B305-9F77-7A58-FC066391A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On CR </a:t>
            </a:r>
            <a:r>
              <a:rPr lang="it-IT" dirty="0" err="1"/>
              <a:t>creation</a:t>
            </a:r>
            <a:endParaRPr lang="it-IT" dirty="0"/>
          </a:p>
          <a:p>
            <a:pPr lvl="1"/>
            <a:r>
              <a:rPr lang="en-US" dirty="0"/>
              <a:t>Automatically fetches and configures </a:t>
            </a:r>
            <a:r>
              <a:rPr lang="en-US" dirty="0" err="1"/>
              <a:t>kubeconfigs</a:t>
            </a:r>
            <a:r>
              <a:rPr lang="en-US" dirty="0"/>
              <a:t> for both clusters</a:t>
            </a:r>
          </a:p>
          <a:p>
            <a:pPr lvl="1"/>
            <a:r>
              <a:rPr lang="en-US" dirty="0"/>
              <a:t>Establishes a </a:t>
            </a:r>
            <a:r>
              <a:rPr lang="en-US" dirty="0" err="1"/>
              <a:t>WireGuard</a:t>
            </a:r>
            <a:r>
              <a:rPr lang="en-US" dirty="0"/>
              <a:t> tunnel using the networking settings from the CR</a:t>
            </a:r>
          </a:p>
          <a:p>
            <a:pPr lvl="1"/>
            <a:r>
              <a:rPr lang="en-US" dirty="0"/>
              <a:t>Updates the CR’s status with connection state and remapped Pod CIDRs</a:t>
            </a:r>
            <a:endParaRPr lang="it-IT" dirty="0"/>
          </a:p>
          <a:p>
            <a:r>
              <a:rPr lang="it-IT" dirty="0"/>
              <a:t>On CR </a:t>
            </a:r>
            <a:r>
              <a:rPr lang="it-IT" dirty="0" err="1"/>
              <a:t>Deletion</a:t>
            </a:r>
            <a:endParaRPr lang="it-IT" dirty="0"/>
          </a:p>
          <a:p>
            <a:pPr lvl="1"/>
            <a:r>
              <a:rPr lang="en-US" dirty="0"/>
              <a:t>Tears down the specific tunnel between the two clusters</a:t>
            </a:r>
          </a:p>
          <a:p>
            <a:pPr lvl="1"/>
            <a:r>
              <a:rPr lang="en-US" dirty="0"/>
              <a:t>Deletes all related gateway and service resources</a:t>
            </a: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012145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New CLI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One-command install or uninstall of the controller</a:t>
            </a:r>
          </a:p>
          <a:p>
            <a:r>
              <a:rPr lang="en-US" dirty="0"/>
              <a:t>Create or delete a connection by naming the two clusters (with optional network flags)</a:t>
            </a:r>
          </a:p>
          <a:p>
            <a:r>
              <a:rPr lang="en-US" dirty="0"/>
              <a:t>Default settings applied when flags are omitted</a:t>
            </a:r>
          </a:p>
          <a:p>
            <a:r>
              <a:rPr lang="it-IT" dirty="0"/>
              <a:t>No </a:t>
            </a:r>
            <a:r>
              <a:rPr lang="it-IT" dirty="0" err="1"/>
              <a:t>manual</a:t>
            </a:r>
            <a:r>
              <a:rPr lang="it-IT" dirty="0"/>
              <a:t> CR editing—zero YAML </a:t>
            </a:r>
            <a:r>
              <a:rPr lang="it-IT" dirty="0" err="1"/>
              <a:t>typos</a:t>
            </a:r>
            <a:endParaRPr lang="it-IT" dirty="0"/>
          </a:p>
          <a:p>
            <a:r>
              <a:rPr lang="it-IT" dirty="0" err="1"/>
              <a:t>Consistent</a:t>
            </a:r>
            <a:r>
              <a:rPr lang="it-IT" dirty="0"/>
              <a:t>, </a:t>
            </a:r>
            <a:r>
              <a:rPr lang="it-IT" dirty="0" err="1"/>
              <a:t>repeatable</a:t>
            </a:r>
            <a:r>
              <a:rPr lang="it-IT" dirty="0"/>
              <a:t> </a:t>
            </a:r>
            <a:r>
              <a:rPr lang="it-IT" dirty="0" err="1"/>
              <a:t>commands</a:t>
            </a:r>
            <a:r>
              <a:rPr lang="it-IT" dirty="0"/>
              <a:t> for scripts and CI/CD pipelines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1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77818"/>
            <a:ext cx="9144000" cy="6530109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0C770708-890F-1D31-70B4-76A846956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3086"/>
            <a:ext cx="9144000" cy="1325563"/>
          </a:xfrm>
        </p:spPr>
        <p:txBody>
          <a:bodyPr/>
          <a:lstStyle/>
          <a:p>
            <a:pPr algn="ctr"/>
            <a:r>
              <a:rPr lang="it-IT" b="1" dirty="0"/>
              <a:t>Standard </a:t>
            </a:r>
            <a:r>
              <a:rPr lang="it-IT" b="1" dirty="0" err="1"/>
              <a:t>topology</a:t>
            </a:r>
            <a:endParaRPr lang="it-IT" b="1" dirty="0"/>
          </a:p>
        </p:txBody>
      </p:sp>
    </p:spTree>
    <p:extLst>
      <p:ext uri="{BB962C8B-B14F-4D97-AF65-F5344CB8AC3E}">
        <p14:creationId xmlns:p14="http://schemas.microsoft.com/office/powerpoint/2010/main" val="2365786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Current </a:t>
            </a:r>
            <a:r>
              <a:rPr lang="it-IT" dirty="0" err="1"/>
              <a:t>Problems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dirty="0"/>
          </a:p>
          <a:p>
            <a:r>
              <a:rPr dirty="0"/>
              <a:t>Management of direct connections (shortcuts) between </a:t>
            </a:r>
            <a:r>
              <a:rPr lang="it-IT" dirty="0" err="1"/>
              <a:t>foreign</a:t>
            </a:r>
            <a:r>
              <a:rPr lang="it-IT" dirty="0"/>
              <a:t> </a:t>
            </a:r>
            <a:r>
              <a:rPr dirty="0"/>
              <a:t>clusters</a:t>
            </a:r>
            <a:r>
              <a:rPr lang="it-IT" dirty="0"/>
              <a:t> (providers)</a:t>
            </a:r>
            <a:r>
              <a:rPr dirty="0"/>
              <a:t> is decentralized.</a:t>
            </a:r>
          </a:p>
          <a:p>
            <a:r>
              <a:rPr dirty="0"/>
              <a:t>`</a:t>
            </a:r>
            <a:r>
              <a:rPr dirty="0" err="1"/>
              <a:t>liqoctl</a:t>
            </a:r>
            <a:r>
              <a:rPr dirty="0"/>
              <a:t> network connect` must be run manually on one of the </a:t>
            </a:r>
            <a:r>
              <a:rPr lang="it-IT" dirty="0" err="1"/>
              <a:t>foreign</a:t>
            </a:r>
            <a:r>
              <a:rPr dirty="0"/>
              <a:t> clusters.</a:t>
            </a:r>
          </a:p>
          <a:p>
            <a:r>
              <a:rPr dirty="0"/>
              <a:t>The </a:t>
            </a:r>
            <a:r>
              <a:rPr lang="it-IT" dirty="0"/>
              <a:t>consumer</a:t>
            </a:r>
            <a:r>
              <a:rPr dirty="0"/>
              <a:t> cluster is unaware of these direct connections:</a:t>
            </a:r>
          </a:p>
          <a:p>
            <a:pPr lvl="1"/>
            <a:r>
              <a:rPr dirty="0"/>
              <a:t>Cannot track or manage them centrally.</a:t>
            </a:r>
          </a:p>
          <a:p>
            <a:pPr lvl="1"/>
            <a:r>
              <a:rPr dirty="0"/>
              <a:t>Cannot optimize routing or IP propagation based on shortcuts.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dirty="0"/>
          </a:p>
          <a:p>
            <a:r>
              <a:rPr dirty="0"/>
              <a:t>CR and controller are hosted on the </a:t>
            </a:r>
            <a:r>
              <a:rPr lang="it-IT" dirty="0"/>
              <a:t>consumer</a:t>
            </a:r>
            <a:r>
              <a:rPr dirty="0"/>
              <a:t> cluster.</a:t>
            </a:r>
          </a:p>
          <a:p>
            <a:r>
              <a:rPr dirty="0"/>
              <a:t>CRs </a:t>
            </a:r>
            <a:r>
              <a:rPr lang="it-IT" dirty="0"/>
              <a:t>are </a:t>
            </a:r>
            <a:r>
              <a:rPr lang="it-IT" dirty="0" err="1"/>
              <a:t>used</a:t>
            </a:r>
            <a:r>
              <a:rPr lang="it-IT" dirty="0"/>
              <a:t> </a:t>
            </a:r>
            <a:r>
              <a:rPr dirty="0"/>
              <a:t>to manage direct connections between </a:t>
            </a:r>
            <a:r>
              <a:rPr lang="it-IT" dirty="0" err="1"/>
              <a:t>foreign</a:t>
            </a:r>
            <a:r>
              <a:rPr dirty="0"/>
              <a:t> clusters.</a:t>
            </a:r>
          </a:p>
          <a:p>
            <a:r>
              <a:rPr dirty="0"/>
              <a:t>Operator reconciles connection lifecycle based on CR definitions.</a:t>
            </a:r>
          </a:p>
          <a:p>
            <a:r>
              <a:rPr dirty="0"/>
              <a:t>Ensures centralized orchestration and monitoring of shortcuts.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lide2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85454"/>
            <a:ext cx="9144000" cy="6668655"/>
          </a:xfrm>
          <a:prstGeom prst="rect">
            <a:avLst/>
          </a:prstGeom>
        </p:spPr>
      </p:pic>
      <p:sp>
        <p:nvSpPr>
          <p:cNvPr id="5" name="Titolo 4">
            <a:extLst>
              <a:ext uri="{FF2B5EF4-FFF2-40B4-BE49-F238E27FC236}">
                <a16:creationId xmlns:a16="http://schemas.microsoft.com/office/drawing/2014/main" id="{CC9DBDDF-2B7F-6479-AF93-21A45D01A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333086"/>
            <a:ext cx="9144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it-IT" b="1" dirty="0" err="1"/>
              <a:t>Example</a:t>
            </a:r>
            <a:r>
              <a:rPr lang="it-IT" b="1" dirty="0"/>
              <a:t> </a:t>
            </a:r>
            <a:r>
              <a:rPr lang="it-IT" b="1" dirty="0" err="1"/>
              <a:t>topology</a:t>
            </a:r>
            <a:r>
              <a:rPr lang="it-IT" b="1" dirty="0"/>
              <a:t> with controller and CR</a:t>
            </a:r>
          </a:p>
        </p:txBody>
      </p:sp>
    </p:spTree>
    <p:extLst>
      <p:ext uri="{BB962C8B-B14F-4D97-AF65-F5344CB8AC3E}">
        <p14:creationId xmlns:p14="http://schemas.microsoft.com/office/powerpoint/2010/main" val="36679017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Main Benefits of the New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Centralized management of direct connections between clusters.</a:t>
            </a:r>
          </a:p>
          <a:p>
            <a:r>
              <a:rPr dirty="0"/>
              <a:t>The main cluster gains visibility over all shortcut connections.</a:t>
            </a:r>
          </a:p>
          <a:p>
            <a:r>
              <a:rPr dirty="0"/>
              <a:t>Enables future optimizations for routing and IP propagation.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Main</a:t>
            </a:r>
            <a:r>
              <a:rPr lang="it-IT" dirty="0"/>
              <a:t> features of the </a:t>
            </a:r>
            <a:r>
              <a:rPr lang="it-IT" dirty="0" err="1"/>
              <a:t>solution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dirty="0"/>
          </a:p>
          <a:p>
            <a:r>
              <a:rPr dirty="0"/>
              <a:t>New </a:t>
            </a:r>
            <a:r>
              <a:rPr lang="it-IT" dirty="0"/>
              <a:t>CRD </a:t>
            </a:r>
            <a:r>
              <a:rPr lang="it-IT" dirty="0" err="1"/>
              <a:t>ForeignClusterConnection</a:t>
            </a:r>
            <a:r>
              <a:rPr dirty="0"/>
              <a:t>(</a:t>
            </a:r>
            <a:r>
              <a:rPr lang="it-IT" dirty="0" err="1"/>
              <a:t>fcc</a:t>
            </a:r>
            <a:r>
              <a:rPr dirty="0"/>
              <a:t>) to represent shortcut connections.</a:t>
            </a:r>
          </a:p>
          <a:p>
            <a:r>
              <a:rPr dirty="0"/>
              <a:t>Operator support for creating and removing these connections.</a:t>
            </a:r>
          </a:p>
          <a:p>
            <a:r>
              <a:rPr dirty="0"/>
              <a:t>Dedicated CLI (`</a:t>
            </a:r>
            <a:r>
              <a:rPr dirty="0" err="1"/>
              <a:t>liqo</a:t>
            </a:r>
            <a:r>
              <a:rPr dirty="0"/>
              <a:t>-shortcut`) to</a:t>
            </a:r>
            <a:r>
              <a:rPr lang="it-IT" dirty="0"/>
              <a:t> </a:t>
            </a:r>
            <a:r>
              <a:rPr lang="it-IT" dirty="0" err="1"/>
              <a:t>simplify</a:t>
            </a:r>
            <a:r>
              <a:rPr lang="it-IT" dirty="0"/>
              <a:t> user </a:t>
            </a:r>
            <a:r>
              <a:rPr lang="it-IT" dirty="0" err="1"/>
              <a:t>experience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2597CA8-6C18-E3DA-5CF6-B2D16397A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it-IT" dirty="0" err="1"/>
              <a:t>Declarative</a:t>
            </a:r>
            <a:r>
              <a:rPr lang="it-IT" dirty="0"/>
              <a:t> </a:t>
            </a:r>
            <a:r>
              <a:rPr lang="it-IT" dirty="0" err="1"/>
              <a:t>Spec-Only</a:t>
            </a:r>
            <a:r>
              <a:rPr lang="it-IT" dirty="0"/>
              <a:t> API</a:t>
            </a:r>
          </a:p>
          <a:p>
            <a:pPr lvl="1"/>
            <a:r>
              <a:rPr lang="it-IT" dirty="0"/>
              <a:t> </a:t>
            </a:r>
            <a:r>
              <a:rPr lang="en-US" dirty="0"/>
              <a:t>Users only need to define spec fields (</a:t>
            </a:r>
            <a:r>
              <a:rPr lang="en-US" dirty="0" err="1"/>
              <a:t>foreignClusterA</a:t>
            </a:r>
            <a:r>
              <a:rPr lang="en-US" dirty="0"/>
              <a:t>, </a:t>
            </a:r>
            <a:r>
              <a:rPr lang="en-US" dirty="0" err="1"/>
              <a:t>foreignClusterB</a:t>
            </a:r>
            <a:r>
              <a:rPr lang="en-US" dirty="0"/>
              <a:t>, networking)</a:t>
            </a:r>
          </a:p>
          <a:p>
            <a:r>
              <a:rPr lang="it-IT" dirty="0" err="1"/>
              <a:t>Built</a:t>
            </a:r>
            <a:r>
              <a:rPr lang="it-IT" dirty="0"/>
              <a:t>-in Networking </a:t>
            </a:r>
            <a:r>
              <a:rPr lang="it-IT" dirty="0" err="1"/>
              <a:t>Configuration</a:t>
            </a:r>
            <a:endParaRPr lang="it-IT" dirty="0"/>
          </a:p>
          <a:p>
            <a:pPr lvl="1"/>
            <a:r>
              <a:rPr lang="it-IT" dirty="0"/>
              <a:t> </a:t>
            </a:r>
            <a:r>
              <a:rPr lang="en-US" dirty="0"/>
              <a:t>Fine-grained flags in </a:t>
            </a:r>
            <a:r>
              <a:rPr lang="en-US" dirty="0" err="1"/>
              <a:t>NetworkingConfig</a:t>
            </a:r>
            <a:r>
              <a:rPr lang="en-US" dirty="0"/>
              <a:t> (MTU, gateway types, timeouts, etc.)</a:t>
            </a:r>
          </a:p>
          <a:p>
            <a:r>
              <a:rPr lang="it-IT" dirty="0" err="1"/>
              <a:t>Automatic</a:t>
            </a:r>
            <a:r>
              <a:rPr lang="it-IT" dirty="0"/>
              <a:t> Status </a:t>
            </a:r>
            <a:r>
              <a:rPr lang="it-IT" dirty="0" err="1"/>
              <a:t>Population</a:t>
            </a:r>
            <a:endParaRPr lang="it-IT" dirty="0"/>
          </a:p>
          <a:p>
            <a:pPr lvl="1"/>
            <a:r>
              <a:rPr lang="it-IT" dirty="0"/>
              <a:t> Controller </a:t>
            </a:r>
            <a:r>
              <a:rPr lang="it-IT" dirty="0" err="1"/>
              <a:t>reconciles</a:t>
            </a:r>
            <a:r>
              <a:rPr lang="it-IT" dirty="0"/>
              <a:t> connection lifecycle </a:t>
            </a:r>
            <a:r>
              <a:rPr lang="it-IT" dirty="0" err="1"/>
              <a:t>at</a:t>
            </a:r>
            <a:r>
              <a:rPr lang="it-IT" dirty="0"/>
              <a:t> </a:t>
            </a:r>
            <a:r>
              <a:rPr lang="it-IT" dirty="0" err="1"/>
              <a:t>runtime</a:t>
            </a:r>
            <a:endParaRPr lang="it-IT" dirty="0"/>
          </a:p>
          <a:p>
            <a:pPr lvl="1"/>
            <a:r>
              <a:rPr lang="it-IT" dirty="0"/>
              <a:t> </a:t>
            </a:r>
            <a:r>
              <a:rPr lang="en-US" dirty="0"/>
              <a:t>Populates </a:t>
            </a:r>
            <a:r>
              <a:rPr lang="en-US" dirty="0" err="1"/>
              <a:t>status.isConnected</a:t>
            </a:r>
            <a:r>
              <a:rPr lang="en-US" dirty="0"/>
              <a:t>, </a:t>
            </a:r>
            <a:r>
              <a:rPr lang="en-US" dirty="0" err="1"/>
              <a:t>status.phase</a:t>
            </a:r>
            <a:r>
              <a:rPr lang="en-US" dirty="0"/>
              <a:t>, </a:t>
            </a:r>
            <a:r>
              <a:rPr lang="en-US" dirty="0" err="1"/>
              <a:t>lastUpdated</a:t>
            </a:r>
            <a:r>
              <a:rPr lang="en-US" dirty="0"/>
              <a:t>, and detailed per-cluster CIDRs</a:t>
            </a:r>
            <a:endParaRPr lang="it-IT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it-IT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EDE4058-2BAF-7E03-7CE6-899155316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it-IT" dirty="0" err="1"/>
              <a:t>ForeignClusterConnection</a:t>
            </a:r>
            <a:r>
              <a:rPr lang="it-IT" dirty="0"/>
              <a:t> CR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705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EC8755A-45E7-AFA0-FDDC-3AA572135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 err="1"/>
              <a:t>ForeignCLusterConnection</a:t>
            </a:r>
            <a:r>
              <a:rPr lang="it-IT" dirty="0"/>
              <a:t> </a:t>
            </a:r>
            <a:r>
              <a:rPr lang="it-IT" dirty="0" err="1"/>
              <a:t>example</a:t>
            </a: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64797F09-D2CC-3A2B-8F81-2C1C6B559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666" y="1675100"/>
            <a:ext cx="5276850" cy="3895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11344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503</TotalTime>
  <Words>360</Words>
  <Application>Microsoft Office PowerPoint</Application>
  <PresentationFormat>Presentazione su schermo (4:3)</PresentationFormat>
  <Paragraphs>50</Paragraphs>
  <Slides>12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2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Presentazione standard di PowerPoint</vt:lpstr>
      <vt:lpstr>Standard topology</vt:lpstr>
      <vt:lpstr>Current Problems</vt:lpstr>
      <vt:lpstr>Proposed Architecture</vt:lpstr>
      <vt:lpstr>Example topology with controller and CR</vt:lpstr>
      <vt:lpstr>Main Benefits of the New Solution</vt:lpstr>
      <vt:lpstr>Main features of the solution</vt:lpstr>
      <vt:lpstr>ForeignClusterConnection CR</vt:lpstr>
      <vt:lpstr>ForeignCLusterConnection example</vt:lpstr>
      <vt:lpstr>FCC example after connection</vt:lpstr>
      <vt:lpstr>Operator ForeignClusterConnector</vt:lpstr>
      <vt:lpstr>The New CLI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scalderone110@gmail.com</cp:lastModifiedBy>
  <cp:revision>6</cp:revision>
  <dcterms:created xsi:type="dcterms:W3CDTF">2013-01-27T09:14:16Z</dcterms:created>
  <dcterms:modified xsi:type="dcterms:W3CDTF">2025-07-07T16:35:22Z</dcterms:modified>
  <cp:category/>
</cp:coreProperties>
</file>