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0" r:id="rId4"/>
    <p:sldId id="271" r:id="rId5"/>
    <p:sldId id="258" r:id="rId6"/>
    <p:sldId id="260" r:id="rId7"/>
    <p:sldId id="263" r:id="rId8"/>
    <p:sldId id="269" r:id="rId9"/>
    <p:sldId id="273" r:id="rId10"/>
    <p:sldId id="265" r:id="rId11"/>
    <p:sldId id="264" r:id="rId12"/>
    <p:sldId id="268" r:id="rId13"/>
    <p:sldId id="266" r:id="rId14"/>
    <p:sldId id="261" r:id="rId15"/>
    <p:sldId id="262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4202A-D6A6-432F-8AD8-D1CEBD62A86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0959F-0364-424B-B951-FBD82AD4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3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8E92-309B-4BCC-A212-EAB28BE13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72191-E2F9-401F-93DF-7CA36C584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6F70-A329-422A-B3A9-5120A39B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71F5-766B-472B-B4EB-C57573784706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7374E-ED8E-4EE5-8302-410CB795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E4B54-38F5-45F3-B1DA-1604C923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8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2C10-A54A-46C3-B7D1-76D3F8FC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5ED3B-7503-41C8-9D56-7B933378F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18A4D-8038-4911-AA94-0092760E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5386-5577-4537-8C2C-9AE2FC678083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AC43-62A0-465A-9E82-4CEECBD6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9636-35FD-4E79-9A47-43266836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5E2E2-3BFF-4137-9A0C-A4711BA80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3BDF9-5BEB-4375-80A5-64DF0137D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79AD-4662-4A70-8F40-2B1357C4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1D15-50D9-4EF5-A8AB-C05D515076AF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AF86-9709-42C0-B717-55659C62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B5B3-2C71-4777-B781-C831F7E6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F085-9F16-437D-B20A-C017DCD5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0158-4086-4497-A8AD-B8C5B49D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2CBE-1680-4357-BCC3-6AA892FB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234E-319F-4D99-B921-FB0516A1B584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9303A-FEFB-4919-9336-BEB5E2CE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17EC-D677-4136-8A07-2DFE9FCE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A4AE-A19E-4144-A420-8565D71E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95E54-C3D6-4F27-949C-C381B2DE3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A0924-F124-49CB-84B4-869224FC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464C-8D61-4DCA-9A21-28A350A7A86C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E203A-47C4-4D7B-BF74-E55AC4F9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AAA6-EA2A-409D-BAB7-D93DC5F3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2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B68C-2B2E-4F78-9BD9-7631B85B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1A46-8630-415C-AFC4-96E98EB5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FF929-8D65-4AC0-9015-C7B1DEEB8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2C6B6-C87C-4819-A39A-635ED60A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BBA2-8C91-4E1B-82B0-130FB94A4681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380F-7BC7-4211-827A-F2D45477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06935-936E-4415-A4D6-BEDF31E2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1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D585-DE74-4E4F-9C6F-4C647764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B8EA-10B6-4ADB-930E-25FDF4838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5792F-3F55-4F88-AD4C-486EBA37F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04F3D-1CAE-4E8D-B760-F12F15DDD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FEC98-4789-4480-A1D1-C4F38AD92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BAFA4-D747-48F4-8F6D-18CF4E96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7180-EC7B-4788-98E0-B39387DB5A46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EBCC1-3591-491E-9DC8-491065E4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04E45-981B-4F9C-B198-848B765F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71E9-1F96-4968-B9E8-AD5E017D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2F20C-A63B-4066-9D92-9572854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8C0C-BAD2-4625-885A-82DE1A72D81D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3A7E8-F6D5-4F40-90BC-B5B48E4F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BCDA9-1A1D-4D74-8593-B7726B6E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6D732-7418-4A3B-B34D-5D4A2605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73C9-AC85-466F-97D0-5CBDE525F43D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F8A2F-B7FC-4D3D-AAB0-A1C6432F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508B6-9071-439C-B51E-49D9B6CF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8EBA-0681-434A-8C8F-6BBC3A42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039F-54F6-4E7B-8CC4-2DEF446D0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BD30D-0891-4FBF-A77D-5E294B803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5012A-A695-462F-975E-004F60C6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E299-BA3D-4D9B-A733-3E23FCD030B9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012A7-A85F-4A20-B5A7-2905D81F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33874-CC84-4463-9365-4AD676BF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DEE7-DFD4-420B-8988-7CC85FEA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F1E5D-8910-4366-8D51-6C427BD13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1781-4C4F-41F6-8537-3F8CAD06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E4D34-35B9-4850-A2F9-6D86659B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B2AE-8780-4749-86D6-8FCCCC09A339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1A45-21F3-42C1-BF65-53B94C3D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1E878-A2A8-41E1-82E7-56F0AA60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4EB9C-F0DB-440F-A2BA-04C57C74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D3635-A55B-49E4-B17B-12F0C2113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AD0E-2979-4F6D-ABC7-642B3E83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1EA5-92B0-4930-892D-E02BD9038F9A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321D7-926A-4EE5-9198-DF8E8E6DF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76F6-881B-4248-87A2-DFE7A4943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F66A1-F299-42C4-BDA1-2A095FA2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7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77DA-8894-4FCA-9BB7-632CAA010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Modeling: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DCF82-CF65-454A-85A9-8E9001206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CF1BD-2AFE-485A-9C8C-F41C30E1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CC45-72CE-4708-9C94-32A077C7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Granger causality test for </a:t>
            </a:r>
            <a:br>
              <a:rPr lang="en-US" dirty="0"/>
            </a:br>
            <a:r>
              <a:rPr lang="en-US" dirty="0"/>
              <a:t>police officer rate vs violent crime 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D51DDC70-D92A-43EF-A97D-380A7B193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93" y="1749411"/>
            <a:ext cx="8946414" cy="474346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8F879-A365-4CC0-8E09-C372469A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0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8143-46B1-41BF-B989-9C4FB4F1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for property crime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A6E6D6CB-845C-4E0D-808D-44E55F62B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1730"/>
            <a:ext cx="9361222" cy="4963399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2903CA10-EF73-4DF9-B401-1B107EF910B1}"/>
              </a:ext>
            </a:extLst>
          </p:cNvPr>
          <p:cNvSpPr/>
          <p:nvPr/>
        </p:nvSpPr>
        <p:spPr>
          <a:xfrm>
            <a:off x="1971413" y="2239860"/>
            <a:ext cx="4429387" cy="973123"/>
          </a:xfrm>
          <a:prstGeom prst="frame">
            <a:avLst>
              <a:gd name="adj1" fmla="val 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E2FC202-A085-4086-BE34-8DFF23722192}"/>
              </a:ext>
            </a:extLst>
          </p:cNvPr>
          <p:cNvSpPr/>
          <p:nvPr/>
        </p:nvSpPr>
        <p:spPr>
          <a:xfrm>
            <a:off x="1992578" y="1499634"/>
            <a:ext cx="4429387" cy="383848"/>
          </a:xfrm>
          <a:prstGeom prst="frame">
            <a:avLst>
              <a:gd name="adj1" fmla="val 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982CB-2471-4715-89FF-AD4249C0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B33D7A-9097-4551-AB16-1B4E5036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Coefficient of violent crime by states </a:t>
            </a:r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FB86FCC7-5F40-4A9A-895C-E522B7876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83" y="1494929"/>
            <a:ext cx="9204634" cy="487797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5A8F2-FDF9-4FA6-92E9-5327DEA5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5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49892DF7-4E42-4B57-9015-A92DE2482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02" y="1690688"/>
            <a:ext cx="9231596" cy="489467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073BCE3-09DF-44E6-B194-1A6AFE31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Granger causality test for </a:t>
            </a:r>
            <a:br>
              <a:rPr lang="en-US" dirty="0"/>
            </a:br>
            <a:r>
              <a:rPr lang="en-US" dirty="0"/>
              <a:t>police officer rate vs property crime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98CEA-8A18-4AE5-834B-06467443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6550B0-B12E-4F33-A839-FCA84F215B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 p is the number of predictors. Here, p=5.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2(1−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endParaRPr lang="en-US" sz="1800" b="0" dirty="0"/>
              </a:p>
              <a:p>
                <a:r>
                  <a:rPr lang="en-US" sz="1800" dirty="0"/>
                  <a:t>Test: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𝑠𝑒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6550B0-B12E-4F33-A839-FCA84F215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238370E-9515-43AD-A72B-F0F4607B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2: panel data regression model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40F93C23-4E3F-4640-82BB-AED8042BB086}"/>
              </a:ext>
            </a:extLst>
          </p:cNvPr>
          <p:cNvSpPr/>
          <p:nvPr/>
        </p:nvSpPr>
        <p:spPr>
          <a:xfrm>
            <a:off x="1090568" y="2866582"/>
            <a:ext cx="1702965" cy="478172"/>
          </a:xfrm>
          <a:prstGeom prst="frame">
            <a:avLst>
              <a:gd name="adj1" fmla="val 54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9128607B-27E3-499F-AC4D-9B6A9BA541C1}"/>
              </a:ext>
            </a:extLst>
          </p:cNvPr>
          <p:cNvSpPr/>
          <p:nvPr/>
        </p:nvSpPr>
        <p:spPr>
          <a:xfrm>
            <a:off x="1090568" y="3412222"/>
            <a:ext cx="8816830" cy="478172"/>
          </a:xfrm>
          <a:prstGeom prst="frame">
            <a:avLst>
              <a:gd name="adj1" fmla="val 37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0F9E-70EF-4D6C-827B-6C80EB2CAB2F}"/>
              </a:ext>
            </a:extLst>
          </p:cNvPr>
          <p:cNvSpPr txBox="1"/>
          <p:nvPr/>
        </p:nvSpPr>
        <p:spPr>
          <a:xfrm>
            <a:off x="3523628" y="1386979"/>
            <a:ext cx="499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function: </a:t>
            </a:r>
            <a:r>
              <a:rPr lang="en-US" dirty="0" err="1"/>
              <a:t>plm_inferenct_overall</a:t>
            </a:r>
            <a:r>
              <a:rPr lang="en-US" dirty="0"/>
              <a:t> (line 76 ~ 129)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0A1AB-E6C2-4A31-8EC2-DA9D469F05D0}"/>
              </a:ext>
            </a:extLst>
          </p:cNvPr>
          <p:cNvSpPr txBox="1"/>
          <p:nvPr/>
        </p:nvSpPr>
        <p:spPr>
          <a:xfrm>
            <a:off x="1436871" y="6244431"/>
            <a:ext cx="931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code file name: ‘</a:t>
            </a:r>
            <a:r>
              <a:rPr lang="en-US" dirty="0" err="1"/>
              <a:t>regression_func.R</a:t>
            </a:r>
            <a:r>
              <a:rPr lang="en-US" dirty="0"/>
              <a:t>’   document: ‘method_documentation&amp;summary.pdf’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D9581CC-CCFD-4240-9E1B-3236F8AA848E}"/>
              </a:ext>
            </a:extLst>
          </p:cNvPr>
          <p:cNvSpPr/>
          <p:nvPr/>
        </p:nvSpPr>
        <p:spPr>
          <a:xfrm>
            <a:off x="1090568" y="1825625"/>
            <a:ext cx="1702965" cy="478172"/>
          </a:xfrm>
          <a:prstGeom prst="frame">
            <a:avLst>
              <a:gd name="adj1" fmla="val 54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5B03E-3032-4951-80C4-74B21E14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330146F-1E98-4BA0-8FBD-A04690CC5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480732"/>
              </p:ext>
            </p:extLst>
          </p:nvPr>
        </p:nvGraphicFramePr>
        <p:xfrm>
          <a:off x="1082179" y="2091941"/>
          <a:ext cx="9822509" cy="3478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0008">
                  <a:extLst>
                    <a:ext uri="{9D8B030D-6E8A-4147-A177-3AD203B41FA5}">
                      <a16:colId xmlns:a16="http://schemas.microsoft.com/office/drawing/2014/main" val="443285181"/>
                    </a:ext>
                  </a:extLst>
                </a:gridCol>
                <a:gridCol w="1816636">
                  <a:extLst>
                    <a:ext uri="{9D8B030D-6E8A-4147-A177-3AD203B41FA5}">
                      <a16:colId xmlns:a16="http://schemas.microsoft.com/office/drawing/2014/main" val="432592289"/>
                    </a:ext>
                  </a:extLst>
                </a:gridCol>
                <a:gridCol w="1795514">
                  <a:extLst>
                    <a:ext uri="{9D8B030D-6E8A-4147-A177-3AD203B41FA5}">
                      <a16:colId xmlns:a16="http://schemas.microsoft.com/office/drawing/2014/main" val="524809465"/>
                    </a:ext>
                  </a:extLst>
                </a:gridCol>
                <a:gridCol w="1668770">
                  <a:extLst>
                    <a:ext uri="{9D8B030D-6E8A-4147-A177-3AD203B41FA5}">
                      <a16:colId xmlns:a16="http://schemas.microsoft.com/office/drawing/2014/main" val="2398552929"/>
                    </a:ext>
                  </a:extLst>
                </a:gridCol>
                <a:gridCol w="1415285">
                  <a:extLst>
                    <a:ext uri="{9D8B030D-6E8A-4147-A177-3AD203B41FA5}">
                      <a16:colId xmlns:a16="http://schemas.microsoft.com/office/drawing/2014/main" val="1174018279"/>
                    </a:ext>
                  </a:extLst>
                </a:gridCol>
                <a:gridCol w="1246296">
                  <a:extLst>
                    <a:ext uri="{9D8B030D-6E8A-4147-A177-3AD203B41FA5}">
                      <a16:colId xmlns:a16="http://schemas.microsoft.com/office/drawing/2014/main" val="3895894103"/>
                    </a:ext>
                  </a:extLst>
                </a:gridCol>
              </a:tblGrid>
              <a:tr h="49690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point estimation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standard error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t-statistics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p-value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significant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193041"/>
                  </a:ext>
                </a:extLst>
              </a:tr>
              <a:tr h="496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intercept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-4.02129639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0.16975603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-23.688681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0.00E+00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0998233"/>
                  </a:ext>
                </a:extLst>
              </a:tr>
              <a:tr h="496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pop_density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-0.14133105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0.05091461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-2.775845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1.07E-02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9048022"/>
                  </a:ext>
                </a:extLst>
              </a:tr>
              <a:tr h="496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pol_officer_rate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0.32779987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0.07426576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4.413876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2.01E-04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1576396"/>
                  </a:ext>
                </a:extLst>
              </a:tr>
              <a:tr h="496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pov_rate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0.06979036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0.009605421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7.265726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2.15E-07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242635"/>
                  </a:ext>
                </a:extLst>
              </a:tr>
              <a:tr h="496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unemp_rate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0.14380091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0.009022827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15.937455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6.39E-14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425946"/>
                  </a:ext>
                </a:extLst>
              </a:tr>
              <a:tr h="496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med_age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-0.04334538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0.004604959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-9.412762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2.36E-09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018418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B51CB39-49D8-42B5-93A7-3B5BEF33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2: panel data regression result:</a:t>
            </a:r>
            <a:br>
              <a:rPr lang="en-US" dirty="0"/>
            </a:br>
            <a:r>
              <a:rPr lang="en-US" dirty="0"/>
              <a:t>violent crime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DC0A5DB6-4FFA-435A-8C4B-AB8230A71FD8}"/>
              </a:ext>
            </a:extLst>
          </p:cNvPr>
          <p:cNvSpPr/>
          <p:nvPr/>
        </p:nvSpPr>
        <p:spPr>
          <a:xfrm>
            <a:off x="2937543" y="2685876"/>
            <a:ext cx="1886127" cy="2986481"/>
          </a:xfrm>
          <a:prstGeom prst="frame">
            <a:avLst>
              <a:gd name="adj1" fmla="val 18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3FE4C09-9451-4CDD-B48A-12628A58E034}"/>
              </a:ext>
            </a:extLst>
          </p:cNvPr>
          <p:cNvSpPr/>
          <p:nvPr/>
        </p:nvSpPr>
        <p:spPr>
          <a:xfrm>
            <a:off x="9657125" y="2685876"/>
            <a:ext cx="1247563" cy="2986481"/>
          </a:xfrm>
          <a:prstGeom prst="frame">
            <a:avLst>
              <a:gd name="adj1" fmla="val 18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3B9307-70C4-4419-A0F3-FD4FEA664834}"/>
              </a:ext>
            </a:extLst>
          </p:cNvPr>
          <p:cNvSpPr/>
          <p:nvPr/>
        </p:nvSpPr>
        <p:spPr>
          <a:xfrm>
            <a:off x="305673" y="3374117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C1082BC-CA52-4C72-BF99-517A939E65A8}"/>
              </a:ext>
            </a:extLst>
          </p:cNvPr>
          <p:cNvSpPr/>
          <p:nvPr/>
        </p:nvSpPr>
        <p:spPr>
          <a:xfrm>
            <a:off x="305673" y="3852338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34B82ED-CF5D-4053-AA48-4081E9A48586}"/>
              </a:ext>
            </a:extLst>
          </p:cNvPr>
          <p:cNvSpPr/>
          <p:nvPr/>
        </p:nvSpPr>
        <p:spPr>
          <a:xfrm>
            <a:off x="305673" y="4235099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919A859-38B1-49D2-AD69-D1D1BC86D40B}"/>
              </a:ext>
            </a:extLst>
          </p:cNvPr>
          <p:cNvSpPr/>
          <p:nvPr/>
        </p:nvSpPr>
        <p:spPr>
          <a:xfrm>
            <a:off x="305673" y="4713320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BE899A-7C9B-4F3A-9A21-C99265A14124}"/>
              </a:ext>
            </a:extLst>
          </p:cNvPr>
          <p:cNvSpPr/>
          <p:nvPr/>
        </p:nvSpPr>
        <p:spPr>
          <a:xfrm>
            <a:off x="305673" y="5191541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F9C501-ED0C-41BC-89B4-0D0DDCEC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2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FBCBF0-2D65-4F59-BB0A-3A88DF111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869735"/>
              </p:ext>
            </p:extLst>
          </p:nvPr>
        </p:nvGraphicFramePr>
        <p:xfrm>
          <a:off x="954993" y="2168469"/>
          <a:ext cx="10282013" cy="3380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5148">
                  <a:extLst>
                    <a:ext uri="{9D8B030D-6E8A-4147-A177-3AD203B41FA5}">
                      <a16:colId xmlns:a16="http://schemas.microsoft.com/office/drawing/2014/main" val="1219036199"/>
                    </a:ext>
                  </a:extLst>
                </a:gridCol>
                <a:gridCol w="1797826">
                  <a:extLst>
                    <a:ext uri="{9D8B030D-6E8A-4147-A177-3AD203B41FA5}">
                      <a16:colId xmlns:a16="http://schemas.microsoft.com/office/drawing/2014/main" val="2637857841"/>
                    </a:ext>
                  </a:extLst>
                </a:gridCol>
                <a:gridCol w="1686849">
                  <a:extLst>
                    <a:ext uri="{9D8B030D-6E8A-4147-A177-3AD203B41FA5}">
                      <a16:colId xmlns:a16="http://schemas.microsoft.com/office/drawing/2014/main" val="2849057117"/>
                    </a:ext>
                  </a:extLst>
                </a:gridCol>
                <a:gridCol w="1686849">
                  <a:extLst>
                    <a:ext uri="{9D8B030D-6E8A-4147-A177-3AD203B41FA5}">
                      <a16:colId xmlns:a16="http://schemas.microsoft.com/office/drawing/2014/main" val="1534698352"/>
                    </a:ext>
                  </a:extLst>
                </a:gridCol>
                <a:gridCol w="1220747">
                  <a:extLst>
                    <a:ext uri="{9D8B030D-6E8A-4147-A177-3AD203B41FA5}">
                      <a16:colId xmlns:a16="http://schemas.microsoft.com/office/drawing/2014/main" val="3339213534"/>
                    </a:ext>
                  </a:extLst>
                </a:gridCol>
                <a:gridCol w="1714594">
                  <a:extLst>
                    <a:ext uri="{9D8B030D-6E8A-4147-A177-3AD203B41FA5}">
                      <a16:colId xmlns:a16="http://schemas.microsoft.com/office/drawing/2014/main" val="503601251"/>
                    </a:ext>
                  </a:extLst>
                </a:gridCol>
              </a:tblGrid>
              <a:tr h="48292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point estimation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standard error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t-statistics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p-value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significant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876369"/>
                  </a:ext>
                </a:extLst>
              </a:tr>
              <a:tr h="482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intercept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-2.07738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0.22804722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-9.1094291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4.31E-09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972964"/>
                  </a:ext>
                </a:extLst>
              </a:tr>
              <a:tr h="482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pop_density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-0.01485604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0.01787844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-0.8309472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4.15E-01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202387"/>
                  </a:ext>
                </a:extLst>
              </a:tr>
              <a:tr h="482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pol_officer_rate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0.06446643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0.021161613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3.0463852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5.73E-03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565329"/>
                  </a:ext>
                </a:extLst>
              </a:tr>
              <a:tr h="482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pov_rate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0.06434089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0.015155689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4.2453291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3.06E-04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8624660"/>
                  </a:ext>
                </a:extLst>
              </a:tr>
              <a:tr h="482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unemp_rate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0.03425506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0.00475191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7.2086935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2.44E-07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3311889"/>
                  </a:ext>
                </a:extLst>
              </a:tr>
              <a:tr h="482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med_age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-0.03866972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0.004723764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-8.1862088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2.88E-08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450244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8D11732-4ECF-4D9D-924C-D42587FC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2: panel data regression result:</a:t>
            </a:r>
            <a:br>
              <a:rPr lang="en-US" dirty="0"/>
            </a:br>
            <a:r>
              <a:rPr lang="en-US" dirty="0"/>
              <a:t>property crime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61F43F5F-2895-4579-83BD-B02BCB3EF488}"/>
              </a:ext>
            </a:extLst>
          </p:cNvPr>
          <p:cNvSpPr/>
          <p:nvPr/>
        </p:nvSpPr>
        <p:spPr>
          <a:xfrm>
            <a:off x="3080156" y="2669098"/>
            <a:ext cx="1936461" cy="2986481"/>
          </a:xfrm>
          <a:prstGeom prst="frame">
            <a:avLst>
              <a:gd name="adj1" fmla="val 18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47BF477C-26BD-45FC-946A-73A480B8D928}"/>
              </a:ext>
            </a:extLst>
          </p:cNvPr>
          <p:cNvSpPr/>
          <p:nvPr/>
        </p:nvSpPr>
        <p:spPr>
          <a:xfrm>
            <a:off x="9531290" y="2669098"/>
            <a:ext cx="1705716" cy="2986481"/>
          </a:xfrm>
          <a:prstGeom prst="frame">
            <a:avLst>
              <a:gd name="adj1" fmla="val 18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136161-6869-42E4-89C9-81D1DC39A294}"/>
              </a:ext>
            </a:extLst>
          </p:cNvPr>
          <p:cNvSpPr/>
          <p:nvPr/>
        </p:nvSpPr>
        <p:spPr>
          <a:xfrm>
            <a:off x="219080" y="3374117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D2CA2F-6F7F-40DD-A137-094105A6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8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5129-2424-44EC-A262-618129B6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Review of our products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4F68-ED5B-4563-B957-F7124741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1. Interactive Map </a:t>
            </a:r>
          </a:p>
          <a:p>
            <a:r>
              <a:rPr lang="en-US" sz="2800" dirty="0"/>
              <a:t>2. Animated Bar Plot </a:t>
            </a:r>
          </a:p>
          <a:p>
            <a:r>
              <a:rPr lang="en-US" sz="2800" dirty="0"/>
              <a:t>3. State Trends Graph</a:t>
            </a:r>
          </a:p>
          <a:p>
            <a:r>
              <a:rPr lang="en-US" sz="2800" dirty="0"/>
              <a:t>4. Clustering Map </a:t>
            </a:r>
          </a:p>
          <a:p>
            <a:r>
              <a:rPr lang="en-US" sz="2800" dirty="0"/>
              <a:t>5. Regression Analysis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27C08-2107-45CB-8F9F-56A0800C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5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F109-2B4F-4E9A-B2B2-1C72A252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Variables affecting crime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47FBC-1F74-40B3-8F4A-DBBD49EC0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32" y="1834014"/>
            <a:ext cx="7223620" cy="3358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 Population density and degree of urbanization. </a:t>
            </a:r>
          </a:p>
          <a:p>
            <a:pPr marL="0" indent="0">
              <a:buNone/>
            </a:pPr>
            <a:r>
              <a:rPr lang="en-US" dirty="0"/>
              <a:t>• Variations in composition of the population</a:t>
            </a:r>
          </a:p>
          <a:p>
            <a:pPr marL="0" indent="0">
              <a:buNone/>
            </a:pPr>
            <a:r>
              <a:rPr lang="en-US" dirty="0"/>
              <a:t>• Economic conditions, including median income, poverty level, and job availability. </a:t>
            </a:r>
          </a:p>
          <a:p>
            <a:pPr marL="0" indent="0">
              <a:buNone/>
            </a:pPr>
            <a:r>
              <a:rPr lang="en-US" dirty="0"/>
              <a:t>• Administrative and investigative emphases of law enforcement. </a:t>
            </a:r>
          </a:p>
          <a:p>
            <a:pPr marL="0" indent="0">
              <a:buNone/>
            </a:pPr>
            <a:r>
              <a:rPr lang="en-US" dirty="0"/>
              <a:t>• Policies of other components of the criminal justice system (i.e., prosecutorial, judicial, correctional, and probational).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60E840E-B3C5-4F46-85F9-D35940C90D66}"/>
              </a:ext>
            </a:extLst>
          </p:cNvPr>
          <p:cNvSpPr/>
          <p:nvPr/>
        </p:nvSpPr>
        <p:spPr>
          <a:xfrm>
            <a:off x="7803161" y="1850792"/>
            <a:ext cx="981512" cy="288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96D0E7-68BE-4A6B-B590-02046BCD6929}"/>
              </a:ext>
            </a:extLst>
          </p:cNvPr>
          <p:cNvSpPr/>
          <p:nvPr/>
        </p:nvSpPr>
        <p:spPr>
          <a:xfrm>
            <a:off x="7803161" y="2256973"/>
            <a:ext cx="981512" cy="288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EDB1508-A052-4428-B1C6-45024015FB5F}"/>
              </a:ext>
            </a:extLst>
          </p:cNvPr>
          <p:cNvSpPr/>
          <p:nvPr/>
        </p:nvSpPr>
        <p:spPr>
          <a:xfrm>
            <a:off x="7803161" y="2680311"/>
            <a:ext cx="981512" cy="288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D78A30-2962-4FA9-9693-964CA0C4DEEF}"/>
              </a:ext>
            </a:extLst>
          </p:cNvPr>
          <p:cNvSpPr/>
          <p:nvPr/>
        </p:nvSpPr>
        <p:spPr>
          <a:xfrm>
            <a:off x="7803161" y="3352231"/>
            <a:ext cx="981512" cy="288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831178-ADB5-4E58-872D-20735C636981}"/>
              </a:ext>
            </a:extLst>
          </p:cNvPr>
          <p:cNvSpPr/>
          <p:nvPr/>
        </p:nvSpPr>
        <p:spPr>
          <a:xfrm>
            <a:off x="7803161" y="4024085"/>
            <a:ext cx="981512" cy="288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EACDE-D8D4-4D6B-BB71-04AAAE66BCEB}"/>
              </a:ext>
            </a:extLst>
          </p:cNvPr>
          <p:cNvSpPr txBox="1"/>
          <p:nvPr/>
        </p:nvSpPr>
        <p:spPr>
          <a:xfrm>
            <a:off x="8926511" y="1768913"/>
            <a:ext cx="27092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Population density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69306-8BF5-4053-A08D-BF948CBE8871}"/>
              </a:ext>
            </a:extLst>
          </p:cNvPr>
          <p:cNvSpPr txBox="1"/>
          <p:nvPr/>
        </p:nvSpPr>
        <p:spPr>
          <a:xfrm>
            <a:off x="8926511" y="2191495"/>
            <a:ext cx="1776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Median 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BDAE0-8F92-4732-B1D1-D0B911A5E95F}"/>
              </a:ext>
            </a:extLst>
          </p:cNvPr>
          <p:cNvSpPr txBox="1"/>
          <p:nvPr/>
        </p:nvSpPr>
        <p:spPr>
          <a:xfrm>
            <a:off x="8958640" y="2623777"/>
            <a:ext cx="18332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Poverty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FF8F5-F200-4D9B-857B-A4C14F7F6EC7}"/>
              </a:ext>
            </a:extLst>
          </p:cNvPr>
          <p:cNvSpPr txBox="1"/>
          <p:nvPr/>
        </p:nvSpPr>
        <p:spPr>
          <a:xfrm>
            <a:off x="8958640" y="3291957"/>
            <a:ext cx="29122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Unemployment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717C9-4E17-4817-BFA5-865B64579CA4}"/>
              </a:ext>
            </a:extLst>
          </p:cNvPr>
          <p:cNvSpPr txBox="1"/>
          <p:nvPr/>
        </p:nvSpPr>
        <p:spPr>
          <a:xfrm>
            <a:off x="8960067" y="3922063"/>
            <a:ext cx="25528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Police officer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CB8CA-9946-4196-A240-148E0E8747D1}"/>
              </a:ext>
            </a:extLst>
          </p:cNvPr>
          <p:cNvSpPr txBox="1"/>
          <p:nvPr/>
        </p:nvSpPr>
        <p:spPr>
          <a:xfrm>
            <a:off x="2189527" y="5939406"/>
            <a:ext cx="739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https://ucr.fbi.gov/nibrs/2012/resources/variables-affecting-crime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0AD57E90-555B-47B7-AB0D-518AE3911565}"/>
              </a:ext>
            </a:extLst>
          </p:cNvPr>
          <p:cNvSpPr/>
          <p:nvPr/>
        </p:nvSpPr>
        <p:spPr>
          <a:xfrm>
            <a:off x="556221" y="1357428"/>
            <a:ext cx="7223620" cy="4311942"/>
          </a:xfrm>
          <a:prstGeom prst="frame">
            <a:avLst>
              <a:gd name="adj1" fmla="val 27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88367322-A6EB-4646-B00A-7C2294AF1F96}"/>
              </a:ext>
            </a:extLst>
          </p:cNvPr>
          <p:cNvSpPr/>
          <p:nvPr/>
        </p:nvSpPr>
        <p:spPr>
          <a:xfrm>
            <a:off x="8888259" y="1357428"/>
            <a:ext cx="3052968" cy="4311942"/>
          </a:xfrm>
          <a:prstGeom prst="frame">
            <a:avLst>
              <a:gd name="adj1" fmla="val 338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745CCB4-260D-4134-B8E6-6BBC584E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35C4-B30E-446B-885E-71D815BE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/>
              <a:t>Violent crime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E4A2F3B-C277-4F0D-8161-2AE7DB352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822764"/>
              </p:ext>
            </p:extLst>
          </p:nvPr>
        </p:nvGraphicFramePr>
        <p:xfrm>
          <a:off x="870202" y="2324265"/>
          <a:ext cx="10451594" cy="3566640"/>
        </p:xfrm>
        <a:graphic>
          <a:graphicData uri="http://schemas.openxmlformats.org/drawingml/2006/table">
            <a:tbl>
              <a:tblPr firstRow="1" bandRow="1"/>
              <a:tblGrid>
                <a:gridCol w="2254263">
                  <a:extLst>
                    <a:ext uri="{9D8B030D-6E8A-4147-A177-3AD203B41FA5}">
                      <a16:colId xmlns:a16="http://schemas.microsoft.com/office/drawing/2014/main" val="2989272406"/>
                    </a:ext>
                  </a:extLst>
                </a:gridCol>
                <a:gridCol w="1430968">
                  <a:extLst>
                    <a:ext uri="{9D8B030D-6E8A-4147-A177-3AD203B41FA5}">
                      <a16:colId xmlns:a16="http://schemas.microsoft.com/office/drawing/2014/main" val="3568656109"/>
                    </a:ext>
                  </a:extLst>
                </a:gridCol>
                <a:gridCol w="1351232">
                  <a:extLst>
                    <a:ext uri="{9D8B030D-6E8A-4147-A177-3AD203B41FA5}">
                      <a16:colId xmlns:a16="http://schemas.microsoft.com/office/drawing/2014/main" val="2899438447"/>
                    </a:ext>
                  </a:extLst>
                </a:gridCol>
                <a:gridCol w="1744603">
                  <a:extLst>
                    <a:ext uri="{9D8B030D-6E8A-4147-A177-3AD203B41FA5}">
                      <a16:colId xmlns:a16="http://schemas.microsoft.com/office/drawing/2014/main" val="3519069722"/>
                    </a:ext>
                  </a:extLst>
                </a:gridCol>
                <a:gridCol w="1043821">
                  <a:extLst>
                    <a:ext uri="{9D8B030D-6E8A-4147-A177-3AD203B41FA5}">
                      <a16:colId xmlns:a16="http://schemas.microsoft.com/office/drawing/2014/main" val="3271419569"/>
                    </a:ext>
                  </a:extLst>
                </a:gridCol>
                <a:gridCol w="1430968">
                  <a:extLst>
                    <a:ext uri="{9D8B030D-6E8A-4147-A177-3AD203B41FA5}">
                      <a16:colId xmlns:a16="http://schemas.microsoft.com/office/drawing/2014/main" val="950507668"/>
                    </a:ext>
                  </a:extLst>
                </a:gridCol>
                <a:gridCol w="1195739">
                  <a:extLst>
                    <a:ext uri="{9D8B030D-6E8A-4147-A177-3AD203B41FA5}">
                      <a16:colId xmlns:a16="http://schemas.microsoft.com/office/drawing/2014/main" val="110637168"/>
                    </a:ext>
                  </a:extLst>
                </a:gridCol>
              </a:tblGrid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crime_rate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pop_density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pol_officer_rate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721526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alabama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83.80295567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588129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alaska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1.0589543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292093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arizona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37.11655902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121886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arkansas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47.70043207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198007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202.5286428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75344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36.12297429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08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connecticut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675.9545924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99322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delaware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366.7519182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159900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of columbia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9081.967213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589499"/>
                  </a:ext>
                </a:extLst>
              </a:tr>
              <a:tr h="324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262.3479082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3265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3D4E6F-5763-4117-BCD5-CD899A041DBB}"/>
              </a:ext>
            </a:extLst>
          </p:cNvPr>
          <p:cNvSpPr txBox="1"/>
          <p:nvPr/>
        </p:nvSpPr>
        <p:spPr>
          <a:xfrm>
            <a:off x="4637875" y="6283043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name: ‘Combine_vio.csv’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E60CC-F5D0-4254-8320-C234CA0F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9461-454A-4996-8C9F-55FF751C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kern="1200" dirty="0">
                <a:latin typeface="+mj-lt"/>
                <a:ea typeface="+mj-ea"/>
                <a:cs typeface="+mj-cs"/>
              </a:rPr>
              <a:t>Property crime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5F12CC-5F87-4604-93F1-2DC8B4DFD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715450"/>
              </p:ext>
            </p:extLst>
          </p:nvPr>
        </p:nvGraphicFramePr>
        <p:xfrm>
          <a:off x="1000874" y="2428183"/>
          <a:ext cx="10190256" cy="3481929"/>
        </p:xfrm>
        <a:graphic>
          <a:graphicData uri="http://schemas.openxmlformats.org/drawingml/2006/table">
            <a:tbl>
              <a:tblPr firstRow="1" bandRow="1"/>
              <a:tblGrid>
                <a:gridCol w="1953501">
                  <a:extLst>
                    <a:ext uri="{9D8B030D-6E8A-4147-A177-3AD203B41FA5}">
                      <a16:colId xmlns:a16="http://schemas.microsoft.com/office/drawing/2014/main" val="4091668097"/>
                    </a:ext>
                  </a:extLst>
                </a:gridCol>
                <a:gridCol w="1546522">
                  <a:extLst>
                    <a:ext uri="{9D8B030D-6E8A-4147-A177-3AD203B41FA5}">
                      <a16:colId xmlns:a16="http://schemas.microsoft.com/office/drawing/2014/main" val="1866558134"/>
                    </a:ext>
                  </a:extLst>
                </a:gridCol>
                <a:gridCol w="1505823">
                  <a:extLst>
                    <a:ext uri="{9D8B030D-6E8A-4147-A177-3AD203B41FA5}">
                      <a16:colId xmlns:a16="http://schemas.microsoft.com/office/drawing/2014/main" val="3532162926"/>
                    </a:ext>
                  </a:extLst>
                </a:gridCol>
                <a:gridCol w="1750011">
                  <a:extLst>
                    <a:ext uri="{9D8B030D-6E8A-4147-A177-3AD203B41FA5}">
                      <a16:colId xmlns:a16="http://schemas.microsoft.com/office/drawing/2014/main" val="1555577608"/>
                    </a:ext>
                  </a:extLst>
                </a:gridCol>
                <a:gridCol w="1037798">
                  <a:extLst>
                    <a:ext uri="{9D8B030D-6E8A-4147-A177-3AD203B41FA5}">
                      <a16:colId xmlns:a16="http://schemas.microsoft.com/office/drawing/2014/main" val="1057062358"/>
                    </a:ext>
                  </a:extLst>
                </a:gridCol>
                <a:gridCol w="1363381">
                  <a:extLst>
                    <a:ext uri="{9D8B030D-6E8A-4147-A177-3AD203B41FA5}">
                      <a16:colId xmlns:a16="http://schemas.microsoft.com/office/drawing/2014/main" val="1019875182"/>
                    </a:ext>
                  </a:extLst>
                </a:gridCol>
                <a:gridCol w="1033220">
                  <a:extLst>
                    <a:ext uri="{9D8B030D-6E8A-4147-A177-3AD203B41FA5}">
                      <a16:colId xmlns:a16="http://schemas.microsoft.com/office/drawing/2014/main" val="356915633"/>
                    </a:ext>
                  </a:extLst>
                </a:gridCol>
              </a:tblGrid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crime_rate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pop_density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pol_officer_rate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6889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alabama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4215.7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83.80295567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53739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alaska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1.0589543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736231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arizona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37.11655902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263297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arkansas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4137.7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47.70043207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223889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202.5286428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099301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36.12297429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397839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connecticut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4097.3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675.9545924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09685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delaware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366.7519182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830313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of columbia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9081.967213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74553"/>
                  </a:ext>
                </a:extLst>
              </a:tr>
              <a:tr h="316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262.3479082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4945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3B7A2D-85F2-4EE8-92B0-5F2442015664}"/>
              </a:ext>
            </a:extLst>
          </p:cNvPr>
          <p:cNvSpPr txBox="1"/>
          <p:nvPr/>
        </p:nvSpPr>
        <p:spPr>
          <a:xfrm>
            <a:off x="4556379" y="6211129"/>
            <a:ext cx="307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name: ‘Combine_prop.csv’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3CC3C-A161-4529-A1F4-5D51E54E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5732-87B2-441C-8C77-CDF520E0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1: time series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5C92E-02B3-4BE7-86EE-4BA558100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600" dirty="0">
                    <a:effectLst/>
                  </a:rPr>
                  <a:t>Model: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+...+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5,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8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from 1 to 51, represents states (50) and District of Columbia</a:t>
                </a:r>
              </a:p>
              <a:p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 from 1995 to 2018, represents the year number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represents unemployment rate (</a:t>
                </a:r>
                <a:r>
                  <a:rPr lang="en-US" sz="18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unemp_rate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), population density (</a:t>
                </a:r>
                <a:r>
                  <a:rPr lang="en-US" sz="18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pop_density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), poverty rate (</a:t>
                </a:r>
                <a:r>
                  <a:rPr lang="en-US" sz="18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pov_rate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), police officer rate (</a:t>
                </a:r>
                <a:r>
                  <a:rPr lang="en-US" sz="18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pol_officer_rate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 and medium age(</a:t>
                </a:r>
                <a:r>
                  <a:rPr lang="en-US" sz="18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med_age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i="1" dirty="0">
                  <a:effectLst/>
                  <a:latin typeface="Cambria Math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error of the model </a:t>
                </a:r>
              </a:p>
              <a:p>
                <a:r>
                  <a:rPr lang="en-US" sz="2600" dirty="0">
                    <a:effectLst/>
                  </a:rPr>
                  <a:t>Estimate:</a:t>
                </a:r>
                <a:endParaRPr lang="en-US" sz="1800" i="1" dirty="0">
                  <a:effectLst/>
                  <a:latin typeface="Cambria Math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)=(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 where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)=(</m:t>
                    </m:r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  <m:sSubSup>
                      <m:sSub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(1−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sSubSup>
                      <m:sSub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))(</m:t>
                    </m:r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/>
              </a:p>
              <a:p>
                <a:r>
                  <a:rPr lang="en-US" sz="2600" dirty="0"/>
                  <a:t>Test: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/>
              </a:p>
              <a:p>
                <a:endParaRPr lang="en-US" sz="1800" dirty="0">
                  <a:effectLst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5C92E-02B3-4BE7-86EE-4BA558100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8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ame 3">
            <a:extLst>
              <a:ext uri="{FF2B5EF4-FFF2-40B4-BE49-F238E27FC236}">
                <a16:creationId xmlns:a16="http://schemas.microsoft.com/office/drawing/2014/main" id="{FB17E9EE-2468-4BC9-87C2-93FE9B6D6442}"/>
              </a:ext>
            </a:extLst>
          </p:cNvPr>
          <p:cNvSpPr/>
          <p:nvPr/>
        </p:nvSpPr>
        <p:spPr>
          <a:xfrm>
            <a:off x="838200" y="2223084"/>
            <a:ext cx="4211972" cy="411060"/>
          </a:xfrm>
          <a:prstGeom prst="frame">
            <a:avLst>
              <a:gd name="adj1" fmla="val 98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1351D6A-B508-4260-9C8C-24A1F1D697C7}"/>
              </a:ext>
            </a:extLst>
          </p:cNvPr>
          <p:cNvSpPr/>
          <p:nvPr/>
        </p:nvSpPr>
        <p:spPr>
          <a:xfrm>
            <a:off x="838200" y="4623732"/>
            <a:ext cx="9119532" cy="485163"/>
          </a:xfrm>
          <a:prstGeom prst="frame">
            <a:avLst>
              <a:gd name="adj1" fmla="val 98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8A5BF-6DCA-4CE2-9AF6-F7E0B0BF836C}"/>
              </a:ext>
            </a:extLst>
          </p:cNvPr>
          <p:cNvSpPr txBox="1"/>
          <p:nvPr/>
        </p:nvSpPr>
        <p:spPr>
          <a:xfrm>
            <a:off x="1436871" y="6308209"/>
            <a:ext cx="931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code file name: ‘</a:t>
            </a:r>
            <a:r>
              <a:rPr lang="en-US" dirty="0" err="1"/>
              <a:t>regression_func.R</a:t>
            </a:r>
            <a:r>
              <a:rPr lang="en-US" dirty="0"/>
              <a:t>’   document: ‘method_documentation&amp;summary.pdf’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D6D9C-BCE2-413A-B16A-39AABEB20BB9}"/>
              </a:ext>
            </a:extLst>
          </p:cNvPr>
          <p:cNvSpPr txBox="1"/>
          <p:nvPr/>
        </p:nvSpPr>
        <p:spPr>
          <a:xfrm>
            <a:off x="3523628" y="1386979"/>
            <a:ext cx="514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function: </a:t>
            </a:r>
            <a:r>
              <a:rPr lang="en-US" dirty="0" err="1"/>
              <a:t>plm_inferenct_state_level</a:t>
            </a:r>
            <a:r>
              <a:rPr lang="en-US" dirty="0"/>
              <a:t> (line 6 ~ 72)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3DD7C98-192B-4724-AE06-EC7AA6C219F5}"/>
              </a:ext>
            </a:extLst>
          </p:cNvPr>
          <p:cNvSpPr/>
          <p:nvPr/>
        </p:nvSpPr>
        <p:spPr>
          <a:xfrm>
            <a:off x="1417642" y="6287345"/>
            <a:ext cx="9337486" cy="411060"/>
          </a:xfrm>
          <a:prstGeom prst="frame">
            <a:avLst>
              <a:gd name="adj1" fmla="val 98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DF136F0-33E5-4CEB-A031-433F0420DE9F}"/>
              </a:ext>
            </a:extLst>
          </p:cNvPr>
          <p:cNvSpPr/>
          <p:nvPr/>
        </p:nvSpPr>
        <p:spPr>
          <a:xfrm>
            <a:off x="3523628" y="1414565"/>
            <a:ext cx="5217700" cy="411060"/>
          </a:xfrm>
          <a:prstGeom prst="frame">
            <a:avLst>
              <a:gd name="adj1" fmla="val 98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3E24F8-15E7-481C-9F70-2DC54315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56BBDF-FB5C-4A84-8F24-47E086ACB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410976"/>
              </p:ext>
            </p:extLst>
          </p:nvPr>
        </p:nvGraphicFramePr>
        <p:xfrm>
          <a:off x="951131" y="2126915"/>
          <a:ext cx="10289738" cy="3208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9238">
                  <a:extLst>
                    <a:ext uri="{9D8B030D-6E8A-4147-A177-3AD203B41FA5}">
                      <a16:colId xmlns:a16="http://schemas.microsoft.com/office/drawing/2014/main" val="2518631005"/>
                    </a:ext>
                  </a:extLst>
                </a:gridCol>
                <a:gridCol w="1959238">
                  <a:extLst>
                    <a:ext uri="{9D8B030D-6E8A-4147-A177-3AD203B41FA5}">
                      <a16:colId xmlns:a16="http://schemas.microsoft.com/office/drawing/2014/main" val="2584413239"/>
                    </a:ext>
                  </a:extLst>
                </a:gridCol>
                <a:gridCol w="1794722">
                  <a:extLst>
                    <a:ext uri="{9D8B030D-6E8A-4147-A177-3AD203B41FA5}">
                      <a16:colId xmlns:a16="http://schemas.microsoft.com/office/drawing/2014/main" val="3946094193"/>
                    </a:ext>
                  </a:extLst>
                </a:gridCol>
                <a:gridCol w="1600294">
                  <a:extLst>
                    <a:ext uri="{9D8B030D-6E8A-4147-A177-3AD203B41FA5}">
                      <a16:colId xmlns:a16="http://schemas.microsoft.com/office/drawing/2014/main" val="304280065"/>
                    </a:ext>
                  </a:extLst>
                </a:gridCol>
                <a:gridCol w="1420821">
                  <a:extLst>
                    <a:ext uri="{9D8B030D-6E8A-4147-A177-3AD203B41FA5}">
                      <a16:colId xmlns:a16="http://schemas.microsoft.com/office/drawing/2014/main" val="1244885606"/>
                    </a:ext>
                  </a:extLst>
                </a:gridCol>
                <a:gridCol w="1555425">
                  <a:extLst>
                    <a:ext uri="{9D8B030D-6E8A-4147-A177-3AD203B41FA5}">
                      <a16:colId xmlns:a16="http://schemas.microsoft.com/office/drawing/2014/main" val="2244314794"/>
                    </a:ext>
                  </a:extLst>
                </a:gridCol>
              </a:tblGrid>
              <a:tr h="458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[1] “North Dakota”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1651353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point estimation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standard error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t-statistics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p-value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significant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393801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pop_density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1.13345803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0.08733724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12.977946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4.56E-12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8584623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pol_officer_rate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-0.39862001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0.11523657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-3.459145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2.13E-03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645733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pov_rate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0.02127663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0.05412762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0.3930827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6.98E-01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4886659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unemp_rate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0.13513875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0.03203674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4.2182433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3.27E-04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2019098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med_age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0.38988672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0.04465431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8.731222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9.26E-09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03391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5E7BAC5-95B0-4738-B6FB-CE29E32B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1: time series regression result:</a:t>
            </a:r>
            <a:br>
              <a:rPr lang="en-US" dirty="0"/>
            </a:br>
            <a:r>
              <a:rPr lang="en-US" dirty="0"/>
              <a:t>violent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F06B5C77-53E5-4DB3-9C8E-1BD75260C46B}"/>
              </a:ext>
            </a:extLst>
          </p:cNvPr>
          <p:cNvSpPr/>
          <p:nvPr/>
        </p:nvSpPr>
        <p:spPr>
          <a:xfrm>
            <a:off x="9680895" y="2526484"/>
            <a:ext cx="1672905" cy="2986481"/>
          </a:xfrm>
          <a:prstGeom prst="frame">
            <a:avLst>
              <a:gd name="adj1" fmla="val 397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CDA8384-A181-46A3-84D0-D75B351061A2}"/>
              </a:ext>
            </a:extLst>
          </p:cNvPr>
          <p:cNvSpPr/>
          <p:nvPr/>
        </p:nvSpPr>
        <p:spPr>
          <a:xfrm>
            <a:off x="2971099" y="2526485"/>
            <a:ext cx="2011962" cy="2986481"/>
          </a:xfrm>
          <a:prstGeom prst="frame">
            <a:avLst>
              <a:gd name="adj1" fmla="val 189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E44AA-433D-4259-B8CC-6335D036BB1B}"/>
              </a:ext>
            </a:extLst>
          </p:cNvPr>
          <p:cNvSpPr txBox="1"/>
          <p:nvPr/>
        </p:nvSpPr>
        <p:spPr>
          <a:xfrm>
            <a:off x="3901072" y="6123543"/>
            <a:ext cx="440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Complete result is in ‘regression_output.xlsx’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CA5289-252A-4283-B3B9-BDCC16D3CF37}"/>
              </a:ext>
            </a:extLst>
          </p:cNvPr>
          <p:cNvSpPr/>
          <p:nvPr/>
        </p:nvSpPr>
        <p:spPr>
          <a:xfrm>
            <a:off x="233929" y="3284386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4493506-CD4B-42B8-B389-C0206D3DDE2D}"/>
              </a:ext>
            </a:extLst>
          </p:cNvPr>
          <p:cNvSpPr/>
          <p:nvPr/>
        </p:nvSpPr>
        <p:spPr>
          <a:xfrm>
            <a:off x="233929" y="3762607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0F6BBCD-CE34-43B7-892A-2FEA6D1016FB}"/>
              </a:ext>
            </a:extLst>
          </p:cNvPr>
          <p:cNvSpPr/>
          <p:nvPr/>
        </p:nvSpPr>
        <p:spPr>
          <a:xfrm>
            <a:off x="233929" y="4145368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81D4951-4B2D-428B-BA3D-977AEFF75DB3}"/>
              </a:ext>
            </a:extLst>
          </p:cNvPr>
          <p:cNvSpPr/>
          <p:nvPr/>
        </p:nvSpPr>
        <p:spPr>
          <a:xfrm>
            <a:off x="233929" y="4623589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6B6BE27-EDF1-4A87-AE4B-1D16F6C21C5D}"/>
              </a:ext>
            </a:extLst>
          </p:cNvPr>
          <p:cNvSpPr/>
          <p:nvPr/>
        </p:nvSpPr>
        <p:spPr>
          <a:xfrm>
            <a:off x="233929" y="5101810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66DCF-2E34-4F95-94CD-09834F2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1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B0B9-CDC0-4852-815A-94E8CCC2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for violent crime</a:t>
            </a: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799CAB1-C305-4E6A-B4B3-9F87C45C2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6" y="1421463"/>
            <a:ext cx="9564940" cy="5071412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2EA351C6-ECB0-4D38-9080-FEB1CD75594C}"/>
              </a:ext>
            </a:extLst>
          </p:cNvPr>
          <p:cNvSpPr/>
          <p:nvPr/>
        </p:nvSpPr>
        <p:spPr>
          <a:xfrm>
            <a:off x="1837189" y="1365073"/>
            <a:ext cx="293615" cy="4127854"/>
          </a:xfrm>
          <a:prstGeom prst="frame">
            <a:avLst>
              <a:gd name="adj1" fmla="val 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83201B49-CFA7-49C1-A30D-4B160FBFD01E}"/>
              </a:ext>
            </a:extLst>
          </p:cNvPr>
          <p:cNvSpPr/>
          <p:nvPr/>
        </p:nvSpPr>
        <p:spPr>
          <a:xfrm>
            <a:off x="8917497" y="1510018"/>
            <a:ext cx="226503" cy="4093828"/>
          </a:xfrm>
          <a:prstGeom prst="frame">
            <a:avLst>
              <a:gd name="adj1" fmla="val 4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91224-DF0B-4C94-9868-66CCD73F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D624-8E9C-4DB2-891C-3B6E9950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Coefficient of violent crime by states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63C42D9D-13EE-4311-99E9-937884833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27" y="1466303"/>
            <a:ext cx="9566945" cy="506998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0E9C19-44EF-4BA7-AE56-48909815F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D5FC3-7F1C-4543-B9E9-5FAB9360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C73D03-DAE5-487E-A506-BC316699E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377538"/>
              </p:ext>
            </p:extLst>
          </p:nvPr>
        </p:nvGraphicFramePr>
        <p:xfrm>
          <a:off x="2900362" y="4057650"/>
          <a:ext cx="6391276" cy="2066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944">
                  <a:extLst>
                    <a:ext uri="{9D8B030D-6E8A-4147-A177-3AD203B41FA5}">
                      <a16:colId xmlns:a16="http://schemas.microsoft.com/office/drawing/2014/main" val="26989770"/>
                    </a:ext>
                  </a:extLst>
                </a:gridCol>
                <a:gridCol w="1216944">
                  <a:extLst>
                    <a:ext uri="{9D8B030D-6E8A-4147-A177-3AD203B41FA5}">
                      <a16:colId xmlns:a16="http://schemas.microsoft.com/office/drawing/2014/main" val="4219631691"/>
                    </a:ext>
                  </a:extLst>
                </a:gridCol>
                <a:gridCol w="1114757">
                  <a:extLst>
                    <a:ext uri="{9D8B030D-6E8A-4147-A177-3AD203B41FA5}">
                      <a16:colId xmlns:a16="http://schemas.microsoft.com/office/drawing/2014/main" val="1342414651"/>
                    </a:ext>
                  </a:extLst>
                </a:gridCol>
                <a:gridCol w="993992">
                  <a:extLst>
                    <a:ext uri="{9D8B030D-6E8A-4147-A177-3AD203B41FA5}">
                      <a16:colId xmlns:a16="http://schemas.microsoft.com/office/drawing/2014/main" val="3103241889"/>
                    </a:ext>
                  </a:extLst>
                </a:gridCol>
                <a:gridCol w="882516">
                  <a:extLst>
                    <a:ext uri="{9D8B030D-6E8A-4147-A177-3AD203B41FA5}">
                      <a16:colId xmlns:a16="http://schemas.microsoft.com/office/drawing/2014/main" val="569153778"/>
                    </a:ext>
                  </a:extLst>
                </a:gridCol>
                <a:gridCol w="966123">
                  <a:extLst>
                    <a:ext uri="{9D8B030D-6E8A-4147-A177-3AD203B41FA5}">
                      <a16:colId xmlns:a16="http://schemas.microsoft.com/office/drawing/2014/main" val="264890418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[1] "Pennsylvania"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646814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point estimation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standard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t-statistics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significant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184983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pop_density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-0.14280272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0.05305631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-2.6915313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0.013026769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418484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pol_officer_rate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0.02339736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0.005712334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4.0959363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0.000443191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577744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pov_rate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-0.01358206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0.006697943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-2.0277954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0.054319601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10224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unemp_rate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0.01975757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0.009387052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2.1047687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0.046440901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628314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med_age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0.04219266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0.048981682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0.8613967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0.397911349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3190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DC4772-956F-4528-9445-8E7FFB21B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78843"/>
              </p:ext>
            </p:extLst>
          </p:nvPr>
        </p:nvGraphicFramePr>
        <p:xfrm>
          <a:off x="2900362" y="1990725"/>
          <a:ext cx="6391277" cy="1905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944">
                  <a:extLst>
                    <a:ext uri="{9D8B030D-6E8A-4147-A177-3AD203B41FA5}">
                      <a16:colId xmlns:a16="http://schemas.microsoft.com/office/drawing/2014/main" val="2528685200"/>
                    </a:ext>
                  </a:extLst>
                </a:gridCol>
                <a:gridCol w="1216944">
                  <a:extLst>
                    <a:ext uri="{9D8B030D-6E8A-4147-A177-3AD203B41FA5}">
                      <a16:colId xmlns:a16="http://schemas.microsoft.com/office/drawing/2014/main" val="1615610283"/>
                    </a:ext>
                  </a:extLst>
                </a:gridCol>
                <a:gridCol w="1114758">
                  <a:extLst>
                    <a:ext uri="{9D8B030D-6E8A-4147-A177-3AD203B41FA5}">
                      <a16:colId xmlns:a16="http://schemas.microsoft.com/office/drawing/2014/main" val="4172343964"/>
                    </a:ext>
                  </a:extLst>
                </a:gridCol>
                <a:gridCol w="993992">
                  <a:extLst>
                    <a:ext uri="{9D8B030D-6E8A-4147-A177-3AD203B41FA5}">
                      <a16:colId xmlns:a16="http://schemas.microsoft.com/office/drawing/2014/main" val="3124492713"/>
                    </a:ext>
                  </a:extLst>
                </a:gridCol>
                <a:gridCol w="882516">
                  <a:extLst>
                    <a:ext uri="{9D8B030D-6E8A-4147-A177-3AD203B41FA5}">
                      <a16:colId xmlns:a16="http://schemas.microsoft.com/office/drawing/2014/main" val="1384629477"/>
                    </a:ext>
                  </a:extLst>
                </a:gridCol>
                <a:gridCol w="966123">
                  <a:extLst>
                    <a:ext uri="{9D8B030D-6E8A-4147-A177-3AD203B41FA5}">
                      <a16:colId xmlns:a16="http://schemas.microsoft.com/office/drawing/2014/main" val="2978436636"/>
                    </a:ext>
                  </a:extLst>
                </a:gridCol>
              </a:tblGrid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[1] "Nevada"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91369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point estimation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standard 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t-statistics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significant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6979536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pop_density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0.080525792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0.05682827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1.417002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0.16988622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369407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pol_officer_rate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0.058691616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0.02681616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2.188666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0.03903501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84811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pov_rate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0.09511433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0.04248761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2.238637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0.03514891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575643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unemp_rate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-0.005115414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0.0275618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-0.185598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0.85438711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47315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med_age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-0.18622709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0.06681779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-2.787089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0.01047601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498449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45669F2-B43B-4BA3-8E51-1D1BA459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1: time series regression result:</a:t>
            </a:r>
            <a:br>
              <a:rPr lang="en-US" dirty="0"/>
            </a:br>
            <a:r>
              <a:rPr lang="en-US" dirty="0"/>
              <a:t>violent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04F2F0-812F-4181-807E-9461425B368E}"/>
              </a:ext>
            </a:extLst>
          </p:cNvPr>
          <p:cNvSpPr/>
          <p:nvPr/>
        </p:nvSpPr>
        <p:spPr>
          <a:xfrm>
            <a:off x="2085755" y="2943225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B335AA8-7468-451A-AC95-FC20EA73CDF1}"/>
              </a:ext>
            </a:extLst>
          </p:cNvPr>
          <p:cNvSpPr/>
          <p:nvPr/>
        </p:nvSpPr>
        <p:spPr>
          <a:xfrm>
            <a:off x="2047655" y="5091112"/>
            <a:ext cx="776506" cy="10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A2F07A-FDD1-45B5-AE61-B0DCAF0D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6A1-F299-42C4-BDA1-2A095FA264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1065</Words>
  <Application>Microsoft Office PowerPoint</Application>
  <PresentationFormat>Widescreen</PresentationFormat>
  <Paragraphs>422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Cambria Math</vt:lpstr>
      <vt:lpstr>Office Theme</vt:lpstr>
      <vt:lpstr>Modeling: regression</vt:lpstr>
      <vt:lpstr>Variables affecting crime</vt:lpstr>
      <vt:lpstr>Violent crime</vt:lpstr>
      <vt:lpstr>Property crime</vt:lpstr>
      <vt:lpstr>model 1: time series regression model</vt:lpstr>
      <vt:lpstr>model 1: time series regression result: violent crime</vt:lpstr>
      <vt:lpstr>Result for violent crime</vt:lpstr>
      <vt:lpstr>Coefficient of violent crime by states </vt:lpstr>
      <vt:lpstr>model 1: time series regression result: violent crime</vt:lpstr>
      <vt:lpstr>Granger causality test for  police officer rate vs violent crime </vt:lpstr>
      <vt:lpstr>Result for property crime</vt:lpstr>
      <vt:lpstr>Coefficient of violent crime by states </vt:lpstr>
      <vt:lpstr>Granger causality test for  police officer rate vs property crime </vt:lpstr>
      <vt:lpstr>model 2: panel data regression model</vt:lpstr>
      <vt:lpstr>model 2: panel data regression result: violent crime</vt:lpstr>
      <vt:lpstr>model 2: panel data regression result: property crime</vt:lpstr>
      <vt:lpstr>Review of our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Ruofan</dc:creator>
  <cp:lastModifiedBy>Chen, Ruofan</cp:lastModifiedBy>
  <cp:revision>34</cp:revision>
  <dcterms:created xsi:type="dcterms:W3CDTF">2021-04-21T00:12:07Z</dcterms:created>
  <dcterms:modified xsi:type="dcterms:W3CDTF">2021-04-22T16:03:29Z</dcterms:modified>
</cp:coreProperties>
</file>